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1" r:id="rId6"/>
    <p:sldId id="260" r:id="rId7"/>
    <p:sldId id="263" r:id="rId8"/>
    <p:sldId id="266" r:id="rId9"/>
    <p:sldId id="264" r:id="rId10"/>
    <p:sldId id="267" r:id="rId11"/>
    <p:sldId id="268" r:id="rId12"/>
    <p:sldId id="271" r:id="rId13"/>
    <p:sldId id="269" r:id="rId14"/>
    <p:sldId id="270" r:id="rId15"/>
    <p:sldId id="272" r:id="rId16"/>
    <p:sldId id="273" r:id="rId17"/>
    <p:sldId id="265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6" r:id="rId40"/>
    <p:sldId id="297" r:id="rId41"/>
    <p:sldId id="298" r:id="rId42"/>
    <p:sldId id="299" r:id="rId43"/>
    <p:sldId id="295" r:id="rId44"/>
    <p:sldId id="259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CBC8B07F-7C78-4EEC-A359-9C69A9E20EA7}">
          <p14:sldIdLst>
            <p14:sldId id="256"/>
            <p14:sldId id="257"/>
            <p14:sldId id="258"/>
            <p14:sldId id="262"/>
            <p14:sldId id="261"/>
            <p14:sldId id="260"/>
            <p14:sldId id="263"/>
            <p14:sldId id="266"/>
          </p14:sldIdLst>
        </p14:section>
        <p14:section name="Build Life Cycle" id="{897D6ED4-24E3-4CAF-88F2-3CB44BCA65C8}">
          <p14:sldIdLst>
            <p14:sldId id="264"/>
            <p14:sldId id="267"/>
            <p14:sldId id="268"/>
            <p14:sldId id="271"/>
            <p14:sldId id="269"/>
            <p14:sldId id="270"/>
            <p14:sldId id="272"/>
            <p14:sldId id="273"/>
            <p14:sldId id="265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Build Profile" id="{F8FD625E-3FD7-4577-9B39-2FD245F328C4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Repositories" id="{4F14C9E3-404C-404A-9272-D1CF3EE925FA}">
          <p14:sldIdLst>
            <p14:sldId id="293"/>
            <p14:sldId id="294"/>
            <p14:sldId id="296"/>
            <p14:sldId id="297"/>
            <p14:sldId id="298"/>
            <p14:sldId id="299"/>
            <p14:sldId id="295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3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2DB-8F91-4577-8164-4D6718A664EB}" type="datetimeFigureOut">
              <a:rPr lang="zh-TW" altLang="en-US" smtClean="0"/>
              <a:t>2020-03-23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7CFC-AFEC-48DB-BCB6-BB93A7A998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8533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2DB-8F91-4577-8164-4D6718A664EB}" type="datetimeFigureOut">
              <a:rPr lang="zh-TW" altLang="en-US" smtClean="0"/>
              <a:t>2020-03-23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7CFC-AFEC-48DB-BCB6-BB93A7A998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933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2DB-8F91-4577-8164-4D6718A664EB}" type="datetimeFigureOut">
              <a:rPr lang="zh-TW" altLang="en-US" smtClean="0"/>
              <a:t>2020-03-23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7CFC-AFEC-48DB-BCB6-BB93A7A998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8821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2DB-8F91-4577-8164-4D6718A664EB}" type="datetimeFigureOut">
              <a:rPr lang="zh-TW" altLang="en-US" smtClean="0"/>
              <a:t>2020-03-23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7CFC-AFEC-48DB-BCB6-BB93A7A998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3539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2DB-8F91-4577-8164-4D6718A664EB}" type="datetimeFigureOut">
              <a:rPr lang="zh-TW" altLang="en-US" smtClean="0"/>
              <a:t>2020-03-23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7CFC-AFEC-48DB-BCB6-BB93A7A998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924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2DB-8F91-4577-8164-4D6718A664EB}" type="datetimeFigureOut">
              <a:rPr lang="zh-TW" altLang="en-US" smtClean="0"/>
              <a:t>2020-03-23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7CFC-AFEC-48DB-BCB6-BB93A7A998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171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2DB-8F91-4577-8164-4D6718A664EB}" type="datetimeFigureOut">
              <a:rPr lang="zh-TW" altLang="en-US" smtClean="0"/>
              <a:t>2020-03-23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7CFC-AFEC-48DB-BCB6-BB93A7A998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040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2DB-8F91-4577-8164-4D6718A664EB}" type="datetimeFigureOut">
              <a:rPr lang="zh-TW" altLang="en-US" smtClean="0"/>
              <a:t>2020-03-23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7CFC-AFEC-48DB-BCB6-BB93A7A998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443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2DB-8F91-4577-8164-4D6718A664EB}" type="datetimeFigureOut">
              <a:rPr lang="zh-TW" altLang="en-US" smtClean="0"/>
              <a:t>2020-03-23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7CFC-AFEC-48DB-BCB6-BB93A7A998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065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2DB-8F91-4577-8164-4D6718A664EB}" type="datetimeFigureOut">
              <a:rPr lang="zh-TW" altLang="en-US" smtClean="0"/>
              <a:t>2020-03-23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7CFC-AFEC-48DB-BCB6-BB93A7A998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743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2DB-8F91-4577-8164-4D6718A664EB}" type="datetimeFigureOut">
              <a:rPr lang="zh-TW" altLang="en-US" smtClean="0"/>
              <a:t>2020-03-23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7CFC-AFEC-48DB-BCB6-BB93A7A998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600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562DB-8F91-4577-8164-4D6718A664EB}" type="datetimeFigureOut">
              <a:rPr lang="zh-TW" altLang="en-US" smtClean="0"/>
              <a:t>2020-03-23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F7CFC-AFEC-48DB-BCB6-BB93A7A998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2721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1/XMLSchema-instance" TargetMode="External"/><Relationship Id="rId2" Type="http://schemas.openxmlformats.org/officeDocument/2006/relationships/hyperlink" Target="http://maven.apache.org/POM/4.0.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1/XMLSchema-instance" TargetMode="External"/><Relationship Id="rId2" Type="http://schemas.openxmlformats.org/officeDocument/2006/relationships/hyperlink" Target="http://maven.apache.org/POM/4.0.0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1/XMLSchema-instance" TargetMode="External"/><Relationship Id="rId2" Type="http://schemas.openxmlformats.org/officeDocument/2006/relationships/hyperlink" Target="http://maven.apache.org/SETTINGS/1.0.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aven.apache.org/xsd/settings-1.0.0.xs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.maven.org/#browse" TargetMode="External"/><Relationship Id="rId2" Type="http://schemas.openxmlformats.org/officeDocument/2006/relationships/hyperlink" Target="https://repo1.maven.org/maven2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maven.apache.org/xsd/maven-4.0.0.xsd" TargetMode="External"/><Relationship Id="rId2" Type="http://schemas.openxmlformats.org/officeDocument/2006/relationships/hyperlink" Target="http://www.w3.org/2001/XMLSchema-instance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maven/index.ht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1/XMLSchema-instance" TargetMode="External"/><Relationship Id="rId2" Type="http://schemas.openxmlformats.org/officeDocument/2006/relationships/hyperlink" Target="http://maven.apache.org/POM/4.0.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A0CC2D-7BF4-457B-A368-A8C077E07E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Maven Tutorial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CA1FE69-BD1A-4BF3-A6DD-1194A92940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48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1BCBDC-616B-4DF2-BAC1-80D16C078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5291F3-8FEA-41E4-A950-B9FFF648D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There are always </a:t>
            </a:r>
            <a:r>
              <a:rPr lang="en-US" altLang="zh-TW" b="1" dirty="0"/>
              <a:t>pre</a:t>
            </a:r>
            <a:r>
              <a:rPr lang="en-US" altLang="zh-TW" dirty="0"/>
              <a:t> and </a:t>
            </a:r>
            <a:r>
              <a:rPr lang="en-US" altLang="zh-TW" b="1" dirty="0"/>
              <a:t>post</a:t>
            </a:r>
            <a:r>
              <a:rPr lang="en-US" altLang="zh-TW" dirty="0"/>
              <a:t> phases to register </a:t>
            </a:r>
            <a:r>
              <a:rPr lang="en-US" altLang="zh-TW" b="1" dirty="0"/>
              <a:t>goals</a:t>
            </a:r>
            <a:r>
              <a:rPr lang="en-US" altLang="zh-TW" dirty="0"/>
              <a:t>, which must run prior to, or after a particular phase.</a:t>
            </a:r>
          </a:p>
          <a:p>
            <a:r>
              <a:rPr lang="en-US" altLang="zh-TW" dirty="0"/>
              <a:t>When Maven starts building a project, it steps through a defined sequence of phases and executes goals, which are registered with each phase.</a:t>
            </a:r>
          </a:p>
          <a:p>
            <a:r>
              <a:rPr lang="en-US" altLang="zh-TW" dirty="0"/>
              <a:t>Maven has the following three standard lifecycles −</a:t>
            </a:r>
          </a:p>
          <a:p>
            <a:pPr lvl="1"/>
            <a:r>
              <a:rPr lang="en-US" altLang="zh-TW" dirty="0"/>
              <a:t>clean</a:t>
            </a:r>
          </a:p>
          <a:p>
            <a:pPr lvl="1"/>
            <a:r>
              <a:rPr lang="en-US" altLang="zh-TW" dirty="0"/>
              <a:t>default(or build)</a:t>
            </a:r>
          </a:p>
          <a:p>
            <a:pPr lvl="1"/>
            <a:r>
              <a:rPr lang="en-US" altLang="zh-TW" dirty="0"/>
              <a:t>site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4337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9F2D94-6920-4D79-BD7D-543967DF3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3013CB-1D7B-4454-9B66-1A6F507F0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 </a:t>
            </a:r>
            <a:r>
              <a:rPr lang="en-US" altLang="zh-TW" b="1" dirty="0"/>
              <a:t>goal</a:t>
            </a:r>
            <a:r>
              <a:rPr lang="en-US" altLang="zh-TW" dirty="0"/>
              <a:t> represents a specific task which contributes to the building and managing of a project. </a:t>
            </a:r>
          </a:p>
          <a:p>
            <a:pPr lvl="1"/>
            <a:r>
              <a:rPr lang="en-US" altLang="zh-TW" dirty="0"/>
              <a:t>It may be bound to zero or more build phases. </a:t>
            </a:r>
          </a:p>
          <a:p>
            <a:pPr lvl="1"/>
            <a:r>
              <a:rPr lang="en-US" altLang="zh-TW" dirty="0"/>
              <a:t>A goal not bound to any build phase could be executed outside of the build lifecycle by direct invocation.</a:t>
            </a:r>
          </a:p>
          <a:p>
            <a:r>
              <a:rPr lang="en-US" altLang="zh-TW" dirty="0"/>
              <a:t>The order of execution depends on the order in which the goal(s) and the build phase(s) are invoked.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1866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4447BB-03C0-42E5-AE6E-7B4EBBDAB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07B111-9F90-424A-B3E0-0E997B861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 example, consider the command below.</a:t>
            </a:r>
          </a:p>
          <a:p>
            <a:pPr lvl="1"/>
            <a:r>
              <a:rPr lang="en-US" altLang="zh-TW" i="1" dirty="0" err="1">
                <a:highlight>
                  <a:srgbClr val="FFFF00"/>
                </a:highlight>
              </a:rPr>
              <a:t>mvn</a:t>
            </a:r>
            <a:r>
              <a:rPr lang="en-US" altLang="zh-TW" i="1" dirty="0">
                <a:highlight>
                  <a:srgbClr val="FFFF00"/>
                </a:highlight>
              </a:rPr>
              <a:t> clean </a:t>
            </a:r>
            <a:r>
              <a:rPr lang="en-US" altLang="zh-TW" i="1" dirty="0" err="1">
                <a:highlight>
                  <a:srgbClr val="FFFF00"/>
                </a:highlight>
              </a:rPr>
              <a:t>dependency:copy-dependencies</a:t>
            </a:r>
            <a:r>
              <a:rPr lang="en-US" altLang="zh-TW" i="1" dirty="0">
                <a:highlight>
                  <a:srgbClr val="FFFF00"/>
                </a:highlight>
              </a:rPr>
              <a:t> package</a:t>
            </a:r>
          </a:p>
          <a:p>
            <a:r>
              <a:rPr lang="en-US" altLang="zh-TW" dirty="0"/>
              <a:t>The </a:t>
            </a:r>
            <a:r>
              <a:rPr lang="en-US" altLang="zh-TW" b="1" dirty="0"/>
              <a:t>clean</a:t>
            </a:r>
            <a:r>
              <a:rPr lang="en-US" altLang="zh-TW" dirty="0"/>
              <a:t> and </a:t>
            </a:r>
            <a:r>
              <a:rPr lang="en-US" altLang="zh-TW" b="1" dirty="0"/>
              <a:t>package</a:t>
            </a:r>
            <a:r>
              <a:rPr lang="en-US" altLang="zh-TW" dirty="0"/>
              <a:t> arguments are build phases while the </a:t>
            </a:r>
            <a:r>
              <a:rPr lang="en-US" altLang="zh-TW" b="1" dirty="0" err="1"/>
              <a:t>dependency:copy-dependencies</a:t>
            </a:r>
            <a:r>
              <a:rPr lang="en-US" altLang="zh-TW" dirty="0"/>
              <a:t> is a goal.</a:t>
            </a:r>
          </a:p>
          <a:p>
            <a:r>
              <a:rPr lang="en-US" altLang="zh-TW" dirty="0"/>
              <a:t>Here the </a:t>
            </a:r>
            <a:r>
              <a:rPr lang="en-US" altLang="zh-TW" i="1" dirty="0"/>
              <a:t>clean</a:t>
            </a:r>
            <a:r>
              <a:rPr lang="en-US" altLang="zh-TW" dirty="0"/>
              <a:t> phase will be executed first, followed by the </a:t>
            </a:r>
            <a:r>
              <a:rPr lang="en-US" altLang="zh-TW" b="1" dirty="0" err="1"/>
              <a:t>dependency:copy-dependencies</a:t>
            </a:r>
            <a:r>
              <a:rPr lang="en-US" altLang="zh-TW" b="1" dirty="0"/>
              <a:t> goal</a:t>
            </a:r>
            <a:r>
              <a:rPr lang="en-US" altLang="zh-TW" dirty="0"/>
              <a:t>, and finally </a:t>
            </a:r>
            <a:r>
              <a:rPr lang="en-US" altLang="zh-TW" i="1" dirty="0"/>
              <a:t>package</a:t>
            </a:r>
            <a:r>
              <a:rPr lang="en-US" altLang="zh-TW" dirty="0"/>
              <a:t> phase will be executed.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0604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A4E8D9-384C-4057-81FA-0C7BE626E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Clean Lifecycle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45FBFC-7C47-4581-AC95-E2EB4BF6C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When we execute </a:t>
            </a:r>
            <a:r>
              <a:rPr lang="en-US" altLang="zh-TW" i="1" dirty="0" err="1">
                <a:highlight>
                  <a:srgbClr val="FFFF00"/>
                </a:highlight>
              </a:rPr>
              <a:t>mvn</a:t>
            </a:r>
            <a:r>
              <a:rPr lang="en-US" altLang="zh-TW" i="1" dirty="0">
                <a:highlight>
                  <a:srgbClr val="FFFF00"/>
                </a:highlight>
              </a:rPr>
              <a:t> post-clean</a:t>
            </a:r>
            <a:r>
              <a:rPr lang="en-US" altLang="zh-TW" dirty="0"/>
              <a:t> command, Maven invokes the clean lifecycle consisting of the following phases.</a:t>
            </a:r>
          </a:p>
          <a:p>
            <a:pPr lvl="1"/>
            <a:r>
              <a:rPr lang="en-US" altLang="zh-TW" dirty="0"/>
              <a:t>pre-clean</a:t>
            </a:r>
          </a:p>
          <a:p>
            <a:pPr lvl="1"/>
            <a:r>
              <a:rPr lang="en-US" altLang="zh-TW" dirty="0"/>
              <a:t>clean</a:t>
            </a:r>
          </a:p>
          <a:p>
            <a:pPr lvl="1"/>
            <a:r>
              <a:rPr lang="en-US" altLang="zh-TW" dirty="0"/>
              <a:t>post-clean</a:t>
            </a:r>
          </a:p>
          <a:p>
            <a:r>
              <a:rPr lang="en-US" altLang="zh-TW" dirty="0"/>
              <a:t>Maven clean goal (</a:t>
            </a:r>
            <a:r>
              <a:rPr lang="en-US" altLang="zh-TW" dirty="0" err="1"/>
              <a:t>clean:clean</a:t>
            </a:r>
            <a:r>
              <a:rPr lang="en-US" altLang="zh-TW" dirty="0"/>
              <a:t>) is bound to the </a:t>
            </a:r>
            <a:r>
              <a:rPr lang="en-US" altLang="zh-TW" i="1" dirty="0"/>
              <a:t>clean</a:t>
            </a:r>
            <a:r>
              <a:rPr lang="en-US" altLang="zh-TW" dirty="0"/>
              <a:t> phase in the clean lifecycle.</a:t>
            </a:r>
          </a:p>
          <a:p>
            <a:pPr lvl="1"/>
            <a:r>
              <a:rPr lang="en-US" altLang="zh-TW" dirty="0"/>
              <a:t>Its </a:t>
            </a:r>
            <a:r>
              <a:rPr lang="en-US" altLang="zh-TW" b="1" dirty="0" err="1"/>
              <a:t>clean:cleangoal</a:t>
            </a:r>
            <a:r>
              <a:rPr lang="en-US" altLang="zh-TW" dirty="0"/>
              <a:t> deletes the output of a build by deleting the build directory. </a:t>
            </a:r>
          </a:p>
          <a:p>
            <a:r>
              <a:rPr lang="en-US" altLang="zh-TW" dirty="0"/>
              <a:t>Thus, when </a:t>
            </a:r>
            <a:r>
              <a:rPr lang="en-US" altLang="zh-TW" i="1" dirty="0" err="1"/>
              <a:t>mvn</a:t>
            </a:r>
            <a:r>
              <a:rPr lang="en-US" altLang="zh-TW" i="1" dirty="0"/>
              <a:t> clean</a:t>
            </a:r>
            <a:r>
              <a:rPr lang="en-US" altLang="zh-TW" dirty="0"/>
              <a:t> command executes, Maven deletes the build directory.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139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26D1EA-FE99-41F3-ABAA-49830D756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01DF31-A1AF-4B6C-B256-C4934FF0F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the following example, We'll attach </a:t>
            </a:r>
            <a:r>
              <a:rPr lang="en-US" altLang="zh-TW" dirty="0" err="1"/>
              <a:t>maven-antrun-plugin:run</a:t>
            </a:r>
            <a:r>
              <a:rPr lang="en-US" altLang="zh-TW" dirty="0"/>
              <a:t> goal to the pre-clean, clean, and post-clean phases. </a:t>
            </a:r>
            <a:endParaRPr lang="zh-TW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9868D4C-B9C5-43C6-8776-8EE03525E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962" y="3300923"/>
            <a:ext cx="6979796" cy="301750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-44436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&lt;project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xmlns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  <a:hlinkClick r:id="rId2"/>
              </a:rPr>
              <a:t>http://maven.apache.org/POM/4.0.0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8800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xmlns:xsi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  <a:hlinkClick r:id="rId3"/>
              </a:rPr>
              <a:t>http://www.w3.org/2001/XMLSchema-instance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8800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xsi:schemaLocation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=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666600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"http://maven.apache.org/POM/4.0.0 http://maven.apache.org/xsd/maven-4.0.0.xsd"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&lt;modelVersion&gt;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4.0.0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&lt;/modelVersion&gt;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&lt;groupId&gt;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com.companyname.projectgroup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&lt;/groupId&gt;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&lt;artifactId&gt;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project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&lt;/artifactId&gt;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&lt;version&gt;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1.0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&lt;/version&gt;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&lt;build&gt;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&lt;plugins&gt;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&lt;plugin&gt;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&lt;groupId&gt;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org.apache.maven.plugins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&lt;/groupId&gt;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&lt;artifactId&gt;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maven-antrun-plugin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&lt;/artifactId&gt;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&lt;version&gt;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1.1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&lt;/version&gt;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589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D98421-01A0-48E7-9312-A810F712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7193B4-B464-4139-BF46-7148A62C7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6D50546-3537-401B-9E8B-7FA5F554A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740" y="1213210"/>
            <a:ext cx="5104889" cy="538738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-44436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&lt;executions&gt;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&lt;execution&gt;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&lt;id&gt;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id.pre-clean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&lt;/id&gt;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&lt;phase&gt;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pre-clean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&lt;/phase&gt;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&lt;goals&gt;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&lt;goal&gt;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run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&lt;/goal&gt;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&lt;/goals&gt;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&lt;configuration&gt;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&lt;tasks&gt;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&lt;echo&gt;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pre-clean phase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&lt;/echo&gt;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&lt;/tasks&gt;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&lt;/configuration&gt;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&lt;/execution&gt;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&lt;execution&gt;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&lt;id&gt;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id.clean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&lt;/id&gt;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&lt;phase&gt;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clean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&lt;/phase&gt;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&lt;goals&gt;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&lt;goal&gt;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run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&lt;/goal&gt;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&lt;/goals&gt;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&lt;configuration&gt;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&lt;tasks&gt;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&lt;echo&gt;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clean phase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&lt;/echo&gt;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&lt;/tasks&gt;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&lt;/configuration&gt;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&lt;/execution&gt;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36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6FC3C6-088D-49B8-8D37-403982168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68B3BF-9406-4AD6-A127-882EF5967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43ADE10-3145-4386-9AB7-485013516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057" y="2169375"/>
            <a:ext cx="4859383" cy="366383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-44436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&lt;execution&gt;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&lt;id&gt;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id.post-clean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&lt;/id&gt;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&lt;phase&gt;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post-clean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&lt;/phase&gt;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&lt;goals&gt;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&lt;goal&gt;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run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&lt;/goal&gt;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&lt;/goals&gt;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&lt;configuration&gt;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&lt;tasks&gt;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&lt;echo&gt;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post-clean phase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&lt;/echo&gt;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&lt;/tasks&gt;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&lt;/configuration&gt;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&lt;/execution&gt;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&lt;/executions&gt;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&lt;/plugin&gt;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&lt;/plugins&gt;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&lt;/build&gt;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&lt;/project&gt;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000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1EA4EB-F114-4E96-BB53-2D5950146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7EC1EB-C332-4335-B609-BBE6C8EC0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mvn</a:t>
            </a:r>
            <a:r>
              <a:rPr lang="en-US" altLang="zh-TW" dirty="0"/>
              <a:t> post-clean</a:t>
            </a:r>
            <a:endParaRPr lang="zh-TW" altLang="en-US" dirty="0"/>
          </a:p>
        </p:txBody>
      </p:sp>
      <p:pic>
        <p:nvPicPr>
          <p:cNvPr id="4" name="圖片 3" descr="一張含有 螢幕擷取畫面 的圖片&#10;&#10;自動產生的描述">
            <a:extLst>
              <a:ext uri="{FF2B5EF4-FFF2-40B4-BE49-F238E27FC236}">
                <a16:creationId xmlns:a16="http://schemas.microsoft.com/office/drawing/2014/main" id="{B58D02C2-EE2C-44BD-83C1-51E6DE253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38" y="2616590"/>
            <a:ext cx="7968812" cy="413590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0A3933C-A6EF-4F08-8C7B-839BBD2AD8D4}"/>
              </a:ext>
            </a:extLst>
          </p:cNvPr>
          <p:cNvSpPr/>
          <p:nvPr/>
        </p:nvSpPr>
        <p:spPr>
          <a:xfrm>
            <a:off x="428352" y="2584939"/>
            <a:ext cx="2716061" cy="4365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CC3F4CD-9F57-4D56-9190-3CF2CDB7BED1}"/>
              </a:ext>
            </a:extLst>
          </p:cNvPr>
          <p:cNvSpPr/>
          <p:nvPr/>
        </p:nvSpPr>
        <p:spPr>
          <a:xfrm>
            <a:off x="428352" y="3916576"/>
            <a:ext cx="2716062" cy="4049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82529BC-EE2F-4BD2-BB9B-68F35B2E001E}"/>
              </a:ext>
            </a:extLst>
          </p:cNvPr>
          <p:cNvSpPr/>
          <p:nvPr/>
        </p:nvSpPr>
        <p:spPr>
          <a:xfrm>
            <a:off x="428352" y="5015906"/>
            <a:ext cx="2716061" cy="4049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184768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6E2428-ED47-402A-A2E6-201CCE3C0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29C94C-AD3D-42BD-9D69-828A5780E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can try tuning </a:t>
            </a:r>
            <a:r>
              <a:rPr lang="en-US" altLang="zh-TW" b="1" dirty="0" err="1"/>
              <a:t>mvn</a:t>
            </a:r>
            <a:r>
              <a:rPr lang="en-US" altLang="zh-TW" b="1" dirty="0"/>
              <a:t> clean</a:t>
            </a:r>
            <a:r>
              <a:rPr lang="en-US" altLang="zh-TW" dirty="0"/>
              <a:t> command, which will display </a:t>
            </a:r>
            <a:r>
              <a:rPr lang="en-US" altLang="zh-TW" b="1" dirty="0"/>
              <a:t>pre-clean</a:t>
            </a:r>
            <a:r>
              <a:rPr lang="en-US" altLang="zh-TW" dirty="0"/>
              <a:t> and clean. Nothing will be executed for </a:t>
            </a:r>
            <a:r>
              <a:rPr lang="en-US" altLang="zh-TW" b="1" dirty="0"/>
              <a:t>post-clean</a:t>
            </a:r>
            <a:r>
              <a:rPr lang="en-US" altLang="zh-TW" dirty="0"/>
              <a:t> phase.</a:t>
            </a:r>
            <a:endParaRPr lang="zh-TW" altLang="en-US" dirty="0"/>
          </a:p>
        </p:txBody>
      </p:sp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59B85CB9-7D76-48E7-80B5-DFD02B86C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153" y="3133205"/>
            <a:ext cx="6763694" cy="372479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E094BB2-7952-4BBD-9762-41609999A403}"/>
              </a:ext>
            </a:extLst>
          </p:cNvPr>
          <p:cNvSpPr/>
          <p:nvPr/>
        </p:nvSpPr>
        <p:spPr>
          <a:xfrm>
            <a:off x="924740" y="4270047"/>
            <a:ext cx="2716061" cy="4365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A33EA3A-9319-4CC2-83DB-D3DDCF3C8D1F}"/>
              </a:ext>
            </a:extLst>
          </p:cNvPr>
          <p:cNvSpPr/>
          <p:nvPr/>
        </p:nvSpPr>
        <p:spPr>
          <a:xfrm>
            <a:off x="820238" y="5400701"/>
            <a:ext cx="2716061" cy="4365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46478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5929B0-58A9-4174-8038-E9C2F1AD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Default (or Build) Lifecycle</a:t>
            </a:r>
            <a:endParaRPr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E3DA82C0-3FD5-47E9-B6B9-D7F5DE32AF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2537417"/>
              </p:ext>
            </p:extLst>
          </p:nvPr>
        </p:nvGraphicFramePr>
        <p:xfrm>
          <a:off x="836022" y="1825625"/>
          <a:ext cx="6753497" cy="4486311"/>
        </p:xfrm>
        <a:graphic>
          <a:graphicData uri="http://schemas.openxmlformats.org/drawingml/2006/table">
            <a:tbl>
              <a:tblPr/>
              <a:tblGrid>
                <a:gridCol w="977600">
                  <a:extLst>
                    <a:ext uri="{9D8B030D-6E8A-4147-A177-3AD203B41FA5}">
                      <a16:colId xmlns:a16="http://schemas.microsoft.com/office/drawing/2014/main" val="2643474580"/>
                    </a:ext>
                  </a:extLst>
                </a:gridCol>
                <a:gridCol w="5775897">
                  <a:extLst>
                    <a:ext uri="{9D8B030D-6E8A-4147-A177-3AD203B41FA5}">
                      <a16:colId xmlns:a16="http://schemas.microsoft.com/office/drawing/2014/main" val="3804828791"/>
                    </a:ext>
                  </a:extLst>
                </a:gridCol>
              </a:tblGrid>
              <a:tr h="261454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Sr.No.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Lifecycle Phase &amp; Description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272828"/>
                  </a:ext>
                </a:extLst>
              </a:tr>
              <a:tr h="933763"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600">
                          <a:effectLst/>
                        </a:rPr>
                        <a:t>1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validate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Validates whether project is correct and all necessary information is available to complete the build process.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6818010"/>
                  </a:ext>
                </a:extLst>
              </a:tr>
              <a:tr h="597609"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600">
                          <a:effectLst/>
                        </a:rPr>
                        <a:t>2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initialize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Initializes build state, for example set properties.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9120946"/>
                  </a:ext>
                </a:extLst>
              </a:tr>
              <a:tr h="597609"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600">
                          <a:effectLst/>
                        </a:rPr>
                        <a:t>3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generate-sources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Generate any source code to be included in compilation phase.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2630801"/>
                  </a:ext>
                </a:extLst>
              </a:tr>
              <a:tr h="597609"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600">
                          <a:effectLst/>
                        </a:rPr>
                        <a:t>4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process-sources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Process the source code, for example, filter any value.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1269869"/>
                  </a:ext>
                </a:extLst>
              </a:tr>
              <a:tr h="597609"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600">
                          <a:effectLst/>
                        </a:rPr>
                        <a:t>5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generate-resources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Generate resources to be included in the package.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6002564"/>
                  </a:ext>
                </a:extLst>
              </a:tr>
              <a:tr h="765686"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600">
                          <a:effectLst/>
                        </a:rPr>
                        <a:t>6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</a:rPr>
                        <a:t>process-resources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Copy and process the resources into the destination directory, ready for packaging phase.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8766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220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A71395-23CC-467E-AC1B-AC75F7518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Environment Setup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CEAD79-F17B-4FFE-9943-EF39BC08D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Set the environment variable </a:t>
            </a:r>
          </a:p>
          <a:p>
            <a:pPr lvl="1"/>
            <a:r>
              <a:rPr lang="en-US" altLang="zh-TW" dirty="0"/>
              <a:t>JAVA_HOME to C:\Program Files\Java\jdk1.7.0_60</a:t>
            </a:r>
          </a:p>
          <a:p>
            <a:endParaRPr lang="en-US" altLang="zh-TW" dirty="0"/>
          </a:p>
          <a:p>
            <a:r>
              <a:rPr lang="en-US" altLang="zh-TW" dirty="0"/>
              <a:t>Set the environment variables using system properties.</a:t>
            </a:r>
          </a:p>
          <a:p>
            <a:pPr lvl="1"/>
            <a:r>
              <a:rPr lang="en-US" altLang="zh-TW" dirty="0"/>
              <a:t>M2_HOME=C:\Program Files\Apache Software Foundation\apache-maven-3.3.1 </a:t>
            </a:r>
          </a:p>
          <a:p>
            <a:pPr lvl="1"/>
            <a:r>
              <a:rPr lang="en-US" altLang="zh-TW" dirty="0"/>
              <a:t>M2=%M2_HOME%\bin </a:t>
            </a:r>
          </a:p>
          <a:p>
            <a:pPr lvl="1"/>
            <a:r>
              <a:rPr lang="en-US" altLang="zh-TW" dirty="0"/>
              <a:t>MAVEN_OPTS=-Xms256m -Xmx512m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7226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10917D-4AF9-4DA5-862B-AD132E59A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32A60D7B-BB2E-4AA7-835A-02FEB55C31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5736218"/>
              </p:ext>
            </p:extLst>
          </p:nvPr>
        </p:nvGraphicFramePr>
        <p:xfrm>
          <a:off x="731520" y="1798034"/>
          <a:ext cx="7380514" cy="4351336"/>
        </p:xfrm>
        <a:graphic>
          <a:graphicData uri="http://schemas.openxmlformats.org/drawingml/2006/table">
            <a:tbl>
              <a:tblPr/>
              <a:tblGrid>
                <a:gridCol w="1003311">
                  <a:extLst>
                    <a:ext uri="{9D8B030D-6E8A-4147-A177-3AD203B41FA5}">
                      <a16:colId xmlns:a16="http://schemas.microsoft.com/office/drawing/2014/main" val="1204759174"/>
                    </a:ext>
                  </a:extLst>
                </a:gridCol>
                <a:gridCol w="6377203">
                  <a:extLst>
                    <a:ext uri="{9D8B030D-6E8A-4147-A177-3AD203B41FA5}">
                      <a16:colId xmlns:a16="http://schemas.microsoft.com/office/drawing/2014/main" val="3658691470"/>
                    </a:ext>
                  </a:extLst>
                </a:gridCol>
              </a:tblGrid>
              <a:tr h="587522"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600">
                          <a:effectLst/>
                        </a:rPr>
                        <a:t>7</a:t>
                      </a:r>
                    </a:p>
                  </a:txBody>
                  <a:tcPr marL="45900" marR="45900" marT="45900" marB="459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compile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Compile the source code of the project.</a:t>
                      </a:r>
                    </a:p>
                  </a:txBody>
                  <a:tcPr marL="45900" marR="45900" marT="45900" marB="459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0344742"/>
                  </a:ext>
                </a:extLst>
              </a:tr>
              <a:tr h="1083244"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600">
                          <a:effectLst/>
                        </a:rPr>
                        <a:t>8</a:t>
                      </a:r>
                    </a:p>
                  </a:txBody>
                  <a:tcPr marL="45900" marR="45900" marT="45900" marB="459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</a:rPr>
                        <a:t>process-classes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Post-process the generated files from compilation, for example to do bytecode enhancement/optimization on Java classes.</a:t>
                      </a:r>
                    </a:p>
                  </a:txBody>
                  <a:tcPr marL="45900" marR="45900" marT="45900" marB="459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156476"/>
                  </a:ext>
                </a:extLst>
              </a:tr>
              <a:tr h="752763"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600">
                          <a:effectLst/>
                        </a:rPr>
                        <a:t>9</a:t>
                      </a:r>
                    </a:p>
                  </a:txBody>
                  <a:tcPr marL="45900" marR="45900" marT="45900" marB="459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generate-test-sources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Generate any test source code to be included in compilation phase.</a:t>
                      </a:r>
                    </a:p>
                  </a:txBody>
                  <a:tcPr marL="45900" marR="45900" marT="45900" marB="459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5343620"/>
                  </a:ext>
                </a:extLst>
              </a:tr>
              <a:tr h="587522"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600">
                          <a:effectLst/>
                        </a:rPr>
                        <a:t>10</a:t>
                      </a:r>
                    </a:p>
                  </a:txBody>
                  <a:tcPr marL="45900" marR="45900" marT="45900" marB="459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process-test-sources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Process the test source code, for example, filter any values.</a:t>
                      </a:r>
                    </a:p>
                  </a:txBody>
                  <a:tcPr marL="45900" marR="45900" marT="45900" marB="459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865673"/>
                  </a:ext>
                </a:extLst>
              </a:tr>
              <a:tr h="752763"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600">
                          <a:effectLst/>
                        </a:rPr>
                        <a:t>11</a:t>
                      </a:r>
                    </a:p>
                  </a:txBody>
                  <a:tcPr marL="45900" marR="45900" marT="45900" marB="459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test-compile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Compile the test source code into the test destination directory.</a:t>
                      </a:r>
                    </a:p>
                  </a:txBody>
                  <a:tcPr marL="45900" marR="45900" marT="45900" marB="459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673569"/>
                  </a:ext>
                </a:extLst>
              </a:tr>
              <a:tr h="587522"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600">
                          <a:effectLst/>
                        </a:rPr>
                        <a:t>12</a:t>
                      </a:r>
                    </a:p>
                  </a:txBody>
                  <a:tcPr marL="45900" marR="45900" marT="45900" marB="459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</a:rPr>
                        <a:t>process-test-classes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Process the generated files from test code file compilation.</a:t>
                      </a:r>
                    </a:p>
                  </a:txBody>
                  <a:tcPr marL="45900" marR="45900" marT="45900" marB="459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251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566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3C54E6-E18D-4E5F-A1A9-994F6F0FD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D0E18C2E-5C73-46E2-BB69-BE5B9141F7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1179737"/>
              </p:ext>
            </p:extLst>
          </p:nvPr>
        </p:nvGraphicFramePr>
        <p:xfrm>
          <a:off x="734786" y="1825625"/>
          <a:ext cx="7886700" cy="4623444"/>
        </p:xfrm>
        <a:graphic>
          <a:graphicData uri="http://schemas.openxmlformats.org/drawingml/2006/table">
            <a:tbl>
              <a:tblPr/>
              <a:tblGrid>
                <a:gridCol w="871945">
                  <a:extLst>
                    <a:ext uri="{9D8B030D-6E8A-4147-A177-3AD203B41FA5}">
                      <a16:colId xmlns:a16="http://schemas.microsoft.com/office/drawing/2014/main" val="3253381727"/>
                    </a:ext>
                  </a:extLst>
                </a:gridCol>
                <a:gridCol w="7014755">
                  <a:extLst>
                    <a:ext uri="{9D8B030D-6E8A-4147-A177-3AD203B41FA5}">
                      <a16:colId xmlns:a16="http://schemas.microsoft.com/office/drawing/2014/main" val="3643288120"/>
                    </a:ext>
                  </a:extLst>
                </a:gridCol>
              </a:tblGrid>
              <a:tr h="510047"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600">
                          <a:effectLst/>
                        </a:rPr>
                        <a:t>13</a:t>
                      </a:r>
                    </a:p>
                  </a:txBody>
                  <a:tcPr marL="39847" marR="39847" marT="39847" marB="398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test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Run tests using a suitable unit testing framework (Junit is one).</a:t>
                      </a:r>
                    </a:p>
                  </a:txBody>
                  <a:tcPr marL="39847" marR="39847" marT="39847" marB="398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030033"/>
                  </a:ext>
                </a:extLst>
              </a:tr>
              <a:tr h="653498"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600">
                          <a:effectLst/>
                        </a:rPr>
                        <a:t>14</a:t>
                      </a:r>
                    </a:p>
                  </a:txBody>
                  <a:tcPr marL="39847" marR="39847" marT="39847" marB="398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prepare-package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Perform any operations necessary to prepare a package before the actual packaging.</a:t>
                      </a:r>
                    </a:p>
                  </a:txBody>
                  <a:tcPr marL="39847" marR="39847" marT="39847" marB="398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105052"/>
                  </a:ext>
                </a:extLst>
              </a:tr>
              <a:tr h="796948"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600">
                          <a:effectLst/>
                        </a:rPr>
                        <a:t>15</a:t>
                      </a:r>
                    </a:p>
                  </a:txBody>
                  <a:tcPr marL="39847" marR="39847" marT="39847" marB="398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package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Take the compiled code and package it in its distributable format, such as a JAR, WAR, or EAR file.</a:t>
                      </a:r>
                    </a:p>
                  </a:txBody>
                  <a:tcPr marL="39847" marR="39847" marT="39847" marB="398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7806204"/>
                  </a:ext>
                </a:extLst>
              </a:tr>
              <a:tr h="796948"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600">
                          <a:effectLst/>
                        </a:rPr>
                        <a:t>16</a:t>
                      </a:r>
                    </a:p>
                  </a:txBody>
                  <a:tcPr marL="39847" marR="39847" marT="39847" marB="398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pre-integration-test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Perform actions required before integration tests are executed. For example, setting up the required environment.</a:t>
                      </a:r>
                    </a:p>
                  </a:txBody>
                  <a:tcPr marL="39847" marR="39847" marT="39847" marB="398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9165827"/>
                  </a:ext>
                </a:extLst>
              </a:tr>
              <a:tr h="796948"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600">
                          <a:effectLst/>
                        </a:rPr>
                        <a:t>17</a:t>
                      </a:r>
                    </a:p>
                  </a:txBody>
                  <a:tcPr marL="39847" marR="39847" marT="39847" marB="398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integration-test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Process and deploy the package if necessary into an environment where integration tests can be run.</a:t>
                      </a:r>
                    </a:p>
                  </a:txBody>
                  <a:tcPr marL="39847" marR="39847" marT="39847" marB="398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293456"/>
                  </a:ext>
                </a:extLst>
              </a:tr>
              <a:tr h="796948"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600" dirty="0">
                          <a:effectLst/>
                        </a:rPr>
                        <a:t>18</a:t>
                      </a:r>
                    </a:p>
                  </a:txBody>
                  <a:tcPr marL="39847" marR="39847" marT="39847" marB="398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</a:rPr>
                        <a:t>post-integration-test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Perform actions required after integration tests have been executed. For example, cleaning up the environment.</a:t>
                      </a:r>
                    </a:p>
                  </a:txBody>
                  <a:tcPr marL="39847" marR="39847" marT="39847" marB="398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9936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881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852264-5F49-42C9-B3F9-6BD45005E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E3CDD4AA-7116-4FFC-A2DB-123F29ABF7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9866640"/>
              </p:ext>
            </p:extLst>
          </p:nvPr>
        </p:nvGraphicFramePr>
        <p:xfrm>
          <a:off x="628650" y="1852454"/>
          <a:ext cx="7886700" cy="2651760"/>
        </p:xfrm>
        <a:graphic>
          <a:graphicData uri="http://schemas.openxmlformats.org/drawingml/2006/table">
            <a:tbl>
              <a:tblPr/>
              <a:tblGrid>
                <a:gridCol w="808264">
                  <a:extLst>
                    <a:ext uri="{9D8B030D-6E8A-4147-A177-3AD203B41FA5}">
                      <a16:colId xmlns:a16="http://schemas.microsoft.com/office/drawing/2014/main" val="1066305528"/>
                    </a:ext>
                  </a:extLst>
                </a:gridCol>
                <a:gridCol w="7078436">
                  <a:extLst>
                    <a:ext uri="{9D8B030D-6E8A-4147-A177-3AD203B41FA5}">
                      <a16:colId xmlns:a16="http://schemas.microsoft.com/office/drawing/2014/main" val="7512673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19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verify</a:t>
                      </a:r>
                      <a:endParaRPr lang="en-US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Run any check-ups to verify the package is valid and meets quality criteria.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44103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TW" dirty="0">
                          <a:effectLst/>
                        </a:rPr>
                        <a:t>20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install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Install the package into the local repository, which can be used as a dependency in other projects locally.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1970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21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deploy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Copies the final package to the remote repository for sharing with other developers and projects.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2904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0676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F9ED49-11DD-4757-AAF3-94C136A0F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A1F014-AF4D-4565-97CA-0422BE800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important concepts related to Maven Lifecycles</a:t>
            </a:r>
          </a:p>
          <a:p>
            <a:pPr lvl="1"/>
            <a:r>
              <a:rPr lang="en-US" altLang="zh-TW" dirty="0"/>
              <a:t>When a phase is called via Maven command, for example </a:t>
            </a:r>
            <a:r>
              <a:rPr lang="en-US" altLang="zh-TW" b="1" dirty="0" err="1"/>
              <a:t>mvn</a:t>
            </a:r>
            <a:r>
              <a:rPr lang="en-US" altLang="zh-TW" b="1" dirty="0"/>
              <a:t> compile</a:t>
            </a:r>
            <a:r>
              <a:rPr lang="en-US" altLang="zh-TW" dirty="0"/>
              <a:t>, only phases up to and including that phase will execute.</a:t>
            </a:r>
          </a:p>
          <a:p>
            <a:pPr lvl="1"/>
            <a:r>
              <a:rPr lang="en-US" altLang="zh-TW" dirty="0"/>
              <a:t>Different maven goals will be bound to different phases of Maven lifecycle depending upon the type of packaging (JAR / WAR / EAR).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0519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16EF11-256A-47ED-A791-0CE098631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8AB661-C793-4C40-AEE4-B91987399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the following example, we will attach </a:t>
            </a:r>
            <a:r>
              <a:rPr lang="en-US" altLang="zh-TW" dirty="0" err="1"/>
              <a:t>maven-antrun-plugin:run</a:t>
            </a:r>
            <a:r>
              <a:rPr lang="en-US" altLang="zh-TW" dirty="0"/>
              <a:t> goal to few of the phases of Build lifecycle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3209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F34EB5-3AEA-4D29-B203-7106A687F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EDB080-13DE-41CE-A367-5CC89A590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2D1E1A1-126C-48E5-B852-1E8510ADB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102" y="243713"/>
            <a:ext cx="6979796" cy="624916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-44436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&lt;project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xmlns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  <a:hlinkClick r:id="rId2"/>
              </a:rPr>
              <a:t>http://maven.apache.org/POM/4.0.0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8800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xmlns:xsi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  <a:hlinkClick r:id="rId3"/>
              </a:rPr>
              <a:t>http://www.w3.org/2001/XMLSchema-instance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8800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xsi:schemaLocation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=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666600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"http://maven.apache.org/POM/4.0.0 http://maven.apache.org/xsd/maven-4.0.0.xsd"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&lt;modelVersion&gt;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4.0.0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&lt;/modelVersion&gt;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&lt;groupId&gt;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com.companyname.projectgroup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&lt;/groupId&gt;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&lt;artifactId&gt;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project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&lt;/artifactId&gt;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&lt;version&gt;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1.0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&lt;/version&gt;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&lt;build&gt;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&lt;plugins&gt;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&lt;plugin&gt;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&lt;groupId&gt;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org.apache.maven.plugins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&lt;/groupId&gt;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&lt;artifactId&gt;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maven-antrun-plugin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&lt;/artifactId&gt;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&lt;version&gt;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1.1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&lt;/version&gt;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&lt;executions&gt;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&lt;execution&gt;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&lt;id&gt;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id.validate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&lt;/id&gt;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&lt;phase&gt;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validate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&lt;/phase&gt;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&lt;goals&gt;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&lt;goal&gt;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run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&lt;/goal&gt;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&lt;/goals&gt;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&lt;configuration&gt;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&lt;tasks&gt;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&lt;echo&gt;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validate phase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&lt;/echo&gt;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&lt;/tasks&gt;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&lt;/configuration&gt;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&lt;/execution&gt;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&lt;execution&gt;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&lt;id&gt;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id.compile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&lt;/id&gt;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&lt;phase&gt;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compile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&lt;/phase&gt;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&lt;goals&gt;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&lt;goal&gt;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run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&lt;/goal&gt;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&lt;/goals&gt;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&lt;configuration&gt;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&lt;tasks&gt;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&lt;echo&gt;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compile phase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&lt;/echo&gt;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&lt;/tasks&gt;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&lt;/configuration&gt;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&lt;/execution&gt;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633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3EFCF7-38F5-4583-B335-33EE781D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36385C9-AE22-450A-964B-45A718BA1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105488"/>
            <a:ext cx="5728447" cy="538738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-44436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&lt;execution&gt;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&lt;id&gt;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id.test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&lt;/id&gt;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&lt;phase&gt;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test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&lt;/phase&gt;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&lt;goals&gt;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&lt;goal&gt;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run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&lt;/goal&gt;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&lt;/goals&gt;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&lt;configuration&gt;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&lt;tasks&gt;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&lt;echo&gt;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test phase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&lt;/echo&gt;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&lt;/tasks&gt;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&lt;/configuration&gt;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&lt;/execution&gt;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&lt;execution&gt;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&lt;id&gt;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id.package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&lt;/id&gt;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&lt;phase&gt;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package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&lt;/phase&gt;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&lt;goals&gt;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&lt;goal&gt;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run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&lt;/goal&gt;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&lt;/goals&gt;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&lt;configuration&gt;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&lt;tasks&gt;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&lt;echo&gt;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package phase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&lt;/echo&gt;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&lt;/tasks&gt;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&lt;/configuration&gt;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&lt;/execution&gt;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&lt;execution&gt;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&lt;id&gt;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id.deploy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&lt;/id&gt;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&lt;phase&gt;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deploy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&lt;/phase&gt;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&lt;goals&gt;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&lt;goal&gt;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run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&lt;/goal&gt;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&lt;/goals&gt;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&lt;configuration&gt;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&lt;tasks&gt;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&lt;echo&gt;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deploy phase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&lt;/echo&gt;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&lt;/tasks&gt;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&lt;/configuration&gt;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&lt;/execution&gt;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&lt;/executions&gt;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&lt;/plugin&gt;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&lt;/plugins&gt;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&lt;/build&gt;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&lt;/project&gt;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BC5B6C8B-38E2-41E6-B887-40C456BE0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35408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6FB092-DA44-4E58-92FE-F19787153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CA11FB-6E41-4502-A06F-87F80A02C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5">
            <a:extLst>
              <a:ext uri="{FF2B5EF4-FFF2-40B4-BE49-F238E27FC236}">
                <a16:creationId xmlns:a16="http://schemas.microsoft.com/office/drawing/2014/main" id="{213EB19D-E561-46E1-8B27-09C71151E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55" y="2076994"/>
            <a:ext cx="8332907" cy="423490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55B5FB1-6C7B-44E2-99F7-473CA4C225D4}"/>
              </a:ext>
            </a:extLst>
          </p:cNvPr>
          <p:cNvSpPr/>
          <p:nvPr/>
        </p:nvSpPr>
        <p:spPr>
          <a:xfrm>
            <a:off x="101780" y="3094390"/>
            <a:ext cx="2716061" cy="4365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234C5BE-6C11-4D9D-9DF3-630B0197567E}"/>
              </a:ext>
            </a:extLst>
          </p:cNvPr>
          <p:cNvSpPr/>
          <p:nvPr/>
        </p:nvSpPr>
        <p:spPr>
          <a:xfrm>
            <a:off x="101779" y="4870939"/>
            <a:ext cx="2716061" cy="4365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839085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F6C98A-92F3-4379-9665-42D93341B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Site Lifecycle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C31AB4-0CFB-4C4C-B78C-B07E1E235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Maven Site plugin is generally used to create fresh documentation to create reports, deploy site, etc. It has the following phases −</a:t>
            </a:r>
          </a:p>
          <a:p>
            <a:pPr lvl="1"/>
            <a:r>
              <a:rPr lang="en-US" altLang="zh-TW" dirty="0"/>
              <a:t>pre-site</a:t>
            </a:r>
          </a:p>
          <a:p>
            <a:pPr lvl="1"/>
            <a:r>
              <a:rPr lang="en-US" altLang="zh-TW" dirty="0"/>
              <a:t>site</a:t>
            </a:r>
          </a:p>
          <a:p>
            <a:pPr lvl="1"/>
            <a:r>
              <a:rPr lang="en-US" altLang="zh-TW" dirty="0"/>
              <a:t>post-site</a:t>
            </a:r>
          </a:p>
          <a:p>
            <a:pPr lvl="1"/>
            <a:r>
              <a:rPr lang="en-US" altLang="zh-TW" dirty="0"/>
              <a:t>site-deploy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14279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D01140-0FFA-4391-A8A8-07F109BF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Maven - Build </a:t>
            </a:r>
            <a:r>
              <a:rPr lang="en-US" altLang="zh-TW" dirty="0" smtClean="0"/>
              <a:t>Profiles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87A385-7066-4BA5-B2A0-7FE134AED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 Build profile is a set of configuration values, which can be used to set or override default values of Maven build.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Using </a:t>
            </a:r>
            <a:r>
              <a:rPr lang="en-US" altLang="zh-TW" dirty="0"/>
              <a:t>a build profile, you can customize build for different environments such as Production v/s Development environments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r>
              <a:rPr lang="en-US" altLang="zh-TW" dirty="0"/>
              <a:t>Profiles are specified in pom.xml file using its </a:t>
            </a:r>
            <a:r>
              <a:rPr lang="en-US" altLang="zh-TW" dirty="0" err="1"/>
              <a:t>activeProfiles</a:t>
            </a:r>
            <a:r>
              <a:rPr lang="en-US" altLang="zh-TW" dirty="0"/>
              <a:t>/profiles elements and are triggered in variety of ways.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4518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29D67E-A490-4296-BF1D-F43F883AE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POM(Project Object Model)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F8B285-A846-44CF-A7DE-3D664C159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POM stands for Project Object Model. It is fundamental unit of work in Maven. </a:t>
            </a:r>
          </a:p>
          <a:p>
            <a:pPr lvl="1"/>
            <a:r>
              <a:rPr lang="en-US" altLang="zh-TW" dirty="0"/>
              <a:t>XML file (pom.xml)</a:t>
            </a:r>
          </a:p>
          <a:p>
            <a:pPr lvl="1"/>
            <a:r>
              <a:rPr lang="en-US" altLang="zh-TW" dirty="0"/>
              <a:t>resides in the base directory of the project </a:t>
            </a:r>
          </a:p>
          <a:p>
            <a:r>
              <a:rPr lang="en-US" altLang="zh-TW" dirty="0"/>
              <a:t>The POM contains information about the project and various configuration detail used by Maven to build the project(s).</a:t>
            </a:r>
          </a:p>
          <a:p>
            <a:pPr lvl="1"/>
            <a:r>
              <a:rPr lang="en-US" altLang="zh-TW" dirty="0"/>
              <a:t>project dependencies</a:t>
            </a:r>
          </a:p>
          <a:p>
            <a:pPr lvl="1"/>
            <a:r>
              <a:rPr lang="en-US" altLang="zh-TW" dirty="0"/>
              <a:t>plugins</a:t>
            </a:r>
          </a:p>
          <a:p>
            <a:pPr lvl="1"/>
            <a:r>
              <a:rPr lang="en-US" altLang="zh-TW" dirty="0"/>
              <a:t>goals</a:t>
            </a:r>
          </a:p>
          <a:p>
            <a:pPr lvl="1"/>
            <a:r>
              <a:rPr lang="en-US" altLang="zh-TW" dirty="0"/>
              <a:t>build profiles</a:t>
            </a:r>
          </a:p>
          <a:p>
            <a:pPr lvl="1"/>
            <a:r>
              <a:rPr lang="en-US" altLang="zh-TW" dirty="0"/>
              <a:t>project version</a:t>
            </a:r>
          </a:p>
          <a:p>
            <a:pPr lvl="1"/>
            <a:r>
              <a:rPr lang="en-US" altLang="zh-TW" dirty="0"/>
              <a:t>developers</a:t>
            </a:r>
          </a:p>
          <a:p>
            <a:pPr lvl="1"/>
            <a:r>
              <a:rPr lang="en-US" altLang="zh-TW" dirty="0"/>
              <a:t>mailing list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91928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Build </a:t>
            </a:r>
            <a:r>
              <a:rPr lang="en-US" altLang="zh-TW" dirty="0" smtClean="0"/>
              <a:t>Profile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</p:nvPr>
        </p:nvGraphicFramePr>
        <p:xfrm>
          <a:off x="1166812" y="2873534"/>
          <a:ext cx="6810375" cy="2255520"/>
        </p:xfrm>
        <a:graphic>
          <a:graphicData uri="http://schemas.openxmlformats.org/drawingml/2006/table">
            <a:tbl>
              <a:tblPr/>
              <a:tblGrid>
                <a:gridCol w="1200150">
                  <a:extLst>
                    <a:ext uri="{9D8B030D-6E8A-4147-A177-3AD203B41FA5}">
                      <a16:colId xmlns:a16="http://schemas.microsoft.com/office/drawing/2014/main" val="3459074348"/>
                    </a:ext>
                  </a:extLst>
                </a:gridCol>
                <a:gridCol w="5610225">
                  <a:extLst>
                    <a:ext uri="{9D8B030D-6E8A-4147-A177-3AD203B41FA5}">
                      <a16:colId xmlns:a16="http://schemas.microsoft.com/office/drawing/2014/main" val="27026059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Where it is defined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708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Per Project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Defined in the project POM file, pom.xml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188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Per User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Defined in Maven settings xml file (%USER_HOME%/.m2/settings.xml)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1190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Global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Defined in Maven global settings xml file (%M2_HOME%/</a:t>
                      </a:r>
                      <a:r>
                        <a:rPr lang="en-US" dirty="0" err="1">
                          <a:effectLst/>
                        </a:rPr>
                        <a:t>conf</a:t>
                      </a:r>
                      <a:r>
                        <a:rPr lang="en-US" dirty="0">
                          <a:effectLst/>
                        </a:rPr>
                        <a:t>/settings.xml)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4314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39399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Profile </a:t>
            </a:r>
            <a:r>
              <a:rPr lang="en-US" altLang="zh-TW" dirty="0" smtClean="0"/>
              <a:t>Activation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Explicitly using command console input</a:t>
            </a:r>
            <a:r>
              <a:rPr lang="en-US" altLang="zh-TW" dirty="0" smtClean="0"/>
              <a:t>.</a:t>
            </a:r>
          </a:p>
          <a:p>
            <a:endParaRPr lang="en-US" altLang="zh-TW" dirty="0"/>
          </a:p>
          <a:p>
            <a:r>
              <a:rPr lang="en-US" altLang="zh-TW" dirty="0"/>
              <a:t>Through maven settings</a:t>
            </a:r>
            <a:r>
              <a:rPr lang="en-US" altLang="zh-TW" dirty="0" smtClean="0"/>
              <a:t>.</a:t>
            </a:r>
          </a:p>
          <a:p>
            <a:endParaRPr lang="en-US" altLang="zh-TW" dirty="0"/>
          </a:p>
          <a:p>
            <a:r>
              <a:rPr lang="en-US" altLang="zh-TW" dirty="0"/>
              <a:t>Based on environment variables (User/System variables</a:t>
            </a:r>
            <a:r>
              <a:rPr lang="en-US" altLang="zh-TW" dirty="0" smtClean="0"/>
              <a:t>).</a:t>
            </a:r>
          </a:p>
          <a:p>
            <a:endParaRPr lang="en-US" altLang="zh-TW" dirty="0"/>
          </a:p>
          <a:p>
            <a:r>
              <a:rPr lang="en-US" altLang="zh-TW" dirty="0"/>
              <a:t>OS Settings (for example, Windows family</a:t>
            </a:r>
            <a:r>
              <a:rPr lang="en-US" altLang="zh-TW" dirty="0" smtClean="0"/>
              <a:t>).</a:t>
            </a:r>
          </a:p>
          <a:p>
            <a:endParaRPr lang="en-US" altLang="zh-TW" dirty="0"/>
          </a:p>
          <a:p>
            <a:r>
              <a:rPr lang="en-US" altLang="zh-TW" dirty="0"/>
              <a:t>Present/missing files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08125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Explicit Profile </a:t>
            </a:r>
            <a:r>
              <a:rPr lang="en-US" altLang="zh-TW" dirty="0" smtClean="0"/>
              <a:t>Activation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execute the following </a:t>
            </a:r>
            <a:r>
              <a:rPr lang="en-US" altLang="zh-TW" b="1" dirty="0" err="1"/>
              <a:t>mvn</a:t>
            </a:r>
            <a:r>
              <a:rPr lang="en-US" altLang="zh-TW" dirty="0"/>
              <a:t> command. Pass the profile name as argument using -P option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/>
              <a:t>C:\MVN\project&gt;mvn test 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Ptest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19728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Profile Activation via Maven </a:t>
            </a:r>
            <a:r>
              <a:rPr lang="en-US" altLang="zh-TW" dirty="0" smtClean="0"/>
              <a:t>Settings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Open Maven </a:t>
            </a:r>
            <a:r>
              <a:rPr lang="en-US" altLang="zh-TW" b="1" dirty="0"/>
              <a:t>settings.xml</a:t>
            </a:r>
            <a:r>
              <a:rPr lang="en-US" altLang="zh-TW" dirty="0"/>
              <a:t> file available in %USER_HOME%/.m2 </a:t>
            </a:r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72837" y="2931801"/>
            <a:ext cx="7096815" cy="246991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-38088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&lt;settings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"http://maven.apache.org/POM/4.0.0"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xmlns:xsi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"http://www.w3.org/2001/XMLSchema-instance"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xsi:schemaLocation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"http://maven.apache.org/POM/4.0.0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88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http://maven.apache.org/xsd/settings-1.0.0.xsd"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&lt;activeProfiles&gt;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&lt;activeProfile&gt;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&lt;/activeProfile&gt;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&lt;/activeProfiles&gt;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&lt;/settings&gt;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9406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TW" dirty="0"/>
              <a:t>Profile Activation via Environment </a:t>
            </a:r>
            <a:r>
              <a:rPr lang="fr-FR" altLang="zh-TW" dirty="0" smtClean="0"/>
              <a:t>Variables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update the test profile mentioned in pom.xml</a:t>
            </a:r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test profile will trigger when the system property "</a:t>
            </a:r>
            <a:r>
              <a:rPr lang="en-US" altLang="zh-TW" dirty="0" err="1"/>
              <a:t>env</a:t>
            </a:r>
            <a:r>
              <a:rPr lang="en-US" altLang="zh-TW" dirty="0"/>
              <a:t>" is specified with the value "test". Create an environment variable "</a:t>
            </a:r>
            <a:r>
              <a:rPr lang="en-US" altLang="zh-TW" dirty="0" err="1"/>
              <a:t>env</a:t>
            </a:r>
            <a:r>
              <a:rPr lang="en-US" altLang="zh-TW" dirty="0"/>
              <a:t>" and set its value as "test</a:t>
            </a:r>
            <a:r>
              <a:rPr lang="en-US" altLang="zh-TW" dirty="0" smtClean="0"/>
              <a:t>".</a:t>
            </a:r>
          </a:p>
          <a:p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49582" y="4001294"/>
            <a:ext cx="2869696" cy="19466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-38088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&lt;profile&gt;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&lt;id&gt;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&lt;/id&gt;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&lt;activation&gt;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&lt;property&gt;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&lt;name&gt;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&lt;/name&gt;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&lt;value&gt;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&lt;/value&gt;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&lt;/property&gt;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&lt;/activation&gt;</a:t>
            </a:r>
            <a:endParaRPr lang="en-US" altLang="zh-TW" sz="1400" dirty="0">
              <a:solidFill>
                <a:srgbClr val="00008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&lt;/profile&gt;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3255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Profile Activation via Operating </a:t>
            </a:r>
            <a:r>
              <a:rPr lang="en-US" altLang="zh-TW" dirty="0" smtClean="0"/>
              <a:t>System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Activation element to include </a:t>
            </a:r>
            <a:r>
              <a:rPr lang="en-US" altLang="zh-TW" dirty="0" err="1"/>
              <a:t>os</a:t>
            </a:r>
            <a:r>
              <a:rPr lang="en-US" altLang="zh-TW" dirty="0"/>
              <a:t> detail as shown below. This test profile will trigger when the system is windows XP</a:t>
            </a:r>
            <a:r>
              <a:rPr lang="en-US" altLang="zh-TW" dirty="0" smtClean="0"/>
              <a:t>.</a:t>
            </a:r>
          </a:p>
          <a:p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109354" y="3234716"/>
            <a:ext cx="3640740" cy="271614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-38088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&lt;profile&gt;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&lt;id&gt;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&lt;/id&gt;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&lt;activation&gt;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&lt;os&gt;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&lt;name&gt;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Windows XP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&lt;/name&gt;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&lt;family&gt;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Windows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&lt;/family&gt;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&lt;arch&gt;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x86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&lt;/arch&gt;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&lt;version&gt;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5.1.2600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&lt;/version&gt;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&lt;/os&gt;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&lt;/activation&gt;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&lt;/profile&gt;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5757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Profile Activation via </a:t>
            </a:r>
            <a:r>
              <a:rPr lang="en-US" altLang="zh-TW" dirty="0" smtClean="0"/>
              <a:t>Present/Missing File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test profile will trigger when </a:t>
            </a:r>
            <a:r>
              <a:rPr lang="en-US" altLang="zh-TW" b="1" dirty="0"/>
              <a:t>target/generated-sources/</a:t>
            </a:r>
            <a:r>
              <a:rPr lang="en-US" altLang="zh-TW" b="1" dirty="0" err="1"/>
              <a:t>axistools</a:t>
            </a:r>
            <a:r>
              <a:rPr lang="en-US" altLang="zh-TW" b="1" dirty="0"/>
              <a:t>/wsdl2java/com/</a:t>
            </a:r>
            <a:r>
              <a:rPr lang="en-US" altLang="zh-TW" b="1" dirty="0" err="1"/>
              <a:t>companyname</a:t>
            </a:r>
            <a:r>
              <a:rPr lang="en-US" altLang="zh-TW" b="1" dirty="0"/>
              <a:t>/group</a:t>
            </a:r>
            <a:r>
              <a:rPr lang="en-US" altLang="zh-TW" dirty="0"/>
              <a:t> is missing</a:t>
            </a:r>
            <a:r>
              <a:rPr lang="en-US" altLang="zh-TW" dirty="0" smtClean="0"/>
              <a:t>.</a:t>
            </a:r>
          </a:p>
          <a:p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3909" y="3344273"/>
            <a:ext cx="10923183" cy="197747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-38088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&lt;profile&gt;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&lt;id&gt;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&lt;/id&gt;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&lt;activation&gt;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&lt;file&gt;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&lt;missing&gt;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target/generated-sources/axistools/wsdl2java/com/companyname/group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&lt;/missing&gt;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&lt;/file&gt;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&lt;/activation&gt;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&lt;/profile&gt;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4111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Maven - </a:t>
            </a:r>
            <a:r>
              <a:rPr lang="en-US" altLang="zh-TW" dirty="0" smtClean="0"/>
              <a:t>Repositories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repository is a directory where all the project jars, library jar, plugins or any other project specific artifacts are stored and can be used by Maven easily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Maven repository are of three types. </a:t>
            </a:r>
            <a:endParaRPr lang="en-US" altLang="zh-TW" dirty="0" smtClean="0"/>
          </a:p>
          <a:p>
            <a:pPr lvl="1"/>
            <a:r>
              <a:rPr lang="en-US" altLang="zh-TW" dirty="0"/>
              <a:t>local</a:t>
            </a:r>
          </a:p>
          <a:p>
            <a:pPr lvl="1"/>
            <a:r>
              <a:rPr lang="en-US" altLang="zh-TW" dirty="0"/>
              <a:t>central</a:t>
            </a:r>
          </a:p>
          <a:p>
            <a:pPr lvl="1"/>
            <a:r>
              <a:rPr lang="en-US" altLang="zh-TW" dirty="0"/>
              <a:t>remote</a:t>
            </a:r>
          </a:p>
          <a:p>
            <a:endParaRPr lang="zh-TW" altLang="en-US" dirty="0"/>
          </a:p>
        </p:txBody>
      </p:sp>
      <p:pic>
        <p:nvPicPr>
          <p:cNvPr id="7170" name="Picture 2" descr="Repository Stru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465" y="4128941"/>
            <a:ext cx="5038725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4846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Local </a:t>
            </a:r>
            <a:r>
              <a:rPr lang="en-US" altLang="zh-TW" dirty="0" smtClean="0"/>
              <a:t>Repository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Maven local repository is a folder location on your machine.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It </a:t>
            </a:r>
            <a:r>
              <a:rPr lang="en-US" altLang="zh-TW" dirty="0"/>
              <a:t>gets created when you run any maven command for the first time.</a:t>
            </a:r>
          </a:p>
          <a:p>
            <a:pPr lvl="1"/>
            <a:r>
              <a:rPr lang="en-US" altLang="zh-TW" dirty="0"/>
              <a:t>Maven local repository keeps your project's all dependencies (library jars, plugin jars etc.). </a:t>
            </a:r>
            <a:endParaRPr lang="en-US" altLang="zh-TW" dirty="0" smtClean="0"/>
          </a:p>
          <a:p>
            <a:r>
              <a:rPr lang="en-US" altLang="zh-TW" dirty="0" smtClean="0"/>
              <a:t>When </a:t>
            </a:r>
            <a:r>
              <a:rPr lang="en-US" altLang="zh-TW" dirty="0"/>
              <a:t>you run a Maven build, then Maven automatically downloads all the dependency jars into the local repository. </a:t>
            </a:r>
          </a:p>
          <a:p>
            <a:r>
              <a:rPr lang="en-US" altLang="zh-TW" dirty="0" smtClean="0"/>
              <a:t>by default, %USER_HOME</a:t>
            </a:r>
            <a:r>
              <a:rPr lang="en-US" altLang="zh-TW" dirty="0"/>
              <a:t>% directory. 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37607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override the default location, mention another path in Maven settings.xml file available at %M2_HOME%\</a:t>
            </a:r>
            <a:r>
              <a:rPr lang="en-US" altLang="zh-TW" dirty="0" err="1"/>
              <a:t>conf</a:t>
            </a:r>
            <a:r>
              <a:rPr lang="en-US" altLang="zh-TW" dirty="0"/>
              <a:t> directory.</a:t>
            </a:r>
          </a:p>
          <a:p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13164" y="3623247"/>
            <a:ext cx="6736139" cy="173125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-38088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&lt;settings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http://maven.apache.org/SETTINGS/1.0.0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88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xmlns:xsi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http://www.w3.org/2001/XMLSchema-instance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88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xsi:schemaLocation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"http://maven.apache.org/SETTINGS/1.0.0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88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http://maven.apache.org/xsd/settings-1.0.0.xsd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&lt;localRepository&gt;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C:/MyLocalRepository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&lt;/localRepository&gt;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&lt;/settings&gt;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076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0F809E-8CC6-432A-8711-A940F0535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Minimal requirements for a POM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3930F0-1963-4D3E-A0AD-6451E436A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30316"/>
            <a:ext cx="7886700" cy="4862558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dirty="0"/>
              <a:t>Project root</a:t>
            </a:r>
          </a:p>
          <a:p>
            <a:pPr lvl="1"/>
            <a:r>
              <a:rPr lang="en-US" altLang="zh-TW" dirty="0"/>
              <a:t>This is project root tag.</a:t>
            </a:r>
          </a:p>
          <a:p>
            <a:r>
              <a:rPr lang="en-US" altLang="zh-TW" dirty="0"/>
              <a:t>Model version</a:t>
            </a:r>
          </a:p>
          <a:p>
            <a:pPr lvl="1"/>
            <a:r>
              <a:rPr lang="en-US" altLang="zh-TW" dirty="0"/>
              <a:t>Model version should be 4.0.0.</a:t>
            </a:r>
          </a:p>
          <a:p>
            <a:r>
              <a:rPr lang="en-US" altLang="zh-TW" dirty="0" err="1"/>
              <a:t>groupId</a:t>
            </a:r>
            <a:endParaRPr lang="en-US" altLang="zh-TW" dirty="0"/>
          </a:p>
          <a:p>
            <a:pPr lvl="1"/>
            <a:r>
              <a:rPr lang="en-US" altLang="zh-TW" dirty="0"/>
              <a:t>This is an Id of project's group. </a:t>
            </a:r>
          </a:p>
          <a:p>
            <a:pPr lvl="1"/>
            <a:r>
              <a:rPr lang="en-US" altLang="zh-TW" dirty="0"/>
              <a:t>This is generally unique amongst an organization or a project. </a:t>
            </a:r>
          </a:p>
          <a:p>
            <a:pPr lvl="1"/>
            <a:r>
              <a:rPr lang="en-US" altLang="zh-TW" dirty="0"/>
              <a:t>For example, a banking group </a:t>
            </a:r>
            <a:r>
              <a:rPr lang="en-US" altLang="zh-TW" dirty="0" err="1"/>
              <a:t>com.company.bank</a:t>
            </a:r>
            <a:r>
              <a:rPr lang="en-US" altLang="zh-TW" dirty="0"/>
              <a:t> has all bank related projects.</a:t>
            </a:r>
          </a:p>
          <a:p>
            <a:r>
              <a:rPr lang="en-US" altLang="zh-TW" dirty="0" err="1"/>
              <a:t>artifactId</a:t>
            </a:r>
            <a:endParaRPr lang="en-US" altLang="zh-TW" dirty="0"/>
          </a:p>
          <a:p>
            <a:pPr lvl="1"/>
            <a:r>
              <a:rPr lang="en-US" altLang="zh-TW" dirty="0"/>
              <a:t>This is an Id of the project. </a:t>
            </a:r>
          </a:p>
          <a:p>
            <a:pPr lvl="1"/>
            <a:r>
              <a:rPr lang="en-US" altLang="zh-TW" dirty="0"/>
              <a:t>This is generally name of the project. </a:t>
            </a:r>
          </a:p>
          <a:p>
            <a:pPr lvl="1"/>
            <a:r>
              <a:rPr lang="en-US" altLang="zh-TW" dirty="0"/>
              <a:t>For example, consumer-banking. </a:t>
            </a:r>
          </a:p>
          <a:p>
            <a:pPr lvl="1"/>
            <a:r>
              <a:rPr lang="en-US" altLang="zh-TW" dirty="0"/>
              <a:t>Along with the </a:t>
            </a:r>
            <a:r>
              <a:rPr lang="en-US" altLang="zh-TW" dirty="0" err="1"/>
              <a:t>groupId</a:t>
            </a:r>
            <a:r>
              <a:rPr lang="en-US" altLang="zh-TW" dirty="0"/>
              <a:t>, the </a:t>
            </a:r>
            <a:r>
              <a:rPr lang="en-US" altLang="zh-TW" dirty="0" err="1"/>
              <a:t>artifactId</a:t>
            </a:r>
            <a:r>
              <a:rPr lang="en-US" altLang="zh-TW" dirty="0"/>
              <a:t> defines the artifact's location within the repository.</a:t>
            </a:r>
          </a:p>
          <a:p>
            <a:r>
              <a:rPr lang="en-US" altLang="zh-TW" dirty="0"/>
              <a:t>version</a:t>
            </a:r>
          </a:p>
          <a:p>
            <a:pPr lvl="1"/>
            <a:r>
              <a:rPr lang="en-US" altLang="zh-TW" dirty="0"/>
              <a:t>This is the version of the project. </a:t>
            </a:r>
          </a:p>
          <a:p>
            <a:pPr lvl="1"/>
            <a:r>
              <a:rPr lang="en-US" altLang="zh-TW" dirty="0"/>
              <a:t>Along with the </a:t>
            </a:r>
            <a:r>
              <a:rPr lang="en-US" altLang="zh-TW" dirty="0" err="1"/>
              <a:t>groupId</a:t>
            </a:r>
            <a:r>
              <a:rPr lang="en-US" altLang="zh-TW" dirty="0"/>
              <a:t>, It is used within an artifact's repository to separate versions from each other. </a:t>
            </a:r>
          </a:p>
          <a:p>
            <a:pPr lvl="1"/>
            <a:r>
              <a:rPr lang="en-US" altLang="zh-TW" dirty="0"/>
              <a:t>For example −</a:t>
            </a:r>
          </a:p>
          <a:p>
            <a:pPr lvl="1"/>
            <a:r>
              <a:rPr lang="en-US" altLang="zh-TW" dirty="0"/>
              <a:t>com.company.bank:consumer-banking:1.0</a:t>
            </a:r>
          </a:p>
        </p:txBody>
      </p:sp>
    </p:spTree>
    <p:extLst>
      <p:ext uri="{BB962C8B-B14F-4D97-AF65-F5344CB8AC3E}">
        <p14:creationId xmlns:p14="http://schemas.microsoft.com/office/powerpoint/2010/main" val="10888895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Central </a:t>
            </a:r>
            <a:r>
              <a:rPr lang="en-US" altLang="zh-TW" dirty="0" smtClean="0"/>
              <a:t>Repository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Maven central repository is repository provided by Maven community. 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/>
              <a:t>When Maven does not find any dependency in local repository, it starts searching in central repository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−</a:t>
            </a:r>
            <a:r>
              <a:rPr lang="en-US" altLang="zh-TW" dirty="0"/>
              <a:t> </a:t>
            </a:r>
            <a:r>
              <a:rPr lang="en-US" altLang="zh-TW" dirty="0">
                <a:hlinkClick r:id="rId2"/>
              </a:rPr>
              <a:t>https://repo1.maven.org/maven2/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/>
              <a:t>To browse the content of central maven repository,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−</a:t>
            </a:r>
            <a:r>
              <a:rPr lang="en-US" altLang="zh-TW" dirty="0"/>
              <a:t> </a:t>
            </a:r>
            <a:r>
              <a:rPr lang="en-US" altLang="zh-TW" u="sng" dirty="0">
                <a:hlinkClick r:id="rId3"/>
              </a:rPr>
              <a:t>https://search.maven.org/#browse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80281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Remote </a:t>
            </a:r>
            <a:r>
              <a:rPr lang="en-US" altLang="zh-TW" dirty="0" smtClean="0"/>
              <a:t>Repository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6707332" cy="2258002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b="1" dirty="0" smtClean="0"/>
              <a:t>Remote </a:t>
            </a:r>
            <a:r>
              <a:rPr lang="en-US" altLang="zh-TW" b="1" dirty="0"/>
              <a:t>Repository</a:t>
            </a:r>
            <a:r>
              <a:rPr lang="en-US" altLang="zh-TW" dirty="0"/>
              <a:t>, which is developer's own custom repository containing required libraries or other project jars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Maven </a:t>
            </a:r>
            <a:r>
              <a:rPr lang="en-US" altLang="zh-TW" dirty="0"/>
              <a:t>will download dependency </a:t>
            </a:r>
            <a:r>
              <a:rPr lang="en-US" altLang="zh-TW" dirty="0" smtClean="0"/>
              <a:t>(if not </a:t>
            </a:r>
            <a:r>
              <a:rPr lang="en-US" altLang="zh-TW" dirty="0"/>
              <a:t>available in central repository) from Remote Repositories mentioned in </a:t>
            </a:r>
            <a:r>
              <a:rPr lang="en-US" altLang="zh-TW" dirty="0" smtClean="0"/>
              <a:t>the </a:t>
            </a:r>
            <a:r>
              <a:rPr lang="en-US" altLang="zh-TW" dirty="0"/>
              <a:t>pom.xml</a:t>
            </a:r>
            <a:r>
              <a:rPr lang="en-US" altLang="zh-TW" dirty="0" smtClean="0"/>
              <a:t>.</a:t>
            </a:r>
          </a:p>
          <a:p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73371" y="4006778"/>
            <a:ext cx="5197257" cy="254686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-38088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&lt;project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"http://maven.apache.org/POM/4.0.0"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xmlns:xsi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http://www.w3.org/2001/XMLSchema-instance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0088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xsi:schemaLocation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"http://maven.apache.org/POM/4.0.0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0088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http://maven.apache.org/xsd/maven-4.0.0.xsd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&lt;modelVersion&gt;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4.0.0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&lt;/modelVersion&gt;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&lt;groupId&gt;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com.companyname.projectgroup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&lt;/groupId&gt;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&lt;artifactId&gt;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&lt;/artifactId&gt;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&lt;version&gt;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&lt;/version&gt;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&lt;repositories&gt;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&lt;repository&gt;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&lt;id&gt;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companyname.lib1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&lt;/id&gt;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&lt;url&gt;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http://download.companyname.org/maven2/lib1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&lt;/url&gt;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&lt;/repository&gt;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&lt;/repositories&gt;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&lt;/project&gt;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1279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Maven Dependency Search </a:t>
            </a:r>
            <a:r>
              <a:rPr lang="en-US" altLang="zh-TW" dirty="0" smtClean="0"/>
              <a:t>Sequence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1</a:t>
            </a:r>
            <a:r>
              <a:rPr lang="en-US" altLang="zh-TW" dirty="0"/>
              <a:t> − Search dependency in local </a:t>
            </a:r>
            <a:r>
              <a:rPr lang="en-US" altLang="zh-TW" dirty="0" smtClean="0"/>
              <a:t>repository</a:t>
            </a:r>
          </a:p>
          <a:p>
            <a:endParaRPr lang="en-US" altLang="zh-TW" dirty="0"/>
          </a:p>
          <a:p>
            <a:r>
              <a:rPr lang="en-US" altLang="zh-TW" b="1" dirty="0" smtClean="0"/>
              <a:t>2</a:t>
            </a:r>
            <a:r>
              <a:rPr lang="en-US" altLang="zh-TW" dirty="0"/>
              <a:t> − Search dependency in central </a:t>
            </a:r>
            <a:r>
              <a:rPr lang="en-US" altLang="zh-TW" dirty="0" smtClean="0"/>
              <a:t>repository</a:t>
            </a:r>
          </a:p>
          <a:p>
            <a:endParaRPr lang="en-US" altLang="zh-TW" dirty="0"/>
          </a:p>
          <a:p>
            <a:r>
              <a:rPr lang="en-US" altLang="zh-TW" dirty="0" smtClean="0"/>
              <a:t>3</a:t>
            </a:r>
            <a:r>
              <a:rPr lang="en-US" altLang="zh-TW" dirty="0"/>
              <a:t> − Search dependency in remote </a:t>
            </a:r>
            <a:r>
              <a:rPr lang="en-US" altLang="zh-TW" dirty="0" smtClean="0"/>
              <a:t>repository If a remote repository has been mentioned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8904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9041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3DD5B2-B843-448C-A48B-C9CAFB63E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239627-443B-4D86-9F22-B828A023C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https://www.tutorialspoint.com/maven/index.htm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8870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8050A5-7F08-4B3E-BCF2-E1981700E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D252C5-B5F1-48A0-B33E-1512236FC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All POM files require the </a:t>
            </a:r>
            <a:r>
              <a:rPr lang="en-US" altLang="zh-TW" b="1" dirty="0"/>
              <a:t>project</a:t>
            </a:r>
            <a:r>
              <a:rPr lang="en-US" altLang="zh-TW" dirty="0"/>
              <a:t> element and three mandatory fields: </a:t>
            </a:r>
            <a:r>
              <a:rPr lang="en-US" altLang="zh-TW" b="1" dirty="0" err="1"/>
              <a:t>groupId</a:t>
            </a:r>
            <a:r>
              <a:rPr lang="en-US" altLang="zh-TW" b="1" dirty="0"/>
              <a:t>, </a:t>
            </a:r>
            <a:r>
              <a:rPr lang="en-US" altLang="zh-TW" b="1" dirty="0" err="1"/>
              <a:t>artifactId</a:t>
            </a:r>
            <a:r>
              <a:rPr lang="en-US" altLang="zh-TW" b="1" dirty="0"/>
              <a:t>, version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Projects notation in repository is </a:t>
            </a:r>
            <a:r>
              <a:rPr lang="en-US" altLang="zh-TW" b="1" dirty="0" err="1"/>
              <a:t>groupId:artifactId:version</a:t>
            </a:r>
            <a:r>
              <a:rPr lang="en-US" altLang="zh-TW" dirty="0"/>
              <a:t>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2086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9ECE34-49D7-4EF2-9749-4611B0F1D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POM example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43F9EE-EF11-47E8-96DB-895593756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FC549C2-069B-4B2C-B569-28DF268BF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2238149"/>
            <a:ext cx="7772400" cy="277128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-44436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dirty="0">
                <a:solidFill>
                  <a:srgbClr val="000088"/>
                </a:solidFill>
                <a:latin typeface="Arial Unicode MS" panose="020B0604020202020204" pitchFamily="34" charset="-120"/>
                <a:ea typeface="Courier New" panose="02070309020205020404" pitchFamily="49" charset="0"/>
              </a:rPr>
              <a:t>&lt;project</a:t>
            </a:r>
            <a:r>
              <a:rPr lang="zh-TW" altLang="zh-TW" dirty="0">
                <a:solidFill>
                  <a:srgbClr val="000000"/>
                </a:solidFill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lang="zh-TW" altLang="zh-TW" dirty="0">
                <a:solidFill>
                  <a:srgbClr val="660066"/>
                </a:solidFill>
                <a:latin typeface="Arial Unicode MS" panose="020B0604020202020204" pitchFamily="34" charset="-120"/>
                <a:ea typeface="Courier New" panose="02070309020205020404" pitchFamily="49" charset="0"/>
              </a:rPr>
              <a:t>xmlns</a:t>
            </a:r>
            <a:r>
              <a:rPr lang="zh-TW" altLang="zh-TW" dirty="0">
                <a:solidFill>
                  <a:srgbClr val="000000"/>
                </a:solidFill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lang="zh-TW" altLang="zh-TW" dirty="0">
                <a:solidFill>
                  <a:srgbClr val="666600"/>
                </a:solidFill>
                <a:latin typeface="Arial Unicode MS" panose="020B0604020202020204" pitchFamily="34" charset="-120"/>
                <a:ea typeface="Courier New" panose="02070309020205020404" pitchFamily="49" charset="0"/>
              </a:rPr>
              <a:t>=</a:t>
            </a:r>
            <a:r>
              <a:rPr lang="zh-TW" altLang="zh-TW" dirty="0">
                <a:solidFill>
                  <a:srgbClr val="000000"/>
                </a:solidFill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lang="zh-TW" altLang="zh-TW" dirty="0">
                <a:solidFill>
                  <a:srgbClr val="008800"/>
                </a:solidFill>
                <a:latin typeface="Arial Unicode MS" panose="020B0604020202020204" pitchFamily="34" charset="-120"/>
                <a:ea typeface="Courier New" panose="02070309020205020404" pitchFamily="49" charset="0"/>
                <a:hlinkClick r:id="rId2"/>
              </a:rPr>
              <a:t>http://maven.apache.org/POM/4.0.0</a:t>
            </a:r>
            <a:endParaRPr lang="en-US" altLang="zh-TW" dirty="0">
              <a:solidFill>
                <a:srgbClr val="008800"/>
              </a:solidFill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dirty="0">
                <a:solidFill>
                  <a:srgbClr val="000000"/>
                </a:solidFill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lang="zh-TW" altLang="zh-TW" dirty="0">
                <a:solidFill>
                  <a:srgbClr val="660066"/>
                </a:solidFill>
                <a:latin typeface="Arial Unicode MS" panose="020B0604020202020204" pitchFamily="34" charset="-120"/>
                <a:ea typeface="Courier New" panose="02070309020205020404" pitchFamily="49" charset="0"/>
              </a:rPr>
              <a:t>xmlns:xsi</a:t>
            </a:r>
            <a:r>
              <a:rPr lang="zh-TW" altLang="zh-TW" dirty="0">
                <a:solidFill>
                  <a:srgbClr val="000000"/>
                </a:solidFill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lang="zh-TW" altLang="zh-TW" dirty="0">
                <a:solidFill>
                  <a:srgbClr val="666600"/>
                </a:solidFill>
                <a:latin typeface="Arial Unicode MS" panose="020B0604020202020204" pitchFamily="34" charset="-120"/>
                <a:ea typeface="Courier New" panose="02070309020205020404" pitchFamily="49" charset="0"/>
              </a:rPr>
              <a:t>=</a:t>
            </a:r>
            <a:r>
              <a:rPr lang="zh-TW" altLang="zh-TW" dirty="0">
                <a:solidFill>
                  <a:srgbClr val="000000"/>
                </a:solidFill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lang="zh-TW" altLang="zh-TW" dirty="0">
                <a:solidFill>
                  <a:srgbClr val="008800"/>
                </a:solidFill>
                <a:latin typeface="Arial Unicode MS" panose="020B0604020202020204" pitchFamily="34" charset="-120"/>
                <a:ea typeface="Courier New" panose="02070309020205020404" pitchFamily="49" charset="0"/>
                <a:hlinkClick r:id="rId3"/>
              </a:rPr>
              <a:t>http://www.w3.org/2001/XMLSchema-instance</a:t>
            </a:r>
            <a:endParaRPr lang="en-US" altLang="zh-TW" dirty="0">
              <a:solidFill>
                <a:srgbClr val="008800"/>
              </a:solidFill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dirty="0">
                <a:solidFill>
                  <a:srgbClr val="000000"/>
                </a:solidFill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lang="zh-TW" altLang="zh-TW" dirty="0">
                <a:solidFill>
                  <a:srgbClr val="660066"/>
                </a:solidFill>
                <a:latin typeface="Arial Unicode MS" panose="020B0604020202020204" pitchFamily="34" charset="-120"/>
                <a:ea typeface="Courier New" panose="02070309020205020404" pitchFamily="49" charset="0"/>
              </a:rPr>
              <a:t>xsi:schemaLocation</a:t>
            </a:r>
            <a:endParaRPr lang="en-US" altLang="zh-TW" dirty="0">
              <a:solidFill>
                <a:srgbClr val="660066"/>
              </a:solidFill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dirty="0">
                <a:solidFill>
                  <a:srgbClr val="000000"/>
                </a:solidFill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lang="zh-TW" altLang="zh-TW" dirty="0">
                <a:solidFill>
                  <a:srgbClr val="666600"/>
                </a:solidFill>
                <a:latin typeface="Arial Unicode MS" panose="020B0604020202020204" pitchFamily="34" charset="-120"/>
                <a:ea typeface="Courier New" panose="02070309020205020404" pitchFamily="49" charset="0"/>
              </a:rPr>
              <a:t>=</a:t>
            </a:r>
            <a:r>
              <a:rPr lang="zh-TW" altLang="zh-TW" dirty="0">
                <a:solidFill>
                  <a:srgbClr val="000000"/>
                </a:solidFill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lang="zh-TW" altLang="zh-TW" dirty="0">
                <a:solidFill>
                  <a:srgbClr val="008800"/>
                </a:solidFill>
                <a:latin typeface="Arial Unicode MS" panose="020B0604020202020204" pitchFamily="34" charset="-120"/>
                <a:ea typeface="Courier New" panose="02070309020205020404" pitchFamily="49" charset="0"/>
              </a:rPr>
              <a:t>"http://maven.apache.org/POM/4.0.0</a:t>
            </a:r>
            <a:endParaRPr lang="en-US" altLang="zh-TW" dirty="0">
              <a:solidFill>
                <a:srgbClr val="008800"/>
              </a:solidFill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dirty="0">
                <a:solidFill>
                  <a:srgbClr val="008800"/>
                </a:solidFill>
                <a:latin typeface="Arial Unicode MS" panose="020B0604020202020204" pitchFamily="34" charset="-120"/>
                <a:ea typeface="Courier New" panose="02070309020205020404" pitchFamily="49" charset="0"/>
              </a:rPr>
              <a:t> http://maven.apache.org/xsd/maven-4.0.0.xsd"</a:t>
            </a:r>
            <a:r>
              <a:rPr lang="zh-TW" altLang="zh-TW" dirty="0">
                <a:solidFill>
                  <a:srgbClr val="000088"/>
                </a:solidFill>
                <a:latin typeface="Arial Unicode MS" panose="020B0604020202020204" pitchFamily="34" charset="-120"/>
                <a:ea typeface="Courier New" panose="02070309020205020404" pitchFamily="49" charset="0"/>
              </a:rPr>
              <a:t>&gt;</a:t>
            </a:r>
            <a:endParaRPr lang="en-US" altLang="zh-TW" dirty="0">
              <a:solidFill>
                <a:srgbClr val="000088"/>
              </a:solidFill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dirty="0">
                <a:solidFill>
                  <a:srgbClr val="000000"/>
                </a:solidFill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lang="zh-TW" altLang="zh-TW" dirty="0">
                <a:solidFill>
                  <a:srgbClr val="000088"/>
                </a:solidFill>
                <a:latin typeface="Arial Unicode MS" panose="020B0604020202020204" pitchFamily="34" charset="-120"/>
                <a:ea typeface="Courier New" panose="02070309020205020404" pitchFamily="49" charset="0"/>
              </a:rPr>
              <a:t>&lt;modelVersion&gt;</a:t>
            </a:r>
            <a:r>
              <a:rPr lang="zh-TW" altLang="zh-TW" dirty="0">
                <a:solidFill>
                  <a:srgbClr val="000000"/>
                </a:solidFill>
                <a:latin typeface="Arial Unicode MS" panose="020B0604020202020204" pitchFamily="34" charset="-120"/>
                <a:ea typeface="Courier New" panose="02070309020205020404" pitchFamily="49" charset="0"/>
              </a:rPr>
              <a:t>4.0.0</a:t>
            </a:r>
            <a:r>
              <a:rPr lang="zh-TW" altLang="zh-TW" dirty="0">
                <a:solidFill>
                  <a:srgbClr val="000088"/>
                </a:solidFill>
                <a:latin typeface="Arial Unicode MS" panose="020B0604020202020204" pitchFamily="34" charset="-120"/>
                <a:ea typeface="Courier New" panose="02070309020205020404" pitchFamily="49" charset="0"/>
              </a:rPr>
              <a:t>&lt;/modelVersion&gt;</a:t>
            </a:r>
            <a:endParaRPr lang="en-US" altLang="zh-TW" dirty="0">
              <a:solidFill>
                <a:srgbClr val="000088"/>
              </a:solidFill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dirty="0">
                <a:solidFill>
                  <a:srgbClr val="000000"/>
                </a:solidFill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lang="zh-TW" altLang="zh-TW" dirty="0">
                <a:solidFill>
                  <a:srgbClr val="000088"/>
                </a:solidFill>
                <a:latin typeface="Arial Unicode MS" panose="020B0604020202020204" pitchFamily="34" charset="-120"/>
                <a:ea typeface="Courier New" panose="02070309020205020404" pitchFamily="49" charset="0"/>
              </a:rPr>
              <a:t>&lt;groupId&gt;</a:t>
            </a:r>
            <a:r>
              <a:rPr lang="zh-TW" altLang="zh-TW" dirty="0">
                <a:solidFill>
                  <a:srgbClr val="000000"/>
                </a:solidFill>
                <a:latin typeface="Arial Unicode MS" panose="020B0604020202020204" pitchFamily="34" charset="-120"/>
                <a:ea typeface="Courier New" panose="02070309020205020404" pitchFamily="49" charset="0"/>
              </a:rPr>
              <a:t>com.companyname.project-group</a:t>
            </a:r>
            <a:r>
              <a:rPr lang="zh-TW" altLang="zh-TW" dirty="0">
                <a:solidFill>
                  <a:srgbClr val="000088"/>
                </a:solidFill>
                <a:latin typeface="Arial Unicode MS" panose="020B0604020202020204" pitchFamily="34" charset="-120"/>
                <a:ea typeface="Courier New" panose="02070309020205020404" pitchFamily="49" charset="0"/>
              </a:rPr>
              <a:t>&lt;/groupId&gt;</a:t>
            </a:r>
            <a:endParaRPr lang="en-US" altLang="zh-TW" dirty="0">
              <a:solidFill>
                <a:srgbClr val="000088"/>
              </a:solidFill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dirty="0">
                <a:solidFill>
                  <a:srgbClr val="000000"/>
                </a:solidFill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lang="zh-TW" altLang="zh-TW" dirty="0">
                <a:solidFill>
                  <a:srgbClr val="000088"/>
                </a:solidFill>
                <a:latin typeface="Arial Unicode MS" panose="020B0604020202020204" pitchFamily="34" charset="-120"/>
                <a:ea typeface="Courier New" panose="02070309020205020404" pitchFamily="49" charset="0"/>
              </a:rPr>
              <a:t>&lt;artifactId&gt;</a:t>
            </a:r>
            <a:r>
              <a:rPr lang="zh-TW" altLang="zh-TW" dirty="0">
                <a:solidFill>
                  <a:srgbClr val="000000"/>
                </a:solidFill>
                <a:latin typeface="Arial Unicode MS" panose="020B0604020202020204" pitchFamily="34" charset="-120"/>
                <a:ea typeface="Courier New" panose="02070309020205020404" pitchFamily="49" charset="0"/>
              </a:rPr>
              <a:t>project</a:t>
            </a:r>
            <a:r>
              <a:rPr lang="zh-TW" altLang="zh-TW" dirty="0">
                <a:solidFill>
                  <a:srgbClr val="000088"/>
                </a:solidFill>
                <a:latin typeface="Arial Unicode MS" panose="020B0604020202020204" pitchFamily="34" charset="-120"/>
                <a:ea typeface="Courier New" panose="02070309020205020404" pitchFamily="49" charset="0"/>
              </a:rPr>
              <a:t>&lt;/artifactId&gt;</a:t>
            </a:r>
            <a:endParaRPr lang="en-US" altLang="zh-TW" dirty="0">
              <a:solidFill>
                <a:srgbClr val="000088"/>
              </a:solidFill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dirty="0">
                <a:solidFill>
                  <a:srgbClr val="000000"/>
                </a:solidFill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lang="zh-TW" altLang="zh-TW" dirty="0">
                <a:solidFill>
                  <a:srgbClr val="000088"/>
                </a:solidFill>
                <a:latin typeface="Arial Unicode MS" panose="020B0604020202020204" pitchFamily="34" charset="-120"/>
                <a:ea typeface="Courier New" panose="02070309020205020404" pitchFamily="49" charset="0"/>
              </a:rPr>
              <a:t>&lt;version&gt;</a:t>
            </a:r>
            <a:r>
              <a:rPr lang="zh-TW" altLang="zh-TW" dirty="0">
                <a:solidFill>
                  <a:srgbClr val="000000"/>
                </a:solidFill>
                <a:latin typeface="Arial Unicode MS" panose="020B0604020202020204" pitchFamily="34" charset="-120"/>
                <a:ea typeface="Courier New" panose="02070309020205020404" pitchFamily="49" charset="0"/>
              </a:rPr>
              <a:t>1.0</a:t>
            </a:r>
            <a:r>
              <a:rPr lang="zh-TW" altLang="zh-TW" dirty="0">
                <a:solidFill>
                  <a:srgbClr val="000088"/>
                </a:solidFill>
                <a:latin typeface="Arial Unicode MS" panose="020B0604020202020204" pitchFamily="34" charset="-120"/>
                <a:ea typeface="Courier New" panose="02070309020205020404" pitchFamily="49" charset="0"/>
              </a:rPr>
              <a:t>&lt;/version&gt;</a:t>
            </a:r>
            <a:endParaRPr lang="en-US" altLang="zh-TW" dirty="0">
              <a:solidFill>
                <a:srgbClr val="000088"/>
              </a:solidFill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dirty="0">
                <a:solidFill>
                  <a:srgbClr val="000000"/>
                </a:solidFill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lang="zh-TW" altLang="zh-TW" dirty="0">
                <a:solidFill>
                  <a:srgbClr val="000088"/>
                </a:solidFill>
                <a:latin typeface="Arial Unicode MS" panose="020B0604020202020204" pitchFamily="34" charset="-120"/>
                <a:ea typeface="Courier New" panose="02070309020205020404" pitchFamily="49" charset="0"/>
              </a:rPr>
              <a:t>&lt;/project&gt;</a:t>
            </a:r>
            <a:r>
              <a:rPr lang="zh-TW" altLang="zh-TW" dirty="0"/>
              <a:t> </a:t>
            </a:r>
            <a:endParaRPr lang="zh-TW" altLang="zh-TW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655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5A1EEA-29FE-4865-A5E1-F3A4C05BE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Super POM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E60881-E6FC-437B-A35A-AE0042C44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Super POM </a:t>
            </a:r>
          </a:p>
          <a:p>
            <a:pPr lvl="1"/>
            <a:r>
              <a:rPr lang="en-US" altLang="zh-TW" dirty="0"/>
              <a:t>All POMs inherit from a parent or default (despite explicitly defined or not). </a:t>
            </a:r>
          </a:p>
          <a:p>
            <a:pPr lvl="1"/>
            <a:r>
              <a:rPr lang="en-US" altLang="zh-TW" dirty="0"/>
              <a:t>This base POM is known as the </a:t>
            </a:r>
            <a:r>
              <a:rPr lang="en-US" altLang="zh-TW" b="1" dirty="0"/>
              <a:t>Super POM</a:t>
            </a:r>
            <a:r>
              <a:rPr lang="en-US" altLang="zh-TW" dirty="0"/>
              <a:t>, and contains values inherited by default.</a:t>
            </a:r>
          </a:p>
          <a:p>
            <a:r>
              <a:rPr lang="en-US" altLang="zh-TW" dirty="0"/>
              <a:t>effective POM  </a:t>
            </a:r>
          </a:p>
          <a:p>
            <a:pPr lvl="1"/>
            <a:r>
              <a:rPr lang="en-US" altLang="zh-TW" dirty="0"/>
              <a:t>Maven use the effective POM (configuration from super pom plus project configuration) to execute relevant goal. 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6678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BD0708-B960-40FA-80A9-13AA933DB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DEE1E0-145A-4759-9D33-DE07E0D65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 easy way to look at the default configurations of the super POM </a:t>
            </a:r>
            <a:endParaRPr lang="en-US" altLang="zh-TW" b="1" dirty="0"/>
          </a:p>
          <a:p>
            <a:pPr lvl="1"/>
            <a:r>
              <a:rPr lang="en-US" altLang="zh-TW" b="1" dirty="0" err="1">
                <a:highlight>
                  <a:srgbClr val="FFFF00"/>
                </a:highlight>
              </a:rPr>
              <a:t>mvn</a:t>
            </a:r>
            <a:r>
              <a:rPr lang="en-US" altLang="zh-TW" b="1" dirty="0">
                <a:highlight>
                  <a:srgbClr val="FFFF00"/>
                </a:highlight>
              </a:rPr>
              <a:t> </a:t>
            </a:r>
            <a:r>
              <a:rPr lang="en-US" altLang="zh-TW" b="1" dirty="0" err="1">
                <a:highlight>
                  <a:srgbClr val="FFFF00"/>
                </a:highlight>
              </a:rPr>
              <a:t>help:effective-pom</a:t>
            </a:r>
            <a:endParaRPr lang="zh-TW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8886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BE2CB6-11A7-4FE6-97CA-CCA23BDB0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Build Life Cycle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1AAF2F-FCCB-43B7-8020-E09802967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81488"/>
            <a:ext cx="7886700" cy="826135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dirty="0"/>
              <a:t>A Build Lifecycle is a well-defined sequence of phases, which define the order in which the goals are to be executed. 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C0FD547-763A-40CF-A705-0127F3EEA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891908"/>
              </p:ext>
            </p:extLst>
          </p:nvPr>
        </p:nvGraphicFramePr>
        <p:xfrm>
          <a:off x="628650" y="2096445"/>
          <a:ext cx="8059782" cy="4500298"/>
        </p:xfrm>
        <a:graphic>
          <a:graphicData uri="http://schemas.openxmlformats.org/drawingml/2006/table">
            <a:tbl>
              <a:tblPr/>
              <a:tblGrid>
                <a:gridCol w="1653644">
                  <a:extLst>
                    <a:ext uri="{9D8B030D-6E8A-4147-A177-3AD203B41FA5}">
                      <a16:colId xmlns:a16="http://schemas.microsoft.com/office/drawing/2014/main" val="2958768975"/>
                    </a:ext>
                  </a:extLst>
                </a:gridCol>
                <a:gridCol w="1612070">
                  <a:extLst>
                    <a:ext uri="{9D8B030D-6E8A-4147-A177-3AD203B41FA5}">
                      <a16:colId xmlns:a16="http://schemas.microsoft.com/office/drawing/2014/main" val="3186608892"/>
                    </a:ext>
                  </a:extLst>
                </a:gridCol>
                <a:gridCol w="4794068">
                  <a:extLst>
                    <a:ext uri="{9D8B030D-6E8A-4147-A177-3AD203B41FA5}">
                      <a16:colId xmlns:a16="http://schemas.microsoft.com/office/drawing/2014/main" val="2088512651"/>
                    </a:ext>
                  </a:extLst>
                </a:gridCol>
              </a:tblGrid>
              <a:tr h="1080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Phase</a:t>
                      </a:r>
                    </a:p>
                  </a:txBody>
                  <a:tcPr marL="6589" marR="6589" marT="6589" marB="65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Handles</a:t>
                      </a:r>
                    </a:p>
                  </a:txBody>
                  <a:tcPr marL="6589" marR="6589" marT="6589" marB="65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Description</a:t>
                      </a:r>
                    </a:p>
                  </a:txBody>
                  <a:tcPr marL="6589" marR="6589" marT="6589" marB="65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736912"/>
                  </a:ext>
                </a:extLst>
              </a:tr>
              <a:tr h="511302"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prepare-resources</a:t>
                      </a:r>
                    </a:p>
                  </a:txBody>
                  <a:tcPr marL="6589" marR="6589" marT="6589" marB="658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resource copying</a:t>
                      </a:r>
                    </a:p>
                  </a:txBody>
                  <a:tcPr marL="6589" marR="6589" marT="6589" marB="658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Resource copying can be customized in this phase.</a:t>
                      </a:r>
                    </a:p>
                  </a:txBody>
                  <a:tcPr marL="6589" marR="6589" marT="6589" marB="65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224448"/>
                  </a:ext>
                </a:extLst>
              </a:tr>
              <a:tr h="724784"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validate</a:t>
                      </a:r>
                    </a:p>
                  </a:txBody>
                  <a:tcPr marL="6589" marR="6589" marT="6589" marB="658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Validating the information</a:t>
                      </a:r>
                    </a:p>
                  </a:txBody>
                  <a:tcPr marL="6589" marR="6589" marT="6589" marB="658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Validates if the project is correct and if all necessary information is available.</a:t>
                      </a:r>
                    </a:p>
                  </a:txBody>
                  <a:tcPr marL="6589" marR="6589" marT="6589" marB="65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873182"/>
                  </a:ext>
                </a:extLst>
              </a:tr>
              <a:tr h="440141"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compile</a:t>
                      </a:r>
                    </a:p>
                  </a:txBody>
                  <a:tcPr marL="6589" marR="6589" marT="6589" marB="658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 dirty="0">
                          <a:effectLst/>
                        </a:rPr>
                        <a:t>compilation</a:t>
                      </a:r>
                    </a:p>
                  </a:txBody>
                  <a:tcPr marL="6589" marR="6589" marT="6589" marB="658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Source code compilation is done in this phase.</a:t>
                      </a:r>
                    </a:p>
                  </a:txBody>
                  <a:tcPr marL="6589" marR="6589" marT="6589" marB="65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178630"/>
                  </a:ext>
                </a:extLst>
              </a:tr>
              <a:tr h="582463"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Test</a:t>
                      </a:r>
                    </a:p>
                  </a:txBody>
                  <a:tcPr marL="6589" marR="6589" marT="6589" marB="658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 dirty="0">
                          <a:effectLst/>
                        </a:rPr>
                        <a:t>Testing</a:t>
                      </a:r>
                    </a:p>
                  </a:txBody>
                  <a:tcPr marL="6589" marR="6589" marT="6589" marB="658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Tests the compiled source code suitable for testing framework.</a:t>
                      </a:r>
                    </a:p>
                  </a:txBody>
                  <a:tcPr marL="6589" marR="6589" marT="6589" marB="65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80930"/>
                  </a:ext>
                </a:extLst>
              </a:tr>
              <a:tr h="819665"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package</a:t>
                      </a:r>
                    </a:p>
                  </a:txBody>
                  <a:tcPr marL="6589" marR="6589" marT="6589" marB="658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 dirty="0">
                          <a:effectLst/>
                        </a:rPr>
                        <a:t>packaging</a:t>
                      </a:r>
                    </a:p>
                  </a:txBody>
                  <a:tcPr marL="6589" marR="6589" marT="6589" marB="658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This phase creates the JAR/WAR package as mentioned in the packaging in POM.xml.</a:t>
                      </a:r>
                    </a:p>
                  </a:txBody>
                  <a:tcPr marL="6589" marR="6589" marT="6589" marB="65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325569"/>
                  </a:ext>
                </a:extLst>
              </a:tr>
              <a:tr h="653623"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install</a:t>
                      </a:r>
                    </a:p>
                  </a:txBody>
                  <a:tcPr marL="6589" marR="6589" marT="6589" marB="658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installation</a:t>
                      </a:r>
                    </a:p>
                  </a:txBody>
                  <a:tcPr marL="6589" marR="6589" marT="6589" marB="658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This phase installs the package in local/remote maven repository.</a:t>
                      </a:r>
                    </a:p>
                  </a:txBody>
                  <a:tcPr marL="6589" marR="6589" marT="6589" marB="65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994912"/>
                  </a:ext>
                </a:extLst>
              </a:tr>
              <a:tr h="511302"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Deploy</a:t>
                      </a:r>
                    </a:p>
                  </a:txBody>
                  <a:tcPr marL="6589" marR="6589" marT="6589" marB="658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Deploying</a:t>
                      </a:r>
                    </a:p>
                  </a:txBody>
                  <a:tcPr marL="6589" marR="6589" marT="6589" marB="658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Copies the final package to the remote repository.</a:t>
                      </a:r>
                    </a:p>
                  </a:txBody>
                  <a:tcPr marL="6589" marR="6589" marT="6589" marB="65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93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0673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</TotalTime>
  <Words>4067</Words>
  <Application>Microsoft Office PowerPoint</Application>
  <PresentationFormat>如螢幕大小 (4:3)</PresentationFormat>
  <Paragraphs>426</Paragraphs>
  <Slides>44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51" baseType="lpstr">
      <vt:lpstr>Arial Unicode MS</vt:lpstr>
      <vt:lpstr>新細明體</vt:lpstr>
      <vt:lpstr>Arial</vt:lpstr>
      <vt:lpstr>Calibri</vt:lpstr>
      <vt:lpstr>Calibri Light</vt:lpstr>
      <vt:lpstr>Courier New</vt:lpstr>
      <vt:lpstr>Office 佈景主題</vt:lpstr>
      <vt:lpstr>Maven Tutorial</vt:lpstr>
      <vt:lpstr>Environment Setup</vt:lpstr>
      <vt:lpstr>POM(Project Object Model)</vt:lpstr>
      <vt:lpstr>Minimal requirements for a POM</vt:lpstr>
      <vt:lpstr>PowerPoint 簡報</vt:lpstr>
      <vt:lpstr>POM example</vt:lpstr>
      <vt:lpstr>Super POM</vt:lpstr>
      <vt:lpstr>PowerPoint 簡報</vt:lpstr>
      <vt:lpstr>Build Life Cycle</vt:lpstr>
      <vt:lpstr>PowerPoint 簡報</vt:lpstr>
      <vt:lpstr>PowerPoint 簡報</vt:lpstr>
      <vt:lpstr>PowerPoint 簡報</vt:lpstr>
      <vt:lpstr>Clean Lifecycle</vt:lpstr>
      <vt:lpstr>PowerPoint 簡報</vt:lpstr>
      <vt:lpstr>PowerPoint 簡報</vt:lpstr>
      <vt:lpstr>PowerPoint 簡報</vt:lpstr>
      <vt:lpstr>PowerPoint 簡報</vt:lpstr>
      <vt:lpstr>PowerPoint 簡報</vt:lpstr>
      <vt:lpstr>Default (or Build) Lifecycle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Site Lifecycle</vt:lpstr>
      <vt:lpstr>Maven - Build Profiles</vt:lpstr>
      <vt:lpstr>Types of Build Profile</vt:lpstr>
      <vt:lpstr>Profile Activation</vt:lpstr>
      <vt:lpstr>Explicit Profile Activation</vt:lpstr>
      <vt:lpstr>Profile Activation via Maven Settings</vt:lpstr>
      <vt:lpstr>Profile Activation via Environment Variables</vt:lpstr>
      <vt:lpstr>Profile Activation via Operating System</vt:lpstr>
      <vt:lpstr>Profile Activation via Present/Missing File</vt:lpstr>
      <vt:lpstr>Maven - Repositories</vt:lpstr>
      <vt:lpstr>Local Repository</vt:lpstr>
      <vt:lpstr>PowerPoint 簡報</vt:lpstr>
      <vt:lpstr>Central Repository</vt:lpstr>
      <vt:lpstr>Remote Repository</vt:lpstr>
      <vt:lpstr>Maven Dependency Search Sequence</vt:lpstr>
      <vt:lpstr>PowerPoint 簡報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 Tutorial</dc:title>
  <dc:creator>Lawren Houng</dc:creator>
  <cp:lastModifiedBy>Lawren Houng</cp:lastModifiedBy>
  <cp:revision>28</cp:revision>
  <dcterms:created xsi:type="dcterms:W3CDTF">2019-10-23T11:16:47Z</dcterms:created>
  <dcterms:modified xsi:type="dcterms:W3CDTF">2020-03-23T11:26:51Z</dcterms:modified>
</cp:coreProperties>
</file>