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sldIdLst>
    <p:sldId id="256" r:id="rId3"/>
    <p:sldId id="379" r:id="rId4"/>
    <p:sldId id="257" r:id="rId5"/>
    <p:sldId id="258" r:id="rId6"/>
    <p:sldId id="284" r:id="rId7"/>
    <p:sldId id="317" r:id="rId8"/>
    <p:sldId id="274" r:id="rId9"/>
    <p:sldId id="322" r:id="rId10"/>
    <p:sldId id="318" r:id="rId11"/>
    <p:sldId id="323" r:id="rId12"/>
    <p:sldId id="282" r:id="rId13"/>
    <p:sldId id="277" r:id="rId14"/>
    <p:sldId id="285" r:id="rId15"/>
    <p:sldId id="286" r:id="rId16"/>
    <p:sldId id="287" r:id="rId17"/>
    <p:sldId id="283" r:id="rId18"/>
    <p:sldId id="278" r:id="rId19"/>
    <p:sldId id="292" r:id="rId20"/>
    <p:sldId id="293" r:id="rId21"/>
    <p:sldId id="295" r:id="rId22"/>
    <p:sldId id="294" r:id="rId23"/>
    <p:sldId id="296" r:id="rId24"/>
    <p:sldId id="297" r:id="rId25"/>
    <p:sldId id="305" r:id="rId26"/>
    <p:sldId id="306" r:id="rId27"/>
    <p:sldId id="307" r:id="rId28"/>
    <p:sldId id="308" r:id="rId29"/>
    <p:sldId id="309" r:id="rId30"/>
    <p:sldId id="310" r:id="rId31"/>
    <p:sldId id="311" r:id="rId32"/>
    <p:sldId id="312" r:id="rId33"/>
    <p:sldId id="313" r:id="rId34"/>
    <p:sldId id="314" r:id="rId35"/>
    <p:sldId id="260" r:id="rId36"/>
    <p:sldId id="315" r:id="rId37"/>
    <p:sldId id="316" r:id="rId38"/>
    <p:sldId id="261" r:id="rId39"/>
    <p:sldId id="319" r:id="rId40"/>
    <p:sldId id="327" r:id="rId41"/>
    <p:sldId id="328" r:id="rId42"/>
    <p:sldId id="329" r:id="rId43"/>
    <p:sldId id="264" r:id="rId44"/>
    <p:sldId id="263" r:id="rId45"/>
    <p:sldId id="268" r:id="rId46"/>
    <p:sldId id="262" r:id="rId47"/>
    <p:sldId id="265" r:id="rId48"/>
    <p:sldId id="266" r:id="rId49"/>
    <p:sldId id="291" r:id="rId50"/>
    <p:sldId id="269" r:id="rId51"/>
    <p:sldId id="267" r:id="rId52"/>
    <p:sldId id="270"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8" r:id="rId71"/>
    <p:sldId id="349" r:id="rId72"/>
    <p:sldId id="350" r:id="rId73"/>
    <p:sldId id="347" r:id="rId74"/>
    <p:sldId id="351" r:id="rId75"/>
    <p:sldId id="352" r:id="rId76"/>
    <p:sldId id="353" r:id="rId77"/>
    <p:sldId id="354" r:id="rId78"/>
    <p:sldId id="355" r:id="rId79"/>
    <p:sldId id="356" r:id="rId80"/>
    <p:sldId id="357" r:id="rId81"/>
    <p:sldId id="358" r:id="rId82"/>
    <p:sldId id="360" r:id="rId83"/>
    <p:sldId id="361" r:id="rId84"/>
    <p:sldId id="362" r:id="rId85"/>
    <p:sldId id="363" r:id="rId86"/>
    <p:sldId id="364" r:id="rId87"/>
    <p:sldId id="365" r:id="rId88"/>
    <p:sldId id="366" r:id="rId89"/>
    <p:sldId id="368" r:id="rId90"/>
    <p:sldId id="369" r:id="rId91"/>
    <p:sldId id="370" r:id="rId92"/>
    <p:sldId id="371" r:id="rId93"/>
    <p:sldId id="372" r:id="rId94"/>
    <p:sldId id="373" r:id="rId95"/>
    <p:sldId id="374" r:id="rId96"/>
    <p:sldId id="367" r:id="rId97"/>
    <p:sldId id="359" r:id="rId98"/>
    <p:sldId id="375" r:id="rId99"/>
    <p:sldId id="376" r:id="rId100"/>
    <p:sldId id="377" r:id="rId101"/>
    <p:sldId id="378" r:id="rId102"/>
    <p:sldId id="259"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2" d="100"/>
          <a:sy n="112"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728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830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1210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5163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4073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962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2308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9917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0309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6308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314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73162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6175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02801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1449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868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68018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402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4372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4050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05341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13587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0543922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a:t>
            </a:r>
            <a:r>
              <a:rPr lang="en-US" altLang="zh-TW" dirty="0" err="1"/>
              <a:t>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types of Transaction management</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RESOURCE LOCAL Transactions</a:t>
            </a:r>
          </a:p>
          <a:p>
            <a:pPr lvl="1" fontAlgn="base"/>
            <a:r>
              <a:rPr lang="en-US" altLang="zh-TW" dirty="0"/>
              <a:t>refer to the native transactions of the JDBC Driver</a:t>
            </a:r>
          </a:p>
          <a:p>
            <a:pPr lvl="1" fontAlgn="base"/>
            <a:r>
              <a:rPr lang="en-US" altLang="zh-TW" dirty="0"/>
              <a:t>for example a JDBC Connection. </a:t>
            </a:r>
          </a:p>
          <a:p>
            <a:pPr lvl="1" fontAlgn="base"/>
            <a:endParaRPr lang="en-US" altLang="zh-TW" dirty="0"/>
          </a:p>
          <a:p>
            <a:pPr fontAlgn="base"/>
            <a:r>
              <a:rPr lang="en-US" altLang="zh-TW" dirty="0"/>
              <a:t>JTA or GLOBAL Transactions</a:t>
            </a:r>
          </a:p>
          <a:p>
            <a:pPr lvl="1" fontAlgn="base"/>
            <a:r>
              <a:rPr lang="en-US" altLang="zh-TW" dirty="0"/>
              <a:t>refer to the transactions of the JEE server. </a:t>
            </a:r>
          </a:p>
          <a:p>
            <a:pPr lvl="1" fontAlgn="base"/>
            <a:r>
              <a:rPr lang="en-US" altLang="zh-TW" dirty="0"/>
              <a:t>use JTA  transactions When you need two or more resources within a single transaction</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035423" y="3420507"/>
            <a:ext cx="3972882" cy="12003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80808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JpaMovieFinder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808080"/>
                </a:solidFill>
                <a:latin typeface="Consolas" panose="020B0609020204030204" pitchFamily="49" charset="0"/>
              </a:rPr>
              <a:t>    </a:t>
            </a:r>
            <a:r>
              <a:rPr lang="zh-TW" altLang="zh-TW" sz="1050" i="1" dirty="0">
                <a:solidFill>
                  <a:srgbClr val="808080"/>
                </a:solidFill>
                <a:latin typeface="Consolas" panose="020B0609020204030204" pitchFamily="49" charset="0"/>
              </a:rPr>
              <a:t>@PersistenceContext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private</a:t>
            </a:r>
            <a:r>
              <a:rPr lang="zh-TW" altLang="zh-TW" sz="1050" dirty="0">
                <a:solidFill>
                  <a:srgbClr val="000000"/>
                </a:solidFill>
                <a:latin typeface="Consolas" panose="020B0609020204030204" pitchFamily="49" charset="0"/>
              </a:rPr>
              <a:t> EntityManager entityManager;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Tutorial - JPA Introduction</a:t>
            </a:r>
          </a:p>
          <a:p>
            <a:pPr lvl="1"/>
            <a:r>
              <a:rPr lang="en-US" altLang="zh-TW" dirty="0"/>
              <a:t>http://www.java2s.com/Tutorials/Java/JPA/index.htm</a:t>
            </a:r>
          </a:p>
          <a:p>
            <a:pPr lvl="1"/>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Hibernate ORM 5.3.7.Final User Guide</a:t>
            </a:r>
          </a:p>
          <a:p>
            <a:pPr lvl="1"/>
            <a:r>
              <a:rPr lang="en-US" altLang="zh-TW" dirty="0"/>
              <a:t>http://docs.jboss.org/hibernate/orm/5.3/userguide/html_single/Hibernate_User_Guide.html</a:t>
            </a:r>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endParaRPr lang="zh-TW" altLang="en-US" dirty="0"/>
          </a:p>
        </p:txBody>
      </p:sp>
      <p:sp>
        <p:nvSpPr>
          <p:cNvPr id="3" name="內容版面配置區 2"/>
          <p:cNvSpPr>
            <a:spLocks noGrp="1"/>
          </p:cNvSpPr>
          <p:nvPr>
            <p:ph idx="1"/>
          </p:nvPr>
        </p:nvSpPr>
        <p:spPr/>
        <p:txBody>
          <a:bodyPr>
            <a:normAutofit/>
          </a:bodyPr>
          <a:lstStyle/>
          <a:p>
            <a:r>
              <a:rPr lang="en-US" altLang="zh-TW" dirty="0"/>
              <a:t>Each entity is associated with some metadata that represents the information of it. </a:t>
            </a:r>
          </a:p>
          <a:p>
            <a:r>
              <a:rPr lang="en-US" altLang="zh-TW" dirty="0"/>
              <a:t>Entity metadata</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r>
              <a:rPr lang="en-US" altLang="zh-TW" dirty="0"/>
              <a:t>Java Bean standard</a:t>
            </a:r>
          </a:p>
          <a:p>
            <a:pPr lvl="1"/>
            <a:r>
              <a:rPr lang="en-US" altLang="zh-TW" dirty="0"/>
              <a:t>default constructor or a file that contains serialized instance. </a:t>
            </a:r>
          </a:p>
          <a:p>
            <a:pPr lvl="1"/>
            <a:r>
              <a:rPr lang="en-US" altLang="zh-TW" dirty="0"/>
              <a:t>Non-Boolean property contains getter and setter methods.</a:t>
            </a:r>
          </a:p>
          <a:p>
            <a:pPr lvl="2"/>
            <a:r>
              <a:rPr lang="en-US" altLang="zh-TW" dirty="0"/>
              <a:t>E.g. the field name is ‘salary’ therefore the getter method of this field is ‘</a:t>
            </a:r>
            <a:r>
              <a:rPr lang="en-US" altLang="zh-TW" dirty="0" err="1"/>
              <a:t>getSalary</a:t>
            </a:r>
            <a:r>
              <a:rPr lang="en-US" altLang="zh-TW" dirty="0"/>
              <a:t> ()’.</a:t>
            </a:r>
          </a:p>
          <a:p>
            <a:pPr lvl="2"/>
            <a:r>
              <a:rPr lang="en-US" altLang="zh-TW" dirty="0"/>
              <a:t>E.g. the field name is ‘salary’ therefore the setter method of this field is ‘</a:t>
            </a:r>
            <a:r>
              <a:rPr lang="en-US" altLang="zh-TW" dirty="0" err="1"/>
              <a:t>setSalary</a:t>
            </a:r>
            <a:r>
              <a:rPr lang="en-US" altLang="zh-TW" dirty="0"/>
              <a:t> (double </a:t>
            </a:r>
            <a:r>
              <a:rPr lang="en-US" altLang="zh-TW" dirty="0" err="1"/>
              <a:t>sal</a:t>
            </a:r>
            <a:r>
              <a:rPr lang="en-US" altLang="zh-TW" dirty="0"/>
              <a:t>)’.</a:t>
            </a:r>
          </a:p>
          <a:p>
            <a:pPr lvl="1"/>
            <a:r>
              <a:rPr lang="en-US" altLang="zh-TW" dirty="0"/>
              <a:t>Boolean property contain setter and is method.</a:t>
            </a:r>
          </a:p>
          <a:p>
            <a:pPr lvl="2"/>
            <a:r>
              <a:rPr lang="en-US" altLang="zh-TW" dirty="0"/>
              <a:t>E.g. the Boolean property ‘empty’, the is method of this field is ‘</a:t>
            </a:r>
            <a:r>
              <a:rPr lang="en-US" altLang="zh-TW" dirty="0" err="1"/>
              <a:t>isEmpty</a:t>
            </a:r>
            <a:r>
              <a:rPr lang="en-US" altLang="zh-TW" dirty="0"/>
              <a:t> ()’.</a:t>
            </a:r>
          </a:p>
          <a:p>
            <a:pPr lvl="1"/>
            <a:endParaRPr lang="en-US" altLang="zh-TW" dirty="0"/>
          </a:p>
          <a:p>
            <a:pPr lvl="1"/>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a:xfrm>
            <a:off x="633845" y="2936667"/>
            <a:ext cx="7886700" cy="3243471"/>
          </a:xfrm>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not exist in the database</a:t>
            </a:r>
          </a:p>
          <a:p>
            <a:r>
              <a:rPr lang="en-US" altLang="zh-TW" dirty="0"/>
              <a:t>Managed (persistent): </a:t>
            </a:r>
          </a:p>
          <a:p>
            <a:pPr lvl="1"/>
            <a:r>
              <a:rPr lang="en-US" altLang="zh-TW" dirty="0"/>
              <a:t>currently associated with a persistence context.</a:t>
            </a:r>
          </a:p>
          <a:p>
            <a:pPr lvl="1"/>
            <a:r>
              <a:rPr lang="en-US" altLang="zh-TW" dirty="0"/>
              <a:t>any change to the object will be persisted to the database when the commit method is called</a:t>
            </a:r>
          </a:p>
          <a:p>
            <a:r>
              <a:rPr lang="en-US" altLang="zh-TW" dirty="0"/>
              <a:t>Detached: </a:t>
            </a:r>
          </a:p>
          <a:p>
            <a:pPr lvl="1"/>
            <a:r>
              <a:rPr lang="en-US" altLang="zh-TW" dirty="0"/>
              <a:t>no longer associated with a persistence context</a:t>
            </a:r>
          </a:p>
          <a:p>
            <a:pPr lvl="1"/>
            <a:r>
              <a:rPr lang="en-US" altLang="zh-TW" dirty="0"/>
              <a:t>can be reattached to the </a:t>
            </a:r>
            <a:r>
              <a:rPr lang="en-US" altLang="zh-TW" dirty="0" err="1"/>
              <a:t>EntityManager</a:t>
            </a:r>
            <a:r>
              <a:rPr lang="en-US" altLang="zh-TW" dirty="0"/>
              <a:t> through the merge method</a:t>
            </a:r>
          </a:p>
          <a:p>
            <a:r>
              <a:rPr lang="en-US" altLang="zh-TW" dirty="0"/>
              <a:t>Removed: </a:t>
            </a:r>
          </a:p>
          <a:p>
            <a:pPr lvl="1"/>
            <a:r>
              <a:rPr lang="en-US" altLang="zh-TW" dirty="0"/>
              <a:t>an instance associated with a persistence context but scheduled for removal from the database.</a:t>
            </a:r>
            <a:endParaRPr lang="zh-TW" altLang="en-US" dirty="0"/>
          </a:p>
        </p:txBody>
      </p:sp>
      <p:pic>
        <p:nvPicPr>
          <p:cNvPr id="4" name="Picture 10" descr="JPA Entity Lifecycle">
            <a:extLst>
              <a:ext uri="{FF2B5EF4-FFF2-40B4-BE49-F238E27FC236}">
                <a16:creationId xmlns:a16="http://schemas.microsoft.com/office/drawing/2014/main" id="{5B9D9E41-976C-4A20-B99C-92BD3759B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99" y="1251826"/>
            <a:ext cx="4472610" cy="16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6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Class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20142028"/>
              </p:ext>
            </p:extLst>
          </p:nvPr>
        </p:nvGraphicFramePr>
        <p:xfrm>
          <a:off x="273465" y="1571105"/>
          <a:ext cx="5104099" cy="4772063"/>
        </p:xfrm>
        <a:graphic>
          <a:graphicData uri="http://schemas.openxmlformats.org/drawingml/2006/table">
            <a:tbl>
              <a:tblPr/>
              <a:tblGrid>
                <a:gridCol w="1584712">
                  <a:extLst>
                    <a:ext uri="{9D8B030D-6E8A-4147-A177-3AD203B41FA5}">
                      <a16:colId xmlns:a16="http://schemas.microsoft.com/office/drawing/2014/main" val="4006652666"/>
                    </a:ext>
                  </a:extLst>
                </a:gridCol>
                <a:gridCol w="3519387">
                  <a:extLst>
                    <a:ext uri="{9D8B030D-6E8A-4147-A177-3AD203B41FA5}">
                      <a16:colId xmlns:a16="http://schemas.microsoft.com/office/drawing/2014/main" val="3376175562"/>
                    </a:ext>
                  </a:extLst>
                </a:gridCol>
              </a:tblGrid>
              <a:tr h="305378">
                <a:tc>
                  <a:txBody>
                    <a:bodyPr/>
                    <a:lstStyle/>
                    <a:p>
                      <a:pPr algn="l" fontAlgn="t"/>
                      <a:r>
                        <a:rPr lang="en-US" sz="1400">
                          <a:effectLst/>
                        </a:rPr>
                        <a:t>Units</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dirty="0">
                          <a:effectLst/>
                        </a:rPr>
                        <a:t>Description</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784363">
                <a:tc>
                  <a:txBody>
                    <a:bodyPr/>
                    <a:lstStyle/>
                    <a:p>
                      <a:pPr fontAlgn="t"/>
                      <a:r>
                        <a:rPr lang="en-US" sz="1400" b="1">
                          <a:effectLst/>
                        </a:rPr>
                        <a:t>EntityManagerFactory</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This is a factory class of </a:t>
                      </a:r>
                      <a:r>
                        <a:rPr lang="en-US" sz="1400" dirty="0" err="1">
                          <a:effectLst/>
                        </a:rPr>
                        <a:t>EntityManager</a:t>
                      </a:r>
                      <a:r>
                        <a:rPr lang="en-US" sz="1400" dirty="0">
                          <a:effectLst/>
                        </a:rPr>
                        <a:t>. It creates and manages multiple </a:t>
                      </a:r>
                      <a:r>
                        <a:rPr lang="en-US" sz="1400" dirty="0" err="1">
                          <a:effectLst/>
                        </a:rPr>
                        <a:t>EntityManager</a:t>
                      </a:r>
                      <a:r>
                        <a:rPr lang="en-US" sz="1400" dirty="0">
                          <a:effectLst/>
                        </a:rPr>
                        <a:t> instances.</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784363">
                <a:tc>
                  <a:txBody>
                    <a:bodyPr/>
                    <a:lstStyle/>
                    <a:p>
                      <a:pPr fontAlgn="t"/>
                      <a:r>
                        <a:rPr lang="en-US" sz="1400" b="1">
                          <a:effectLst/>
                        </a:rPr>
                        <a:t>EntityManager</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It is an Interface, it manages the persistence operations on objects. It works like factory for Query instance.</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544870">
                <a:tc>
                  <a:txBody>
                    <a:bodyPr/>
                    <a:lstStyle/>
                    <a:p>
                      <a:pPr fontAlgn="t"/>
                      <a:r>
                        <a:rPr lang="en-US" sz="1400" b="1">
                          <a:effectLst/>
                        </a:rPr>
                        <a:t>Entity</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Entities are the persistence objects, stores as records in the database.</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1023856">
                <a:tc>
                  <a:txBody>
                    <a:bodyPr/>
                    <a:lstStyle/>
                    <a:p>
                      <a:pPr fontAlgn="t"/>
                      <a:r>
                        <a:rPr lang="en-US" sz="1400" b="1">
                          <a:effectLst/>
                        </a:rPr>
                        <a:t>EntityTransaction</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It has one-to-one relationship with EntityManager. For each EntityManager, operations are maintained by EntityTransaction class.</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544870">
                <a:tc>
                  <a:txBody>
                    <a:bodyPr/>
                    <a:lstStyle/>
                    <a:p>
                      <a:pPr fontAlgn="t"/>
                      <a:r>
                        <a:rPr lang="en-US" sz="1400" b="1">
                          <a:effectLst/>
                        </a:rPr>
                        <a:t>Persistence</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This class contain static methods to obtain </a:t>
                      </a:r>
                      <a:r>
                        <a:rPr lang="en-US" sz="1400" dirty="0" err="1">
                          <a:effectLst/>
                        </a:rPr>
                        <a:t>EntityManagerFactory</a:t>
                      </a:r>
                      <a:r>
                        <a:rPr lang="en-US" sz="1400" dirty="0">
                          <a:effectLst/>
                        </a:rPr>
                        <a:t> instance.</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84363">
                <a:tc>
                  <a:txBody>
                    <a:bodyPr/>
                    <a:lstStyle/>
                    <a:p>
                      <a:pPr fontAlgn="t"/>
                      <a:r>
                        <a:rPr lang="en-US" sz="1400" b="1">
                          <a:effectLst/>
                        </a:rPr>
                        <a:t>Query</a:t>
                      </a:r>
                      <a:endParaRPr lang="en-US" sz="1400">
                        <a:effectLst/>
                      </a:endParaRP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This interface is implemented by each JPA vendor to obtain relational objects that meet the criteria.</a:t>
                      </a:r>
                    </a:p>
                  </a:txBody>
                  <a:tcPr marL="29348" marR="29348" marT="29348" marB="293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022" y="2618327"/>
            <a:ext cx="3578387" cy="267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 for entity class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40064990"/>
              </p:ext>
            </p:extLst>
          </p:nvPr>
        </p:nvGraphicFramePr>
        <p:xfrm>
          <a:off x="927388" y="1929929"/>
          <a:ext cx="6733310" cy="382923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32970">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232970">
                <a:tc>
                  <a:txBody>
                    <a:bodyPr/>
                    <a:lstStyle/>
                    <a:p>
                      <a:pPr fontAlgn="t"/>
                      <a:r>
                        <a:rPr lang="en-US" sz="1200">
                          <a:effectLst/>
                        </a:rPr>
                        <a:t>@Entity</a:t>
                      </a:r>
                    </a:p>
                  </a:txBody>
                  <a:tcPr marL="9476" marR="9476" marT="9476" marB="9476"/>
                </a:tc>
                <a:tc>
                  <a:txBody>
                    <a:bodyPr/>
                    <a:lstStyle/>
                    <a:p>
                      <a:pPr fontAlgn="t"/>
                      <a:r>
                        <a:rPr lang="en-US" sz="1200">
                          <a:effectLst/>
                        </a:rPr>
                        <a:t>This annotation specifies to declare the class as entity or a table.</a:t>
                      </a:r>
                    </a:p>
                  </a:txBody>
                  <a:tcPr marL="9476" marR="9476" marT="9476" marB="9476"/>
                </a:tc>
                <a:extLst>
                  <a:ext uri="{0D108BD9-81ED-4DB2-BD59-A6C34878D82A}">
                    <a16:rowId xmlns:a16="http://schemas.microsoft.com/office/drawing/2014/main" val="3457585525"/>
                  </a:ext>
                </a:extLst>
              </a:tr>
              <a:tr h="232970">
                <a:tc>
                  <a:txBody>
                    <a:bodyPr/>
                    <a:lstStyle/>
                    <a:p>
                      <a:pPr fontAlgn="t"/>
                      <a:r>
                        <a:rPr lang="en-US" sz="1200">
                          <a:effectLst/>
                        </a:rPr>
                        <a:t>@Table</a:t>
                      </a:r>
                    </a:p>
                  </a:txBody>
                  <a:tcPr marL="9476" marR="9476" marT="9476" marB="9476"/>
                </a:tc>
                <a:tc>
                  <a:txBody>
                    <a:bodyPr/>
                    <a:lstStyle/>
                    <a:p>
                      <a:pPr fontAlgn="t"/>
                      <a:r>
                        <a:rPr lang="en-US" sz="1200">
                          <a:effectLst/>
                        </a:rPr>
                        <a:t>This annotation specifies to declare table name.</a:t>
                      </a:r>
                    </a:p>
                  </a:txBody>
                  <a:tcPr marL="9476" marR="9476" marT="9476" marB="9476"/>
                </a:tc>
                <a:extLst>
                  <a:ext uri="{0D108BD9-81ED-4DB2-BD59-A6C34878D82A}">
                    <a16:rowId xmlns:a16="http://schemas.microsoft.com/office/drawing/2014/main" val="95174138"/>
                  </a:ext>
                </a:extLst>
              </a:tr>
              <a:tr h="232970">
                <a:tc>
                  <a:txBody>
                    <a:bodyPr/>
                    <a:lstStyle/>
                    <a:p>
                      <a:pPr fontAlgn="t"/>
                      <a:r>
                        <a:rPr lang="en-US" sz="1200">
                          <a:effectLst/>
                        </a:rPr>
                        <a:t>@Basic</a:t>
                      </a:r>
                    </a:p>
                  </a:txBody>
                  <a:tcPr marL="9476" marR="9476" marT="9476" marB="9476"/>
                </a:tc>
                <a:tc>
                  <a:txBody>
                    <a:bodyPr/>
                    <a:lstStyle/>
                    <a:p>
                      <a:pPr fontAlgn="t"/>
                      <a:r>
                        <a:rPr lang="en-US" sz="1200">
                          <a:effectLst/>
                        </a:rPr>
                        <a:t>This annotation specifies non constraint fields explicitly.</a:t>
                      </a:r>
                    </a:p>
                  </a:txBody>
                  <a:tcPr marL="9476" marR="9476" marT="9476" marB="9476"/>
                </a:tc>
                <a:extLst>
                  <a:ext uri="{0D108BD9-81ED-4DB2-BD59-A6C34878D82A}">
                    <a16:rowId xmlns:a16="http://schemas.microsoft.com/office/drawing/2014/main" val="2493548313"/>
                  </a:ext>
                </a:extLst>
              </a:tr>
              <a:tr h="444064">
                <a:tc>
                  <a:txBody>
                    <a:bodyPr/>
                    <a:lstStyle/>
                    <a:p>
                      <a:pPr fontAlgn="t"/>
                      <a:r>
                        <a:rPr lang="en-US" sz="1200">
                          <a:effectLst/>
                        </a:rPr>
                        <a:t>@Embedded</a:t>
                      </a:r>
                    </a:p>
                  </a:txBody>
                  <a:tcPr marL="9476" marR="9476" marT="9476" marB="9476"/>
                </a:tc>
                <a:tc>
                  <a:txBody>
                    <a:bodyPr/>
                    <a:lstStyle/>
                    <a:p>
                      <a:pPr fontAlgn="t"/>
                      <a:r>
                        <a:rPr lang="en-US" sz="1200">
                          <a:effectLst/>
                        </a:rPr>
                        <a:t>This annotation specifies the properties of class or an entity whose value instance of an embeddable class.</a:t>
                      </a:r>
                    </a:p>
                  </a:txBody>
                  <a:tcPr marL="9476" marR="9476" marT="9476" marB="9476"/>
                </a:tc>
                <a:extLst>
                  <a:ext uri="{0D108BD9-81ED-4DB2-BD59-A6C34878D82A}">
                    <a16:rowId xmlns:a16="http://schemas.microsoft.com/office/drawing/2014/main" val="4031678235"/>
                  </a:ext>
                </a:extLst>
              </a:tr>
              <a:tr h="444064">
                <a:tc>
                  <a:txBody>
                    <a:bodyPr/>
                    <a:lstStyle/>
                    <a:p>
                      <a:pPr fontAlgn="t"/>
                      <a:r>
                        <a:rPr lang="en-US" sz="1200">
                          <a:effectLst/>
                        </a:rPr>
                        <a:t>@Id</a:t>
                      </a:r>
                    </a:p>
                  </a:txBody>
                  <a:tcPr marL="9476" marR="9476" marT="9476" marB="9476"/>
                </a:tc>
                <a:tc>
                  <a:txBody>
                    <a:bodyPr/>
                    <a:lstStyle/>
                    <a:p>
                      <a:pPr fontAlgn="t"/>
                      <a:r>
                        <a:rPr lang="en-US" sz="1200">
                          <a:effectLst/>
                        </a:rPr>
                        <a:t>This annotation specifies the property, use for identity (primary key of a table) of the class.</a:t>
                      </a:r>
                    </a:p>
                  </a:txBody>
                  <a:tcPr marL="9476" marR="9476" marT="9476" marB="9476"/>
                </a:tc>
                <a:extLst>
                  <a:ext uri="{0D108BD9-81ED-4DB2-BD59-A6C34878D82A}">
                    <a16:rowId xmlns:a16="http://schemas.microsoft.com/office/drawing/2014/main" val="783883932"/>
                  </a:ext>
                </a:extLst>
              </a:tr>
              <a:tr h="444064">
                <a:tc>
                  <a:txBody>
                    <a:bodyPr/>
                    <a:lstStyle/>
                    <a:p>
                      <a:pPr fontAlgn="t"/>
                      <a:r>
                        <a:rPr lang="en-US" sz="1200">
                          <a:effectLst/>
                        </a:rPr>
                        <a:t>@GeneratedValue</a:t>
                      </a:r>
                    </a:p>
                  </a:txBody>
                  <a:tcPr marL="9476" marR="9476" marT="9476" marB="9476"/>
                </a:tc>
                <a:tc>
                  <a:txBody>
                    <a:bodyPr/>
                    <a:lstStyle/>
                    <a:p>
                      <a:pPr fontAlgn="t"/>
                      <a:r>
                        <a:rPr lang="en-US" sz="1200">
                          <a:effectLst/>
                        </a:rPr>
                        <a:t>This annotation specifies, how the identity attribute can be initialized such as Automatic, manual, or value taken from sequence table.</a:t>
                      </a:r>
                    </a:p>
                  </a:txBody>
                  <a:tcPr marL="9476" marR="9476" marT="9476" marB="9476"/>
                </a:tc>
                <a:extLst>
                  <a:ext uri="{0D108BD9-81ED-4DB2-BD59-A6C34878D82A}">
                    <a16:rowId xmlns:a16="http://schemas.microsoft.com/office/drawing/2014/main" val="1465849521"/>
                  </a:ext>
                </a:extLst>
              </a:tr>
              <a:tr h="444064">
                <a:tc>
                  <a:txBody>
                    <a:bodyPr/>
                    <a:lstStyle/>
                    <a:p>
                      <a:pPr fontAlgn="t"/>
                      <a:r>
                        <a:rPr lang="en-US" sz="1200">
                          <a:effectLst/>
                        </a:rPr>
                        <a:t>@Transient</a:t>
                      </a:r>
                    </a:p>
                  </a:txBody>
                  <a:tcPr marL="9476" marR="9476" marT="9476" marB="9476"/>
                </a:tc>
                <a:tc>
                  <a:txBody>
                    <a:bodyPr/>
                    <a:lstStyle/>
                    <a:p>
                      <a:pPr fontAlgn="t"/>
                      <a:r>
                        <a:rPr lang="en-US" sz="1200">
                          <a:effectLst/>
                        </a:rPr>
                        <a:t>This annotation specifies the property which in not persistent i.e. the value is never stored into database.</a:t>
                      </a:r>
                    </a:p>
                  </a:txBody>
                  <a:tcPr marL="9476" marR="9476" marT="9476" marB="9476"/>
                </a:tc>
                <a:extLst>
                  <a:ext uri="{0D108BD9-81ED-4DB2-BD59-A6C34878D82A}">
                    <a16:rowId xmlns:a16="http://schemas.microsoft.com/office/drawing/2014/main" val="2594533214"/>
                  </a:ext>
                </a:extLst>
              </a:tr>
              <a:tr h="232970">
                <a:tc>
                  <a:txBody>
                    <a:bodyPr/>
                    <a:lstStyle/>
                    <a:p>
                      <a:pPr fontAlgn="t"/>
                      <a:r>
                        <a:rPr lang="en-US" sz="1200">
                          <a:effectLst/>
                        </a:rPr>
                        <a:t>@Column</a:t>
                      </a:r>
                    </a:p>
                  </a:txBody>
                  <a:tcPr marL="9476" marR="9476" marT="9476" marB="9476"/>
                </a:tc>
                <a:tc>
                  <a:txBody>
                    <a:bodyPr/>
                    <a:lstStyle/>
                    <a:p>
                      <a:pPr fontAlgn="t"/>
                      <a:r>
                        <a:rPr lang="en-US" sz="1200">
                          <a:effectLst/>
                        </a:rPr>
                        <a:t>This annotation is used to specify column or attribute for persistence property.</a:t>
                      </a:r>
                    </a:p>
                  </a:txBody>
                  <a:tcPr marL="9476" marR="9476" marT="9476" marB="9476"/>
                </a:tc>
                <a:extLst>
                  <a:ext uri="{0D108BD9-81ED-4DB2-BD59-A6C34878D82A}">
                    <a16:rowId xmlns:a16="http://schemas.microsoft.com/office/drawing/2014/main" val="3773761510"/>
                  </a:ext>
                </a:extLst>
              </a:tr>
              <a:tr h="444064">
                <a:tc>
                  <a:txBody>
                    <a:bodyPr/>
                    <a:lstStyle/>
                    <a:p>
                      <a:pPr fontAlgn="t"/>
                      <a:r>
                        <a:rPr lang="en-US" sz="1200">
                          <a:effectLst/>
                        </a:rPr>
                        <a:t>@SequenceGenerator</a:t>
                      </a:r>
                    </a:p>
                  </a:txBody>
                  <a:tcPr marL="9476" marR="9476" marT="9476" marB="9476"/>
                </a:tc>
                <a:tc>
                  <a:txBody>
                    <a:bodyPr/>
                    <a:lstStyle/>
                    <a:p>
                      <a:pPr fontAlgn="t"/>
                      <a:r>
                        <a:rPr lang="en-US" sz="1200">
                          <a:effectLst/>
                        </a:rPr>
                        <a:t>This annotation is used to define the value for the property which is specified in @GeneratedValue annotation. It creates a sequence.</a:t>
                      </a:r>
                    </a:p>
                  </a:txBody>
                  <a:tcPr marL="9476" marR="9476" marT="9476" marB="9476"/>
                </a:tc>
                <a:extLst>
                  <a:ext uri="{0D108BD9-81ED-4DB2-BD59-A6C34878D82A}">
                    <a16:rowId xmlns:a16="http://schemas.microsoft.com/office/drawing/2014/main" val="259628224"/>
                  </a:ext>
                </a:extLst>
              </a:tr>
              <a:tr h="444064">
                <a:tc>
                  <a:txBody>
                    <a:bodyPr/>
                    <a:lstStyle/>
                    <a:p>
                      <a:pPr fontAlgn="t"/>
                      <a:r>
                        <a:rPr lang="en-US" sz="1200" dirty="0">
                          <a:effectLst/>
                        </a:rPr>
                        <a:t>@</a:t>
                      </a:r>
                      <a:r>
                        <a:rPr lang="en-US" sz="1200" dirty="0" err="1">
                          <a:effectLst/>
                        </a:rPr>
                        <a:t>TableGenerator</a:t>
                      </a:r>
                      <a:endParaRPr lang="en-US" sz="1200" dirty="0">
                        <a:effectLst/>
                      </a:endParaRPr>
                    </a:p>
                  </a:txBody>
                  <a:tcPr marL="9476" marR="9476" marT="9476" marB="9476"/>
                </a:tc>
                <a:tc>
                  <a:txBody>
                    <a:bodyPr/>
                    <a:lstStyle/>
                    <a:p>
                      <a:pPr fontAlgn="t"/>
                      <a:r>
                        <a:rPr lang="en-US" sz="1200" dirty="0">
                          <a:effectLst/>
                        </a:rPr>
                        <a:t>This annotation is used to specify the value generator for property specified in @</a:t>
                      </a:r>
                      <a:r>
                        <a:rPr lang="en-US" sz="1200" dirty="0" err="1">
                          <a:effectLst/>
                        </a:rPr>
                        <a:t>GeneratedValue</a:t>
                      </a:r>
                      <a:r>
                        <a:rPr lang="en-US" sz="1200" dirty="0">
                          <a:effectLst/>
                        </a:rPr>
                        <a:t> annotation. It creates a table for value generation.</a:t>
                      </a:r>
                    </a:p>
                  </a:txBody>
                  <a:tcPr marL="9476" marR="9476" marT="9476" marB="9476"/>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3614417719"/>
              </p:ext>
            </p:extLst>
          </p:nvPr>
        </p:nvGraphicFramePr>
        <p:xfrm>
          <a:off x="869169" y="1950910"/>
          <a:ext cx="6733310" cy="392980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15346">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605594">
                <a:tc>
                  <a:txBody>
                    <a:bodyPr/>
                    <a:lstStyle/>
                    <a:p>
                      <a:pPr fontAlgn="t"/>
                      <a:r>
                        <a:rPr lang="en-US" sz="1200" dirty="0">
                          <a:effectLst/>
                        </a:rPr>
                        <a:t>@</a:t>
                      </a:r>
                      <a:r>
                        <a:rPr lang="en-US" sz="1200" dirty="0" err="1">
                          <a:effectLst/>
                        </a:rPr>
                        <a:t>AccessType</a:t>
                      </a:r>
                      <a:endParaRPr lang="en-US" sz="1200" dirty="0">
                        <a:effectLst/>
                      </a:endParaRPr>
                    </a:p>
                  </a:txBody>
                  <a:tcPr marL="9476" marR="9476" marT="9476" marB="9476"/>
                </a:tc>
                <a:tc>
                  <a:txBody>
                    <a:bodyPr/>
                    <a:lstStyle/>
                    <a:p>
                      <a:pPr fontAlgn="t"/>
                      <a:r>
                        <a:rPr lang="en-US" sz="1200">
                          <a:effectLst/>
                        </a:rPr>
                        <a:t>This type of annotation is used to set the access type. If you set @AccessType(FIELD) then Field wise access will occur. If you set @AccessType(PROPERTY) then Property wise assess will occur.</a:t>
                      </a:r>
                    </a:p>
                  </a:txBody>
                  <a:tcPr marL="9476" marR="9476" marT="9476" marB="9476"/>
                </a:tc>
                <a:extLst>
                  <a:ext uri="{0D108BD9-81ED-4DB2-BD59-A6C34878D82A}">
                    <a16:rowId xmlns:a16="http://schemas.microsoft.com/office/drawing/2014/main" val="2882897617"/>
                  </a:ext>
                </a:extLst>
              </a:tr>
              <a:tr h="410471">
                <a:tc>
                  <a:txBody>
                    <a:bodyPr/>
                    <a:lstStyle/>
                    <a:p>
                      <a:pPr fontAlgn="t"/>
                      <a:r>
                        <a:rPr lang="en-US" sz="1200">
                          <a:effectLst/>
                        </a:rPr>
                        <a:t>@JoinColumn</a:t>
                      </a:r>
                    </a:p>
                  </a:txBody>
                  <a:tcPr marL="9476" marR="9476" marT="9476" marB="9476"/>
                </a:tc>
                <a:tc>
                  <a:txBody>
                    <a:bodyPr/>
                    <a:lstStyle/>
                    <a:p>
                      <a:pPr fontAlgn="t"/>
                      <a:r>
                        <a:rPr lang="en-US" sz="1200">
                          <a:effectLst/>
                        </a:rPr>
                        <a:t>This annotation is used to specify an entity association or entity collection. This is used in many- to-one and one-to-many associations.</a:t>
                      </a:r>
                    </a:p>
                  </a:txBody>
                  <a:tcPr marL="9476" marR="9476" marT="9476" marB="9476"/>
                </a:tc>
                <a:extLst>
                  <a:ext uri="{0D108BD9-81ED-4DB2-BD59-A6C34878D82A}">
                    <a16:rowId xmlns:a16="http://schemas.microsoft.com/office/drawing/2014/main" val="2839565803"/>
                  </a:ext>
                </a:extLst>
              </a:tr>
              <a:tr h="410471">
                <a:tc>
                  <a:txBody>
                    <a:bodyPr/>
                    <a:lstStyle/>
                    <a:p>
                      <a:pPr fontAlgn="t"/>
                      <a:r>
                        <a:rPr lang="en-US" sz="1200">
                          <a:effectLst/>
                        </a:rPr>
                        <a:t>@UniqueConstraint</a:t>
                      </a:r>
                    </a:p>
                  </a:txBody>
                  <a:tcPr marL="9476" marR="9476" marT="9476" marB="9476"/>
                </a:tc>
                <a:tc>
                  <a:txBody>
                    <a:bodyPr/>
                    <a:lstStyle/>
                    <a:p>
                      <a:pPr fontAlgn="t"/>
                      <a:r>
                        <a:rPr lang="en-US" sz="1200">
                          <a:effectLst/>
                        </a:rPr>
                        <a:t>This annotation is used to specify the field, unique constraint for primary or secondary table.</a:t>
                      </a:r>
                    </a:p>
                  </a:txBody>
                  <a:tcPr marL="9476" marR="9476" marT="9476" marB="9476"/>
                </a:tc>
                <a:extLst>
                  <a:ext uri="{0D108BD9-81ED-4DB2-BD59-A6C34878D82A}">
                    <a16:rowId xmlns:a16="http://schemas.microsoft.com/office/drawing/2014/main" val="2552190059"/>
                  </a:ext>
                </a:extLst>
              </a:tr>
              <a:tr h="410471">
                <a:tc>
                  <a:txBody>
                    <a:bodyPr/>
                    <a:lstStyle/>
                    <a:p>
                      <a:pPr fontAlgn="t"/>
                      <a:r>
                        <a:rPr lang="en-US" sz="1200">
                          <a:effectLst/>
                        </a:rPr>
                        <a:t>@ColumnResult</a:t>
                      </a:r>
                    </a:p>
                  </a:txBody>
                  <a:tcPr marL="9476" marR="9476" marT="9476" marB="9476"/>
                </a:tc>
                <a:tc>
                  <a:txBody>
                    <a:bodyPr/>
                    <a:lstStyle/>
                    <a:p>
                      <a:pPr fontAlgn="t"/>
                      <a:r>
                        <a:rPr lang="en-US" sz="1200">
                          <a:effectLst/>
                        </a:rPr>
                        <a:t>This annotation references the name of a column in the SQL query using select clause.</a:t>
                      </a:r>
                    </a:p>
                  </a:txBody>
                  <a:tcPr marL="9476" marR="9476" marT="9476" marB="9476"/>
                </a:tc>
                <a:extLst>
                  <a:ext uri="{0D108BD9-81ED-4DB2-BD59-A6C34878D82A}">
                    <a16:rowId xmlns:a16="http://schemas.microsoft.com/office/drawing/2014/main" val="2362283745"/>
                  </a:ext>
                </a:extLst>
              </a:tr>
              <a:tr h="410471">
                <a:tc>
                  <a:txBody>
                    <a:bodyPr/>
                    <a:lstStyle/>
                    <a:p>
                      <a:pPr fontAlgn="t"/>
                      <a:r>
                        <a:rPr lang="en-US" sz="1200">
                          <a:effectLst/>
                        </a:rPr>
                        <a:t>@ManyToMany</a:t>
                      </a:r>
                    </a:p>
                  </a:txBody>
                  <a:tcPr marL="9476" marR="9476" marT="9476" marB="9476"/>
                </a:tc>
                <a:tc>
                  <a:txBody>
                    <a:bodyPr/>
                    <a:lstStyle/>
                    <a:p>
                      <a:pPr fontAlgn="t"/>
                      <a:r>
                        <a:rPr lang="en-US" sz="1200">
                          <a:effectLst/>
                        </a:rPr>
                        <a:t>This annotation is used to define a many-to-many relationship between the join Tables.</a:t>
                      </a:r>
                    </a:p>
                  </a:txBody>
                  <a:tcPr marL="9476" marR="9476" marT="9476" marB="9476"/>
                </a:tc>
                <a:extLst>
                  <a:ext uri="{0D108BD9-81ED-4DB2-BD59-A6C34878D82A}">
                    <a16:rowId xmlns:a16="http://schemas.microsoft.com/office/drawing/2014/main" val="1863247518"/>
                  </a:ext>
                </a:extLst>
              </a:tr>
              <a:tr h="410471">
                <a:tc>
                  <a:txBody>
                    <a:bodyPr/>
                    <a:lstStyle/>
                    <a:p>
                      <a:pPr fontAlgn="t"/>
                      <a:r>
                        <a:rPr lang="en-US" sz="1200">
                          <a:effectLst/>
                        </a:rPr>
                        <a:t>@ManyToOne</a:t>
                      </a:r>
                    </a:p>
                  </a:txBody>
                  <a:tcPr marL="9476" marR="9476" marT="9476" marB="9476"/>
                </a:tc>
                <a:tc>
                  <a:txBody>
                    <a:bodyPr/>
                    <a:lstStyle/>
                    <a:p>
                      <a:pPr fontAlgn="t"/>
                      <a:r>
                        <a:rPr lang="en-US" sz="1200">
                          <a:effectLst/>
                        </a:rPr>
                        <a:t>This annotation is used to define a many-to-one relationship between the join Tables.</a:t>
                      </a:r>
                    </a:p>
                  </a:txBody>
                  <a:tcPr marL="9476" marR="9476" marT="9476" marB="9476"/>
                </a:tc>
                <a:extLst>
                  <a:ext uri="{0D108BD9-81ED-4DB2-BD59-A6C34878D82A}">
                    <a16:rowId xmlns:a16="http://schemas.microsoft.com/office/drawing/2014/main" val="2949098817"/>
                  </a:ext>
                </a:extLst>
              </a:tr>
              <a:tr h="410471">
                <a:tc>
                  <a:txBody>
                    <a:bodyPr/>
                    <a:lstStyle/>
                    <a:p>
                      <a:pPr fontAlgn="t"/>
                      <a:r>
                        <a:rPr lang="en-US" sz="1200">
                          <a:effectLst/>
                        </a:rPr>
                        <a:t>@OneToMany</a:t>
                      </a:r>
                    </a:p>
                  </a:txBody>
                  <a:tcPr marL="9476" marR="9476" marT="9476" marB="9476"/>
                </a:tc>
                <a:tc>
                  <a:txBody>
                    <a:bodyPr/>
                    <a:lstStyle/>
                    <a:p>
                      <a:pPr fontAlgn="t"/>
                      <a:r>
                        <a:rPr lang="en-US" sz="1200">
                          <a:effectLst/>
                        </a:rPr>
                        <a:t>This annotation is used to define a one-to-many relationship between the join Tables.</a:t>
                      </a:r>
                    </a:p>
                  </a:txBody>
                  <a:tcPr marL="9476" marR="9476" marT="9476" marB="9476"/>
                </a:tc>
                <a:extLst>
                  <a:ext uri="{0D108BD9-81ED-4DB2-BD59-A6C34878D82A}">
                    <a16:rowId xmlns:a16="http://schemas.microsoft.com/office/drawing/2014/main" val="2961557913"/>
                  </a:ext>
                </a:extLst>
              </a:tr>
              <a:tr h="215346">
                <a:tc>
                  <a:txBody>
                    <a:bodyPr/>
                    <a:lstStyle/>
                    <a:p>
                      <a:pPr fontAlgn="t"/>
                      <a:r>
                        <a:rPr lang="en-US" sz="1200">
                          <a:effectLst/>
                        </a:rPr>
                        <a:t>@OneToOne</a:t>
                      </a:r>
                    </a:p>
                  </a:txBody>
                  <a:tcPr marL="9476" marR="9476" marT="9476" marB="9476"/>
                </a:tc>
                <a:tc>
                  <a:txBody>
                    <a:bodyPr/>
                    <a:lstStyle/>
                    <a:p>
                      <a:pPr fontAlgn="t"/>
                      <a:r>
                        <a:rPr lang="en-US" sz="1200">
                          <a:effectLst/>
                        </a:rPr>
                        <a:t>This annotation is used to define a one-to-one relationship between the join Tables.</a:t>
                      </a:r>
                    </a:p>
                  </a:txBody>
                  <a:tcPr marL="9476" marR="9476" marT="9476" marB="9476"/>
                </a:tc>
                <a:extLst>
                  <a:ext uri="{0D108BD9-81ED-4DB2-BD59-A6C34878D82A}">
                    <a16:rowId xmlns:a16="http://schemas.microsoft.com/office/drawing/2014/main" val="886389990"/>
                  </a:ext>
                </a:extLst>
              </a:tr>
              <a:tr h="215346">
                <a:tc>
                  <a:txBody>
                    <a:bodyPr/>
                    <a:lstStyle/>
                    <a:p>
                      <a:pPr fontAlgn="t"/>
                      <a:r>
                        <a:rPr lang="en-US" sz="1200">
                          <a:effectLst/>
                        </a:rPr>
                        <a:t>@NamedQueries</a:t>
                      </a:r>
                    </a:p>
                  </a:txBody>
                  <a:tcPr marL="9476" marR="9476" marT="9476" marB="9476"/>
                </a:tc>
                <a:tc>
                  <a:txBody>
                    <a:bodyPr/>
                    <a:lstStyle/>
                    <a:p>
                      <a:pPr fontAlgn="t"/>
                      <a:r>
                        <a:rPr lang="en-US" sz="1200">
                          <a:effectLst/>
                        </a:rPr>
                        <a:t>This annotation is used for specifying list of named queries.</a:t>
                      </a:r>
                    </a:p>
                  </a:txBody>
                  <a:tcPr marL="9476" marR="9476" marT="9476" marB="9476"/>
                </a:tc>
                <a:extLst>
                  <a:ext uri="{0D108BD9-81ED-4DB2-BD59-A6C34878D82A}">
                    <a16:rowId xmlns:a16="http://schemas.microsoft.com/office/drawing/2014/main" val="563101650"/>
                  </a:ext>
                </a:extLst>
              </a:tr>
              <a:tr h="215346">
                <a:tc>
                  <a:txBody>
                    <a:bodyPr/>
                    <a:lstStyle/>
                    <a:p>
                      <a:pPr fontAlgn="t"/>
                      <a:r>
                        <a:rPr lang="en-US" sz="1200">
                          <a:effectLst/>
                        </a:rPr>
                        <a:t>@NamedQuery</a:t>
                      </a:r>
                    </a:p>
                  </a:txBody>
                  <a:tcPr marL="9476" marR="9476" marT="9476" marB="9476"/>
                </a:tc>
                <a:tc>
                  <a:txBody>
                    <a:bodyPr/>
                    <a:lstStyle/>
                    <a:p>
                      <a:pPr fontAlgn="t"/>
                      <a:r>
                        <a:rPr lang="en-US" sz="1200" dirty="0">
                          <a:effectLst/>
                        </a:rPr>
                        <a:t>This annotation is used for specifying a Query using static name.</a:t>
                      </a:r>
                    </a:p>
                  </a:txBody>
                  <a:tcPr marL="9476" marR="9476" marT="9476" marB="9476"/>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Class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9" name="矩形 8"/>
          <p:cNvSpPr/>
          <p:nvPr/>
        </p:nvSpPr>
        <p:spPr>
          <a:xfrm>
            <a:off x="1187889" y="2417708"/>
            <a:ext cx="6072188" cy="3693319"/>
          </a:xfrm>
          <a:prstGeom prst="rect">
            <a:avLst/>
          </a:prstGeom>
        </p:spPr>
        <p:txBody>
          <a:bodyPr wrap="square">
            <a:spAutoFit/>
          </a:bodyPr>
          <a:lstStyle/>
          <a:p>
            <a:r>
              <a:rPr lang="en-US" altLang="zh-TW" sz="900" dirty="0">
                <a:solidFill>
                  <a:srgbClr val="646464"/>
                </a:solidFill>
                <a:latin typeface="Courier New" panose="02070309020205020404" pitchFamily="49" charset="0"/>
              </a:rPr>
              <a:t>@Entity</a:t>
            </a:r>
          </a:p>
          <a:p>
            <a:r>
              <a:rPr lang="en-US" altLang="zh-TW" sz="900" dirty="0">
                <a:solidFill>
                  <a:srgbClr val="646464"/>
                </a:solidFill>
                <a:latin typeface="Courier New" panose="02070309020205020404" pitchFamily="49" charset="0"/>
              </a:rPr>
              <a:t>@Table</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"PERSON"</a:t>
            </a:r>
            <a:r>
              <a:rPr lang="en-US" altLang="zh-TW" sz="900"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class</a:t>
            </a:r>
            <a:r>
              <a:rPr lang="en-US" altLang="zh-TW" sz="900" b="1" dirty="0">
                <a:solidFill>
                  <a:srgbClr val="000000"/>
                </a:solidFill>
                <a:latin typeface="Courier New" panose="02070309020205020404" pitchFamily="49" charset="0"/>
              </a:rPr>
              <a:t> Person {</a:t>
            </a:r>
            <a:endParaRPr lang="zh-TW" altLang="en-US" sz="900" dirty="0">
              <a:latin typeface="Courier New" panose="02070309020205020404" pitchFamily="49" charset="0"/>
            </a:endParaRPr>
          </a:p>
          <a:p>
            <a:r>
              <a:rPr lang="en-US" altLang="zh-TW" sz="900" dirty="0">
                <a:solidFill>
                  <a:srgbClr val="646464"/>
                </a:solidFill>
                <a:latin typeface="Courier New" panose="02070309020205020404" pitchFamily="49" charset="0"/>
              </a:rPr>
              <a:t>  @Id</a:t>
            </a:r>
          </a:p>
          <a:p>
            <a:r>
              <a:rPr lang="en-US" altLang="zh-TW" sz="900" dirty="0">
                <a:solidFill>
                  <a:srgbClr val="646464"/>
                </a:solidFill>
                <a:latin typeface="Courier New" panose="02070309020205020404" pitchFamily="49" charset="0"/>
              </a:rPr>
              <a:t>  @Column</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"id"</a:t>
            </a:r>
            <a:r>
              <a:rPr lang="en-US" altLang="zh-TW" sz="900" dirty="0">
                <a:solidFill>
                  <a:srgbClr val="000000"/>
                </a:solidFill>
                <a:latin typeface="Courier New" panose="02070309020205020404" pitchFamily="49" charset="0"/>
              </a:rPr>
              <a:t>)</a:t>
            </a:r>
          </a:p>
          <a:p>
            <a:r>
              <a:rPr lang="en-US" altLang="zh-TW" sz="900" dirty="0">
                <a:solidFill>
                  <a:srgbClr val="646464"/>
                </a:solidFill>
                <a:latin typeface="Courier New" panose="02070309020205020404" pitchFamily="49" charset="0"/>
              </a:rPr>
              <a:t>  @</a:t>
            </a:r>
            <a:r>
              <a:rPr lang="en-US" altLang="zh-TW" sz="900" dirty="0" err="1">
                <a:solidFill>
                  <a:srgbClr val="646464"/>
                </a:solidFill>
                <a:latin typeface="Courier New" panose="02070309020205020404" pitchFamily="49" charset="0"/>
              </a:rPr>
              <a:t>GeneratedValue</a:t>
            </a:r>
            <a:r>
              <a:rPr lang="en-US" altLang="zh-TW" sz="900" dirty="0">
                <a:solidFill>
                  <a:srgbClr val="000000"/>
                </a:solidFill>
                <a:latin typeface="Courier New" panose="02070309020205020404" pitchFamily="49" charset="0"/>
              </a:rPr>
              <a:t>(strategy=</a:t>
            </a:r>
            <a:r>
              <a:rPr lang="en-US" altLang="zh-TW" sz="900" dirty="0" err="1">
                <a:solidFill>
                  <a:srgbClr val="000000"/>
                </a:solidFill>
                <a:latin typeface="Courier New" panose="02070309020205020404" pitchFamily="49" charset="0"/>
              </a:rPr>
              <a:t>GenerationType.</a:t>
            </a:r>
            <a:r>
              <a:rPr lang="en-US" altLang="zh-TW" sz="900" b="1" i="1" dirty="0" err="1">
                <a:solidFill>
                  <a:srgbClr val="0000C0"/>
                </a:solidFill>
                <a:latin typeface="Courier New" panose="02070309020205020404" pitchFamily="49" charset="0"/>
              </a:rPr>
              <a:t>IDENTITY</a:t>
            </a:r>
            <a:r>
              <a:rPr lang="en-US" altLang="zh-TW" sz="900" b="1" i="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String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endParaRPr lang="en-US" altLang="zh-TW" sz="900" b="1" dirty="0">
              <a:solidFill>
                <a:srgbClr val="000000"/>
              </a:solidFill>
              <a:latin typeface="Courier New" panose="02070309020205020404" pitchFamily="49" charset="0"/>
            </a:endParaRP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getId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setId</a:t>
            </a:r>
            <a:r>
              <a:rPr lang="en-US" altLang="zh-TW" sz="900" b="1" dirty="0">
                <a:solidFill>
                  <a:srgbClr val="000000"/>
                </a:solidFill>
                <a:latin typeface="Courier New" panose="02070309020205020404" pitchFamily="49" charset="0"/>
              </a:rPr>
              <a:t>(</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getName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setName</a:t>
            </a:r>
            <a:r>
              <a:rPr lang="en-US" altLang="zh-TW" sz="900" b="1" dirty="0">
                <a:solidFill>
                  <a:srgbClr val="000000"/>
                </a:solidFill>
                <a:latin typeface="Courier New" panose="02070309020205020404" pitchFamily="49" charset="0"/>
              </a:rPr>
              <a:t>(String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646464"/>
                </a:solidFill>
                <a:latin typeface="Courier New" panose="02070309020205020404" pitchFamily="49" charset="0"/>
              </a:rPr>
              <a:t>  @Override</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toString</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2A00FF"/>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name="</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country="</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country</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JPA configuration - 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a:t>
            </a:r>
            <a:r>
              <a:rPr lang="en-US" altLang="zh-TW" dirty="0" err="1"/>
              <a:t>standardard</a:t>
            </a:r>
            <a:r>
              <a:rPr lang="en-US" altLang="zh-TW" dirty="0"/>
              <a:t> configuration file named “persistence.xml “ need to be placed in the META-INF directory inside the JAR file that contains the entity beans. </a:t>
            </a:r>
          </a:p>
          <a:p>
            <a:r>
              <a:rPr lang="en-US" altLang="zh-TW" dirty="0"/>
              <a:t>Content of persistence.xml</a:t>
            </a:r>
          </a:p>
          <a:p>
            <a:pPr lvl="1"/>
            <a:r>
              <a:rPr lang="en-US" altLang="zh-TW" dirty="0"/>
              <a:t>a persistence-unit with a unique name</a:t>
            </a:r>
          </a:p>
          <a:p>
            <a:pPr lvl="1"/>
            <a:r>
              <a:rPr lang="en-US" altLang="zh-TW" dirty="0"/>
              <a:t>The provider attributes used to specify the underlying implementation of the JPA </a:t>
            </a:r>
            <a:r>
              <a:rPr lang="en-US" altLang="zh-TW" dirty="0" err="1"/>
              <a:t>EntityManager</a:t>
            </a:r>
            <a:r>
              <a:rPr lang="en-US" altLang="zh-TW" dirty="0"/>
              <a:t>.</a:t>
            </a:r>
          </a:p>
          <a:p>
            <a:pPr lvl="1"/>
            <a:r>
              <a:rPr lang="en-US" altLang="zh-TW" dirty="0"/>
              <a:t>entity classes</a:t>
            </a:r>
          </a:p>
          <a:p>
            <a:pPr lvl="1"/>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example</a:t>
            </a:r>
            <a:endParaRPr lang="zh-TW" altLang="en-US" dirty="0"/>
          </a:p>
        </p:txBody>
      </p:sp>
      <p:sp>
        <p:nvSpPr>
          <p:cNvPr id="3" name="內容版面配置區 2"/>
          <p:cNvSpPr>
            <a:spLocks noGrp="1"/>
          </p:cNvSpPr>
          <p:nvPr>
            <p:ph idx="1"/>
          </p:nvPr>
        </p:nvSpPr>
        <p:spPr/>
        <p:txBody>
          <a:bodyPr/>
          <a:lstStyle/>
          <a:p>
            <a:r>
              <a:rPr lang="en-US" altLang="zh-TW" dirty="0"/>
              <a:t>an example of Application-Managed Entity Manager </a:t>
            </a:r>
            <a:endParaRPr lang="zh-TW" altLang="en-US" dirty="0"/>
          </a:p>
        </p:txBody>
      </p:sp>
      <p:sp>
        <p:nvSpPr>
          <p:cNvPr id="4" name="矩形 3"/>
          <p:cNvSpPr/>
          <p:nvPr/>
        </p:nvSpPr>
        <p:spPr>
          <a:xfrm>
            <a:off x="716973" y="2509314"/>
            <a:ext cx="7793182" cy="2677656"/>
          </a:xfrm>
          <a:prstGeom prst="rect">
            <a:avLst/>
          </a:prstGeom>
        </p:spPr>
        <p:txBody>
          <a:bodyPr wrap="square">
            <a:spAutoFit/>
          </a:bodyPr>
          <a:lstStyle/>
          <a:p>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Person </a:t>
            </a:r>
            <a:r>
              <a:rPr lang="en-US" altLang="zh-TW" sz="1050" dirty="0" err="1">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 = </a:t>
            </a:r>
            <a:r>
              <a:rPr lang="en-US" altLang="zh-TW" sz="1050" b="1" dirty="0">
                <a:solidFill>
                  <a:srgbClr val="7F0055"/>
                </a:solidFill>
                <a:latin typeface="Courier New" panose="02070309020205020404" pitchFamily="49" charset="0"/>
              </a:rPr>
              <a:t>new</a:t>
            </a:r>
            <a:r>
              <a:rPr lang="en-US" altLang="zh-TW" sz="1050" b="1" dirty="0">
                <a:solidFill>
                  <a:srgbClr val="000000"/>
                </a:solidFill>
                <a:latin typeface="Courier New" panose="02070309020205020404" pitchFamily="49" charset="0"/>
              </a:rPr>
              <a:t> Person();</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.setName</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"Elvin"</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.setCountry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"Denmark"</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.persist</a:t>
            </a:r>
            <a:r>
              <a:rPr lang="en-US" altLang="zh-TW" sz="1050" dirty="0">
                <a:solidFill>
                  <a:srgbClr val="000000"/>
                </a:solidFill>
                <a:latin typeface="Courier New" panose="02070309020205020404" pitchFamily="49" charset="0"/>
              </a:rPr>
              <a:t>(</a:t>
            </a:r>
            <a:r>
              <a:rPr lang="en-US" altLang="zh-TW" sz="1050" dirty="0">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"create: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person</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endParaRPr lang="en-US" altLang="zh-TW" sz="1050" b="1" i="1" dirty="0">
              <a:solidFill>
                <a:srgbClr val="000000"/>
              </a:solidFill>
              <a:latin typeface="Courier New" panose="02070309020205020404" pitchFamily="49" charset="0"/>
            </a:endParaRP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312030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A807F-9749-43A7-AD0A-C416AA0149C1}"/>
              </a:ext>
            </a:extLst>
          </p:cNvPr>
          <p:cNvSpPr>
            <a:spLocks noGrp="1"/>
          </p:cNvSpPr>
          <p:nvPr>
            <p:ph type="ctrTitle"/>
          </p:nvPr>
        </p:nvSpPr>
        <p:spPr/>
        <p:txBody>
          <a:bodyPr/>
          <a:lstStyle/>
          <a:p>
            <a:r>
              <a:rPr lang="en-US" altLang="zh-TW" dirty="0"/>
              <a:t>1. JPA Introduction</a:t>
            </a:r>
            <a:endParaRPr lang="zh-TW" altLang="en-US" dirty="0"/>
          </a:p>
        </p:txBody>
      </p:sp>
      <p:sp>
        <p:nvSpPr>
          <p:cNvPr id="5" name="副標題 4">
            <a:extLst>
              <a:ext uri="{FF2B5EF4-FFF2-40B4-BE49-F238E27FC236}">
                <a16:creationId xmlns:a16="http://schemas.microsoft.com/office/drawing/2014/main" id="{83E04DE7-1ED9-4635-AE5C-01EF2CB9236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9846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285750" y="3099389"/>
            <a:ext cx="8060748" cy="2192908"/>
          </a:xfrm>
          <a:prstGeom prst="rect">
            <a:avLst/>
          </a:prstGeom>
        </p:spPr>
        <p:txBody>
          <a:bodyPr wrap="square">
            <a:spAutoFit/>
          </a:bodyPr>
          <a:lstStyle/>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Query </a:t>
            </a:r>
            <a:r>
              <a:rPr lang="en-US" altLang="zh-TW" sz="1050" dirty="0" err="1">
                <a:solidFill>
                  <a:srgbClr val="6A3E3E"/>
                </a:solidFill>
                <a:latin typeface="Courier New" panose="02070309020205020404" pitchFamily="49" charset="0"/>
              </a:rPr>
              <a:t>query</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.createQuery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"from Person p"</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List&lt;Person&gt; </a:t>
            </a:r>
            <a:r>
              <a:rPr lang="en-US" altLang="zh-TW" sz="1050" dirty="0" err="1">
                <a:solidFill>
                  <a:srgbClr val="6A3E3E"/>
                </a:solidFill>
                <a:latin typeface="Courier New" panose="02070309020205020404" pitchFamily="49" charset="0"/>
              </a:rPr>
              <a:t>personList</a:t>
            </a:r>
            <a:r>
              <a:rPr lang="en-US" altLang="zh-TW" sz="1050" dirty="0">
                <a:solidFill>
                  <a:srgbClr val="000000"/>
                </a:solidFill>
                <a:latin typeface="Courier New" panose="02070309020205020404" pitchFamily="49" charset="0"/>
              </a:rPr>
              <a:t> </a:t>
            </a:r>
            <a:r>
              <a:rPr lang="en-US" altLang="zh-TW" sz="1050" u="sng" dirty="0">
                <a:solidFill>
                  <a:srgbClr val="000000"/>
                </a:solidFill>
                <a:latin typeface="Courier New" panose="02070309020205020404" pitchFamily="49" charset="0"/>
              </a:rPr>
              <a:t>=  </a:t>
            </a:r>
            <a:r>
              <a:rPr lang="en-US" altLang="zh-TW" sz="1050" u="sng" dirty="0" err="1">
                <a:solidFill>
                  <a:srgbClr val="6A3E3E"/>
                </a:solidFill>
                <a:latin typeface="Courier New" panose="02070309020205020404" pitchFamily="49" charset="0"/>
              </a:rPr>
              <a:t>query</a:t>
            </a:r>
            <a:r>
              <a:rPr lang="en-US" altLang="zh-TW" sz="1050" u="sng" dirty="0" err="1">
                <a:solidFill>
                  <a:srgbClr val="000000"/>
                </a:solidFill>
                <a:latin typeface="Courier New" panose="02070309020205020404" pitchFamily="49" charset="0"/>
              </a:rPr>
              <a:t>.getResultList</a:t>
            </a:r>
            <a:r>
              <a:rPr lang="en-US" altLang="zh-TW" sz="1050" u="sng"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b="1" dirty="0">
                <a:solidFill>
                  <a:srgbClr val="7F0055"/>
                </a:solidFill>
                <a:latin typeface="Courier New" panose="02070309020205020404" pitchFamily="49" charset="0"/>
              </a:rPr>
              <a:t>for</a:t>
            </a:r>
            <a:r>
              <a:rPr lang="en-US" altLang="zh-TW" sz="1050" b="1" dirty="0">
                <a:solidFill>
                  <a:srgbClr val="000000"/>
                </a:solidFill>
                <a:latin typeface="Courier New" panose="02070309020205020404" pitchFamily="49" charset="0"/>
              </a:rPr>
              <a:t> (Person </a:t>
            </a:r>
            <a:r>
              <a:rPr lang="en-US" altLang="zh-TW" sz="1050" b="1" dirty="0">
                <a:solidFill>
                  <a:srgbClr val="6A3E3E"/>
                </a:solidFill>
                <a:latin typeface="Courier New" panose="02070309020205020404" pitchFamily="49" charset="0"/>
              </a:rPr>
              <a:t>item</a:t>
            </a:r>
            <a:r>
              <a:rPr lang="en-US" altLang="zh-TW" sz="1050" b="1" dirty="0">
                <a:solidFill>
                  <a:srgbClr val="000000"/>
                </a:solidFill>
                <a:latin typeface="Courier New" panose="02070309020205020404" pitchFamily="49" charset="0"/>
              </a:rPr>
              <a:t>: </a:t>
            </a:r>
            <a:r>
              <a:rPr lang="en-US" altLang="zh-TW" sz="1050" b="1" dirty="0" err="1">
                <a:solidFill>
                  <a:srgbClr val="6A3E3E"/>
                </a:solidFill>
                <a:latin typeface="Courier New" panose="02070309020205020404" pitchFamily="49" charset="0"/>
              </a:rPr>
              <a:t>personList</a:t>
            </a:r>
            <a:r>
              <a:rPr lang="en-US" altLang="zh-TW" sz="1050" b="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"list: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item</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562749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p>
          <a:p>
            <a:r>
              <a:rPr lang="en-US" altLang="zh-TW" dirty="0"/>
              <a:t>Eager fetch</a:t>
            </a:r>
          </a:p>
          <a:p>
            <a:pPr lvl="1"/>
            <a:r>
              <a:rPr lang="en-US" altLang="zh-TW" dirty="0"/>
              <a:t>Fetching the whole record while finding the record using Primary Key.</a:t>
            </a:r>
          </a:p>
          <a:p>
            <a:r>
              <a:rPr lang="en-US" altLang="zh-TW" dirty="0"/>
              <a:t>Lazy fetch</a:t>
            </a:r>
          </a:p>
          <a:p>
            <a:pPr lvl="1"/>
            <a:r>
              <a:rPr lang="en-US" altLang="zh-TW" dirty="0"/>
              <a:t>It checks for the availability of entities with primary key if it exists. Then later if you call any of the getter method of that entity then it fetches the whole.</a:t>
            </a:r>
          </a:p>
          <a:p>
            <a:r>
              <a:rPr lang="en-US" altLang="zh-TW" dirty="0"/>
              <a:t>The default depends on the cardinality of the relationship. </a:t>
            </a:r>
          </a:p>
          <a:p>
            <a:pPr lvl="1"/>
            <a:r>
              <a:rPr lang="en-US" altLang="zh-TW" dirty="0"/>
              <a:t>All to-one relationships use </a:t>
            </a:r>
            <a:r>
              <a:rPr lang="en-US" altLang="zh-TW" dirty="0" err="1"/>
              <a:t>FetchType.EAGER</a:t>
            </a:r>
            <a:r>
              <a:rPr lang="en-US" altLang="zh-TW" dirty="0"/>
              <a:t>  by default</a:t>
            </a:r>
          </a:p>
          <a:p>
            <a:pPr lvl="1"/>
            <a:r>
              <a:rPr lang="en-US" altLang="zh-TW" dirty="0"/>
              <a:t>all to-many relationships </a:t>
            </a:r>
            <a:r>
              <a:rPr lang="en-US" altLang="zh-TW" dirty="0" err="1"/>
              <a:t>FetchType.LAZY</a:t>
            </a:r>
            <a:r>
              <a:rPr lang="en-US" altLang="zh-TW" dirty="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p>
          <a:p>
            <a:pPr lvl="1"/>
            <a:r>
              <a:rPr lang="en-US" altLang="zh-TW" dirty="0"/>
              <a:t>Where one entity (column or set of columns) is/are referenced with another entity (column or set of columns) which contain unique values. </a:t>
            </a:r>
          </a:p>
          <a:p>
            <a:r>
              <a:rPr lang="en-US" altLang="zh-TW" dirty="0"/>
              <a:t>In 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919443" y="3858221"/>
            <a:ext cx="4385714" cy="764286"/>
          </a:xfrm>
          <a:prstGeom prst="rect">
            <a:avLst/>
          </a:prstGeom>
        </p:spPr>
      </p:pic>
      <p:pic>
        <p:nvPicPr>
          <p:cNvPr id="6" name="圖片 5"/>
          <p:cNvPicPr>
            <a:picLocks noChangeAspect="1"/>
          </p:cNvPicPr>
          <p:nvPr/>
        </p:nvPicPr>
        <p:blipFill>
          <a:blip r:embed="rId3"/>
          <a:stretch>
            <a:fillRect/>
          </a:stretch>
        </p:blipFill>
        <p:spPr>
          <a:xfrm>
            <a:off x="919443" y="4730288"/>
            <a:ext cx="4378571" cy="1092857"/>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153391" y="2585082"/>
            <a:ext cx="3441648" cy="19216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853005" y="2845902"/>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p>
          <a:p>
            <a:r>
              <a:rPr lang="en-US" altLang="zh-TW" dirty="0"/>
              <a:t>The 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2596724" y="3792269"/>
            <a:ext cx="2300000" cy="1085714"/>
          </a:xfrm>
          <a:prstGeom prst="rect">
            <a:avLst/>
          </a:prstGeom>
        </p:spPr>
      </p:pic>
      <p:pic>
        <p:nvPicPr>
          <p:cNvPr id="7" name="圖片 6"/>
          <p:cNvPicPr>
            <a:picLocks noChangeAspect="1"/>
          </p:cNvPicPr>
          <p:nvPr/>
        </p:nvPicPr>
        <p:blipFill>
          <a:blip r:embed="rId3"/>
          <a:stretch>
            <a:fillRect/>
          </a:stretch>
        </p:blipFill>
        <p:spPr>
          <a:xfrm>
            <a:off x="703876" y="3970841"/>
            <a:ext cx="1500000" cy="728572"/>
          </a:xfrm>
          <a:prstGeom prst="rect">
            <a:avLst/>
          </a:prstGeom>
        </p:spPr>
      </p:pic>
      <p:pic>
        <p:nvPicPr>
          <p:cNvPr id="8" name="圖片 7"/>
          <p:cNvPicPr>
            <a:picLocks noChangeAspect="1"/>
          </p:cNvPicPr>
          <p:nvPr/>
        </p:nvPicPr>
        <p:blipFill>
          <a:blip r:embed="rId4"/>
          <a:stretch>
            <a:fillRect/>
          </a:stretch>
        </p:blipFill>
        <p:spPr>
          <a:xfrm>
            <a:off x="5491119" y="3785126"/>
            <a:ext cx="3121429" cy="1092857"/>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755939" y="2850835"/>
            <a:ext cx="3404778"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List</a:t>
            </a:r>
            <a:r>
              <a:rPr lang="zh-TW" altLang="zh-TW" sz="1050" dirty="0">
                <a:solidFill>
                  <a:srgbClr val="313131"/>
                </a:solidFill>
                <a:latin typeface="Arial Unicode MS" panose="020B0604020202020204" pitchFamily="34" charset="-120"/>
                <a:ea typeface="Menlo"/>
              </a:rPr>
              <a:t> employeelist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629150" y="2727506"/>
            <a:ext cx="3441648"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p>
          <a:p>
            <a:r>
              <a:rPr lang="en-US" altLang="zh-TW" dirty="0"/>
              <a:t>It 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118870" y="4069384"/>
            <a:ext cx="2427500" cy="926046"/>
          </a:xfrm>
          <a:prstGeom prst="rect">
            <a:avLst/>
          </a:prstGeom>
        </p:spPr>
      </p:pic>
      <p:pic>
        <p:nvPicPr>
          <p:cNvPr id="5" name="圖片 4"/>
          <p:cNvPicPr>
            <a:picLocks noChangeAspect="1"/>
          </p:cNvPicPr>
          <p:nvPr/>
        </p:nvPicPr>
        <p:blipFill>
          <a:blip r:embed="rId3"/>
          <a:stretch>
            <a:fillRect/>
          </a:stretch>
        </p:blipFill>
        <p:spPr>
          <a:xfrm>
            <a:off x="4083184" y="4069384"/>
            <a:ext cx="4278332" cy="926046"/>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pPr lvl="1"/>
            <a:endParaRPr lang="en-US" altLang="zh-TW" dirty="0"/>
          </a:p>
          <a:p>
            <a:r>
              <a:rPr lang="en-US" altLang="zh-TW" dirty="0"/>
              <a:t> Java Persistence API (JPA)</a:t>
            </a:r>
          </a:p>
          <a:p>
            <a:pPr lvl="1"/>
            <a:r>
              <a:rPr lang="en-US" altLang="zh-TW" dirty="0"/>
              <a:t>a vendor independent specification for ORM</a:t>
            </a:r>
          </a:p>
          <a:p>
            <a:pPr lvl="1"/>
            <a:endParaRPr lang="en-US" altLang="zh-TW" dirty="0"/>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966354" y="3220569"/>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
        <p:nvSpPr>
          <p:cNvPr id="5" name="Rectangle 2"/>
          <p:cNvSpPr>
            <a:spLocks noChangeArrowheads="1"/>
          </p:cNvSpPr>
          <p:nvPr/>
        </p:nvSpPr>
        <p:spPr bwMode="auto">
          <a:xfrm>
            <a:off x="4572000" y="2644568"/>
            <a:ext cx="3441648" cy="20832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3530517" y="3858221"/>
            <a:ext cx="1735715" cy="1957143"/>
          </a:xfrm>
          <a:prstGeom prst="rect">
            <a:avLst/>
          </a:prstGeom>
        </p:spPr>
      </p:pic>
      <p:pic>
        <p:nvPicPr>
          <p:cNvPr id="5" name="圖片 4"/>
          <p:cNvPicPr>
            <a:picLocks noChangeAspect="1"/>
          </p:cNvPicPr>
          <p:nvPr/>
        </p:nvPicPr>
        <p:blipFill>
          <a:blip r:embed="rId3"/>
          <a:stretch>
            <a:fillRect/>
          </a:stretch>
        </p:blipFill>
        <p:spPr>
          <a:xfrm>
            <a:off x="1393810" y="2879649"/>
            <a:ext cx="1842857" cy="978572"/>
          </a:xfrm>
          <a:prstGeom prst="rect">
            <a:avLst/>
          </a:prstGeom>
        </p:spPr>
      </p:pic>
      <p:pic>
        <p:nvPicPr>
          <p:cNvPr id="6" name="圖片 5"/>
          <p:cNvPicPr>
            <a:picLocks noChangeAspect="1"/>
          </p:cNvPicPr>
          <p:nvPr/>
        </p:nvPicPr>
        <p:blipFill>
          <a:blip r:embed="rId4"/>
          <a:stretch>
            <a:fillRect/>
          </a:stretch>
        </p:blipFill>
        <p:spPr>
          <a:xfrm>
            <a:off x="5560082" y="2910618"/>
            <a:ext cx="1357143" cy="1000000"/>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15" y="2226469"/>
            <a:ext cx="2774589" cy="2009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358769" y="2125267"/>
            <a:ext cx="3478516"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cid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cname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Teacher</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teacherSet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4"/>
          <p:cNvSpPr>
            <a:spLocks noChangeArrowheads="1"/>
          </p:cNvSpPr>
          <p:nvPr/>
        </p:nvSpPr>
        <p:spPr bwMode="auto">
          <a:xfrm>
            <a:off x="4572000" y="3891504"/>
            <a:ext cx="3478516"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Teacher</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tid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tname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subject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clasSet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000" dirty="0"/>
              <a:t>Criteria Query Structure</a:t>
            </a:r>
            <a:endParaRPr lang="zh-TW" altLang="en-US" sz="3000" dirty="0"/>
          </a:p>
        </p:txBody>
      </p:sp>
      <p:sp>
        <p:nvSpPr>
          <p:cNvPr id="3" name="內容版面配置區 2"/>
          <p:cNvSpPr>
            <a:spLocks noGrp="1"/>
          </p:cNvSpPr>
          <p:nvPr>
            <p:ph idx="1"/>
          </p:nvPr>
        </p:nvSpPr>
        <p:spPr>
          <a:xfrm>
            <a:off x="628650" y="3740727"/>
            <a:ext cx="7886700" cy="1749245"/>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1582016" y="1924050"/>
            <a:ext cx="4114800"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EntityManager</a:t>
            </a:r>
            <a:r>
              <a:rPr lang="zh-TW" altLang="zh-TW" sz="1050" dirty="0">
                <a:solidFill>
                  <a:srgbClr val="313131"/>
                </a:solidFill>
                <a:latin typeface="Arial Unicode MS" panose="020B0604020202020204" pitchFamily="34" charset="-120"/>
                <a:ea typeface="Menlo"/>
              </a:rPr>
              <a:t> em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CriteriaBuilder</a:t>
            </a:r>
            <a:r>
              <a:rPr lang="zh-TW" altLang="zh-TW" sz="1050" dirty="0">
                <a:solidFill>
                  <a:srgbClr val="313131"/>
                </a:solidFill>
                <a:latin typeface="Arial Unicode MS" panose="020B0604020202020204" pitchFamily="34" charset="-120"/>
                <a:ea typeface="Menlo"/>
              </a:rPr>
              <a:t> cb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getCriteriaBuilder</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cq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cb</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Root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from</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from</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select</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TypedQuery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List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allitems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getResultList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4145103" y="1968243"/>
            <a:ext cx="2377790" cy="3194198"/>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628650" y="3553691"/>
            <a:ext cx="7886700" cy="1936281"/>
          </a:xfrm>
        </p:spPr>
        <p:txBody>
          <a:bodyPr>
            <a:normAutofit/>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097190" y="2195405"/>
            <a:ext cx="3600345" cy="11310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4242680"/>
            <a:ext cx="7886700" cy="1247292"/>
          </a:xfrm>
        </p:spPr>
        <p:txBody>
          <a:bodyPr>
            <a:normAutofit/>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849457" y="2393011"/>
            <a:ext cx="4929235" cy="12926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session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 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"id"</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"name"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925033" y="3373473"/>
            <a:ext cx="3565079" cy="4847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88"/>
                </a:solidFill>
                <a:latin typeface="Arial Unicode MS" panose="020B0604020202020204" pitchFamily="34" charset="-120"/>
                <a:ea typeface="Droid Sans Mono"/>
              </a:rPr>
              <a:t>class</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2681344" y="3199055"/>
            <a:ext cx="974912" cy="459890"/>
          </a:xfrm>
          <a:prstGeom prst="rect">
            <a:avLst/>
          </a:prstGeom>
          <a:noFill/>
          <a:ln w="12700">
            <a:solidFill>
              <a:schemeClr val="tx1"/>
            </a:solidFill>
          </a:ln>
        </p:spPr>
        <p:txBody>
          <a:bodyPr wrap="square" rtlCol="0">
            <a:noAutofit/>
          </a:bodyPr>
          <a:lstStyle/>
          <a:p>
            <a:pPr algn="ctr"/>
            <a:r>
              <a:rPr lang="en-US" altLang="zh-TW" sz="1350" dirty="0"/>
              <a:t>Service</a:t>
            </a:r>
          </a:p>
          <a:p>
            <a:pPr algn="ctr"/>
            <a:r>
              <a:rPr lang="en-US" altLang="zh-TW" sz="1350" dirty="0"/>
              <a:t>Interface</a:t>
            </a:r>
            <a:endParaRPr lang="zh-TW" altLang="en-US" sz="1350"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4118833" y="3200400"/>
            <a:ext cx="974912" cy="459890"/>
          </a:xfrm>
          <a:prstGeom prst="rect">
            <a:avLst/>
          </a:prstGeom>
          <a:noFill/>
          <a:ln w="12700">
            <a:solidFill>
              <a:schemeClr val="tx1"/>
            </a:solidFill>
          </a:ln>
        </p:spPr>
        <p:txBody>
          <a:bodyPr wrap="square" rtlCol="0">
            <a:noAutofit/>
          </a:bodyPr>
          <a:lstStyle/>
          <a:p>
            <a:pPr algn="ctr"/>
            <a:r>
              <a:rPr lang="en-US" altLang="zh-TW" sz="1350" dirty="0"/>
              <a:t>Dao</a:t>
            </a:r>
          </a:p>
          <a:p>
            <a:pPr algn="ctr"/>
            <a:r>
              <a:rPr lang="en-US" altLang="zh-TW" sz="1350" dirty="0"/>
              <a:t>Interface</a:t>
            </a:r>
            <a:endParaRPr lang="zh-TW" altLang="en-US" sz="1350"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5515979" y="3199055"/>
            <a:ext cx="974912" cy="459890"/>
          </a:xfrm>
          <a:prstGeom prst="rect">
            <a:avLst/>
          </a:prstGeom>
          <a:noFill/>
          <a:ln w="12700">
            <a:solidFill>
              <a:schemeClr val="tx1"/>
            </a:solidFill>
          </a:ln>
        </p:spPr>
        <p:txBody>
          <a:bodyPr wrap="square" rtlCol="0">
            <a:noAutofit/>
          </a:bodyPr>
          <a:lstStyle/>
          <a:p>
            <a:pPr algn="ctr"/>
            <a:r>
              <a:rPr lang="en-US" altLang="zh-TW" sz="1350" dirty="0"/>
              <a:t>Entity</a:t>
            </a:r>
            <a:endParaRPr lang="zh-TW" altLang="en-US" sz="1350"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214940" y="3199055"/>
            <a:ext cx="974912" cy="459890"/>
          </a:xfrm>
          <a:prstGeom prst="rect">
            <a:avLst/>
          </a:prstGeom>
          <a:noFill/>
          <a:ln w="12700">
            <a:solidFill>
              <a:schemeClr val="tx1"/>
            </a:solidFill>
          </a:ln>
        </p:spPr>
        <p:txBody>
          <a:bodyPr wrap="square" rtlCol="0">
            <a:noAutofit/>
          </a:bodyPr>
          <a:lstStyle/>
          <a:p>
            <a:pPr algn="ctr"/>
            <a:r>
              <a:rPr lang="en-US" altLang="zh-TW" sz="1350" dirty="0"/>
              <a:t>Boundary</a:t>
            </a:r>
            <a:endParaRPr lang="zh-TW" altLang="en-US" sz="1350"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189852" y="3429000"/>
            <a:ext cx="491493"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3656256" y="3429000"/>
            <a:ext cx="462577" cy="134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5093744" y="3429000"/>
            <a:ext cx="422235"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4118833" y="4345186"/>
            <a:ext cx="974912" cy="459890"/>
          </a:xfrm>
          <a:prstGeom prst="rect">
            <a:avLst/>
          </a:prstGeom>
          <a:noFill/>
          <a:ln w="12700">
            <a:solidFill>
              <a:schemeClr val="tx1"/>
            </a:solidFill>
          </a:ln>
        </p:spPr>
        <p:txBody>
          <a:bodyPr wrap="square" rtlCol="0">
            <a:noAutofit/>
          </a:bodyPr>
          <a:lstStyle/>
          <a:p>
            <a:pPr algn="ctr"/>
            <a:r>
              <a:rPr lang="en-US" altLang="zh-TW" sz="1350" dirty="0" err="1"/>
              <a:t>DaoImpl</a:t>
            </a:r>
            <a:endParaRPr lang="zh-TW" altLang="en-US" sz="1350"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2681344" y="4344514"/>
            <a:ext cx="974912" cy="459890"/>
          </a:xfrm>
          <a:prstGeom prst="rect">
            <a:avLst/>
          </a:prstGeom>
          <a:noFill/>
          <a:ln w="12700">
            <a:solidFill>
              <a:schemeClr val="tx1"/>
            </a:solidFill>
          </a:ln>
        </p:spPr>
        <p:txBody>
          <a:bodyPr wrap="square" rtlCol="0">
            <a:noAutofit/>
          </a:bodyPr>
          <a:lstStyle/>
          <a:p>
            <a:pPr algn="ctr"/>
            <a:r>
              <a:rPr lang="en-US" altLang="zh-TW" sz="1350" dirty="0" err="1"/>
              <a:t>ServiceImpl</a:t>
            </a:r>
            <a:endParaRPr lang="zh-TW" altLang="en-US" sz="1350"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3656256" y="3657601"/>
            <a:ext cx="502919" cy="916858"/>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3168800" y="3658945"/>
            <a:ext cx="0" cy="68556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4606289" y="3660290"/>
            <a:ext cx="0" cy="684896"/>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5093745" y="3657601"/>
            <a:ext cx="462577" cy="91753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427617" y="1972834"/>
            <a:ext cx="7785848" cy="3647152"/>
          </a:xfrm>
          <a:prstGeom prst="rect">
            <a:avLst/>
          </a:prstGeom>
        </p:spPr>
        <p:txBody>
          <a:bodyPr wrap="square">
            <a:spAutoFit/>
          </a:bodyPr>
          <a:lstStyle/>
          <a:p>
            <a:r>
              <a:rPr lang="fr-FR" altLang="zh-TW" sz="1050" dirty="0">
                <a:solidFill>
                  <a:srgbClr val="008080"/>
                </a:solidFill>
                <a:latin typeface="Consolas" panose="020B0609020204030204" pitchFamily="49" charset="0"/>
              </a:rPr>
              <a:t>&lt;</a:t>
            </a:r>
            <a:r>
              <a:rPr lang="fr-FR" altLang="zh-TW" sz="1050" dirty="0">
                <a:solidFill>
                  <a:srgbClr val="3F7F7F"/>
                </a:solidFill>
                <a:latin typeface="Consolas" panose="020B0609020204030204" pitchFamily="49" charset="0"/>
              </a:rPr>
              <a:t>persistence </a:t>
            </a:r>
            <a:r>
              <a:rPr lang="fr-FR" altLang="zh-TW" sz="1050" dirty="0">
                <a:solidFill>
                  <a:srgbClr val="7F007F"/>
                </a:solidFill>
                <a:latin typeface="Consolas" panose="020B0609020204030204" pitchFamily="49" charset="0"/>
              </a:rPr>
              <a:t>xmlns</a:t>
            </a:r>
            <a:r>
              <a:rPr lang="fr-FR" altLang="zh-TW" sz="1050" dirty="0">
                <a:solidFill>
                  <a:srgbClr val="000000"/>
                </a:solidFill>
                <a:latin typeface="Consolas" panose="020B0609020204030204" pitchFamily="49" charset="0"/>
              </a:rPr>
              <a:t>=</a:t>
            </a:r>
            <a:r>
              <a:rPr lang="fr-FR" altLang="zh-TW" sz="1050" i="1" dirty="0">
                <a:solidFill>
                  <a:srgbClr val="2A00FF"/>
                </a:solidFill>
                <a:latin typeface="Consolas" panose="020B0609020204030204" pitchFamily="49" charset="0"/>
              </a:rPr>
              <a:t>"http://xmlns.jcp.org/xml/ns/persistence"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xmlns:xsi</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"http://www.w3.org/2001/XMLSchema-instance"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xsi:schemaLocation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"http://xmlns.jcp.org/xml/ns/persistence</a:t>
            </a:r>
          </a:p>
          <a:p>
            <a:r>
              <a:rPr lang="en-US" altLang="zh-TW" sz="1050" i="1" dirty="0">
                <a:solidFill>
                  <a:srgbClr val="2A00FF"/>
                </a:solidFill>
                <a:latin typeface="Consolas" panose="020B0609020204030204" pitchFamily="49" charset="0"/>
              </a:rPr>
              <a:t>             http://xmlns.jcp.org/xml/ns/persistence/persistence_2_1.xsd"</a:t>
            </a:r>
          </a:p>
          <a:p>
            <a:r>
              <a:rPr lang="en-US" altLang="zh-TW" sz="1050" dirty="0">
                <a:latin typeface="Consolas" panose="020B0609020204030204" pitchFamily="49" charset="0"/>
              </a:rPr>
              <a:t>  </a:t>
            </a:r>
            <a:r>
              <a:rPr lang="en-US" altLang="zh-TW" sz="1050" dirty="0">
                <a:solidFill>
                  <a:srgbClr val="7F007F"/>
                </a:solidFill>
                <a:latin typeface="Consolas" panose="020B0609020204030204" pitchFamily="49" charset="0"/>
              </a:rPr>
              <a:t>version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"2.1"</a:t>
            </a:r>
            <a:r>
              <a:rPr lang="en-US" altLang="zh-TW" sz="1050" i="1"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"LOCAL_PERSISTENCE"</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r>
              <a:rPr lang="en-US" altLang="zh-TW" sz="1050" dirty="0">
                <a:solidFill>
                  <a:srgbClr val="000000"/>
                </a:solidFill>
                <a:latin typeface="Consolas" panose="020B0609020204030204" pitchFamily="49" charset="0"/>
              </a:rPr>
              <a:t> Spring Hibernate JPA Configuration Example</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r>
              <a:rPr lang="en-US" altLang="zh-TW" sz="1050" dirty="0" err="1">
                <a:solidFill>
                  <a:srgbClr val="000000"/>
                </a:solidFill>
                <a:latin typeface="Consolas" panose="020B0609020204030204" pitchFamily="49" charset="0"/>
              </a:rPr>
              <a:t>org.hibernate.jpa.HibernatePersistenceProvider</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3F5FBF"/>
                </a:solidFill>
                <a:latin typeface="Consolas" panose="020B0609020204030204" pitchFamily="49" charset="0"/>
              </a:rPr>
              <a:t>    &lt;!-- </a:t>
            </a:r>
            <a:r>
              <a:rPr lang="en-US" altLang="zh-TW" sz="1050" dirty="0" err="1">
                <a:solidFill>
                  <a:srgbClr val="3F5FBF"/>
                </a:solidFill>
                <a:latin typeface="Consolas" panose="020B0609020204030204" pitchFamily="49" charset="0"/>
              </a:rPr>
              <a:t>jdbc</a:t>
            </a:r>
            <a:r>
              <a:rPr lang="en-US" altLang="zh-TW" sz="1050" dirty="0">
                <a:solidFill>
                  <a:srgbClr val="3F5FBF"/>
                </a:solidFill>
                <a:latin typeface="Consolas" panose="020B0609020204030204" pitchFamily="49" charset="0"/>
              </a:rPr>
              <a:t> configuration --&gt;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javax.persistence.jdbc.driver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"javax.persistence.jdbc.url"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javax.persistence.jdbc.user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javax.persistence.jdbc.password</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org.hibernate.dialect.PostgreSQLDialect</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"true"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a:t>
            </a:r>
            <a:r>
              <a:rPr lang="en-US" altLang="zh-TW" sz="1050" dirty="0">
                <a:solidFill>
                  <a:srgbClr val="008080"/>
                </a:solidFill>
                <a:latin typeface="Consolas" panose="020B0609020204030204" pitchFamily="49" charset="0"/>
              </a:rPr>
              <a:t>&gt;</a:t>
            </a:r>
            <a:endParaRPr lang="zh-TW" altLang="en-US" sz="1050" dirty="0"/>
          </a:p>
        </p:txBody>
      </p:sp>
    </p:spTree>
    <p:extLst>
      <p:ext uri="{BB962C8B-B14F-4D97-AF65-F5344CB8AC3E}">
        <p14:creationId xmlns:p14="http://schemas.microsoft.com/office/powerpoint/2010/main" val="314688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628650" y="2798635"/>
            <a:ext cx="8173795" cy="830997"/>
          </a:xfrm>
          <a:prstGeom prst="rect">
            <a:avLst/>
          </a:prstGeom>
        </p:spPr>
        <p:txBody>
          <a:bodyPr wrap="square">
            <a:spAutoFit/>
          </a:bodyPr>
          <a:lstStyle/>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 </a:t>
            </a:r>
            <a:r>
              <a:rPr lang="en-US" altLang="zh-TW" sz="1200" dirty="0">
                <a:solidFill>
                  <a:srgbClr val="7F007F"/>
                </a:solidFill>
                <a:latin typeface="Consolas" panose="020B0609020204030204" pitchFamily="49" charset="0"/>
              </a:rPr>
              <a:t>id</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entityManagerFactory</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class</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"org.springframework.orm.jpa.LocalContainerEntityManagerFactoryBean"</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property </a:t>
            </a:r>
            <a:r>
              <a:rPr lang="en-US" altLang="zh-TW" sz="1200" dirty="0">
                <a:solidFill>
                  <a:srgbClr val="7F007F"/>
                </a:solidFill>
                <a:latin typeface="Consolas" panose="020B0609020204030204" pitchFamily="49" charset="0"/>
              </a:rPr>
              <a:t>name</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persistenceUnitName</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value</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"LOCAL_PERSISTENCE"</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a:t>
            </a:r>
            <a:r>
              <a:rPr lang="en-US" altLang="zh-TW" sz="1200" dirty="0">
                <a:solidFill>
                  <a:srgbClr val="008080"/>
                </a:solidFill>
                <a:latin typeface="Consolas" panose="020B0609020204030204" pitchFamily="49" charset="0"/>
              </a:rPr>
              <a:t>&gt;</a:t>
            </a:r>
            <a:endParaRPr lang="zh-TW" altLang="en-US" sz="1200" dirty="0"/>
          </a:p>
        </p:txBody>
      </p:sp>
    </p:spTree>
    <p:extLst>
      <p:ext uri="{BB962C8B-B14F-4D97-AF65-F5344CB8AC3E}">
        <p14:creationId xmlns:p14="http://schemas.microsoft.com/office/powerpoint/2010/main" val="4031223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742950" y="2736503"/>
            <a:ext cx="7772401" cy="1384995"/>
          </a:xfrm>
          <a:prstGeom prst="rect">
            <a:avLst/>
          </a:prstGeom>
        </p:spPr>
        <p:txBody>
          <a:bodyPr wrap="square">
            <a:spAutoFit/>
          </a:bodyPr>
          <a:lstStyle/>
          <a:p>
            <a:r>
              <a:rPr lang="en-US" altLang="zh-TW" sz="1200" dirty="0">
                <a:solidFill>
                  <a:srgbClr val="646464"/>
                </a:solidFill>
                <a:latin typeface="Consolas" panose="020B0609020204030204" pitchFamily="49" charset="0"/>
              </a:rPr>
              <a:t>@Repository</a:t>
            </a:r>
          </a:p>
          <a:p>
            <a:r>
              <a:rPr lang="en-US" altLang="zh-TW" sz="1200" b="1" dirty="0">
                <a:solidFill>
                  <a:srgbClr val="7F0055"/>
                </a:solidFill>
                <a:latin typeface="Consolas" panose="020B0609020204030204" pitchFamily="49" charset="0"/>
              </a:rPr>
              <a:t>public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class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PersonDAOImpl</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implements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a:t>
            </a:r>
            <a:r>
              <a:rPr lang="en-US" altLang="zh-TW" sz="1200" b="1" dirty="0">
                <a:solidFill>
                  <a:srgbClr val="000000"/>
                </a:solidFill>
                <a:latin typeface="Consolas" panose="020B0609020204030204" pitchFamily="49" charset="0"/>
              </a:rPr>
              <a:t> {</a:t>
            </a:r>
          </a:p>
          <a:p>
            <a:endParaRPr lang="zh-TW" altLang="en-US" sz="1200" dirty="0">
              <a:latin typeface="Consolas" panose="020B0609020204030204" pitchFamily="49" charset="0"/>
            </a:endParaRPr>
          </a:p>
          <a:p>
            <a:r>
              <a:rPr lang="en-US" altLang="zh-TW" sz="1200" b="1" dirty="0">
                <a:solidFill>
                  <a:srgbClr val="7F0055"/>
                </a:solidFill>
                <a:latin typeface="Consolas" panose="020B0609020204030204" pitchFamily="49" charset="0"/>
              </a:rPr>
              <a:t>  private</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static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final</a:t>
            </a:r>
            <a:r>
              <a:rPr lang="en-US" altLang="zh-TW" sz="1200" b="1" dirty="0">
                <a:solidFill>
                  <a:srgbClr val="000000"/>
                </a:solidFill>
                <a:latin typeface="Consolas" panose="020B0609020204030204" pitchFamily="49" charset="0"/>
              </a:rPr>
              <a:t> Logger </a:t>
            </a:r>
            <a:r>
              <a:rPr lang="en-US" altLang="zh-TW" sz="1200" b="1" i="1" dirty="0" err="1">
                <a:solidFill>
                  <a:srgbClr val="0000C0"/>
                </a:solidFill>
                <a:latin typeface="Consolas" panose="020B0609020204030204" pitchFamily="49" charset="0"/>
              </a:rPr>
              <a:t>logger</a:t>
            </a:r>
            <a:r>
              <a:rPr lang="en-US" altLang="zh-TW" sz="1200" b="1" i="1" dirty="0">
                <a:solidFill>
                  <a:srgbClr val="000000"/>
                </a:solidFill>
                <a:latin typeface="Consolas" panose="020B0609020204030204" pitchFamily="49" charset="0"/>
              </a:rPr>
              <a:t> = </a:t>
            </a:r>
            <a:r>
              <a:rPr lang="en-US" altLang="zh-TW" sz="1200" b="1" i="1" dirty="0" err="1">
                <a:solidFill>
                  <a:srgbClr val="000000"/>
                </a:solidFill>
                <a:latin typeface="Consolas" panose="020B0609020204030204" pitchFamily="49" charset="0"/>
              </a:rPr>
              <a:t>LoggerFactory.getLogger</a:t>
            </a:r>
            <a:r>
              <a:rPr lang="en-US" altLang="zh-TW" sz="1200" b="1" i="1" dirty="0">
                <a:solidFill>
                  <a:srgbClr val="000000"/>
                </a:solidFill>
                <a:latin typeface="Consolas" panose="020B0609020204030204" pitchFamily="49" charset="0"/>
              </a:rPr>
              <a:t>(</a:t>
            </a:r>
            <a:r>
              <a:rPr lang="en-US" altLang="zh-TW" sz="1200" b="1" i="1" dirty="0" err="1">
                <a:solidFill>
                  <a:srgbClr val="000000"/>
                </a:solidFill>
                <a:latin typeface="Consolas" panose="020B0609020204030204" pitchFamily="49" charset="0"/>
              </a:rPr>
              <a:t>PersonDAOImpl.</a:t>
            </a:r>
            <a:r>
              <a:rPr lang="en-US" altLang="zh-TW" sz="1200" b="1" i="1" dirty="0" err="1">
                <a:solidFill>
                  <a:srgbClr val="7F0055"/>
                </a:solidFill>
                <a:latin typeface="Consolas" panose="020B0609020204030204" pitchFamily="49" charset="0"/>
              </a:rPr>
              <a:t>class</a:t>
            </a:r>
            <a:r>
              <a:rPr lang="en-US" altLang="zh-TW" sz="1200" b="1" i="1" dirty="0">
                <a:solidFill>
                  <a:srgbClr val="000000"/>
                </a:solidFill>
                <a:latin typeface="Consolas" panose="020B0609020204030204" pitchFamily="49" charset="0"/>
              </a:rPr>
              <a:t>);</a:t>
            </a:r>
          </a:p>
          <a:p>
            <a:endParaRPr lang="zh-TW" altLang="en-US" sz="1200" dirty="0">
              <a:latin typeface="Consolas" panose="020B0609020204030204" pitchFamily="49" charset="0"/>
            </a:endParaRPr>
          </a:p>
          <a:p>
            <a:r>
              <a:rPr lang="en-US" altLang="zh-TW" sz="1200" dirty="0">
                <a:solidFill>
                  <a:srgbClr val="646464"/>
                </a:solidFill>
                <a:latin typeface="Consolas" panose="020B0609020204030204" pitchFamily="49" charset="0"/>
              </a:rPr>
              <a:t>  @</a:t>
            </a:r>
            <a:r>
              <a:rPr lang="en-US" altLang="zh-TW" sz="1200" dirty="0" err="1">
                <a:solidFill>
                  <a:srgbClr val="646464"/>
                </a:solidFill>
                <a:latin typeface="Consolas" panose="020B0609020204030204" pitchFamily="49" charset="0"/>
              </a:rPr>
              <a:t>PersistenceContext</a:t>
            </a:r>
            <a:endParaRPr lang="en-US" altLang="zh-TW" sz="1200" dirty="0">
              <a:solidFill>
                <a:srgbClr val="000000"/>
              </a:solidFill>
              <a:latin typeface="Consolas" panose="020B0609020204030204" pitchFamily="49" charset="0"/>
            </a:endParaRPr>
          </a:p>
          <a:p>
            <a:r>
              <a:rPr lang="en-US" altLang="zh-TW" sz="1200" dirty="0">
                <a:solidFill>
                  <a:srgbClr val="000000"/>
                </a:solidFill>
                <a:latin typeface="Consolas" panose="020B0609020204030204" pitchFamily="49" charset="0"/>
              </a:rPr>
              <a:t>  </a:t>
            </a:r>
            <a:r>
              <a:rPr lang="en-US" altLang="zh-TW" sz="1200" dirty="0" err="1">
                <a:solidFill>
                  <a:srgbClr val="000000"/>
                </a:solidFill>
                <a:latin typeface="Consolas" panose="020B0609020204030204" pitchFamily="49" charset="0"/>
              </a:rPr>
              <a:t>EntityManager</a:t>
            </a:r>
            <a:r>
              <a:rPr lang="en-US" altLang="zh-TW" sz="1200" dirty="0">
                <a:solidFill>
                  <a:srgbClr val="000000"/>
                </a:solidFill>
                <a:latin typeface="Consolas" panose="020B0609020204030204" pitchFamily="49" charset="0"/>
              </a:rPr>
              <a:t> </a:t>
            </a:r>
            <a:r>
              <a:rPr lang="en-US" altLang="zh-TW" sz="1200" dirty="0" err="1">
                <a:solidFill>
                  <a:srgbClr val="0000C0"/>
                </a:solidFill>
                <a:latin typeface="Consolas" panose="020B0609020204030204" pitchFamily="49" charset="0"/>
              </a:rPr>
              <a:t>entityManager</a:t>
            </a:r>
            <a:r>
              <a:rPr lang="en-US" altLang="zh-TW" sz="1200" dirty="0">
                <a:solidFill>
                  <a:srgbClr val="000000"/>
                </a:solidFill>
                <a:latin typeface="Consolas" panose="020B0609020204030204" pitchFamily="49" charset="0"/>
              </a:rPr>
              <a:t>;</a:t>
            </a:r>
            <a:endParaRPr lang="zh-TW" altLang="en-US" sz="1200" dirty="0"/>
          </a:p>
        </p:txBody>
      </p:sp>
    </p:spTree>
    <p:extLst>
      <p:ext uri="{BB962C8B-B14F-4D97-AF65-F5344CB8AC3E}">
        <p14:creationId xmlns:p14="http://schemas.microsoft.com/office/powerpoint/2010/main" val="590822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Components</a:t>
            </a:r>
            <a:endParaRPr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b="1" dirty="0" err="1"/>
              <a:t>EntityManager</a:t>
            </a:r>
            <a:r>
              <a:rPr lang="en-US" altLang="zh-TW" b="1" dirty="0"/>
              <a:t> </a:t>
            </a:r>
          </a:p>
          <a:p>
            <a:pPr lvl="1" fontAlgn="base"/>
            <a:r>
              <a:rPr lang="en-US" altLang="zh-TW" dirty="0"/>
              <a:t>A class that manages the persistent state(or lifecycle) of an entity.</a:t>
            </a:r>
          </a:p>
          <a:p>
            <a:pPr lvl="1" fontAlgn="base"/>
            <a:r>
              <a:rPr lang="en-US" altLang="zh-TW" dirty="0"/>
              <a:t>provides the operations from and to the database</a:t>
            </a:r>
          </a:p>
          <a:p>
            <a:pPr lvl="1" fontAlgn="base"/>
            <a:endParaRPr lang="en-US" altLang="zh-TW" dirty="0"/>
          </a:p>
          <a:p>
            <a:pPr fontAlgn="base"/>
            <a:r>
              <a:rPr lang="en-US" altLang="zh-TW" b="1" dirty="0"/>
              <a:t>Persistence Unit</a:t>
            </a:r>
            <a:r>
              <a:rPr lang="en-US" altLang="zh-TW" dirty="0"/>
              <a:t> </a:t>
            </a:r>
          </a:p>
          <a:p>
            <a:pPr lvl="1" fontAlgn="base"/>
            <a:r>
              <a:rPr lang="en-US" altLang="zh-TW" dirty="0"/>
              <a:t>a named configuration of entity classes.</a:t>
            </a:r>
          </a:p>
          <a:p>
            <a:pPr lvl="1" fontAlgn="base"/>
            <a:r>
              <a:rPr lang="en-US" altLang="zh-TW" dirty="0"/>
              <a:t>described via the persistence.xml file in the META-INF directory of the source folder</a:t>
            </a:r>
          </a:p>
          <a:p>
            <a:pPr lvl="1" fontAlgn="base"/>
            <a:endParaRPr lang="en-US" altLang="zh-TW" dirty="0"/>
          </a:p>
          <a:p>
            <a:pPr fontAlgn="base"/>
            <a:r>
              <a:rPr lang="en-US" altLang="zh-TW" b="1" dirty="0"/>
              <a:t>Persistence Context </a:t>
            </a:r>
          </a:p>
          <a:p>
            <a:pPr lvl="1" fontAlgn="base"/>
            <a:r>
              <a:rPr lang="en-US" altLang="zh-TW" dirty="0"/>
              <a:t>a managed set of entity instances. </a:t>
            </a:r>
          </a:p>
          <a:p>
            <a:pPr lvl="1" fontAlgn="base"/>
            <a:endParaRPr lang="en-US" altLang="zh-TW" dirty="0"/>
          </a:p>
          <a:p>
            <a:pPr fontAlgn="base"/>
            <a:r>
              <a:rPr lang="en-US" altLang="zh-TW" b="1" dirty="0"/>
              <a:t>Entities </a:t>
            </a:r>
          </a:p>
          <a:p>
            <a:pPr lvl="1" fontAlgn="base"/>
            <a:r>
              <a:rPr lang="en-US" altLang="zh-TW" dirty="0"/>
              <a:t>POJO used to be persisted in a database</a:t>
            </a:r>
          </a:p>
          <a:p>
            <a:pPr lvl="1" fontAlgn="base"/>
            <a:endParaRPr lang="en-US" altLang="zh-TW" dirty="0"/>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normAutofit/>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628650" y="2618461"/>
            <a:ext cx="8198672" cy="3323987"/>
          </a:xfrm>
          <a:prstGeom prst="rect">
            <a:avLst/>
          </a:prstGeom>
        </p:spPr>
        <p:txBody>
          <a:bodyPr wrap="square">
            <a:spAutoFit/>
          </a:bodyPr>
          <a:lstStyle/>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entityManagerFactory</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"org.springframework.orm.jpa.LocalContainerEntityManagerFactoryBean"</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ref</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packagesToScan</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my.test.model</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jpaVendorAdapter</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class</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org.springframework.orm.jpa.vendor.HibernateJpaVendorAdapter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jpaProperties</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err="1">
                <a:solidFill>
                  <a:srgbClr val="000000"/>
                </a:solidFill>
                <a:latin typeface="Consolas" panose="020B0609020204030204" pitchFamily="49" charset="0"/>
              </a:rPr>
              <a:t>org.hibernate.dialect.PostgreSQLDialect</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a:solidFill>
                  <a:srgbClr val="000000"/>
                </a:solidFill>
                <a:latin typeface="Consolas" panose="020B0609020204030204" pitchFamily="49" charset="0"/>
              </a:rPr>
              <a:t>true</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"org.apache.commons.dbcp2.BasicDataSource" </a:t>
            </a:r>
            <a:r>
              <a:rPr lang="en-US" altLang="zh-TW" sz="1050" i="1" dirty="0">
                <a:solidFill>
                  <a:srgbClr val="7F007F"/>
                </a:solidFill>
                <a:latin typeface="Consolas" panose="020B0609020204030204" pitchFamily="49" charset="0"/>
              </a:rPr>
              <a:t>destroy-method</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"close"</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driverClassName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url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"username"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"password"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57163" y="2311274"/>
            <a:ext cx="3186896" cy="3093893"/>
          </a:xfrm>
          <a:prstGeom prst="rect">
            <a:avLst/>
          </a:prstGeom>
        </p:spPr>
      </p:pic>
      <p:pic>
        <p:nvPicPr>
          <p:cNvPr id="8" name="圖片 7"/>
          <p:cNvPicPr>
            <a:picLocks noChangeAspect="1"/>
          </p:cNvPicPr>
          <p:nvPr/>
        </p:nvPicPr>
        <p:blipFill>
          <a:blip r:embed="rId3"/>
          <a:stretch>
            <a:fillRect/>
          </a:stretch>
        </p:blipFill>
        <p:spPr>
          <a:xfrm>
            <a:off x="3395372" y="2033051"/>
            <a:ext cx="2799795" cy="3823318"/>
          </a:xfrm>
          <a:prstGeom prst="rect">
            <a:avLst/>
          </a:prstGeom>
        </p:spPr>
      </p:pic>
      <p:pic>
        <p:nvPicPr>
          <p:cNvPr id="9" name="圖片 8"/>
          <p:cNvPicPr>
            <a:picLocks noChangeAspect="1"/>
          </p:cNvPicPr>
          <p:nvPr/>
        </p:nvPicPr>
        <p:blipFill>
          <a:blip r:embed="rId4"/>
          <a:stretch>
            <a:fillRect/>
          </a:stretch>
        </p:blipFill>
        <p:spPr>
          <a:xfrm>
            <a:off x="6346480" y="2125267"/>
            <a:ext cx="2740358" cy="3731102"/>
          </a:xfrm>
          <a:prstGeom prst="rect">
            <a:avLst/>
          </a:prstGeom>
        </p:spPr>
      </p:pic>
    </p:spTree>
    <p:extLst>
      <p:ext uri="{BB962C8B-B14F-4D97-AF65-F5344CB8AC3E}">
        <p14:creationId xmlns:p14="http://schemas.microsoft.com/office/powerpoint/2010/main" val="169101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3855249" y="1782256"/>
            <a:ext cx="3116829" cy="3263504"/>
          </a:xfrm>
          <a:prstGeom prst="rect">
            <a:avLst/>
          </a:prstGeom>
        </p:spPr>
      </p:pic>
      <p:pic>
        <p:nvPicPr>
          <p:cNvPr id="5" name="圖片 4"/>
          <p:cNvPicPr>
            <a:picLocks noChangeAspect="1"/>
          </p:cNvPicPr>
          <p:nvPr/>
        </p:nvPicPr>
        <p:blipFill>
          <a:blip r:embed="rId3"/>
          <a:stretch>
            <a:fillRect/>
          </a:stretch>
        </p:blipFill>
        <p:spPr>
          <a:xfrm>
            <a:off x="711533" y="1856096"/>
            <a:ext cx="2804016" cy="3836502"/>
          </a:xfrm>
          <a:prstGeom prst="rect">
            <a:avLst/>
          </a:prstGeom>
        </p:spPr>
      </p:pic>
    </p:spTree>
    <p:extLst>
      <p:ext uri="{BB962C8B-B14F-4D97-AF65-F5344CB8AC3E}">
        <p14:creationId xmlns:p14="http://schemas.microsoft.com/office/powerpoint/2010/main" val="1068563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20161" y="1628180"/>
            <a:ext cx="2908958" cy="3323713"/>
          </a:xfrm>
          <a:prstGeom prst="rect">
            <a:avLst/>
          </a:prstGeom>
        </p:spPr>
      </p:pic>
      <p:pic>
        <p:nvPicPr>
          <p:cNvPr id="5" name="圖片 4"/>
          <p:cNvPicPr>
            <a:picLocks noChangeAspect="1"/>
          </p:cNvPicPr>
          <p:nvPr/>
        </p:nvPicPr>
        <p:blipFill>
          <a:blip r:embed="rId3"/>
          <a:stretch>
            <a:fillRect/>
          </a:stretch>
        </p:blipFill>
        <p:spPr>
          <a:xfrm>
            <a:off x="24398" y="1507927"/>
            <a:ext cx="2807397" cy="3799199"/>
          </a:xfrm>
          <a:prstGeom prst="rect">
            <a:avLst/>
          </a:prstGeom>
        </p:spPr>
      </p:pic>
      <p:pic>
        <p:nvPicPr>
          <p:cNvPr id="6" name="圖片 5"/>
          <p:cNvPicPr>
            <a:picLocks noChangeAspect="1"/>
          </p:cNvPicPr>
          <p:nvPr/>
        </p:nvPicPr>
        <p:blipFill>
          <a:blip r:embed="rId4"/>
          <a:stretch>
            <a:fillRect/>
          </a:stretch>
        </p:blipFill>
        <p:spPr>
          <a:xfrm>
            <a:off x="6005851" y="1507926"/>
            <a:ext cx="2762539" cy="3266769"/>
          </a:xfrm>
          <a:prstGeom prst="rect">
            <a:avLst/>
          </a:prstGeom>
        </p:spPr>
      </p:pic>
    </p:spTree>
    <p:extLst>
      <p:ext uri="{BB962C8B-B14F-4D97-AF65-F5344CB8AC3E}">
        <p14:creationId xmlns:p14="http://schemas.microsoft.com/office/powerpoint/2010/main" val="1870360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86990" y="2641889"/>
            <a:ext cx="3167039" cy="2663314"/>
          </a:xfrm>
          <a:prstGeom prst="rect">
            <a:avLst/>
          </a:prstGeom>
        </p:spPr>
      </p:pic>
      <p:pic>
        <p:nvPicPr>
          <p:cNvPr id="5" name="圖片 4"/>
          <p:cNvPicPr>
            <a:picLocks noChangeAspect="1"/>
          </p:cNvPicPr>
          <p:nvPr/>
        </p:nvPicPr>
        <p:blipFill>
          <a:blip r:embed="rId3"/>
          <a:stretch>
            <a:fillRect/>
          </a:stretch>
        </p:blipFill>
        <p:spPr>
          <a:xfrm>
            <a:off x="3111217" y="2543141"/>
            <a:ext cx="3284462" cy="2762061"/>
          </a:xfrm>
          <a:prstGeom prst="rect">
            <a:avLst/>
          </a:prstGeom>
        </p:spPr>
      </p:pic>
      <p:pic>
        <p:nvPicPr>
          <p:cNvPr id="6" name="圖片 5"/>
          <p:cNvPicPr>
            <a:picLocks noChangeAspect="1"/>
          </p:cNvPicPr>
          <p:nvPr/>
        </p:nvPicPr>
        <p:blipFill>
          <a:blip r:embed="rId4"/>
          <a:stretch>
            <a:fillRect/>
          </a:stretch>
        </p:blipFill>
        <p:spPr>
          <a:xfrm>
            <a:off x="5679220" y="2543141"/>
            <a:ext cx="3353078" cy="2829338"/>
          </a:xfrm>
          <a:prstGeom prst="rect">
            <a:avLst/>
          </a:prstGeom>
        </p:spPr>
      </p:pic>
    </p:spTree>
    <p:extLst>
      <p:ext uri="{BB962C8B-B14F-4D97-AF65-F5344CB8AC3E}">
        <p14:creationId xmlns:p14="http://schemas.microsoft.com/office/powerpoint/2010/main" val="2690700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80559" y="1264714"/>
            <a:ext cx="3678572" cy="4328572"/>
          </a:xfrm>
          <a:prstGeom prst="rect">
            <a:avLst/>
          </a:prstGeom>
        </p:spPr>
      </p:pic>
      <p:pic>
        <p:nvPicPr>
          <p:cNvPr id="5" name="圖片 4"/>
          <p:cNvPicPr>
            <a:picLocks noChangeAspect="1"/>
          </p:cNvPicPr>
          <p:nvPr/>
        </p:nvPicPr>
        <p:blipFill>
          <a:blip r:embed="rId3"/>
          <a:stretch>
            <a:fillRect/>
          </a:stretch>
        </p:blipFill>
        <p:spPr>
          <a:xfrm>
            <a:off x="5479714" y="1264714"/>
            <a:ext cx="3664286" cy="4342857"/>
          </a:xfrm>
          <a:prstGeom prst="rect">
            <a:avLst/>
          </a:prstGeom>
        </p:spPr>
      </p:pic>
    </p:spTree>
    <p:extLst>
      <p:ext uri="{BB962C8B-B14F-4D97-AF65-F5344CB8AC3E}">
        <p14:creationId xmlns:p14="http://schemas.microsoft.com/office/powerpoint/2010/main" val="1800671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120399" y="2795877"/>
            <a:ext cx="2071429" cy="1157143"/>
          </a:xfrm>
          <a:prstGeom prst="rect">
            <a:avLst/>
          </a:prstGeom>
        </p:spPr>
      </p:pic>
      <p:pic>
        <p:nvPicPr>
          <p:cNvPr id="5" name="圖片 4"/>
          <p:cNvPicPr>
            <a:picLocks noChangeAspect="1"/>
          </p:cNvPicPr>
          <p:nvPr/>
        </p:nvPicPr>
        <p:blipFill>
          <a:blip r:embed="rId3"/>
          <a:stretch>
            <a:fillRect/>
          </a:stretch>
        </p:blipFill>
        <p:spPr>
          <a:xfrm>
            <a:off x="4801425" y="2654363"/>
            <a:ext cx="2814286" cy="2157143"/>
          </a:xfrm>
          <a:prstGeom prst="rect">
            <a:avLst/>
          </a:prstGeom>
        </p:spPr>
      </p:pic>
    </p:spTree>
    <p:extLst>
      <p:ext uri="{BB962C8B-B14F-4D97-AF65-F5344CB8AC3E}">
        <p14:creationId xmlns:p14="http://schemas.microsoft.com/office/powerpoint/2010/main" val="2187190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628650" y="1862571"/>
            <a:ext cx="3560463" cy="3726749"/>
          </a:xfrm>
          <a:prstGeom prst="rect">
            <a:avLst/>
          </a:prstGeom>
        </p:spPr>
      </p:pic>
      <p:pic>
        <p:nvPicPr>
          <p:cNvPr id="7" name="圖片 6"/>
          <p:cNvPicPr>
            <a:picLocks noChangeAspect="1"/>
          </p:cNvPicPr>
          <p:nvPr/>
        </p:nvPicPr>
        <p:blipFill>
          <a:blip r:embed="rId3"/>
          <a:stretch>
            <a:fillRect/>
          </a:stretch>
        </p:blipFill>
        <p:spPr>
          <a:xfrm>
            <a:off x="4572000" y="2497638"/>
            <a:ext cx="4238863" cy="2456614"/>
          </a:xfrm>
          <a:prstGeom prst="rect">
            <a:avLst/>
          </a:prstGeom>
        </p:spPr>
      </p:pic>
    </p:spTree>
    <p:extLst>
      <p:ext uri="{BB962C8B-B14F-4D97-AF65-F5344CB8AC3E}">
        <p14:creationId xmlns:p14="http://schemas.microsoft.com/office/powerpoint/2010/main" val="3968993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776578" y="2583774"/>
            <a:ext cx="3892857" cy="1892857"/>
          </a:xfrm>
          <a:prstGeom prst="rect">
            <a:avLst/>
          </a:prstGeom>
        </p:spPr>
      </p:pic>
      <p:pic>
        <p:nvPicPr>
          <p:cNvPr id="7" name="圖片 6"/>
          <p:cNvPicPr>
            <a:picLocks noChangeAspect="1"/>
          </p:cNvPicPr>
          <p:nvPr/>
        </p:nvPicPr>
        <p:blipFill>
          <a:blip r:embed="rId3"/>
          <a:stretch>
            <a:fillRect/>
          </a:stretch>
        </p:blipFill>
        <p:spPr>
          <a:xfrm>
            <a:off x="1162958" y="2737345"/>
            <a:ext cx="2407143" cy="1585715"/>
          </a:xfrm>
          <a:prstGeom prst="rect">
            <a:avLst/>
          </a:prstGeom>
        </p:spPr>
      </p:pic>
    </p:spTree>
    <p:extLst>
      <p:ext uri="{BB962C8B-B14F-4D97-AF65-F5344CB8AC3E}">
        <p14:creationId xmlns:p14="http://schemas.microsoft.com/office/powerpoint/2010/main" val="174580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a:t>
            </a:r>
            <a:r>
              <a:rPr lang="en-US" altLang="zh-TW" dirty="0" err="1"/>
              <a:t>EntityManagers</a:t>
            </a:r>
            <a:endParaRPr lang="zh-TW" altLang="en-US" dirty="0"/>
          </a:p>
        </p:txBody>
      </p:sp>
      <p:sp>
        <p:nvSpPr>
          <p:cNvPr id="3" name="內容版面配置區 2"/>
          <p:cNvSpPr>
            <a:spLocks noGrp="1"/>
          </p:cNvSpPr>
          <p:nvPr>
            <p:ph idx="1"/>
          </p:nvPr>
        </p:nvSpPr>
        <p:spPr/>
        <p:txBody>
          <a:bodyPr/>
          <a:lstStyle/>
          <a:p>
            <a:pPr fontAlgn="base"/>
            <a:r>
              <a:rPr lang="en-US" altLang="zh-TW" dirty="0"/>
              <a:t>Container Managed Entity Managers</a:t>
            </a:r>
          </a:p>
          <a:p>
            <a:pPr lvl="1" fontAlgn="base"/>
            <a:r>
              <a:rPr lang="en-US" altLang="zh-TW" dirty="0"/>
              <a:t>the lifecycle of the Entity Manager is managed by the container (for instance, a Java EE container or any other custom container like Spring) of the application</a:t>
            </a:r>
          </a:p>
          <a:p>
            <a:pPr lvl="1" fontAlgn="base"/>
            <a:r>
              <a:rPr lang="en-US" altLang="zh-TW" dirty="0"/>
              <a:t>may use transaction-scoped persistence contexts or extended persistence contexts.</a:t>
            </a:r>
          </a:p>
          <a:p>
            <a:pPr lvl="1" fontAlgn="base"/>
            <a:endParaRPr lang="en-US" altLang="zh-TW" dirty="0"/>
          </a:p>
          <a:p>
            <a:pPr fontAlgn="base"/>
            <a:r>
              <a:rPr lang="en-US" altLang="zh-TW" dirty="0"/>
              <a:t>Application Managed Entity Managers</a:t>
            </a:r>
          </a:p>
          <a:p>
            <a:pPr lvl="1" fontAlgn="base"/>
            <a:r>
              <a:rPr lang="en-US" altLang="zh-TW" dirty="0"/>
              <a:t> the lifecycle of </a:t>
            </a:r>
            <a:r>
              <a:rPr lang="en-US" altLang="zh-TW" dirty="0" err="1"/>
              <a:t>EntityManager</a:t>
            </a:r>
            <a:r>
              <a:rPr lang="en-US" altLang="zh-TW" dirty="0"/>
              <a:t> instances is managed by the application.</a:t>
            </a:r>
          </a:p>
          <a:p>
            <a:pPr lvl="1" fontAlgn="base"/>
            <a:r>
              <a:rPr lang="en-US" altLang="zh-TW" dirty="0"/>
              <a:t>direct access to the underlying persistence provider</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4249434" y="3086100"/>
            <a:ext cx="4265916" cy="2194577"/>
          </a:xfrm>
          <a:prstGeom prst="rect">
            <a:avLst/>
          </a:prstGeom>
        </p:spPr>
      </p:pic>
      <p:pic>
        <p:nvPicPr>
          <p:cNvPr id="6" name="圖片 5"/>
          <p:cNvPicPr>
            <a:picLocks noChangeAspect="1"/>
          </p:cNvPicPr>
          <p:nvPr/>
        </p:nvPicPr>
        <p:blipFill>
          <a:blip r:embed="rId3"/>
          <a:stretch>
            <a:fillRect/>
          </a:stretch>
        </p:blipFill>
        <p:spPr>
          <a:xfrm>
            <a:off x="149120" y="2697710"/>
            <a:ext cx="4804580" cy="2316685"/>
          </a:xfrm>
          <a:prstGeom prst="rect">
            <a:avLst/>
          </a:prstGeom>
        </p:spPr>
      </p:pic>
    </p:spTree>
    <p:extLst>
      <p:ext uri="{BB962C8B-B14F-4D97-AF65-F5344CB8AC3E}">
        <p14:creationId xmlns:p14="http://schemas.microsoft.com/office/powerpoint/2010/main" val="3453672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122000" y="1571857"/>
            <a:ext cx="6900000" cy="3714286"/>
          </a:xfrm>
          <a:prstGeom prst="rect">
            <a:avLst/>
          </a:prstGeom>
        </p:spPr>
      </p:pic>
    </p:spTree>
    <p:extLst>
      <p:ext uri="{BB962C8B-B14F-4D97-AF65-F5344CB8AC3E}">
        <p14:creationId xmlns:p14="http://schemas.microsoft.com/office/powerpoint/2010/main" val="3059553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normAutofit/>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normAutofit/>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normAutofit/>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normAutofit/>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884420" y="1477261"/>
            <a:ext cx="7375161" cy="994172"/>
          </a:xfrm>
        </p:spPr>
        <p:txBody>
          <a:bodyPr>
            <a:normAutofit/>
          </a:bodyPr>
          <a:lstStyle/>
          <a:p>
            <a:pPr algn="ctr"/>
            <a:r>
              <a:rPr lang="en-US" altLang="zh-TW" sz="3000">
                <a:solidFill>
                  <a:srgbClr val="FFFFFF"/>
                </a:solidFill>
              </a:rPr>
              <a:t>17.3 Understanding the Spring Framework transaction abstraction</a:t>
            </a:r>
            <a:endParaRPr lang="zh-TW" altLang="en-US" sz="3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884420" y="3176978"/>
            <a:ext cx="7375161" cy="2020482"/>
          </a:xfrm>
        </p:spPr>
        <p:txBody>
          <a:bodyPr>
            <a:normAutofit/>
          </a:bodyPr>
          <a:lstStyle/>
          <a:p>
            <a:r>
              <a:rPr lang="en-US" altLang="zh-TW" sz="1500" dirty="0">
                <a:solidFill>
                  <a:srgbClr val="000000"/>
                </a:solidFill>
              </a:rPr>
              <a:t>The key to the Spring transaction abstraction is the notion of a transaction strategy. </a:t>
            </a:r>
          </a:p>
          <a:p>
            <a:pPr lvl="1"/>
            <a:r>
              <a:rPr lang="en-US" altLang="zh-TW" sz="1200" dirty="0">
                <a:solidFill>
                  <a:srgbClr val="000000"/>
                </a:solidFill>
              </a:rPr>
              <a:t>defined by the </a:t>
            </a:r>
            <a:r>
              <a:rPr lang="en-US" altLang="zh-TW" sz="1200" dirty="0" err="1">
                <a:solidFill>
                  <a:srgbClr val="000000"/>
                </a:solidFill>
              </a:rPr>
              <a:t>org.springframework.transaction.PlatformTransactionManager</a:t>
            </a:r>
            <a:r>
              <a:rPr lang="en-US" altLang="zh-TW" sz="1200" dirty="0">
                <a:solidFill>
                  <a:srgbClr val="000000"/>
                </a:solidFill>
              </a:rPr>
              <a:t> interface:</a:t>
            </a:r>
          </a:p>
          <a:p>
            <a:pPr lvl="1"/>
            <a:r>
              <a:rPr lang="en-US" altLang="zh-TW" sz="1200" dirty="0">
                <a:solidFill>
                  <a:srgbClr val="000000"/>
                </a:solidFill>
              </a:rPr>
              <a:t>This is primarily a service provider interface (SPI), although it can be used programmatically from your application code. </a:t>
            </a:r>
          </a:p>
          <a:p>
            <a:pPr lvl="1"/>
            <a:r>
              <a:rPr lang="en-US" altLang="zh-TW" sz="1200" dirty="0">
                <a:solidFill>
                  <a:srgbClr val="000000"/>
                </a:solidFill>
              </a:rPr>
              <a:t>Because </a:t>
            </a:r>
            <a:r>
              <a:rPr lang="en-US" altLang="zh-TW" sz="1200" dirty="0" err="1">
                <a:solidFill>
                  <a:srgbClr val="000000"/>
                </a:solidFill>
              </a:rPr>
              <a:t>PlatformTransactionManager</a:t>
            </a:r>
            <a:r>
              <a:rPr lang="en-US" altLang="zh-TW" sz="1200" dirty="0">
                <a:solidFill>
                  <a:srgbClr val="000000"/>
                </a:solidFill>
              </a:rPr>
              <a:t> is an interface, it can be easily mocked or stubbed as necessary. It is not tied to a lookup strategy such as JNDI. </a:t>
            </a:r>
          </a:p>
          <a:p>
            <a:pPr lvl="1"/>
            <a:r>
              <a:rPr lang="en-US" altLang="zh-TW" sz="12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2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991997" y="4910640"/>
            <a:ext cx="7512313"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interface</a:t>
            </a:r>
            <a:r>
              <a:rPr lang="zh-TW" altLang="zh-TW" sz="1050" dirty="0">
                <a:solidFill>
                  <a:srgbClr val="000000"/>
                </a:solidFill>
                <a:latin typeface="Consolas" panose="020B0609020204030204" pitchFamily="49" charset="0"/>
              </a:rPr>
              <a:t> PlatformTransactionManager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TransactionStatus getTransaction(TransactionDefinition definition)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commit(TransactionStatus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rollback(TransactionStatus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normAutofit/>
          </a:bodyPr>
          <a:lstStyle/>
          <a:p>
            <a:r>
              <a:rPr lang="en-US" altLang="zh-TW" dirty="0"/>
              <a:t>The JPA persistence context contains the entities managed by the persistence provider. </a:t>
            </a:r>
          </a:p>
          <a:p>
            <a:pPr lvl="1"/>
            <a:r>
              <a:rPr lang="en-US" altLang="zh-TW" dirty="0"/>
              <a:t>acts like a first level (transactional) cache for interacting with the </a:t>
            </a:r>
            <a:r>
              <a:rPr lang="en-US" altLang="zh-TW" dirty="0" err="1"/>
              <a:t>datasource</a:t>
            </a:r>
            <a:r>
              <a:rPr lang="en-US" altLang="zh-TW" dirty="0"/>
              <a:t>. </a:t>
            </a:r>
          </a:p>
          <a:p>
            <a:pPr lvl="1"/>
            <a:r>
              <a:rPr lang="en-US" altLang="zh-TW" dirty="0"/>
              <a:t>Loaded entities are placed into the persistence context before being returned to the application. </a:t>
            </a:r>
          </a:p>
          <a:p>
            <a:pPr lvl="1"/>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normAutofit/>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lnSpcReduction="1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normAutofit/>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793376" y="2701199"/>
            <a:ext cx="6996146" cy="10387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"org.apache.commons.dbcp.BasicDataSource"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destroy-method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"close"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"driverClassName"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"${jdbc.driverClassName}"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"url"</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"${jdbc.url}"</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"username"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"${jdbc.username}"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"password"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"${jdbc.password}"</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793377" y="4779097"/>
            <a:ext cx="7069884"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035424" y="3481730"/>
            <a:ext cx="6774932" cy="20082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"http://www.springframework.org/schema/beans"</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"http://www.w3.org/2001/XMLSchema-instance"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xmlns:jee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"http://www.springframework.org/schema/jee"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3"/>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http://www.springframework.org/schema/jee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http://www.springframework.org/schema/jee/spring-jee.xsd</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&lt;jee:jndi-lookup</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jndi-name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"jdbc/jpetstore"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"org.springframework.transaction.jta.JtaTransactionManager"</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116106" y="3429001"/>
            <a:ext cx="6996146" cy="24929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"org.springframework.orm.hibernate5.LocalSessionFactoryBean"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"mappingResources"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org/springframework/samples/petclinic/hibernate/petclinic.hbm.xml</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"hibernateProperties"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 hibernate.dialect=${hibernate.dialect} </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"org.springframework.orm.hibernate5.HibernateTransactionManager"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726141" y="3649760"/>
            <a:ext cx="6683189" cy="2308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a:solidFill>
                  <a:srgbClr val="3F7F7F"/>
                </a:solidFill>
                <a:latin typeface="Consolas" panose="020B0609020204030204" pitchFamily="49" charset="0"/>
              </a:rPr>
              <a:t>&lt;bean</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id</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"txManager"</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class</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"org.springframework.transaction.jta.JtaTransactionManager"</a:t>
            </a:r>
            <a:r>
              <a:rPr lang="zh-TW" altLang="zh-TW" sz="1050">
                <a:solidFill>
                  <a:srgbClr val="3F7F7F"/>
                </a:solidFill>
                <a:latin typeface="Consolas" panose="020B0609020204030204" pitchFamily="49" charset="0"/>
              </a:rPr>
              <a:t>/&gt;</a:t>
            </a:r>
            <a:r>
              <a:rPr lang="zh-TW" altLang="zh-TW" sz="1050"/>
              <a:t> </a:t>
            </a:r>
            <a:endParaRPr lang="zh-TW" altLang="zh-TW" sz="1050">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normAutofit/>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77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normAutofit/>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normAutofit/>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err="1"/>
              <a:t>EntityManager</a:t>
            </a:r>
            <a:r>
              <a:rPr lang="en-US" altLang="zh-TW" dirty="0"/>
              <a:t> is to determine the lifetime of the Persistence Context. </a:t>
            </a:r>
          </a:p>
          <a:p>
            <a:r>
              <a:rPr lang="en-US" altLang="zh-TW" dirty="0"/>
              <a:t>Transactions are directly related to entities. Managing transactions would mean managing how entities lifecycle(create, update delete) is managed. </a:t>
            </a:r>
          </a:p>
          <a:p>
            <a:pPr lvl="1"/>
            <a:r>
              <a:rPr lang="en-US" altLang="zh-TW" dirty="0"/>
              <a:t>Whenever a transaction begins, a Persistence Context instance gets associated with it. </a:t>
            </a:r>
          </a:p>
          <a:p>
            <a:pPr lvl="1"/>
            <a:r>
              <a:rPr lang="en-US" altLang="zh-TW" dirty="0"/>
              <a:t>And 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normAutofit/>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679078" y="2125266"/>
            <a:ext cx="7512313" cy="34624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the transactional advice (what 'happens'; see the &lt;aop:advisor/&gt; bean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transaction-manager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the transactional semantics...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all methods starting with 'get' are read-only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"get*"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read-only</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"true"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methods use the default transaction settings (see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ensure that the above transactional advice runs for any execution</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of an operation defined by the FooService interface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&lt;aop:pointcut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expression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"execution(* x.y.service.FooService.*(..))"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&lt;aop:advisor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advice-ref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pointcut-ref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normAutofit/>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820271" y="3429000"/>
            <a:ext cx="7291099"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"Throwable"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no-rollback-for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"InstrumentNotFoundException"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1580029" y="2821898"/>
            <a:ext cx="5668860" cy="152349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resolvePosition()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try</a:t>
            </a:r>
            <a:r>
              <a:rPr lang="zh-TW" altLang="zh-TW" sz="1050" dirty="0">
                <a:solidFill>
                  <a:srgbClr val="000000"/>
                </a:solidFill>
                <a:latin typeface="Consolas" panose="020B0609020204030204" pitchFamily="49" charset="0"/>
              </a:rPr>
              <a:t>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 some business logic...</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catch</a:t>
            </a:r>
            <a:r>
              <a:rPr lang="zh-TW" altLang="zh-TW" sz="1050" dirty="0">
                <a:solidFill>
                  <a:srgbClr val="000000"/>
                </a:solidFill>
                <a:latin typeface="Consolas" panose="020B0609020204030204" pitchFamily="49" charset="0"/>
              </a:rPr>
              <a:t> (NoProductInStockException ex)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trigger rollback programmatically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TransactionAspectSupport.currentTransactionStatus().setRollbackOnly();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995083" y="2089267"/>
          <a:ext cx="6918513" cy="3555137"/>
        </p:xfrm>
        <a:graphic>
          <a:graphicData uri="http://schemas.openxmlformats.org/drawingml/2006/table">
            <a:tbl>
              <a:tblPr firstRow="1">
                <a:tableStyleId>{B301B821-A1FF-4177-AEE7-76D212191A09}</a:tableStyleId>
              </a:tblPr>
              <a:tblGrid>
                <a:gridCol w="1142999">
                  <a:extLst>
                    <a:ext uri="{9D8B030D-6E8A-4147-A177-3AD203B41FA5}">
                      <a16:colId xmlns:a16="http://schemas.microsoft.com/office/drawing/2014/main" val="2834707146"/>
                    </a:ext>
                  </a:extLst>
                </a:gridCol>
                <a:gridCol w="934571">
                  <a:extLst>
                    <a:ext uri="{9D8B030D-6E8A-4147-A177-3AD203B41FA5}">
                      <a16:colId xmlns:a16="http://schemas.microsoft.com/office/drawing/2014/main" val="753155047"/>
                    </a:ext>
                  </a:extLst>
                </a:gridCol>
                <a:gridCol w="1156447">
                  <a:extLst>
                    <a:ext uri="{9D8B030D-6E8A-4147-A177-3AD203B41FA5}">
                      <a16:colId xmlns:a16="http://schemas.microsoft.com/office/drawing/2014/main" val="3439266014"/>
                    </a:ext>
                  </a:extLst>
                </a:gridCol>
                <a:gridCol w="3684496">
                  <a:extLst>
                    <a:ext uri="{9D8B030D-6E8A-4147-A177-3AD203B41FA5}">
                      <a16:colId xmlns:a16="http://schemas.microsoft.com/office/drawing/2014/main" val="243881398"/>
                    </a:ext>
                  </a:extLst>
                </a:gridCol>
              </a:tblGrid>
              <a:tr h="204163">
                <a:tc>
                  <a:txBody>
                    <a:bodyPr/>
                    <a:lstStyle/>
                    <a:p>
                      <a:pPr algn="l"/>
                      <a:r>
                        <a:rPr lang="en-US" sz="1100">
                          <a:effectLst/>
                        </a:rPr>
                        <a:t>Attribute</a:t>
                      </a:r>
                      <a:endParaRPr lang="en-US" sz="1100" b="1">
                        <a:effectLst/>
                      </a:endParaRPr>
                    </a:p>
                  </a:txBody>
                  <a:tcPr marL="35640" marR="35640" marT="16449" marB="16449"/>
                </a:tc>
                <a:tc>
                  <a:txBody>
                    <a:bodyPr/>
                    <a:lstStyle/>
                    <a:p>
                      <a:pPr algn="l"/>
                      <a:r>
                        <a:rPr lang="en-US" sz="1100">
                          <a:effectLst/>
                        </a:rPr>
                        <a:t>Required?</a:t>
                      </a:r>
                      <a:endParaRPr lang="en-US" sz="1100" b="1">
                        <a:effectLst/>
                      </a:endParaRPr>
                    </a:p>
                  </a:txBody>
                  <a:tcPr marL="35640" marR="35640" marT="16449" marB="16449"/>
                </a:tc>
                <a:tc>
                  <a:txBody>
                    <a:bodyPr/>
                    <a:lstStyle/>
                    <a:p>
                      <a:pPr algn="l"/>
                      <a:r>
                        <a:rPr lang="en-US" sz="1100">
                          <a:effectLst/>
                        </a:rPr>
                        <a:t>Default</a:t>
                      </a:r>
                      <a:endParaRPr lang="en-US" sz="1100" b="1">
                        <a:effectLst/>
                      </a:endParaRPr>
                    </a:p>
                  </a:txBody>
                  <a:tcPr marL="35640" marR="35640" marT="16449" marB="16449"/>
                </a:tc>
                <a:tc>
                  <a:txBody>
                    <a:bodyPr/>
                    <a:lstStyle/>
                    <a:p>
                      <a:pPr algn="l"/>
                      <a:r>
                        <a:rPr lang="en-US" sz="1100">
                          <a:effectLst/>
                        </a:rPr>
                        <a:t>Description</a:t>
                      </a:r>
                      <a:endParaRPr lang="en-US" sz="1100" b="1">
                        <a:effectLst/>
                      </a:endParaRPr>
                    </a:p>
                  </a:txBody>
                  <a:tcPr marL="35640" marR="35640" marT="16449" marB="16449"/>
                </a:tc>
                <a:extLst>
                  <a:ext uri="{0D108BD9-81ED-4DB2-BD59-A6C34878D82A}">
                    <a16:rowId xmlns:a16="http://schemas.microsoft.com/office/drawing/2014/main" val="815629700"/>
                  </a:ext>
                </a:extLst>
              </a:tr>
              <a:tr h="953954">
                <a:tc>
                  <a:txBody>
                    <a:bodyPr/>
                    <a:lstStyle/>
                    <a:p>
                      <a:pPr algn="l"/>
                      <a:r>
                        <a:rPr lang="en-US" sz="1100">
                          <a:effectLst/>
                        </a:rPr>
                        <a:t>name</a:t>
                      </a:r>
                    </a:p>
                  </a:txBody>
                  <a:tcPr marL="19191" marR="19191" marT="16449" marB="16449"/>
                </a:tc>
                <a:tc>
                  <a:txBody>
                    <a:bodyPr/>
                    <a:lstStyle/>
                    <a:p>
                      <a:pPr algn="l"/>
                      <a:r>
                        <a:rPr lang="en-US" sz="1100" dirty="0">
                          <a:effectLst/>
                        </a:rPr>
                        <a:t>Yes</a:t>
                      </a:r>
                    </a:p>
                  </a:txBody>
                  <a:tcPr marL="19191" marR="19191" marT="16449" marB="16449"/>
                </a:tc>
                <a:tc>
                  <a:txBody>
                    <a:bodyPr/>
                    <a:lstStyle/>
                    <a:p>
                      <a:pPr algn="l"/>
                      <a:r>
                        <a:rPr lang="zh-TW" altLang="en-US" sz="1100" dirty="0">
                          <a:effectLst/>
                        </a:rPr>
                        <a:t> </a:t>
                      </a:r>
                    </a:p>
                  </a:txBody>
                  <a:tcPr marL="19191" marR="19191" marT="16449" marB="16449"/>
                </a:tc>
                <a:tc>
                  <a:txBody>
                    <a:bodyPr/>
                    <a:lstStyle/>
                    <a:p>
                      <a:pPr algn="l"/>
                      <a:r>
                        <a:rPr lang="en-US" sz="1100">
                          <a:effectLst/>
                        </a:rPr>
                        <a:t>Method name(s) with which the transaction attributes are to be associated. The wildcard (*) character can be used to associate the same transaction attribute settings with a number of methods; for example, get*, handle*, on*Event, and so forth.</a:t>
                      </a:r>
                    </a:p>
                  </a:txBody>
                  <a:tcPr marL="19191" marR="19191" marT="16449" marB="16449"/>
                </a:tc>
                <a:extLst>
                  <a:ext uri="{0D108BD9-81ED-4DB2-BD59-A6C34878D82A}">
                    <a16:rowId xmlns:a16="http://schemas.microsoft.com/office/drawing/2014/main" val="1441870669"/>
                  </a:ext>
                </a:extLst>
              </a:tr>
              <a:tr h="204163">
                <a:tc>
                  <a:txBody>
                    <a:bodyPr/>
                    <a:lstStyle/>
                    <a:p>
                      <a:pPr algn="l"/>
                      <a:r>
                        <a:rPr lang="en-US" sz="1100">
                          <a:effectLst/>
                        </a:rPr>
                        <a:t>propagation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REQUIRED</a:t>
                      </a:r>
                    </a:p>
                  </a:txBody>
                  <a:tcPr marL="19191" marR="19191" marT="16449" marB="16449"/>
                </a:tc>
                <a:tc>
                  <a:txBody>
                    <a:bodyPr/>
                    <a:lstStyle/>
                    <a:p>
                      <a:pPr algn="l"/>
                      <a:r>
                        <a:rPr lang="en-US" sz="1100">
                          <a:effectLst/>
                        </a:rPr>
                        <a:t>Transaction propagation behavior.</a:t>
                      </a:r>
                    </a:p>
                  </a:txBody>
                  <a:tcPr marL="19191" marR="19191" marT="16449" marB="16449"/>
                </a:tc>
                <a:extLst>
                  <a:ext uri="{0D108BD9-81ED-4DB2-BD59-A6C34878D82A}">
                    <a16:rowId xmlns:a16="http://schemas.microsoft.com/office/drawing/2014/main" val="270483930"/>
                  </a:ext>
                </a:extLst>
              </a:tr>
              <a:tr h="373511">
                <a:tc>
                  <a:txBody>
                    <a:bodyPr/>
                    <a:lstStyle/>
                    <a:p>
                      <a:pPr algn="l"/>
                      <a:r>
                        <a:rPr lang="en-US" sz="1100">
                          <a:effectLst/>
                        </a:rPr>
                        <a:t>isolation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DEFAULT</a:t>
                      </a:r>
                    </a:p>
                  </a:txBody>
                  <a:tcPr marL="19191" marR="19191" marT="16449" marB="16449"/>
                </a:tc>
                <a:tc>
                  <a:txBody>
                    <a:bodyPr/>
                    <a:lstStyle/>
                    <a:p>
                      <a:pPr algn="l"/>
                      <a:r>
                        <a:rPr lang="en-US" sz="1100">
                          <a:effectLst/>
                        </a:rPr>
                        <a:t>Transaction isolation level. Only applicable to propagation REQUIRED or REQUIRES_NEW.</a:t>
                      </a:r>
                    </a:p>
                  </a:txBody>
                  <a:tcPr marL="19191" marR="19191" marT="16449" marB="16449"/>
                </a:tc>
                <a:extLst>
                  <a:ext uri="{0D108BD9-81ED-4DB2-BD59-A6C34878D82A}">
                    <a16:rowId xmlns:a16="http://schemas.microsoft.com/office/drawing/2014/main" val="620082720"/>
                  </a:ext>
                </a:extLst>
              </a:tr>
              <a:tr h="373511">
                <a:tc>
                  <a:txBody>
                    <a:bodyPr/>
                    <a:lstStyle/>
                    <a:p>
                      <a:pPr algn="l"/>
                      <a:r>
                        <a:rPr lang="en-US" sz="1100">
                          <a:effectLst/>
                        </a:rPr>
                        <a:t>timeout</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altLang="zh-TW" sz="1100">
                          <a:effectLst/>
                        </a:rPr>
                        <a:t>-1</a:t>
                      </a:r>
                    </a:p>
                  </a:txBody>
                  <a:tcPr marL="19191" marR="19191" marT="16449" marB="16449"/>
                </a:tc>
                <a:tc>
                  <a:txBody>
                    <a:bodyPr/>
                    <a:lstStyle/>
                    <a:p>
                      <a:pPr algn="l"/>
                      <a:r>
                        <a:rPr lang="en-US" sz="1100">
                          <a:effectLst/>
                        </a:rPr>
                        <a:t>Transaction timeout (seconds). Only applicable to propagation REQUIRED or REQUIRES_NEW.</a:t>
                      </a:r>
                    </a:p>
                  </a:txBody>
                  <a:tcPr marL="19191" marR="19191" marT="16449" marB="16449"/>
                </a:tc>
                <a:extLst>
                  <a:ext uri="{0D108BD9-81ED-4DB2-BD59-A6C34878D82A}">
                    <a16:rowId xmlns:a16="http://schemas.microsoft.com/office/drawing/2014/main" val="250499425"/>
                  </a:ext>
                </a:extLst>
              </a:tr>
              <a:tr h="373511">
                <a:tc>
                  <a:txBody>
                    <a:bodyPr/>
                    <a:lstStyle/>
                    <a:p>
                      <a:pPr algn="l"/>
                      <a:r>
                        <a:rPr lang="en-US" sz="1100">
                          <a:effectLst/>
                        </a:rPr>
                        <a:t>read-only</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false</a:t>
                      </a:r>
                    </a:p>
                  </a:txBody>
                  <a:tcPr marL="19191" marR="19191" marT="16449" marB="16449"/>
                </a:tc>
                <a:tc>
                  <a:txBody>
                    <a:bodyPr/>
                    <a:lstStyle/>
                    <a:p>
                      <a:pPr algn="l"/>
                      <a:r>
                        <a:rPr lang="en-US" sz="1100">
                          <a:effectLst/>
                        </a:rPr>
                        <a:t>Read/write vs. read-only transaction. Only applicable to REQUIRED or REQUIRES_NEW.</a:t>
                      </a:r>
                    </a:p>
                  </a:txBody>
                  <a:tcPr marL="19191" marR="19191" marT="16449" marB="16449"/>
                </a:tc>
                <a:extLst>
                  <a:ext uri="{0D108BD9-81ED-4DB2-BD59-A6C34878D82A}">
                    <a16:rowId xmlns:a16="http://schemas.microsoft.com/office/drawing/2014/main" val="241729814"/>
                  </a:ext>
                </a:extLst>
              </a:tr>
              <a:tr h="536163">
                <a:tc>
                  <a:txBody>
                    <a:bodyPr/>
                    <a:lstStyle/>
                    <a:p>
                      <a:pPr algn="l"/>
                      <a:r>
                        <a:rPr lang="en-US" sz="1100">
                          <a:effectLst/>
                        </a:rPr>
                        <a:t>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a:effectLst/>
                        </a:rPr>
                        <a:t>Exception(s) that trigger rollback; comma-delimited. For example,com.foo.MyBusinessException,ServletException.</a:t>
                      </a:r>
                    </a:p>
                  </a:txBody>
                  <a:tcPr marL="19191" marR="19191" marT="16449" marB="16449"/>
                </a:tc>
                <a:extLst>
                  <a:ext uri="{0D108BD9-81ED-4DB2-BD59-A6C34878D82A}">
                    <a16:rowId xmlns:a16="http://schemas.microsoft.com/office/drawing/2014/main" val="4223857148"/>
                  </a:ext>
                </a:extLst>
              </a:tr>
              <a:tr h="536163">
                <a:tc>
                  <a:txBody>
                    <a:bodyPr/>
                    <a:lstStyle/>
                    <a:p>
                      <a:pPr algn="l"/>
                      <a:r>
                        <a:rPr lang="en-US" sz="1100">
                          <a:effectLst/>
                        </a:rPr>
                        <a:t>no-rollback-for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dirty="0">
                          <a:effectLst/>
                        </a:rPr>
                        <a:t>Exception(s) that do not trigger rollback; comma-delimited. For </a:t>
                      </a:r>
                      <a:r>
                        <a:rPr lang="en-US" sz="1100" dirty="0" err="1">
                          <a:effectLst/>
                        </a:rPr>
                        <a:t>example,com.foo.MyBusinessException,ServletException</a:t>
                      </a:r>
                      <a:r>
                        <a:rPr lang="en-US" sz="1100" dirty="0">
                          <a:effectLst/>
                        </a:rPr>
                        <a:t>.</a:t>
                      </a:r>
                    </a:p>
                  </a:txBody>
                  <a:tcPr marL="19191" marR="19191" marT="16449" marB="16449"/>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042148" y="3433847"/>
            <a:ext cx="4267835" cy="13619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the service class that we want to make 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DefaultFooService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FooService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String barName);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insertFoo(Foo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updateFoo(Foo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739589" y="1213009"/>
            <a:ext cx="7438575" cy="443198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from the file 'context.xml'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3"/>
              </a:rPr>
              <a:t>http://www.w3.org/2001/XMLSchema-instance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xmlns:aop</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xmlns:tx</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6"/>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7"/>
              </a:rPr>
              <a:t>http://www.springframework.org/schema/tx/spring-tx.xsd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http://www.springframework.org/schema/aop/spring-aop.xsd"</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enable the configuration of transactional behavior based on annotations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000000"/>
                </a:solidFill>
                <a:latin typeface="Consolas" panose="020B0609020204030204" pitchFamily="49" charset="0"/>
              </a:rPr>
              <a:t>    </a:t>
            </a:r>
            <a:r>
              <a:rPr lang="zh-TW" altLang="zh-TW" sz="1050" i="1" dirty="0">
                <a:solidFill>
                  <a:srgbClr val="000000"/>
                </a:solidFill>
                <a:latin typeface="Consolas" panose="020B0609020204030204" pitchFamily="49" charset="0"/>
              </a:rPr>
              <a:t>&lt;tx:annotation-driven transaction-manager="txManager"/&gt;</a:t>
            </a: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 PlatformTransactionManager is still required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dependency is defined somewhere else)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normAutofit/>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The 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703999" y="3093578"/>
            <a:ext cx="7346527" cy="1700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normAutofit/>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779930" y="1959907"/>
          <a:ext cx="7466480" cy="3872753"/>
        </p:xfrm>
        <a:graphic>
          <a:graphicData uri="http://schemas.openxmlformats.org/drawingml/2006/table">
            <a:tbl>
              <a:tblPr firstRow="1" bandRow="1">
                <a:tableStyleId>{69012ECD-51FC-41F1-AA8D-1B2483CD663E}</a:tableStyleId>
              </a:tblPr>
              <a:tblGrid>
                <a:gridCol w="1687606">
                  <a:extLst>
                    <a:ext uri="{9D8B030D-6E8A-4147-A177-3AD203B41FA5}">
                      <a16:colId xmlns:a16="http://schemas.microsoft.com/office/drawing/2014/main" val="1596105766"/>
                    </a:ext>
                  </a:extLst>
                </a:gridCol>
                <a:gridCol w="2507876">
                  <a:extLst>
                    <a:ext uri="{9D8B030D-6E8A-4147-A177-3AD203B41FA5}">
                      <a16:colId xmlns:a16="http://schemas.microsoft.com/office/drawing/2014/main" val="3003841203"/>
                    </a:ext>
                  </a:extLst>
                </a:gridCol>
                <a:gridCol w="3270998">
                  <a:extLst>
                    <a:ext uri="{9D8B030D-6E8A-4147-A177-3AD203B41FA5}">
                      <a16:colId xmlns:a16="http://schemas.microsoft.com/office/drawing/2014/main" val="2063808494"/>
                    </a:ext>
                  </a:extLst>
                </a:gridCol>
              </a:tblGrid>
              <a:tr h="228515">
                <a:tc>
                  <a:txBody>
                    <a:bodyPr/>
                    <a:lstStyle/>
                    <a:p>
                      <a:pPr algn="l"/>
                      <a:r>
                        <a:rPr lang="en-US" sz="1100" dirty="0">
                          <a:effectLst/>
                        </a:rPr>
                        <a:t>Property</a:t>
                      </a:r>
                      <a:endParaRPr lang="en-US" sz="1100" b="1" dirty="0">
                        <a:effectLst/>
                      </a:endParaRPr>
                    </a:p>
                  </a:txBody>
                  <a:tcPr marL="58535" marR="58535" marT="27016" marB="27016"/>
                </a:tc>
                <a:tc>
                  <a:txBody>
                    <a:bodyPr/>
                    <a:lstStyle/>
                    <a:p>
                      <a:pPr algn="l"/>
                      <a:r>
                        <a:rPr lang="en-US" sz="1100" dirty="0">
                          <a:effectLst/>
                        </a:rPr>
                        <a:t>Type</a:t>
                      </a:r>
                      <a:endParaRPr lang="en-US" sz="1100" b="1" dirty="0">
                        <a:effectLst/>
                      </a:endParaRPr>
                    </a:p>
                  </a:txBody>
                  <a:tcPr marL="58535" marR="58535" marT="27016" marB="27016"/>
                </a:tc>
                <a:tc>
                  <a:txBody>
                    <a:bodyPr/>
                    <a:lstStyle/>
                    <a:p>
                      <a:pPr algn="l"/>
                      <a:r>
                        <a:rPr lang="en-US" sz="1100">
                          <a:effectLst/>
                        </a:rPr>
                        <a:t>Description</a:t>
                      </a:r>
                      <a:endParaRPr lang="en-US" sz="1100" b="1">
                        <a:effectLst/>
                      </a:endParaRPr>
                    </a:p>
                  </a:txBody>
                  <a:tcPr marL="58535" marR="58535" marT="27016" marB="27016"/>
                </a:tc>
                <a:extLst>
                  <a:ext uri="{0D108BD9-81ED-4DB2-BD59-A6C34878D82A}">
                    <a16:rowId xmlns:a16="http://schemas.microsoft.com/office/drawing/2014/main" val="1869412533"/>
                  </a:ext>
                </a:extLst>
              </a:tr>
              <a:tr h="399347">
                <a:tc>
                  <a:txBody>
                    <a:bodyPr/>
                    <a:lstStyle/>
                    <a:p>
                      <a:pPr algn="l"/>
                      <a:r>
                        <a:rPr lang="en-US" sz="1100" u="none" strike="noStrike">
                          <a:effectLst/>
                          <a:hlinkClick r:id="rId2" tooltip="Multiple Transaction Managers with @Transactional"/>
                        </a:rPr>
                        <a:t>value</a:t>
                      </a:r>
                      <a:endParaRPr lang="en-US" sz="1100">
                        <a:effectLst/>
                      </a:endParaRPr>
                    </a:p>
                  </a:txBody>
                  <a:tcPr marL="31519" marR="31519" marT="27016" marB="27016"/>
                </a:tc>
                <a:tc>
                  <a:txBody>
                    <a:bodyPr/>
                    <a:lstStyle/>
                    <a:p>
                      <a:pPr algn="l"/>
                      <a:r>
                        <a:rPr lang="en-US" sz="1100">
                          <a:effectLst/>
                        </a:rPr>
                        <a:t>String</a:t>
                      </a:r>
                    </a:p>
                  </a:txBody>
                  <a:tcPr marL="31519" marR="31519" marT="27016" marB="27016"/>
                </a:tc>
                <a:tc>
                  <a:txBody>
                    <a:bodyPr/>
                    <a:lstStyle/>
                    <a:p>
                      <a:pPr algn="l"/>
                      <a:r>
                        <a:rPr lang="en-US" sz="1100">
                          <a:effectLst/>
                        </a:rPr>
                        <a:t>Optional qualifier specifying the transaction manager to be used.</a:t>
                      </a:r>
                    </a:p>
                  </a:txBody>
                  <a:tcPr marL="31519" marR="31519" marT="27016" marB="27016"/>
                </a:tc>
                <a:extLst>
                  <a:ext uri="{0D108BD9-81ED-4DB2-BD59-A6C34878D82A}">
                    <a16:rowId xmlns:a16="http://schemas.microsoft.com/office/drawing/2014/main" val="18854525"/>
                  </a:ext>
                </a:extLst>
              </a:tr>
              <a:tr h="228515">
                <a:tc>
                  <a:txBody>
                    <a:bodyPr/>
                    <a:lstStyle/>
                    <a:p>
                      <a:pPr algn="l"/>
                      <a:r>
                        <a:rPr lang="en-US" sz="1100" u="none" strike="noStrike" dirty="0">
                          <a:effectLst/>
                          <a:hlinkClick r:id="rId3" tooltip="17.5.7 Transaction propagation"/>
                        </a:rPr>
                        <a:t>propagation</a:t>
                      </a:r>
                      <a:endParaRPr lang="en-US" sz="1100" dirty="0">
                        <a:effectLst/>
                      </a:endParaRPr>
                    </a:p>
                  </a:txBody>
                  <a:tcPr marL="31519" marR="31519" marT="27016" marB="27016"/>
                </a:tc>
                <a:tc>
                  <a:txBody>
                    <a:bodyPr/>
                    <a:lstStyle/>
                    <a:p>
                      <a:pPr algn="l"/>
                      <a:r>
                        <a:rPr lang="en-US" sz="1100">
                          <a:effectLst/>
                        </a:rPr>
                        <a:t>enum: Propagation</a:t>
                      </a:r>
                    </a:p>
                  </a:txBody>
                  <a:tcPr marL="31519" marR="31519" marT="27016" marB="27016"/>
                </a:tc>
                <a:tc>
                  <a:txBody>
                    <a:bodyPr/>
                    <a:lstStyle/>
                    <a:p>
                      <a:pPr algn="l"/>
                      <a:r>
                        <a:rPr lang="en-US" sz="1100">
                          <a:effectLst/>
                        </a:rPr>
                        <a:t>Optional propagation setting.</a:t>
                      </a:r>
                    </a:p>
                  </a:txBody>
                  <a:tcPr marL="31519" marR="31519" marT="27016" marB="27016"/>
                </a:tc>
                <a:extLst>
                  <a:ext uri="{0D108BD9-81ED-4DB2-BD59-A6C34878D82A}">
                    <a16:rowId xmlns:a16="http://schemas.microsoft.com/office/drawing/2014/main" val="1192554524"/>
                  </a:ext>
                </a:extLst>
              </a:tr>
              <a:tr h="472996">
                <a:tc>
                  <a:txBody>
                    <a:bodyPr/>
                    <a:lstStyle/>
                    <a:p>
                      <a:pPr algn="l"/>
                      <a:r>
                        <a:rPr lang="en-US" sz="1100">
                          <a:effectLst/>
                        </a:rPr>
                        <a:t>isolation</a:t>
                      </a:r>
                    </a:p>
                  </a:txBody>
                  <a:tcPr marL="31519" marR="31519" marT="27016" marB="27016"/>
                </a:tc>
                <a:tc>
                  <a:txBody>
                    <a:bodyPr/>
                    <a:lstStyle/>
                    <a:p>
                      <a:pPr algn="l"/>
                      <a:r>
                        <a:rPr lang="en-US" sz="1100">
                          <a:effectLst/>
                        </a:rPr>
                        <a:t>enum: Isolation</a:t>
                      </a:r>
                    </a:p>
                  </a:txBody>
                  <a:tcPr marL="31519" marR="31519" marT="27016" marB="27016"/>
                </a:tc>
                <a:tc>
                  <a:txBody>
                    <a:bodyPr/>
                    <a:lstStyle/>
                    <a:p>
                      <a:pPr algn="l"/>
                      <a:r>
                        <a:rPr lang="en-US" sz="1100">
                          <a:effectLst/>
                        </a:rPr>
                        <a:t>Optional isolation level. Only applicable to propagation REQUIRED or REQUIRES_NEW.</a:t>
                      </a:r>
                    </a:p>
                  </a:txBody>
                  <a:tcPr marL="31519" marR="31519" marT="27016" marB="27016"/>
                </a:tc>
                <a:extLst>
                  <a:ext uri="{0D108BD9-81ED-4DB2-BD59-A6C34878D82A}">
                    <a16:rowId xmlns:a16="http://schemas.microsoft.com/office/drawing/2014/main" val="1575227575"/>
                  </a:ext>
                </a:extLst>
              </a:tr>
              <a:tr h="472996">
                <a:tc>
                  <a:txBody>
                    <a:bodyPr/>
                    <a:lstStyle/>
                    <a:p>
                      <a:pPr algn="l"/>
                      <a:r>
                        <a:rPr lang="en-US" sz="1100" dirty="0">
                          <a:effectLst/>
                        </a:rPr>
                        <a:t>timeout</a:t>
                      </a:r>
                    </a:p>
                  </a:txBody>
                  <a:tcPr marL="31519" marR="31519" marT="27016" marB="27016"/>
                </a:tc>
                <a:tc>
                  <a:txBody>
                    <a:bodyPr/>
                    <a:lstStyle/>
                    <a:p>
                      <a:pPr algn="l"/>
                      <a:r>
                        <a:rPr lang="en-US" sz="1100">
                          <a:effectLst/>
                        </a:rPr>
                        <a:t>int (in seconds granularity)</a:t>
                      </a:r>
                    </a:p>
                  </a:txBody>
                  <a:tcPr marL="31519" marR="31519" marT="27016" marB="27016"/>
                </a:tc>
                <a:tc>
                  <a:txBody>
                    <a:bodyPr/>
                    <a:lstStyle/>
                    <a:p>
                      <a:pPr algn="l"/>
                      <a:r>
                        <a:rPr lang="en-US" sz="1100">
                          <a:effectLst/>
                        </a:rPr>
                        <a:t>Optional transaction timeout. Only applicable to propagation REQUIRED or REQUIRES_NEW.</a:t>
                      </a:r>
                    </a:p>
                  </a:txBody>
                  <a:tcPr marL="31519" marR="31519" marT="27016" marB="27016"/>
                </a:tc>
                <a:extLst>
                  <a:ext uri="{0D108BD9-81ED-4DB2-BD59-A6C34878D82A}">
                    <a16:rowId xmlns:a16="http://schemas.microsoft.com/office/drawing/2014/main" val="3427100139"/>
                  </a:ext>
                </a:extLst>
              </a:tr>
              <a:tr h="472996">
                <a:tc>
                  <a:txBody>
                    <a:bodyPr/>
                    <a:lstStyle/>
                    <a:p>
                      <a:pPr algn="l"/>
                      <a:r>
                        <a:rPr lang="en-US" sz="1100">
                          <a:effectLst/>
                        </a:rPr>
                        <a:t>readOnly</a:t>
                      </a:r>
                    </a:p>
                  </a:txBody>
                  <a:tcPr marL="31519" marR="31519" marT="27016" marB="27016"/>
                </a:tc>
                <a:tc>
                  <a:txBody>
                    <a:bodyPr/>
                    <a:lstStyle/>
                    <a:p>
                      <a:pPr algn="l"/>
                      <a:r>
                        <a:rPr lang="en-US" sz="1100">
                          <a:effectLst/>
                        </a:rPr>
                        <a:t>boolean</a:t>
                      </a:r>
                    </a:p>
                  </a:txBody>
                  <a:tcPr marL="31519" marR="31519" marT="27016" marB="27016"/>
                </a:tc>
                <a:tc>
                  <a:txBody>
                    <a:bodyPr/>
                    <a:lstStyle/>
                    <a:p>
                      <a:pPr algn="l"/>
                      <a:r>
                        <a:rPr lang="en-US" sz="1100">
                          <a:effectLst/>
                        </a:rPr>
                        <a:t>Read/write vs. read-only transaction. Only applicable to REQUIRED or REQUIRES_NEW.</a:t>
                      </a:r>
                    </a:p>
                  </a:txBody>
                  <a:tcPr marL="31519" marR="31519" marT="27016" marB="27016"/>
                </a:tc>
                <a:extLst>
                  <a:ext uri="{0D108BD9-81ED-4DB2-BD59-A6C34878D82A}">
                    <a16:rowId xmlns:a16="http://schemas.microsoft.com/office/drawing/2014/main" val="1184015354"/>
                  </a:ext>
                </a:extLst>
              </a:tr>
              <a:tr h="399347">
                <a:tc>
                  <a:txBody>
                    <a:bodyPr/>
                    <a:lstStyle/>
                    <a:p>
                      <a:pPr algn="l"/>
                      <a:r>
                        <a:rPr lang="en-US" sz="1100">
                          <a:effectLst/>
                        </a:rPr>
                        <a:t>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cause rollback.</a:t>
                      </a:r>
                    </a:p>
                  </a:txBody>
                  <a:tcPr marL="31519" marR="31519" marT="27016" marB="27016"/>
                </a:tc>
                <a:extLst>
                  <a:ext uri="{0D108BD9-81ED-4DB2-BD59-A6C34878D82A}">
                    <a16:rowId xmlns:a16="http://schemas.microsoft.com/office/drawing/2014/main" val="1976863636"/>
                  </a:ext>
                </a:extLst>
              </a:tr>
              <a:tr h="399347">
                <a:tc>
                  <a:txBody>
                    <a:bodyPr/>
                    <a:lstStyle/>
                    <a:p>
                      <a:pPr algn="l"/>
                      <a:r>
                        <a:rPr lang="en-US" sz="1100">
                          <a:effectLst/>
                        </a:rPr>
                        <a:t>rollbackForClassName</a:t>
                      </a:r>
                    </a:p>
                  </a:txBody>
                  <a:tcPr marL="31519" marR="31519" marT="27016" marB="27016"/>
                </a:tc>
                <a:tc>
                  <a:txBody>
                    <a:bodyPr/>
                    <a:lstStyle/>
                    <a:p>
                      <a:pPr algn="l"/>
                      <a:r>
                        <a:rPr lang="en-US" sz="1100">
                          <a:effectLst/>
                        </a:rPr>
                        <a:t>Array of class names. Classes must be derived from Throwable.</a:t>
                      </a:r>
                    </a:p>
                  </a:txBody>
                  <a:tcPr marL="31519" marR="31519" marT="27016" marB="27016"/>
                </a:tc>
                <a:tc>
                  <a:txBody>
                    <a:bodyPr/>
                    <a:lstStyle/>
                    <a:p>
                      <a:pPr algn="l"/>
                      <a:r>
                        <a:rPr lang="en-US" sz="1100">
                          <a:effectLst/>
                        </a:rPr>
                        <a:t>Optional array of names of exception classes that must cause rollback.</a:t>
                      </a:r>
                    </a:p>
                  </a:txBody>
                  <a:tcPr marL="31519" marR="31519" marT="27016" marB="27016"/>
                </a:tc>
                <a:extLst>
                  <a:ext uri="{0D108BD9-81ED-4DB2-BD59-A6C34878D82A}">
                    <a16:rowId xmlns:a16="http://schemas.microsoft.com/office/drawing/2014/main" val="3774430968"/>
                  </a:ext>
                </a:extLst>
              </a:tr>
              <a:tr h="399347">
                <a:tc>
                  <a:txBody>
                    <a:bodyPr/>
                    <a:lstStyle/>
                    <a:p>
                      <a:pPr algn="l"/>
                      <a:r>
                        <a:rPr lang="en-US" sz="1100">
                          <a:effectLst/>
                        </a:rPr>
                        <a:t>noRollbackFor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not cause rollback.</a:t>
                      </a:r>
                    </a:p>
                  </a:txBody>
                  <a:tcPr marL="31519" marR="31519" marT="27016" marB="27016"/>
                </a:tc>
                <a:extLst>
                  <a:ext uri="{0D108BD9-81ED-4DB2-BD59-A6C34878D82A}">
                    <a16:rowId xmlns:a16="http://schemas.microsoft.com/office/drawing/2014/main" val="112437954"/>
                  </a:ext>
                </a:extLst>
              </a:tr>
              <a:tr h="399347">
                <a:tc>
                  <a:txBody>
                    <a:bodyPr/>
                    <a:lstStyle/>
                    <a:p>
                      <a:pPr algn="l"/>
                      <a:r>
                        <a:rPr lang="en-US" sz="1100">
                          <a:effectLst/>
                        </a:rPr>
                        <a:t>noRollbackForClassName</a:t>
                      </a:r>
                    </a:p>
                  </a:txBody>
                  <a:tcPr marL="31519" marR="31519" marT="27016" marB="27016"/>
                </a:tc>
                <a:tc>
                  <a:txBody>
                    <a:bodyPr/>
                    <a:lstStyle/>
                    <a:p>
                      <a:pPr algn="l"/>
                      <a:r>
                        <a:rPr lang="en-US" sz="1100">
                          <a:effectLst/>
                        </a:rPr>
                        <a:t>Array of String class names, which must be derived from Throwable.</a:t>
                      </a:r>
                    </a:p>
                  </a:txBody>
                  <a:tcPr marL="31519" marR="31519" marT="27016" marB="27016"/>
                </a:tc>
                <a:tc>
                  <a:txBody>
                    <a:bodyPr/>
                    <a:lstStyle/>
                    <a:p>
                      <a:pPr algn="l"/>
                      <a:r>
                        <a:rPr lang="en-US" sz="1100" dirty="0">
                          <a:effectLst/>
                        </a:rPr>
                        <a:t>Optional array of names of exception classes that must not cause rollback.</a:t>
                      </a:r>
                    </a:p>
                  </a:txBody>
                  <a:tcPr marL="31519" marR="31519" marT="27016" marB="27016"/>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normAutofit/>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459006" y="2344088"/>
            <a:ext cx="3023905" cy="10849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class</a:t>
            </a:r>
            <a:r>
              <a:rPr lang="zh-TW" altLang="zh-TW" sz="825" dirty="0">
                <a:solidFill>
                  <a:srgbClr val="000000"/>
                </a:solidFill>
                <a:latin typeface="Consolas" panose="020B0609020204030204" pitchFamily="49" charset="0"/>
              </a:rPr>
              <a:t> TransactionalService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@Transactional("order")</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setSomething(String name)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@Transactional("account")</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doSomething()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825" dirty="0">
                <a:solidFill>
                  <a:srgbClr val="000000"/>
                </a:solidFill>
                <a:latin typeface="Consolas" panose="020B0609020204030204" pitchFamily="49" charset="0"/>
              </a:rPr>
              <a:t>}</a:t>
            </a:r>
            <a:r>
              <a:rPr lang="zh-TW" altLang="zh-TW" sz="675" dirty="0"/>
              <a:t> </a:t>
            </a:r>
            <a:endParaRPr lang="zh-TW" altLang="zh-TW" sz="1350" dirty="0">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904315" y="3804896"/>
            <a:ext cx="7881004"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&lt;tx:annotation-driven/&gt;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"transactionManager1"</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"order"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"transactionManager2"</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"account"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normAutofit/>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595022"/>
            <a:ext cx="4677508" cy="199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lnSpcReduction="1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6" y="4002503"/>
            <a:ext cx="4998271" cy="17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normAutofit/>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92500" lnSpcReduction="1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36" y="1368028"/>
            <a:ext cx="8027128"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normAutofit/>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1969995" y="4106634"/>
            <a:ext cx="4120359" cy="7155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SomeMovieFinder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662</TotalTime>
  <Words>7678</Words>
  <Application>Microsoft Office PowerPoint</Application>
  <PresentationFormat>如螢幕大小 (4:3)</PresentationFormat>
  <Paragraphs>824</Paragraphs>
  <Slides>101</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101</vt:i4>
      </vt:variant>
    </vt:vector>
  </HeadingPairs>
  <TitlesOfParts>
    <vt:vector size="113" baseType="lpstr">
      <vt:lpstr>Arial Unicode MS</vt:lpstr>
      <vt:lpstr>Droid Sans Mono</vt:lpstr>
      <vt:lpstr>Menlo</vt:lpstr>
      <vt:lpstr>新細明體</vt:lpstr>
      <vt:lpstr>Arial</vt:lpstr>
      <vt:lpstr>Calibri</vt:lpstr>
      <vt:lpstr>Calibri Light</vt:lpstr>
      <vt:lpstr>Consolas</vt:lpstr>
      <vt:lpstr>Courier New</vt:lpstr>
      <vt:lpstr>Wingdings 2</vt:lpstr>
      <vt:lpstr>HDOfficeLightV0</vt:lpstr>
      <vt:lpstr>1_HDOfficeLightV0</vt:lpstr>
      <vt:lpstr>SPRING + Hibernate + jpa</vt:lpstr>
      <vt:lpstr>1. JPA Introduction</vt:lpstr>
      <vt:lpstr>Introduction</vt:lpstr>
      <vt:lpstr>History</vt:lpstr>
      <vt:lpstr>Components</vt:lpstr>
      <vt:lpstr>Types of EntityManagers</vt:lpstr>
      <vt:lpstr>Persistence Context</vt:lpstr>
      <vt:lpstr>Transaction Management</vt:lpstr>
      <vt:lpstr>Container Managed Entity Manager</vt:lpstr>
      <vt:lpstr>types of Transaction management</vt:lpstr>
      <vt:lpstr>Entity</vt:lpstr>
      <vt:lpstr>Entities - lifecycle</vt:lpstr>
      <vt:lpstr>JPA Class</vt:lpstr>
      <vt:lpstr>Annotations for entity class</vt:lpstr>
      <vt:lpstr>PowerPoint 簡報</vt:lpstr>
      <vt:lpstr>Entity Class example</vt:lpstr>
      <vt:lpstr>JPA configuration - persistence.xml</vt:lpstr>
      <vt:lpstr>JPA example</vt:lpstr>
      <vt:lpstr>Java Persistence Query language</vt:lpstr>
      <vt:lpstr>PowerPoint 簡報</vt:lpstr>
      <vt:lpstr>PowerPoint 簡報</vt:lpstr>
      <vt:lpstr>Named Queries</vt:lpstr>
      <vt:lpstr>Eager and Lazy Loading</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Enviorment</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eclipse JPA Project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42</cp:revision>
  <dcterms:created xsi:type="dcterms:W3CDTF">2018-10-27T17:27:19Z</dcterms:created>
  <dcterms:modified xsi:type="dcterms:W3CDTF">2018-10-28T17:22:00Z</dcterms:modified>
</cp:coreProperties>
</file>