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4" r:id="rId5"/>
    <p:sldId id="317" r:id="rId6"/>
    <p:sldId id="318" r:id="rId7"/>
    <p:sldId id="320" r:id="rId8"/>
    <p:sldId id="321" r:id="rId9"/>
    <p:sldId id="322" r:id="rId10"/>
    <p:sldId id="323" r:id="rId11"/>
    <p:sldId id="324" r:id="rId12"/>
    <p:sldId id="325" r:id="rId13"/>
    <p:sldId id="326" r:id="rId14"/>
    <p:sldId id="279" r:id="rId15"/>
    <p:sldId id="280" r:id="rId16"/>
    <p:sldId id="285" r:id="rId17"/>
    <p:sldId id="281" r:id="rId18"/>
    <p:sldId id="282" r:id="rId19"/>
    <p:sldId id="286" r:id="rId20"/>
    <p:sldId id="287" r:id="rId21"/>
    <p:sldId id="288" r:id="rId22"/>
    <p:sldId id="289" r:id="rId23"/>
    <p:sldId id="283" r:id="rId24"/>
    <p:sldId id="271" r:id="rId25"/>
    <p:sldId id="272" r:id="rId26"/>
    <p:sldId id="273" r:id="rId27"/>
    <p:sldId id="274" r:id="rId28"/>
    <p:sldId id="275" r:id="rId29"/>
    <p:sldId id="276" r:id="rId30"/>
    <p:sldId id="277" r:id="rId31"/>
    <p:sldId id="278" r:id="rId32"/>
    <p:sldId id="292" r:id="rId33"/>
    <p:sldId id="293" r:id="rId34"/>
    <p:sldId id="295" r:id="rId35"/>
    <p:sldId id="294" r:id="rId36"/>
    <p:sldId id="296" r:id="rId37"/>
    <p:sldId id="297" r:id="rId38"/>
    <p:sldId id="298" r:id="rId39"/>
    <p:sldId id="299" r:id="rId40"/>
    <p:sldId id="304" r:id="rId41"/>
    <p:sldId id="300" r:id="rId42"/>
    <p:sldId id="303" r:id="rId43"/>
    <p:sldId id="301" r:id="rId44"/>
    <p:sldId id="302" r:id="rId45"/>
    <p:sldId id="305" r:id="rId46"/>
    <p:sldId id="306" r:id="rId47"/>
    <p:sldId id="307" r:id="rId48"/>
    <p:sldId id="308" r:id="rId49"/>
    <p:sldId id="309" r:id="rId50"/>
    <p:sldId id="310" r:id="rId51"/>
    <p:sldId id="311" r:id="rId52"/>
    <p:sldId id="312" r:id="rId53"/>
    <p:sldId id="313" r:id="rId54"/>
    <p:sldId id="314" r:id="rId55"/>
    <p:sldId id="260" r:id="rId56"/>
    <p:sldId id="315" r:id="rId57"/>
    <p:sldId id="316" r:id="rId58"/>
    <p:sldId id="261" r:id="rId59"/>
    <p:sldId id="319" r:id="rId60"/>
    <p:sldId id="327" r:id="rId61"/>
    <p:sldId id="328" r:id="rId62"/>
    <p:sldId id="329" r:id="rId63"/>
    <p:sldId id="264" r:id="rId64"/>
    <p:sldId id="263" r:id="rId65"/>
    <p:sldId id="268" r:id="rId66"/>
    <p:sldId id="262" r:id="rId67"/>
    <p:sldId id="265" r:id="rId68"/>
    <p:sldId id="266" r:id="rId69"/>
    <p:sldId id="291" r:id="rId70"/>
    <p:sldId id="269" r:id="rId71"/>
    <p:sldId id="267" r:id="rId72"/>
    <p:sldId id="270"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8" r:id="rId91"/>
    <p:sldId id="349" r:id="rId92"/>
    <p:sldId id="350" r:id="rId93"/>
    <p:sldId id="347" r:id="rId94"/>
    <p:sldId id="351" r:id="rId95"/>
    <p:sldId id="352" r:id="rId96"/>
    <p:sldId id="353" r:id="rId97"/>
    <p:sldId id="354" r:id="rId98"/>
    <p:sldId id="355" r:id="rId99"/>
    <p:sldId id="356" r:id="rId100"/>
    <p:sldId id="357" r:id="rId101"/>
    <p:sldId id="358" r:id="rId102"/>
    <p:sldId id="360" r:id="rId103"/>
    <p:sldId id="361" r:id="rId104"/>
    <p:sldId id="362" r:id="rId105"/>
    <p:sldId id="363" r:id="rId106"/>
    <p:sldId id="364" r:id="rId107"/>
    <p:sldId id="365" r:id="rId108"/>
    <p:sldId id="366" r:id="rId109"/>
    <p:sldId id="368" r:id="rId110"/>
    <p:sldId id="369" r:id="rId111"/>
    <p:sldId id="370" r:id="rId112"/>
    <p:sldId id="371" r:id="rId113"/>
    <p:sldId id="372" r:id="rId114"/>
    <p:sldId id="373" r:id="rId115"/>
    <p:sldId id="374" r:id="rId116"/>
    <p:sldId id="367" r:id="rId117"/>
    <p:sldId id="359" r:id="rId118"/>
    <p:sldId id="375" r:id="rId119"/>
    <p:sldId id="376" r:id="rId120"/>
    <p:sldId id="377" r:id="rId121"/>
    <p:sldId id="378" r:id="rId122"/>
    <p:sldId id="259" r:id="rId1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7" d="100"/>
          <a:sy n="107" d="100"/>
        </p:scale>
        <p:origin x="13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2018/10/28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7" Type="http://schemas.openxmlformats.org/officeDocument/2006/relationships/hyperlink" Target="http://www.springframework.org/schema/tx/spring-tx.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2.xml"/><Relationship Id="rId6" Type="http://schemas.openxmlformats.org/officeDocument/2006/relationships/hyperlink" Target="http://www.springframework.org/schema/beans/spring-beans.xsd" TargetMode="External"/><Relationship Id="rId5" Type="http://schemas.openxmlformats.org/officeDocument/2006/relationships/hyperlink" Target="http://www.springframework.org/schema/tx" TargetMode="External"/><Relationship Id="rId4" Type="http://schemas.openxmlformats.org/officeDocument/2006/relationships/hyperlink" Target="http://www.springframework.org/schema/aop"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s://docs.spring.io/spring/docs/4.3.x/spring-framework-reference/html/transaction.html#tx-propagation" TargetMode="External"/><Relationship Id="rId2" Type="http://schemas.openxmlformats.org/officeDocument/2006/relationships/hyperlink" Target="https://docs.spring.io/spring/docs/4.3.x/spring-framework-reference/html/transaction.html#tx-multiple-tx-mgrs-with-attransactional"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www.springframework.org/schema/beans/spring-beans.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2.xml"/><Relationship Id="rId5" Type="http://schemas.openxmlformats.org/officeDocument/2006/relationships/hyperlink" Target="http://www.springframework.org/schema/jee/spring-jee.xsd" TargetMode="External"/><Relationship Id="rId4" Type="http://schemas.openxmlformats.org/officeDocument/2006/relationships/hyperlink" Target="http://www.springframework.org/schema/jee"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Spring + hibernate + JPA</a:t>
            </a:r>
            <a:endParaRPr lang="zh-TW" altLang="en-US" dirty="0"/>
          </a:p>
        </p:txBody>
      </p:sp>
      <p:sp>
        <p:nvSpPr>
          <p:cNvPr id="3" name="副標題 2"/>
          <p:cNvSpPr>
            <a:spLocks noGrp="1"/>
          </p:cNvSpPr>
          <p:nvPr>
            <p:ph type="subTitle" idx="1"/>
          </p:nvPr>
        </p:nvSpPr>
        <p:spPr/>
        <p:txBody>
          <a:bodyPr/>
          <a:lstStyle/>
          <a:p>
            <a:r>
              <a:rPr lang="en-US" altLang="zh-TW" dirty="0"/>
              <a:t>2018/10/18</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Transaction management types</a:t>
            </a:r>
            <a:endParaRPr lang="zh-TW" altLang="en-US" dirty="0"/>
          </a:p>
        </p:txBody>
      </p:sp>
      <p:sp>
        <p:nvSpPr>
          <p:cNvPr id="3" name="內容版面配置區 2"/>
          <p:cNvSpPr>
            <a:spLocks noGrp="1"/>
          </p:cNvSpPr>
          <p:nvPr>
            <p:ph idx="1"/>
          </p:nvPr>
        </p:nvSpPr>
        <p:spPr/>
        <p:txBody>
          <a:bodyPr>
            <a:normAutofit fontScale="92500" lnSpcReduction="20000"/>
          </a:bodyPr>
          <a:lstStyle/>
          <a:p>
            <a:pPr fontAlgn="base"/>
            <a:r>
              <a:rPr lang="en-US" altLang="zh-TW" dirty="0"/>
              <a:t>RESOURCE LOCAL Transactions</a:t>
            </a:r>
          </a:p>
          <a:p>
            <a:pPr lvl="1" fontAlgn="base"/>
            <a:r>
              <a:rPr lang="en-US" altLang="zh-TW" dirty="0"/>
              <a:t>Resource local transactions refer to the native transactions of the JDBC Driver</a:t>
            </a:r>
          </a:p>
          <a:p>
            <a:pPr lvl="1" fontAlgn="base"/>
            <a:r>
              <a:rPr lang="en-US" altLang="zh-TW" dirty="0"/>
              <a:t>A Resource Local transaction involves a single transactional resource, for example a JDBC Connection. </a:t>
            </a:r>
          </a:p>
          <a:p>
            <a:pPr fontAlgn="base"/>
            <a:r>
              <a:rPr lang="en-US" altLang="zh-TW" dirty="0"/>
              <a:t>JTA or GLOBAL Transactions</a:t>
            </a:r>
          </a:p>
          <a:p>
            <a:pPr lvl="1" fontAlgn="base"/>
            <a:r>
              <a:rPr lang="en-US" altLang="zh-TW" dirty="0"/>
              <a:t>JTA transactions refer to the transactions of the JEE server. </a:t>
            </a:r>
          </a:p>
          <a:p>
            <a:pPr lvl="1" fontAlgn="base"/>
            <a:r>
              <a:rPr lang="en-US" altLang="zh-TW" dirty="0"/>
              <a:t>Whenever you need two or more resources(f or example a JMS Connection and a JDBC Connection) within a single transaction, you use  JTA Transaction.</a:t>
            </a:r>
          </a:p>
          <a:p>
            <a:pPr fontAlgn="base"/>
            <a:r>
              <a:rPr lang="en-US" altLang="zh-TW" dirty="0"/>
              <a:t>Application Managed Entity Managers can use either Resource Local Transactions or JTA transactions.</a:t>
            </a:r>
          </a:p>
          <a:p>
            <a:pPr fontAlgn="base"/>
            <a:r>
              <a:rPr lang="en-US" altLang="zh-TW" dirty="0"/>
              <a:t>Container Managed Entity Managers always use JTA transactions as the container takes care of transaction life cycle management and spawning the transaction across multiple transactional resources.</a:t>
            </a:r>
          </a:p>
          <a:p>
            <a:pPr fontAlgn="base"/>
            <a:endParaRPr lang="en-US" altLang="zh-TW" dirty="0"/>
          </a:p>
          <a:p>
            <a:pPr fontAlgn="base"/>
            <a:endParaRPr lang="zh-TW" altLang="en-US" dirty="0"/>
          </a:p>
        </p:txBody>
      </p:sp>
    </p:spTree>
    <p:extLst>
      <p:ext uri="{BB962C8B-B14F-4D97-AF65-F5344CB8AC3E}">
        <p14:creationId xmlns:p14="http://schemas.microsoft.com/office/powerpoint/2010/main" val="11198328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3B81C0-EB10-4509-949B-91FD87498D59}"/>
              </a:ext>
            </a:extLst>
          </p:cNvPr>
          <p:cNvSpPr>
            <a:spLocks noGrp="1"/>
          </p:cNvSpPr>
          <p:nvPr>
            <p:ph type="title"/>
          </p:nvPr>
        </p:nvSpPr>
        <p:spPr/>
        <p:txBody>
          <a:bodyPr/>
          <a:lstStyle/>
          <a:p>
            <a:r>
              <a:rPr lang="en-US" altLang="zh-TW" dirty="0"/>
              <a:t>17.5.1 Understanding the Spring Framework’s declarative transaction implementation</a:t>
            </a:r>
            <a:endParaRPr lang="zh-TW" altLang="en-US" dirty="0"/>
          </a:p>
        </p:txBody>
      </p:sp>
      <p:sp>
        <p:nvSpPr>
          <p:cNvPr id="3" name="內容版面配置區 2">
            <a:extLst>
              <a:ext uri="{FF2B5EF4-FFF2-40B4-BE49-F238E27FC236}">
                <a16:creationId xmlns:a16="http://schemas.microsoft.com/office/drawing/2014/main" id="{404715EA-B99B-4706-90DC-EC36A545F92B}"/>
              </a:ext>
            </a:extLst>
          </p:cNvPr>
          <p:cNvSpPr>
            <a:spLocks noGrp="1"/>
          </p:cNvSpPr>
          <p:nvPr>
            <p:ph idx="1"/>
          </p:nvPr>
        </p:nvSpPr>
        <p:spPr/>
        <p:txBody>
          <a:bodyPr/>
          <a:lstStyle/>
          <a:p>
            <a:r>
              <a:rPr lang="en-US" altLang="zh-TW" dirty="0"/>
              <a:t>The most important concepts to grasp with regard to the Spring Framework’s declarative transaction support</a:t>
            </a:r>
          </a:p>
          <a:p>
            <a:pPr lvl="1"/>
            <a:r>
              <a:rPr lang="en-US" altLang="zh-TW" dirty="0"/>
              <a:t>this support is enabled via AOP proxies, </a:t>
            </a:r>
          </a:p>
          <a:p>
            <a:pPr lvl="1"/>
            <a:r>
              <a:rPr lang="en-US" altLang="zh-TW" dirty="0"/>
              <a:t>and that the transactional advice is driven by metadata (currently XML- or annotation-based). </a:t>
            </a:r>
          </a:p>
          <a:p>
            <a:pPr lvl="1"/>
            <a:r>
              <a:rPr lang="en-US" altLang="zh-TW" dirty="0"/>
              <a:t>The combination of AOP with transactional metadata yields an AOP proxy that uses a </a:t>
            </a:r>
            <a:r>
              <a:rPr lang="en-US" altLang="zh-TW" dirty="0" err="1"/>
              <a:t>TransactionInterceptor</a:t>
            </a:r>
            <a:r>
              <a:rPr lang="en-US" altLang="zh-TW" dirty="0"/>
              <a:t> in conjunction with an appropriate </a:t>
            </a:r>
            <a:r>
              <a:rPr lang="en-US" altLang="zh-TW" dirty="0" err="1"/>
              <a:t>PlatformTransactionManager</a:t>
            </a:r>
            <a:r>
              <a:rPr lang="en-US" altLang="zh-TW" dirty="0"/>
              <a:t> implementation to drive transactions around method invocations.</a:t>
            </a:r>
            <a:endParaRPr lang="zh-TW" altLang="en-US" dirty="0"/>
          </a:p>
        </p:txBody>
      </p:sp>
    </p:spTree>
    <p:extLst>
      <p:ext uri="{BB962C8B-B14F-4D97-AF65-F5344CB8AC3E}">
        <p14:creationId xmlns:p14="http://schemas.microsoft.com/office/powerpoint/2010/main" val="7850486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EF13FE-0902-443F-A474-27F6F294FB6A}"/>
              </a:ext>
            </a:extLst>
          </p:cNvPr>
          <p:cNvSpPr>
            <a:spLocks noGrp="1"/>
          </p:cNvSpPr>
          <p:nvPr>
            <p:ph type="title"/>
          </p:nvPr>
        </p:nvSpPr>
        <p:spPr/>
        <p:txBody>
          <a:bodyPr/>
          <a:lstStyle/>
          <a:p>
            <a:r>
              <a:rPr lang="en-US" altLang="zh-TW" dirty="0"/>
              <a:t>17.5.2 Example of declarative transaction implementation</a:t>
            </a:r>
            <a:endParaRPr lang="zh-TW" altLang="en-US" dirty="0"/>
          </a:p>
        </p:txBody>
      </p:sp>
      <p:sp>
        <p:nvSpPr>
          <p:cNvPr id="3" name="內容版面配置區 2">
            <a:extLst>
              <a:ext uri="{FF2B5EF4-FFF2-40B4-BE49-F238E27FC236}">
                <a16:creationId xmlns:a16="http://schemas.microsoft.com/office/drawing/2014/main" id="{593B556C-7DF7-4F16-BA8D-CFEDEF5433FC}"/>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6800793E-EA3E-4A7A-B0A0-8BA285DD7512}"/>
              </a:ext>
            </a:extLst>
          </p:cNvPr>
          <p:cNvSpPr>
            <a:spLocks noChangeArrowheads="1"/>
          </p:cNvSpPr>
          <p:nvPr/>
        </p:nvSpPr>
        <p:spPr bwMode="auto">
          <a:xfrm>
            <a:off x="905436" y="1690688"/>
            <a:ext cx="10123284" cy="461664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this is the service object that we want to make transactional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"x.y.service.DefaultFooService"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the transactional advice (what 'happens'; see the &lt;aop:advisor/&gt; bean below)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transaction-manager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the transactional semantics...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all methods starting with 'get' are read-only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"get*"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read-only</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"true"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methods use the default transaction settings (see below)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ensure that the above transactional advice runs for any execution</a:t>
            </a:r>
            <a:endParaRPr kumimoji="0" lang="en-US" altLang="zh-TW" sz="1400" b="0" i="1" u="none" strike="noStrike" cap="none" normalizeH="0" baseline="0" dirty="0">
              <a:ln>
                <a:noFill/>
              </a:ln>
              <a:solidFill>
                <a:srgbClr val="3F5F5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of an operation defined by the FooService interface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&lt;aop:config&gt;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&lt;aop:pointcut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"fooServiceOperation"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expression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"execution(* x.y.service.FooService.*(..))"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&lt;aop:advisor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advice-ref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pointcut-ref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"fooServiceOperation"</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&lt;/aop:config&gt;</a:t>
            </a:r>
            <a:r>
              <a:rPr kumimoji="0" lang="zh-TW" altLang="zh-TW" sz="1400" b="0" i="0" u="none" strike="noStrike" cap="none" normalizeH="0" baseline="0" dirty="0">
                <a:ln>
                  <a:noFill/>
                </a:ln>
                <a:solidFill>
                  <a:srgbClr val="000000"/>
                </a:solidFill>
                <a:effectLst/>
                <a:latin typeface="Consolas" panose="020B0609020204030204" pitchFamily="49" charset="0"/>
              </a:rPr>
              <a:t> </a:t>
            </a:r>
            <a:br>
              <a:rPr kumimoji="0" lang="zh-TW" altLang="zh-TW" sz="1400" b="0" i="0" u="none" strike="noStrike" cap="none" normalizeH="0" baseline="0" dirty="0">
                <a:ln>
                  <a:noFill/>
                </a:ln>
                <a:solidFill>
                  <a:schemeClr val="tx1"/>
                </a:solidFill>
                <a:effectLst/>
              </a:rPr>
            </a:b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86125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86D3D2-EDFE-4025-AE89-B369C16316DA}"/>
              </a:ext>
            </a:extLst>
          </p:cNvPr>
          <p:cNvSpPr>
            <a:spLocks noGrp="1"/>
          </p:cNvSpPr>
          <p:nvPr>
            <p:ph type="title"/>
          </p:nvPr>
        </p:nvSpPr>
        <p:spPr/>
        <p:txBody>
          <a:bodyPr/>
          <a:lstStyle/>
          <a:p>
            <a:r>
              <a:rPr lang="en-US" altLang="zh-TW" dirty="0"/>
              <a:t>17.5.3 Rolling back a declarative transaction</a:t>
            </a:r>
            <a:endParaRPr lang="zh-TW" altLang="en-US" dirty="0"/>
          </a:p>
        </p:txBody>
      </p:sp>
      <p:sp>
        <p:nvSpPr>
          <p:cNvPr id="3" name="內容版面配置區 2">
            <a:extLst>
              <a:ext uri="{FF2B5EF4-FFF2-40B4-BE49-F238E27FC236}">
                <a16:creationId xmlns:a16="http://schemas.microsoft.com/office/drawing/2014/main" id="{63F2640F-FE75-48AF-8C38-9DF6B22FAA66}"/>
              </a:ext>
            </a:extLst>
          </p:cNvPr>
          <p:cNvSpPr>
            <a:spLocks noGrp="1"/>
          </p:cNvSpPr>
          <p:nvPr>
            <p:ph idx="1"/>
          </p:nvPr>
        </p:nvSpPr>
        <p:spPr/>
        <p:txBody>
          <a:bodyPr>
            <a:normAutofit lnSpcReduction="10000"/>
          </a:bodyPr>
          <a:lstStyle/>
          <a:p>
            <a:r>
              <a:rPr lang="en-US" altLang="zh-TW" dirty="0"/>
              <a:t>The recommended way to indicate to the Spring Framework’s transaction infrastructure that a transaction’s work is to be rolled back is </a:t>
            </a:r>
          </a:p>
          <a:p>
            <a:pPr lvl="1"/>
            <a:r>
              <a:rPr lang="en-US" altLang="zh-TW" dirty="0"/>
              <a:t>to throw an Exception from code that is currently executing in the context of a transaction. </a:t>
            </a:r>
          </a:p>
          <a:p>
            <a:r>
              <a:rPr lang="en-US" altLang="zh-TW" dirty="0"/>
              <a:t>In its default configuration, the Spring Framework’s transaction infrastructure code only marks a transaction for rollback in the case of runtime, unchecked exceptions; </a:t>
            </a:r>
          </a:p>
          <a:p>
            <a:pPr lvl="1"/>
            <a:r>
              <a:rPr lang="en-US" altLang="zh-TW" dirty="0"/>
              <a:t>when the thrown exception is an instance or subclass of </a:t>
            </a:r>
            <a:r>
              <a:rPr lang="en-US" altLang="zh-TW" dirty="0" err="1"/>
              <a:t>RuntimeException</a:t>
            </a:r>
            <a:r>
              <a:rPr lang="en-US" altLang="zh-TW" dirty="0"/>
              <a:t>. ( Errors will also - by default - result in a rollback). </a:t>
            </a:r>
          </a:p>
          <a:p>
            <a:pPr lvl="1"/>
            <a:r>
              <a:rPr lang="en-US" altLang="zh-TW" dirty="0"/>
              <a:t>Checked exceptions that are thrown from a transactional method do not result in rollback in the default configuration</a:t>
            </a:r>
          </a:p>
          <a:p>
            <a:pPr lvl="1"/>
            <a:endParaRPr lang="zh-TW" altLang="en-US" dirty="0"/>
          </a:p>
        </p:txBody>
      </p:sp>
    </p:spTree>
    <p:extLst>
      <p:ext uri="{BB962C8B-B14F-4D97-AF65-F5344CB8AC3E}">
        <p14:creationId xmlns:p14="http://schemas.microsoft.com/office/powerpoint/2010/main" val="31836594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6D0109-6BB0-41A8-A747-94217C45B78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55708FF-339E-4CC1-9C13-CEF774CD6800}"/>
              </a:ext>
            </a:extLst>
          </p:cNvPr>
          <p:cNvSpPr>
            <a:spLocks noGrp="1"/>
          </p:cNvSpPr>
          <p:nvPr>
            <p:ph idx="1"/>
          </p:nvPr>
        </p:nvSpPr>
        <p:spPr/>
        <p:txBody>
          <a:bodyPr/>
          <a:lstStyle/>
          <a:p>
            <a:r>
              <a:rPr lang="en-US" altLang="zh-TW" dirty="0"/>
              <a:t>in the case of the following configuration, any exception other than an </a:t>
            </a:r>
            <a:r>
              <a:rPr lang="en-US" altLang="zh-TW" dirty="0" err="1"/>
              <a:t>InstrumentNotFoundException</a:t>
            </a:r>
            <a:r>
              <a:rPr lang="en-US" altLang="zh-TW" dirty="0"/>
              <a:t> results in a rollback of the attendant transaction.</a:t>
            </a:r>
            <a:endParaRPr lang="zh-TW" altLang="en-US" dirty="0"/>
          </a:p>
        </p:txBody>
      </p:sp>
      <p:sp>
        <p:nvSpPr>
          <p:cNvPr id="5" name="Rectangle 2">
            <a:extLst>
              <a:ext uri="{FF2B5EF4-FFF2-40B4-BE49-F238E27FC236}">
                <a16:creationId xmlns:a16="http://schemas.microsoft.com/office/drawing/2014/main" id="{2E34CBC3-AE0A-4066-93F5-62DBF64B8077}"/>
              </a:ext>
            </a:extLst>
          </p:cNvPr>
          <p:cNvSpPr>
            <a:spLocks noChangeArrowheads="1"/>
          </p:cNvSpPr>
          <p:nvPr/>
        </p:nvSpPr>
        <p:spPr bwMode="auto">
          <a:xfrm>
            <a:off x="1093694" y="3429000"/>
            <a:ext cx="9825126"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rollback-for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"Throwable"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no-rollback-for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"InstrumentNotFoundException"</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70519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30FF0-DC42-42FA-809D-44716460900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B3AB88-3982-45D7-B9E4-465AB37DA180}"/>
              </a:ext>
            </a:extLst>
          </p:cNvPr>
          <p:cNvSpPr>
            <a:spLocks noGrp="1"/>
          </p:cNvSpPr>
          <p:nvPr>
            <p:ph idx="1"/>
          </p:nvPr>
        </p:nvSpPr>
        <p:spPr/>
        <p:txBody>
          <a:bodyPr/>
          <a:lstStyle/>
          <a:p>
            <a:r>
              <a:rPr lang="en-US" altLang="zh-TW" dirty="0"/>
              <a:t>You can also indicate a required rollback </a:t>
            </a:r>
            <a:r>
              <a:rPr lang="en-US" altLang="zh-TW" i="1" dirty="0"/>
              <a:t>programmatically</a:t>
            </a:r>
            <a:r>
              <a:rPr lang="en-US" altLang="zh-TW" dirty="0"/>
              <a:t>. </a:t>
            </a:r>
            <a:endParaRPr lang="zh-TW" altLang="en-US" dirty="0"/>
          </a:p>
        </p:txBody>
      </p:sp>
      <p:sp>
        <p:nvSpPr>
          <p:cNvPr id="4" name="Rectangle 1">
            <a:extLst>
              <a:ext uri="{FF2B5EF4-FFF2-40B4-BE49-F238E27FC236}">
                <a16:creationId xmlns:a16="http://schemas.microsoft.com/office/drawing/2014/main" id="{A2B4D167-2FD8-46D7-8535-3EE5F823D8F6}"/>
              </a:ext>
            </a:extLst>
          </p:cNvPr>
          <p:cNvSpPr>
            <a:spLocks noChangeArrowheads="1"/>
          </p:cNvSpPr>
          <p:nvPr/>
        </p:nvSpPr>
        <p:spPr bwMode="auto">
          <a:xfrm>
            <a:off x="2106705" y="2619529"/>
            <a:ext cx="7638630" cy="203132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resolvePosition()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try</a:t>
            </a:r>
            <a:r>
              <a:rPr kumimoji="0" lang="zh-TW" altLang="zh-TW" sz="1400" b="0" i="0" u="none" strike="noStrike" cap="none" normalizeH="0" baseline="0" dirty="0">
                <a:ln>
                  <a:noFill/>
                </a:ln>
                <a:solidFill>
                  <a:srgbClr val="000000"/>
                </a:solidFill>
                <a:effectLst/>
                <a:latin typeface="Consolas" panose="020B0609020204030204" pitchFamily="49" charset="0"/>
              </a:rPr>
              <a:t>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some business logic...</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catch</a:t>
            </a:r>
            <a:r>
              <a:rPr kumimoji="0" lang="zh-TW" altLang="zh-TW" sz="1400" b="0" i="0" u="none" strike="noStrike" cap="none" normalizeH="0" baseline="0" dirty="0">
                <a:ln>
                  <a:noFill/>
                </a:ln>
                <a:solidFill>
                  <a:srgbClr val="000000"/>
                </a:solidFill>
                <a:effectLst/>
                <a:latin typeface="Consolas" panose="020B0609020204030204" pitchFamily="49" charset="0"/>
              </a:rPr>
              <a:t> (NoProductInStockException ex)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trigger rollback programmatically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TransactionAspectSupport.currentTransactionStatus().setRollbackOnly();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0101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514DCA-6384-435A-938D-46533F2E04B2}"/>
              </a:ext>
            </a:extLst>
          </p:cNvPr>
          <p:cNvSpPr>
            <a:spLocks noGrp="1"/>
          </p:cNvSpPr>
          <p:nvPr>
            <p:ph type="title"/>
          </p:nvPr>
        </p:nvSpPr>
        <p:spPr/>
        <p:txBody>
          <a:bodyPr/>
          <a:lstStyle/>
          <a:p>
            <a:r>
              <a:rPr lang="en-US" altLang="zh-TW" dirty="0"/>
              <a:t>17.5.5 &lt;</a:t>
            </a:r>
            <a:r>
              <a:rPr lang="en-US" altLang="zh-TW" dirty="0" err="1"/>
              <a:t>tx:advice</a:t>
            </a:r>
            <a:r>
              <a:rPr lang="en-US" altLang="zh-TW" dirty="0"/>
              <a:t>/&gt; settings</a:t>
            </a:r>
            <a:endParaRPr lang="zh-TW" altLang="en-US" dirty="0"/>
          </a:p>
        </p:txBody>
      </p:sp>
      <p:sp>
        <p:nvSpPr>
          <p:cNvPr id="3" name="內容版面配置區 2">
            <a:extLst>
              <a:ext uri="{FF2B5EF4-FFF2-40B4-BE49-F238E27FC236}">
                <a16:creationId xmlns:a16="http://schemas.microsoft.com/office/drawing/2014/main" id="{D1FF1BD8-681D-4A80-8DA2-E5B3C5F3EFCF}"/>
              </a:ext>
            </a:extLst>
          </p:cNvPr>
          <p:cNvSpPr>
            <a:spLocks noGrp="1"/>
          </p:cNvSpPr>
          <p:nvPr>
            <p:ph idx="1"/>
          </p:nvPr>
        </p:nvSpPr>
        <p:spPr/>
        <p:txBody>
          <a:bodyPr>
            <a:normAutofit/>
          </a:bodyPr>
          <a:lstStyle/>
          <a:p>
            <a:r>
              <a:rPr lang="en-US" altLang="zh-TW" dirty="0"/>
              <a:t>The default &lt;</a:t>
            </a:r>
            <a:r>
              <a:rPr lang="en-US" altLang="zh-TW" dirty="0" err="1"/>
              <a:t>tx:advice</a:t>
            </a:r>
            <a:r>
              <a:rPr lang="en-US" altLang="zh-TW" dirty="0"/>
              <a:t>/&gt; settings are:</a:t>
            </a:r>
          </a:p>
          <a:p>
            <a:pPr lvl="1"/>
            <a:r>
              <a:rPr lang="en-US" altLang="zh-TW" dirty="0"/>
              <a:t>Propagation setting is REQUIRED.</a:t>
            </a:r>
          </a:p>
          <a:p>
            <a:pPr lvl="1"/>
            <a:r>
              <a:rPr lang="en-US" altLang="zh-TW" dirty="0"/>
              <a:t>Isolation level is DEFAULT.</a:t>
            </a:r>
          </a:p>
          <a:p>
            <a:pPr lvl="1"/>
            <a:r>
              <a:rPr lang="en-US" altLang="zh-TW" dirty="0"/>
              <a:t>Transaction is read/write.</a:t>
            </a:r>
          </a:p>
          <a:p>
            <a:pPr lvl="1"/>
            <a:r>
              <a:rPr lang="en-US" altLang="zh-TW" dirty="0"/>
              <a:t>Transaction timeout defaults to the default timeout of the underlying transaction system, or none if timeouts are not supported.</a:t>
            </a:r>
          </a:p>
          <a:p>
            <a:pPr lvl="1"/>
            <a:r>
              <a:rPr lang="en-US" altLang="zh-TW" dirty="0"/>
              <a:t>Any </a:t>
            </a:r>
            <a:r>
              <a:rPr lang="en-US" altLang="zh-TW" dirty="0" err="1"/>
              <a:t>RuntimeException</a:t>
            </a:r>
            <a:r>
              <a:rPr lang="en-US" altLang="zh-TW" dirty="0"/>
              <a:t> triggers rollback, and any checked Exception does not.</a:t>
            </a:r>
            <a:endParaRPr lang="zh-TW" altLang="en-US" dirty="0"/>
          </a:p>
        </p:txBody>
      </p:sp>
    </p:spTree>
    <p:extLst>
      <p:ext uri="{BB962C8B-B14F-4D97-AF65-F5344CB8AC3E}">
        <p14:creationId xmlns:p14="http://schemas.microsoft.com/office/powerpoint/2010/main" val="6490465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EB5F6-BD2E-4A5F-BDA5-B7836562A2C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A4D3372-1D65-4F99-BA9A-2726C5E90354}"/>
              </a:ext>
            </a:extLst>
          </p:cNvPr>
          <p:cNvSpPr>
            <a:spLocks noGrp="1"/>
          </p:cNvSpPr>
          <p:nvPr>
            <p:ph idx="1"/>
          </p:nvPr>
        </p:nvSpPr>
        <p:spPr/>
        <p:txBody>
          <a:bodyPr/>
          <a:lstStyle/>
          <a:p>
            <a:endParaRPr lang="zh-TW" altLang="en-US"/>
          </a:p>
        </p:txBody>
      </p:sp>
      <p:graphicFrame>
        <p:nvGraphicFramePr>
          <p:cNvPr id="4" name="表格 3">
            <a:extLst>
              <a:ext uri="{FF2B5EF4-FFF2-40B4-BE49-F238E27FC236}">
                <a16:creationId xmlns:a16="http://schemas.microsoft.com/office/drawing/2014/main" id="{CF3B0ED2-234C-4852-BA57-32B3F460F233}"/>
              </a:ext>
            </a:extLst>
          </p:cNvPr>
          <p:cNvGraphicFramePr>
            <a:graphicFrameLocks noGrp="1"/>
          </p:cNvGraphicFramePr>
          <p:nvPr>
            <p:extLst>
              <p:ext uri="{D42A27DB-BD31-4B8C-83A1-F6EECF244321}">
                <p14:modId xmlns:p14="http://schemas.microsoft.com/office/powerpoint/2010/main" val="246780450"/>
              </p:ext>
            </p:extLst>
          </p:nvPr>
        </p:nvGraphicFramePr>
        <p:xfrm>
          <a:off x="1326777" y="1642689"/>
          <a:ext cx="9224684" cy="4740182"/>
        </p:xfrm>
        <a:graphic>
          <a:graphicData uri="http://schemas.openxmlformats.org/drawingml/2006/table">
            <a:tbl>
              <a:tblPr firstRow="1">
                <a:tableStyleId>{B301B821-A1FF-4177-AEE7-76D212191A09}</a:tableStyleId>
              </a:tblPr>
              <a:tblGrid>
                <a:gridCol w="1523999">
                  <a:extLst>
                    <a:ext uri="{9D8B030D-6E8A-4147-A177-3AD203B41FA5}">
                      <a16:colId xmlns:a16="http://schemas.microsoft.com/office/drawing/2014/main" val="2834707146"/>
                    </a:ext>
                  </a:extLst>
                </a:gridCol>
                <a:gridCol w="1246095">
                  <a:extLst>
                    <a:ext uri="{9D8B030D-6E8A-4147-A177-3AD203B41FA5}">
                      <a16:colId xmlns:a16="http://schemas.microsoft.com/office/drawing/2014/main" val="753155047"/>
                    </a:ext>
                  </a:extLst>
                </a:gridCol>
                <a:gridCol w="1541929">
                  <a:extLst>
                    <a:ext uri="{9D8B030D-6E8A-4147-A177-3AD203B41FA5}">
                      <a16:colId xmlns:a16="http://schemas.microsoft.com/office/drawing/2014/main" val="3439266014"/>
                    </a:ext>
                  </a:extLst>
                </a:gridCol>
                <a:gridCol w="4912661">
                  <a:extLst>
                    <a:ext uri="{9D8B030D-6E8A-4147-A177-3AD203B41FA5}">
                      <a16:colId xmlns:a16="http://schemas.microsoft.com/office/drawing/2014/main" val="243881398"/>
                    </a:ext>
                  </a:extLst>
                </a:gridCol>
              </a:tblGrid>
              <a:tr h="272217">
                <a:tc>
                  <a:txBody>
                    <a:bodyPr/>
                    <a:lstStyle/>
                    <a:p>
                      <a:pPr algn="l"/>
                      <a:r>
                        <a:rPr lang="en-US" sz="1400">
                          <a:effectLst/>
                        </a:rPr>
                        <a:t>Attribute</a:t>
                      </a:r>
                      <a:endParaRPr lang="en-US" sz="1400" b="1">
                        <a:effectLst/>
                      </a:endParaRPr>
                    </a:p>
                  </a:txBody>
                  <a:tcPr marL="47520" marR="47520" marT="21932" marB="21932"/>
                </a:tc>
                <a:tc>
                  <a:txBody>
                    <a:bodyPr/>
                    <a:lstStyle/>
                    <a:p>
                      <a:pPr algn="l"/>
                      <a:r>
                        <a:rPr lang="en-US" sz="1400">
                          <a:effectLst/>
                        </a:rPr>
                        <a:t>Required?</a:t>
                      </a:r>
                      <a:endParaRPr lang="en-US" sz="1400" b="1">
                        <a:effectLst/>
                      </a:endParaRPr>
                    </a:p>
                  </a:txBody>
                  <a:tcPr marL="47520" marR="47520" marT="21932" marB="21932"/>
                </a:tc>
                <a:tc>
                  <a:txBody>
                    <a:bodyPr/>
                    <a:lstStyle/>
                    <a:p>
                      <a:pPr algn="l"/>
                      <a:r>
                        <a:rPr lang="en-US" sz="1400">
                          <a:effectLst/>
                        </a:rPr>
                        <a:t>Default</a:t>
                      </a:r>
                      <a:endParaRPr lang="en-US" sz="1400" b="1">
                        <a:effectLst/>
                      </a:endParaRPr>
                    </a:p>
                  </a:txBody>
                  <a:tcPr marL="47520" marR="47520" marT="21932" marB="21932"/>
                </a:tc>
                <a:tc>
                  <a:txBody>
                    <a:bodyPr/>
                    <a:lstStyle/>
                    <a:p>
                      <a:pPr algn="l"/>
                      <a:r>
                        <a:rPr lang="en-US" sz="1400">
                          <a:effectLst/>
                        </a:rPr>
                        <a:t>Description</a:t>
                      </a:r>
                      <a:endParaRPr lang="en-US" sz="1400" b="1">
                        <a:effectLst/>
                      </a:endParaRPr>
                    </a:p>
                  </a:txBody>
                  <a:tcPr marL="47520" marR="47520" marT="21932" marB="21932"/>
                </a:tc>
                <a:extLst>
                  <a:ext uri="{0D108BD9-81ED-4DB2-BD59-A6C34878D82A}">
                    <a16:rowId xmlns:a16="http://schemas.microsoft.com/office/drawing/2014/main" val="815629700"/>
                  </a:ext>
                </a:extLst>
              </a:tr>
              <a:tr h="1271938">
                <a:tc>
                  <a:txBody>
                    <a:bodyPr/>
                    <a:lstStyle/>
                    <a:p>
                      <a:pPr algn="l"/>
                      <a:r>
                        <a:rPr lang="en-US" sz="1400">
                          <a:effectLst/>
                        </a:rPr>
                        <a:t>name</a:t>
                      </a:r>
                    </a:p>
                  </a:txBody>
                  <a:tcPr marL="25588" marR="25588" marT="21932" marB="21932"/>
                </a:tc>
                <a:tc>
                  <a:txBody>
                    <a:bodyPr/>
                    <a:lstStyle/>
                    <a:p>
                      <a:pPr algn="l"/>
                      <a:r>
                        <a:rPr lang="en-US" sz="1400" dirty="0">
                          <a:effectLst/>
                        </a:rPr>
                        <a:t>Yes</a:t>
                      </a:r>
                    </a:p>
                  </a:txBody>
                  <a:tcPr marL="25588" marR="25588" marT="21932" marB="21932"/>
                </a:tc>
                <a:tc>
                  <a:txBody>
                    <a:bodyPr/>
                    <a:lstStyle/>
                    <a:p>
                      <a:pPr algn="l"/>
                      <a:r>
                        <a:rPr lang="zh-TW" altLang="en-US" sz="1400" dirty="0">
                          <a:effectLst/>
                        </a:rPr>
                        <a:t> </a:t>
                      </a:r>
                    </a:p>
                  </a:txBody>
                  <a:tcPr marL="25588" marR="25588" marT="21932" marB="21932"/>
                </a:tc>
                <a:tc>
                  <a:txBody>
                    <a:bodyPr/>
                    <a:lstStyle/>
                    <a:p>
                      <a:pPr algn="l"/>
                      <a:r>
                        <a:rPr lang="en-US" sz="1400">
                          <a:effectLst/>
                        </a:rPr>
                        <a:t>Method name(s) with which the transaction attributes are to be associated. The wildcard (*) character can be used to associate the same transaction attribute settings with a number of methods; for example, get*, handle*, on*Event, and so forth.</a:t>
                      </a:r>
                    </a:p>
                  </a:txBody>
                  <a:tcPr marL="25588" marR="25588" marT="21932" marB="21932"/>
                </a:tc>
                <a:extLst>
                  <a:ext uri="{0D108BD9-81ED-4DB2-BD59-A6C34878D82A}">
                    <a16:rowId xmlns:a16="http://schemas.microsoft.com/office/drawing/2014/main" val="1441870669"/>
                  </a:ext>
                </a:extLst>
              </a:tr>
              <a:tr h="272217">
                <a:tc>
                  <a:txBody>
                    <a:bodyPr/>
                    <a:lstStyle/>
                    <a:p>
                      <a:pPr algn="l"/>
                      <a:r>
                        <a:rPr lang="en-US" sz="1400">
                          <a:effectLst/>
                        </a:rPr>
                        <a:t>propagation</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REQUIRED</a:t>
                      </a:r>
                    </a:p>
                  </a:txBody>
                  <a:tcPr marL="25588" marR="25588" marT="21932" marB="21932"/>
                </a:tc>
                <a:tc>
                  <a:txBody>
                    <a:bodyPr/>
                    <a:lstStyle/>
                    <a:p>
                      <a:pPr algn="l"/>
                      <a:r>
                        <a:rPr lang="en-US" sz="1400">
                          <a:effectLst/>
                        </a:rPr>
                        <a:t>Transaction propagation behavior.</a:t>
                      </a:r>
                    </a:p>
                  </a:txBody>
                  <a:tcPr marL="25588" marR="25588" marT="21932" marB="21932"/>
                </a:tc>
                <a:extLst>
                  <a:ext uri="{0D108BD9-81ED-4DB2-BD59-A6C34878D82A}">
                    <a16:rowId xmlns:a16="http://schemas.microsoft.com/office/drawing/2014/main" val="270483930"/>
                  </a:ext>
                </a:extLst>
              </a:tr>
              <a:tr h="498014">
                <a:tc>
                  <a:txBody>
                    <a:bodyPr/>
                    <a:lstStyle/>
                    <a:p>
                      <a:pPr algn="l"/>
                      <a:r>
                        <a:rPr lang="en-US" sz="1400">
                          <a:effectLst/>
                        </a:rPr>
                        <a:t>isolation</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DEFAULT</a:t>
                      </a:r>
                    </a:p>
                  </a:txBody>
                  <a:tcPr marL="25588" marR="25588" marT="21932" marB="21932"/>
                </a:tc>
                <a:tc>
                  <a:txBody>
                    <a:bodyPr/>
                    <a:lstStyle/>
                    <a:p>
                      <a:pPr algn="l"/>
                      <a:r>
                        <a:rPr lang="en-US" sz="1400">
                          <a:effectLst/>
                        </a:rPr>
                        <a:t>Transaction isolation level. Only applicable to propagation REQUIRED or REQUIRES_NEW.</a:t>
                      </a:r>
                    </a:p>
                  </a:txBody>
                  <a:tcPr marL="25588" marR="25588" marT="21932" marB="21932"/>
                </a:tc>
                <a:extLst>
                  <a:ext uri="{0D108BD9-81ED-4DB2-BD59-A6C34878D82A}">
                    <a16:rowId xmlns:a16="http://schemas.microsoft.com/office/drawing/2014/main" val="620082720"/>
                  </a:ext>
                </a:extLst>
              </a:tr>
              <a:tr h="498014">
                <a:tc>
                  <a:txBody>
                    <a:bodyPr/>
                    <a:lstStyle/>
                    <a:p>
                      <a:pPr algn="l"/>
                      <a:r>
                        <a:rPr lang="en-US" sz="1400">
                          <a:effectLst/>
                        </a:rPr>
                        <a:t>timeout</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altLang="zh-TW" sz="1400">
                          <a:effectLst/>
                        </a:rPr>
                        <a:t>-1</a:t>
                      </a:r>
                    </a:p>
                  </a:txBody>
                  <a:tcPr marL="25588" marR="25588" marT="21932" marB="21932"/>
                </a:tc>
                <a:tc>
                  <a:txBody>
                    <a:bodyPr/>
                    <a:lstStyle/>
                    <a:p>
                      <a:pPr algn="l"/>
                      <a:r>
                        <a:rPr lang="en-US" sz="1400">
                          <a:effectLst/>
                        </a:rPr>
                        <a:t>Transaction timeout (seconds). Only applicable to propagation REQUIRED or REQUIRES_NEW.</a:t>
                      </a:r>
                    </a:p>
                  </a:txBody>
                  <a:tcPr marL="25588" marR="25588" marT="21932" marB="21932"/>
                </a:tc>
                <a:extLst>
                  <a:ext uri="{0D108BD9-81ED-4DB2-BD59-A6C34878D82A}">
                    <a16:rowId xmlns:a16="http://schemas.microsoft.com/office/drawing/2014/main" val="250499425"/>
                  </a:ext>
                </a:extLst>
              </a:tr>
              <a:tr h="498014">
                <a:tc>
                  <a:txBody>
                    <a:bodyPr/>
                    <a:lstStyle/>
                    <a:p>
                      <a:pPr algn="l"/>
                      <a:r>
                        <a:rPr lang="en-US" sz="1400">
                          <a:effectLst/>
                        </a:rPr>
                        <a:t>read-only</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false</a:t>
                      </a:r>
                    </a:p>
                  </a:txBody>
                  <a:tcPr marL="25588" marR="25588" marT="21932" marB="21932"/>
                </a:tc>
                <a:tc>
                  <a:txBody>
                    <a:bodyPr/>
                    <a:lstStyle/>
                    <a:p>
                      <a:pPr algn="l"/>
                      <a:r>
                        <a:rPr lang="en-US" sz="1400">
                          <a:effectLst/>
                        </a:rPr>
                        <a:t>Read/write vs. read-only transaction. Only applicable to REQUIRED or REQUIRES_NEW.</a:t>
                      </a:r>
                    </a:p>
                  </a:txBody>
                  <a:tcPr marL="25588" marR="25588" marT="21932" marB="21932"/>
                </a:tc>
                <a:extLst>
                  <a:ext uri="{0D108BD9-81ED-4DB2-BD59-A6C34878D82A}">
                    <a16:rowId xmlns:a16="http://schemas.microsoft.com/office/drawing/2014/main" val="241729814"/>
                  </a:ext>
                </a:extLst>
              </a:tr>
              <a:tr h="714884">
                <a:tc>
                  <a:txBody>
                    <a:bodyPr/>
                    <a:lstStyle/>
                    <a:p>
                      <a:pPr algn="l"/>
                      <a:r>
                        <a:rPr lang="en-US" sz="1400">
                          <a:effectLst/>
                        </a:rPr>
                        <a:t>rollback-for</a:t>
                      </a:r>
                    </a:p>
                  </a:txBody>
                  <a:tcPr marL="25588" marR="25588" marT="21932" marB="21932"/>
                </a:tc>
                <a:tc>
                  <a:txBody>
                    <a:bodyPr/>
                    <a:lstStyle/>
                    <a:p>
                      <a:pPr algn="l"/>
                      <a:r>
                        <a:rPr lang="en-US" sz="1400">
                          <a:effectLst/>
                        </a:rPr>
                        <a:t>No</a:t>
                      </a:r>
                    </a:p>
                  </a:txBody>
                  <a:tcPr marL="25588" marR="25588" marT="21932" marB="21932"/>
                </a:tc>
                <a:tc>
                  <a:txBody>
                    <a:bodyPr/>
                    <a:lstStyle/>
                    <a:p>
                      <a:pPr algn="l"/>
                      <a:r>
                        <a:rPr lang="zh-TW" altLang="en-US" sz="1400">
                          <a:effectLst/>
                        </a:rPr>
                        <a:t> </a:t>
                      </a:r>
                    </a:p>
                  </a:txBody>
                  <a:tcPr marL="25588" marR="25588" marT="21932" marB="21932"/>
                </a:tc>
                <a:tc>
                  <a:txBody>
                    <a:bodyPr/>
                    <a:lstStyle/>
                    <a:p>
                      <a:pPr algn="l"/>
                      <a:r>
                        <a:rPr lang="en-US" sz="1400">
                          <a:effectLst/>
                        </a:rPr>
                        <a:t>Exception(s) that trigger rollback; comma-delimited. For example,com.foo.MyBusinessException,ServletException.</a:t>
                      </a:r>
                    </a:p>
                  </a:txBody>
                  <a:tcPr marL="25588" marR="25588" marT="21932" marB="21932"/>
                </a:tc>
                <a:extLst>
                  <a:ext uri="{0D108BD9-81ED-4DB2-BD59-A6C34878D82A}">
                    <a16:rowId xmlns:a16="http://schemas.microsoft.com/office/drawing/2014/main" val="4223857148"/>
                  </a:ext>
                </a:extLst>
              </a:tr>
              <a:tr h="714884">
                <a:tc>
                  <a:txBody>
                    <a:bodyPr/>
                    <a:lstStyle/>
                    <a:p>
                      <a:pPr algn="l"/>
                      <a:r>
                        <a:rPr lang="en-US" sz="1400">
                          <a:effectLst/>
                        </a:rPr>
                        <a:t>no-rollback-for</a:t>
                      </a:r>
                    </a:p>
                  </a:txBody>
                  <a:tcPr marL="25588" marR="25588" marT="21932" marB="21932"/>
                </a:tc>
                <a:tc>
                  <a:txBody>
                    <a:bodyPr/>
                    <a:lstStyle/>
                    <a:p>
                      <a:pPr algn="l"/>
                      <a:r>
                        <a:rPr lang="en-US" sz="1400">
                          <a:effectLst/>
                        </a:rPr>
                        <a:t>No</a:t>
                      </a:r>
                    </a:p>
                  </a:txBody>
                  <a:tcPr marL="25588" marR="25588" marT="21932" marB="21932"/>
                </a:tc>
                <a:tc>
                  <a:txBody>
                    <a:bodyPr/>
                    <a:lstStyle/>
                    <a:p>
                      <a:pPr algn="l"/>
                      <a:r>
                        <a:rPr lang="zh-TW" altLang="en-US" sz="1400">
                          <a:effectLst/>
                        </a:rPr>
                        <a:t> </a:t>
                      </a:r>
                    </a:p>
                  </a:txBody>
                  <a:tcPr marL="25588" marR="25588" marT="21932" marB="21932"/>
                </a:tc>
                <a:tc>
                  <a:txBody>
                    <a:bodyPr/>
                    <a:lstStyle/>
                    <a:p>
                      <a:pPr algn="l"/>
                      <a:r>
                        <a:rPr lang="en-US" sz="1400" dirty="0">
                          <a:effectLst/>
                        </a:rPr>
                        <a:t>Exception(s) that do not trigger rollback; comma-delimited. For </a:t>
                      </a:r>
                      <a:r>
                        <a:rPr lang="en-US" sz="1400" dirty="0" err="1">
                          <a:effectLst/>
                        </a:rPr>
                        <a:t>example,com.foo.MyBusinessException,ServletException</a:t>
                      </a:r>
                      <a:r>
                        <a:rPr lang="en-US" sz="1400" dirty="0">
                          <a:effectLst/>
                        </a:rPr>
                        <a:t>.</a:t>
                      </a:r>
                    </a:p>
                  </a:txBody>
                  <a:tcPr marL="25588" marR="25588" marT="21932" marB="21932"/>
                </a:tc>
                <a:extLst>
                  <a:ext uri="{0D108BD9-81ED-4DB2-BD59-A6C34878D82A}">
                    <a16:rowId xmlns:a16="http://schemas.microsoft.com/office/drawing/2014/main" val="3217182108"/>
                  </a:ext>
                </a:extLst>
              </a:tr>
            </a:tbl>
          </a:graphicData>
        </a:graphic>
      </p:graphicFrame>
    </p:spTree>
    <p:extLst>
      <p:ext uri="{BB962C8B-B14F-4D97-AF65-F5344CB8AC3E}">
        <p14:creationId xmlns:p14="http://schemas.microsoft.com/office/powerpoint/2010/main" val="1145621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FBFA5-7DEC-4EE3-9AD0-B93B5828FAE4}"/>
              </a:ext>
            </a:extLst>
          </p:cNvPr>
          <p:cNvSpPr>
            <a:spLocks noGrp="1"/>
          </p:cNvSpPr>
          <p:nvPr>
            <p:ph type="title"/>
          </p:nvPr>
        </p:nvSpPr>
        <p:spPr/>
        <p:txBody>
          <a:bodyPr/>
          <a:lstStyle/>
          <a:p>
            <a:r>
              <a:rPr lang="en-US" altLang="zh-TW" dirty="0"/>
              <a:t>17.5.6 Using @Transactional</a:t>
            </a:r>
            <a:endParaRPr lang="zh-TW" altLang="en-US" dirty="0"/>
          </a:p>
        </p:txBody>
      </p:sp>
      <p:sp>
        <p:nvSpPr>
          <p:cNvPr id="3" name="內容版面配置區 2">
            <a:extLst>
              <a:ext uri="{FF2B5EF4-FFF2-40B4-BE49-F238E27FC236}">
                <a16:creationId xmlns:a16="http://schemas.microsoft.com/office/drawing/2014/main" id="{A3264D4A-9685-4C96-965A-2F80C4CE8128}"/>
              </a:ext>
            </a:extLst>
          </p:cNvPr>
          <p:cNvSpPr>
            <a:spLocks noGrp="1"/>
          </p:cNvSpPr>
          <p:nvPr>
            <p:ph idx="1"/>
          </p:nvPr>
        </p:nvSpPr>
        <p:spPr/>
        <p:txBody>
          <a:bodyPr/>
          <a:lstStyle/>
          <a:p>
            <a:r>
              <a:rPr lang="en-US" altLang="zh-TW" dirty="0"/>
              <a:t>In addition to the XML-based declarative approach to transaction configuration, you can use an annotation-based approach. </a:t>
            </a:r>
          </a:p>
          <a:p>
            <a:pPr lvl="1"/>
            <a:r>
              <a:rPr lang="en-US" altLang="zh-TW" dirty="0"/>
              <a:t>Declaring transaction semantics directly in the Java source code puts the declarations much closer to the affected code. </a:t>
            </a:r>
          </a:p>
        </p:txBody>
      </p:sp>
      <p:sp>
        <p:nvSpPr>
          <p:cNvPr id="4" name="Rectangle 1">
            <a:extLst>
              <a:ext uri="{FF2B5EF4-FFF2-40B4-BE49-F238E27FC236}">
                <a16:creationId xmlns:a16="http://schemas.microsoft.com/office/drawing/2014/main" id="{6A842234-B9C1-4C0F-BCCC-E0D8BA52ECC0}"/>
              </a:ext>
            </a:extLst>
          </p:cNvPr>
          <p:cNvSpPr>
            <a:spLocks noChangeArrowheads="1"/>
          </p:cNvSpPr>
          <p:nvPr/>
        </p:nvSpPr>
        <p:spPr bwMode="auto">
          <a:xfrm>
            <a:off x="1389530" y="3435461"/>
            <a:ext cx="5750292" cy="181588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the service class that we want to make transactional</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000000"/>
                </a:solidFill>
                <a:effectLst/>
                <a:latin typeface="Consolas" panose="020B0609020204030204" pitchFamily="49" charset="0"/>
              </a:rPr>
              <a:t>@Transactional</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DefaultFooService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FooService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Foo getFoo(String fooName);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Foo getFoo(String fooName, String barName);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insertFoo(Foo foo);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updateFoo(Foo foo);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65155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D8722-4C6A-4CA6-BEA6-C988BB95E26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2F0F11F-C30C-416D-B2E9-7A3B4E0BEE29}"/>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24BDBEC1-9C91-4EE7-8E16-EE77D5BC5BA5}"/>
              </a:ext>
            </a:extLst>
          </p:cNvPr>
          <p:cNvSpPr>
            <a:spLocks noChangeArrowheads="1"/>
          </p:cNvSpPr>
          <p:nvPr/>
        </p:nvSpPr>
        <p:spPr bwMode="auto">
          <a:xfrm>
            <a:off x="986118" y="474345"/>
            <a:ext cx="10023898" cy="590931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from the file 'context.xml'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800000"/>
                </a:solidFill>
                <a:effectLst/>
                <a:latin typeface="Consolas" panose="020B0609020204030204" pitchFamily="49" charset="0"/>
              </a:rPr>
              <a:t>&lt;?xml version="1.0" encoding="UTF-8"?&gt;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xmlns:xsi</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3"/>
              </a:rPr>
              <a:t>http://www.w3.org/2001/XMLSchema-instance</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xmlns:aop</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http://www.springframework.org/schema/aop</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xmlns:tx</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http://www.springframework.org/schema/tx</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xsi:schemaLocation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6"/>
              </a:rPr>
              <a:t>http://www.springframework.org/schema/beans/spring-beans.xsd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http://www.springframework.org/schema/tx</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7"/>
              </a:rPr>
              <a:t>http://www.springframework.org/schema/tx/spring-tx.xsd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http://www.springframework.org/schema/aop</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http://www.springframework.org/schema/aop/spring-aop.xsd"</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this is the service object that we want to make transactional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"x.y.service.DefaultFooService"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enable the configuration of transactional behavior based on annotations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000000"/>
                </a:solidFill>
                <a:effectLst/>
                <a:latin typeface="Consolas" panose="020B0609020204030204" pitchFamily="49" charset="0"/>
              </a:rPr>
              <a:t>    </a:t>
            </a:r>
            <a:r>
              <a:rPr kumimoji="0" lang="zh-TW" altLang="zh-TW" sz="1400" b="0" i="1" u="none" strike="noStrike" cap="none" normalizeH="0" baseline="0" dirty="0">
                <a:ln>
                  <a:noFill/>
                </a:ln>
                <a:solidFill>
                  <a:srgbClr val="000000"/>
                </a:solidFill>
                <a:effectLst/>
                <a:latin typeface="Consolas" panose="020B0609020204030204" pitchFamily="49" charset="0"/>
              </a:rPr>
              <a:t>&lt;tx:annotation-driven transaction-manager="txManager"/&gt;</a:t>
            </a:r>
            <a:endParaRPr kumimoji="0" lang="en-US" altLang="zh-TW" sz="1400" b="0" i="1"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1"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a PlatformTransactionManager is still required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(this dependency is defined somewhere else)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&lt;bean/&gt; definitions here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42507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EA8153-F37C-4954-B62A-74939AF3CB3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2656707-D23D-450B-B4CB-386B5DBF6577}"/>
              </a:ext>
            </a:extLst>
          </p:cNvPr>
          <p:cNvSpPr>
            <a:spLocks noGrp="1"/>
          </p:cNvSpPr>
          <p:nvPr>
            <p:ph idx="1"/>
          </p:nvPr>
        </p:nvSpPr>
        <p:spPr/>
        <p:txBody>
          <a:bodyPr/>
          <a:lstStyle/>
          <a:p>
            <a:r>
              <a:rPr lang="en-US" altLang="zh-TW" dirty="0"/>
              <a:t>You can omit the transaction-manager attribute in the &lt;</a:t>
            </a:r>
            <a:r>
              <a:rPr lang="en-US" altLang="zh-TW" dirty="0" err="1"/>
              <a:t>tx:annotation-driven</a:t>
            </a:r>
            <a:r>
              <a:rPr lang="en-US" altLang="zh-TW" dirty="0"/>
              <a:t>/&gt; tag if the bean name of the </a:t>
            </a:r>
            <a:r>
              <a:rPr lang="en-US" altLang="zh-TW" dirty="0" err="1"/>
              <a:t>PlatformTransactionManager</a:t>
            </a:r>
            <a:r>
              <a:rPr lang="en-US" altLang="zh-TW" dirty="0"/>
              <a:t> that you want to wire in has the name </a:t>
            </a:r>
            <a:r>
              <a:rPr lang="en-US" altLang="zh-TW" dirty="0" err="1"/>
              <a:t>transactionManager</a:t>
            </a:r>
            <a:endParaRPr lang="zh-TW" altLang="en-US" dirty="0"/>
          </a:p>
        </p:txBody>
      </p:sp>
    </p:spTree>
    <p:extLst>
      <p:ext uri="{BB962C8B-B14F-4D97-AF65-F5344CB8AC3E}">
        <p14:creationId xmlns:p14="http://schemas.microsoft.com/office/powerpoint/2010/main" val="150198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pPr fontAlgn="base"/>
            <a:r>
              <a:rPr lang="en-US" altLang="zh-TW" dirty="0"/>
              <a:t>Normally in JTA or global transaction, a third party transaction monitor enlists the different transactional resources within a transaction, prepares them for a commit and finally commits the transaction. </a:t>
            </a:r>
          </a:p>
          <a:p>
            <a:pPr lvl="1" fontAlgn="base"/>
            <a:r>
              <a:rPr lang="en-US" altLang="zh-TW" dirty="0"/>
              <a:t>This process of first preparing the resources for transaction(by doing a dry run) and then committing(or rolling back) is called a 2 phase commit.</a:t>
            </a:r>
          </a:p>
          <a:p>
            <a:r>
              <a:rPr lang="en-US" altLang="zh-TW" b="1" dirty="0"/>
              <a:t>XA Protocol</a:t>
            </a:r>
            <a:endParaRPr lang="en-US" altLang="zh-TW" dirty="0"/>
          </a:p>
          <a:p>
            <a:pPr lvl="1"/>
            <a:r>
              <a:rPr lang="en-US" altLang="zh-TW" dirty="0"/>
              <a:t>In global transactions, a transaction monitor has to constantly talk to different transactional resources. </a:t>
            </a:r>
          </a:p>
          <a:p>
            <a:pPr lvl="1"/>
            <a:r>
              <a:rPr lang="en-US" altLang="zh-TW" dirty="0"/>
              <a:t> XA is a protocol specification that provides a common ground for the transaction monitor to interact with different transactional resources. </a:t>
            </a:r>
          </a:p>
          <a:p>
            <a:pPr lvl="1"/>
            <a:r>
              <a:rPr lang="en-US" altLang="zh-TW" dirty="0"/>
              <a:t>JTA is a global transaction monitor specification that speaks XA and thus is able to manage multiple transactional resources. </a:t>
            </a:r>
          </a:p>
          <a:p>
            <a:pPr lvl="1"/>
            <a:endParaRPr lang="zh-TW" altLang="en-US" dirty="0"/>
          </a:p>
        </p:txBody>
      </p:sp>
    </p:spTree>
    <p:extLst>
      <p:ext uri="{BB962C8B-B14F-4D97-AF65-F5344CB8AC3E}">
        <p14:creationId xmlns:p14="http://schemas.microsoft.com/office/powerpoint/2010/main" val="38826995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07A8C0-6D57-4DEA-864C-022D74E807B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713900B-7D74-460D-825C-8A9BACAD280C}"/>
              </a:ext>
            </a:extLst>
          </p:cNvPr>
          <p:cNvSpPr>
            <a:spLocks noGrp="1"/>
          </p:cNvSpPr>
          <p:nvPr>
            <p:ph idx="1"/>
          </p:nvPr>
        </p:nvSpPr>
        <p:spPr/>
        <p:txBody>
          <a:bodyPr/>
          <a:lstStyle/>
          <a:p>
            <a:r>
              <a:rPr lang="en-US" altLang="zh-TW" dirty="0"/>
              <a:t>Method visibility and @Transactional</a:t>
            </a:r>
          </a:p>
          <a:p>
            <a:pPr lvl="1"/>
            <a:r>
              <a:rPr lang="en-US" altLang="zh-TW" dirty="0"/>
              <a:t>When using proxies, you should apply the @Transactional annotation only to methods with public visibility. </a:t>
            </a:r>
          </a:p>
          <a:p>
            <a:pPr lvl="1"/>
            <a:r>
              <a:rPr lang="en-US" altLang="zh-TW" dirty="0"/>
              <a:t>If you do annotate protected, private or package-visible methods with the @Transactional annotation, no error is raised, but the annotated method does not exhibit the configured transactional settings. </a:t>
            </a:r>
          </a:p>
          <a:p>
            <a:pPr lvl="1"/>
            <a:r>
              <a:rPr lang="en-US" altLang="zh-TW" dirty="0"/>
              <a:t>Consider the use of AspectJ (see below) if you need to annotate non-public methods.</a:t>
            </a:r>
            <a:endParaRPr lang="zh-TW" altLang="en-US" dirty="0"/>
          </a:p>
        </p:txBody>
      </p:sp>
    </p:spTree>
    <p:extLst>
      <p:ext uri="{BB962C8B-B14F-4D97-AF65-F5344CB8AC3E}">
        <p14:creationId xmlns:p14="http://schemas.microsoft.com/office/powerpoint/2010/main" val="36327784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5D169A-C486-4DA6-8A49-CD51164CDE4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503762-437C-4327-B517-69CD59153D02}"/>
              </a:ext>
            </a:extLst>
          </p:cNvPr>
          <p:cNvSpPr>
            <a:spLocks noGrp="1"/>
          </p:cNvSpPr>
          <p:nvPr>
            <p:ph idx="1"/>
          </p:nvPr>
        </p:nvSpPr>
        <p:spPr/>
        <p:txBody>
          <a:bodyPr/>
          <a:lstStyle/>
          <a:p>
            <a:r>
              <a:rPr lang="en-US" altLang="zh-TW" dirty="0"/>
              <a:t>You can place the @Transactional annotation </a:t>
            </a:r>
          </a:p>
          <a:p>
            <a:pPr lvl="1"/>
            <a:r>
              <a:rPr lang="en-US" altLang="zh-TW" dirty="0"/>
              <a:t>before an interface definition, </a:t>
            </a:r>
          </a:p>
          <a:p>
            <a:pPr lvl="1"/>
            <a:r>
              <a:rPr lang="en-US" altLang="zh-TW" dirty="0"/>
              <a:t>a method on an interface, </a:t>
            </a:r>
          </a:p>
          <a:p>
            <a:pPr lvl="1"/>
            <a:r>
              <a:rPr lang="en-US" altLang="zh-TW" dirty="0"/>
              <a:t>a class definition, </a:t>
            </a:r>
          </a:p>
          <a:p>
            <a:pPr lvl="1"/>
            <a:r>
              <a:rPr lang="en-US" altLang="zh-TW" dirty="0"/>
              <a:t>or a public method on a class. </a:t>
            </a:r>
          </a:p>
          <a:p>
            <a:r>
              <a:rPr lang="en-US" altLang="zh-TW" dirty="0"/>
              <a:t>However, the mere presence of the @Transactional annotation is not enough to activate the transactional behavior. The &lt;</a:t>
            </a:r>
            <a:r>
              <a:rPr lang="en-US" altLang="zh-TW" dirty="0" err="1"/>
              <a:t>tx:annotation-driven</a:t>
            </a:r>
            <a:r>
              <a:rPr lang="en-US" altLang="zh-TW" dirty="0"/>
              <a:t>/&gt; element switches on the transactional behavior.</a:t>
            </a:r>
            <a:endParaRPr lang="zh-TW" altLang="en-US" dirty="0"/>
          </a:p>
        </p:txBody>
      </p:sp>
    </p:spTree>
    <p:extLst>
      <p:ext uri="{BB962C8B-B14F-4D97-AF65-F5344CB8AC3E}">
        <p14:creationId xmlns:p14="http://schemas.microsoft.com/office/powerpoint/2010/main" val="42808173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2DB7F-7CDB-4AD7-8C2C-71F76F9F5F21}"/>
              </a:ext>
            </a:extLst>
          </p:cNvPr>
          <p:cNvSpPr>
            <a:spLocks noGrp="1"/>
          </p:cNvSpPr>
          <p:nvPr>
            <p:ph type="title"/>
          </p:nvPr>
        </p:nvSpPr>
        <p:spPr/>
        <p:txBody>
          <a:bodyPr/>
          <a:lstStyle/>
          <a:p>
            <a:r>
              <a:rPr lang="en-US" altLang="zh-TW" dirty="0"/>
              <a:t>@Transactional settings</a:t>
            </a:r>
            <a:endParaRPr lang="zh-TW" altLang="en-US" dirty="0"/>
          </a:p>
        </p:txBody>
      </p:sp>
      <p:graphicFrame>
        <p:nvGraphicFramePr>
          <p:cNvPr id="4" name="內容版面配置區 3">
            <a:extLst>
              <a:ext uri="{FF2B5EF4-FFF2-40B4-BE49-F238E27FC236}">
                <a16:creationId xmlns:a16="http://schemas.microsoft.com/office/drawing/2014/main" id="{05D2DE96-2E69-41D8-8947-29CCD19DA01F}"/>
              </a:ext>
            </a:extLst>
          </p:cNvPr>
          <p:cNvGraphicFramePr>
            <a:graphicFrameLocks noGrp="1"/>
          </p:cNvGraphicFramePr>
          <p:nvPr>
            <p:ph idx="1"/>
            <p:extLst>
              <p:ext uri="{D42A27DB-BD31-4B8C-83A1-F6EECF244321}">
                <p14:modId xmlns:p14="http://schemas.microsoft.com/office/powerpoint/2010/main" val="653962765"/>
              </p:ext>
            </p:extLst>
          </p:nvPr>
        </p:nvGraphicFramePr>
        <p:xfrm>
          <a:off x="1039907" y="1470210"/>
          <a:ext cx="9955306" cy="5163670"/>
        </p:xfrm>
        <a:graphic>
          <a:graphicData uri="http://schemas.openxmlformats.org/drawingml/2006/table">
            <a:tbl>
              <a:tblPr firstRow="1" bandRow="1">
                <a:tableStyleId>{69012ECD-51FC-41F1-AA8D-1B2483CD663E}</a:tableStyleId>
              </a:tblPr>
              <a:tblGrid>
                <a:gridCol w="2250141">
                  <a:extLst>
                    <a:ext uri="{9D8B030D-6E8A-4147-A177-3AD203B41FA5}">
                      <a16:colId xmlns:a16="http://schemas.microsoft.com/office/drawing/2014/main" val="1596105766"/>
                    </a:ext>
                  </a:extLst>
                </a:gridCol>
                <a:gridCol w="3343835">
                  <a:extLst>
                    <a:ext uri="{9D8B030D-6E8A-4147-A177-3AD203B41FA5}">
                      <a16:colId xmlns:a16="http://schemas.microsoft.com/office/drawing/2014/main" val="3003841203"/>
                    </a:ext>
                  </a:extLst>
                </a:gridCol>
                <a:gridCol w="4361330">
                  <a:extLst>
                    <a:ext uri="{9D8B030D-6E8A-4147-A177-3AD203B41FA5}">
                      <a16:colId xmlns:a16="http://schemas.microsoft.com/office/drawing/2014/main" val="2063808494"/>
                    </a:ext>
                  </a:extLst>
                </a:gridCol>
              </a:tblGrid>
              <a:tr h="304686">
                <a:tc>
                  <a:txBody>
                    <a:bodyPr/>
                    <a:lstStyle/>
                    <a:p>
                      <a:pPr algn="l"/>
                      <a:r>
                        <a:rPr lang="en-US" sz="1400" dirty="0">
                          <a:effectLst/>
                        </a:rPr>
                        <a:t>Property</a:t>
                      </a:r>
                      <a:endParaRPr lang="en-US" sz="1400" b="1" dirty="0">
                        <a:effectLst/>
                      </a:endParaRPr>
                    </a:p>
                  </a:txBody>
                  <a:tcPr marL="78046" marR="78046" marT="36021" marB="36021"/>
                </a:tc>
                <a:tc>
                  <a:txBody>
                    <a:bodyPr/>
                    <a:lstStyle/>
                    <a:p>
                      <a:pPr algn="l"/>
                      <a:r>
                        <a:rPr lang="en-US" sz="1400" dirty="0">
                          <a:effectLst/>
                        </a:rPr>
                        <a:t>Type</a:t>
                      </a:r>
                      <a:endParaRPr lang="en-US" sz="1400" b="1" dirty="0">
                        <a:effectLst/>
                      </a:endParaRPr>
                    </a:p>
                  </a:txBody>
                  <a:tcPr marL="78046" marR="78046" marT="36021" marB="36021"/>
                </a:tc>
                <a:tc>
                  <a:txBody>
                    <a:bodyPr/>
                    <a:lstStyle/>
                    <a:p>
                      <a:pPr algn="l"/>
                      <a:r>
                        <a:rPr lang="en-US" sz="1400">
                          <a:effectLst/>
                        </a:rPr>
                        <a:t>Description</a:t>
                      </a:r>
                      <a:endParaRPr lang="en-US" sz="1400" b="1">
                        <a:effectLst/>
                      </a:endParaRPr>
                    </a:p>
                  </a:txBody>
                  <a:tcPr marL="78046" marR="78046" marT="36021" marB="36021"/>
                </a:tc>
                <a:extLst>
                  <a:ext uri="{0D108BD9-81ED-4DB2-BD59-A6C34878D82A}">
                    <a16:rowId xmlns:a16="http://schemas.microsoft.com/office/drawing/2014/main" val="1869412533"/>
                  </a:ext>
                </a:extLst>
              </a:tr>
              <a:tr h="532463">
                <a:tc>
                  <a:txBody>
                    <a:bodyPr/>
                    <a:lstStyle/>
                    <a:p>
                      <a:pPr algn="l"/>
                      <a:r>
                        <a:rPr lang="en-US" sz="1400" u="none" strike="noStrike">
                          <a:effectLst/>
                          <a:hlinkClick r:id="rId2" tooltip="Multiple Transaction Managers with @Transactional"/>
                        </a:rPr>
                        <a:t>value</a:t>
                      </a:r>
                      <a:endParaRPr lang="en-US" sz="1400">
                        <a:effectLst/>
                      </a:endParaRPr>
                    </a:p>
                  </a:txBody>
                  <a:tcPr marL="42025" marR="42025" marT="36021" marB="36021"/>
                </a:tc>
                <a:tc>
                  <a:txBody>
                    <a:bodyPr/>
                    <a:lstStyle/>
                    <a:p>
                      <a:pPr algn="l"/>
                      <a:r>
                        <a:rPr lang="en-US" sz="1400">
                          <a:effectLst/>
                        </a:rPr>
                        <a:t>String</a:t>
                      </a:r>
                    </a:p>
                  </a:txBody>
                  <a:tcPr marL="42025" marR="42025" marT="36021" marB="36021"/>
                </a:tc>
                <a:tc>
                  <a:txBody>
                    <a:bodyPr/>
                    <a:lstStyle/>
                    <a:p>
                      <a:pPr algn="l"/>
                      <a:r>
                        <a:rPr lang="en-US" sz="1400">
                          <a:effectLst/>
                        </a:rPr>
                        <a:t>Optional qualifier specifying the transaction manager to be used.</a:t>
                      </a:r>
                    </a:p>
                  </a:txBody>
                  <a:tcPr marL="42025" marR="42025" marT="36021" marB="36021"/>
                </a:tc>
                <a:extLst>
                  <a:ext uri="{0D108BD9-81ED-4DB2-BD59-A6C34878D82A}">
                    <a16:rowId xmlns:a16="http://schemas.microsoft.com/office/drawing/2014/main" val="18854525"/>
                  </a:ext>
                </a:extLst>
              </a:tr>
              <a:tr h="304686">
                <a:tc>
                  <a:txBody>
                    <a:bodyPr/>
                    <a:lstStyle/>
                    <a:p>
                      <a:pPr algn="l"/>
                      <a:r>
                        <a:rPr lang="en-US" sz="1400" u="none" strike="noStrike" dirty="0">
                          <a:effectLst/>
                          <a:hlinkClick r:id="rId3" tooltip="17.5.7 Transaction propagation"/>
                        </a:rPr>
                        <a:t>propagation</a:t>
                      </a:r>
                      <a:endParaRPr lang="en-US" sz="1400" dirty="0">
                        <a:effectLst/>
                      </a:endParaRPr>
                    </a:p>
                  </a:txBody>
                  <a:tcPr marL="42025" marR="42025" marT="36021" marB="36021"/>
                </a:tc>
                <a:tc>
                  <a:txBody>
                    <a:bodyPr/>
                    <a:lstStyle/>
                    <a:p>
                      <a:pPr algn="l"/>
                      <a:r>
                        <a:rPr lang="en-US" sz="1400">
                          <a:effectLst/>
                        </a:rPr>
                        <a:t>enum: Propagation</a:t>
                      </a:r>
                    </a:p>
                  </a:txBody>
                  <a:tcPr marL="42025" marR="42025" marT="36021" marB="36021"/>
                </a:tc>
                <a:tc>
                  <a:txBody>
                    <a:bodyPr/>
                    <a:lstStyle/>
                    <a:p>
                      <a:pPr algn="l"/>
                      <a:r>
                        <a:rPr lang="en-US" sz="1400">
                          <a:effectLst/>
                        </a:rPr>
                        <a:t>Optional propagation setting.</a:t>
                      </a:r>
                    </a:p>
                  </a:txBody>
                  <a:tcPr marL="42025" marR="42025" marT="36021" marB="36021"/>
                </a:tc>
                <a:extLst>
                  <a:ext uri="{0D108BD9-81ED-4DB2-BD59-A6C34878D82A}">
                    <a16:rowId xmlns:a16="http://schemas.microsoft.com/office/drawing/2014/main" val="1192554524"/>
                  </a:ext>
                </a:extLst>
              </a:tr>
              <a:tr h="630661">
                <a:tc>
                  <a:txBody>
                    <a:bodyPr/>
                    <a:lstStyle/>
                    <a:p>
                      <a:pPr algn="l"/>
                      <a:r>
                        <a:rPr lang="en-US" sz="1400">
                          <a:effectLst/>
                        </a:rPr>
                        <a:t>isolation</a:t>
                      </a:r>
                    </a:p>
                  </a:txBody>
                  <a:tcPr marL="42025" marR="42025" marT="36021" marB="36021"/>
                </a:tc>
                <a:tc>
                  <a:txBody>
                    <a:bodyPr/>
                    <a:lstStyle/>
                    <a:p>
                      <a:pPr algn="l"/>
                      <a:r>
                        <a:rPr lang="en-US" sz="1400">
                          <a:effectLst/>
                        </a:rPr>
                        <a:t>enum: Isolation</a:t>
                      </a:r>
                    </a:p>
                  </a:txBody>
                  <a:tcPr marL="42025" marR="42025" marT="36021" marB="36021"/>
                </a:tc>
                <a:tc>
                  <a:txBody>
                    <a:bodyPr/>
                    <a:lstStyle/>
                    <a:p>
                      <a:pPr algn="l"/>
                      <a:r>
                        <a:rPr lang="en-US" sz="1400">
                          <a:effectLst/>
                        </a:rPr>
                        <a:t>Optional isolation level. Only applicable to propagation REQUIRED or REQUIRES_NEW.</a:t>
                      </a:r>
                    </a:p>
                  </a:txBody>
                  <a:tcPr marL="42025" marR="42025" marT="36021" marB="36021"/>
                </a:tc>
                <a:extLst>
                  <a:ext uri="{0D108BD9-81ED-4DB2-BD59-A6C34878D82A}">
                    <a16:rowId xmlns:a16="http://schemas.microsoft.com/office/drawing/2014/main" val="1575227575"/>
                  </a:ext>
                </a:extLst>
              </a:tr>
              <a:tr h="630661">
                <a:tc>
                  <a:txBody>
                    <a:bodyPr/>
                    <a:lstStyle/>
                    <a:p>
                      <a:pPr algn="l"/>
                      <a:r>
                        <a:rPr lang="en-US" sz="1400" dirty="0">
                          <a:effectLst/>
                        </a:rPr>
                        <a:t>timeout</a:t>
                      </a:r>
                    </a:p>
                  </a:txBody>
                  <a:tcPr marL="42025" marR="42025" marT="36021" marB="36021"/>
                </a:tc>
                <a:tc>
                  <a:txBody>
                    <a:bodyPr/>
                    <a:lstStyle/>
                    <a:p>
                      <a:pPr algn="l"/>
                      <a:r>
                        <a:rPr lang="en-US" sz="1400">
                          <a:effectLst/>
                        </a:rPr>
                        <a:t>int (in seconds granularity)</a:t>
                      </a:r>
                    </a:p>
                  </a:txBody>
                  <a:tcPr marL="42025" marR="42025" marT="36021" marB="36021"/>
                </a:tc>
                <a:tc>
                  <a:txBody>
                    <a:bodyPr/>
                    <a:lstStyle/>
                    <a:p>
                      <a:pPr algn="l"/>
                      <a:r>
                        <a:rPr lang="en-US" sz="1400">
                          <a:effectLst/>
                        </a:rPr>
                        <a:t>Optional transaction timeout. Only applicable to propagation REQUIRED or REQUIRES_NEW.</a:t>
                      </a:r>
                    </a:p>
                  </a:txBody>
                  <a:tcPr marL="42025" marR="42025" marT="36021" marB="36021"/>
                </a:tc>
                <a:extLst>
                  <a:ext uri="{0D108BD9-81ED-4DB2-BD59-A6C34878D82A}">
                    <a16:rowId xmlns:a16="http://schemas.microsoft.com/office/drawing/2014/main" val="3427100139"/>
                  </a:ext>
                </a:extLst>
              </a:tr>
              <a:tr h="630661">
                <a:tc>
                  <a:txBody>
                    <a:bodyPr/>
                    <a:lstStyle/>
                    <a:p>
                      <a:pPr algn="l"/>
                      <a:r>
                        <a:rPr lang="en-US" sz="1400">
                          <a:effectLst/>
                        </a:rPr>
                        <a:t>readOnly</a:t>
                      </a:r>
                    </a:p>
                  </a:txBody>
                  <a:tcPr marL="42025" marR="42025" marT="36021" marB="36021"/>
                </a:tc>
                <a:tc>
                  <a:txBody>
                    <a:bodyPr/>
                    <a:lstStyle/>
                    <a:p>
                      <a:pPr algn="l"/>
                      <a:r>
                        <a:rPr lang="en-US" sz="1400">
                          <a:effectLst/>
                        </a:rPr>
                        <a:t>boolean</a:t>
                      </a:r>
                    </a:p>
                  </a:txBody>
                  <a:tcPr marL="42025" marR="42025" marT="36021" marB="36021"/>
                </a:tc>
                <a:tc>
                  <a:txBody>
                    <a:bodyPr/>
                    <a:lstStyle/>
                    <a:p>
                      <a:pPr algn="l"/>
                      <a:r>
                        <a:rPr lang="en-US" sz="1400">
                          <a:effectLst/>
                        </a:rPr>
                        <a:t>Read/write vs. read-only transaction. Only applicable to REQUIRED or REQUIRES_NEW.</a:t>
                      </a:r>
                    </a:p>
                  </a:txBody>
                  <a:tcPr marL="42025" marR="42025" marT="36021" marB="36021"/>
                </a:tc>
                <a:extLst>
                  <a:ext uri="{0D108BD9-81ED-4DB2-BD59-A6C34878D82A}">
                    <a16:rowId xmlns:a16="http://schemas.microsoft.com/office/drawing/2014/main" val="1184015354"/>
                  </a:ext>
                </a:extLst>
              </a:tr>
              <a:tr h="532463">
                <a:tc>
                  <a:txBody>
                    <a:bodyPr/>
                    <a:lstStyle/>
                    <a:p>
                      <a:pPr algn="l"/>
                      <a:r>
                        <a:rPr lang="en-US" sz="1400">
                          <a:effectLst/>
                        </a:rPr>
                        <a:t>rollbackFor</a:t>
                      </a:r>
                    </a:p>
                  </a:txBody>
                  <a:tcPr marL="42025" marR="42025" marT="36021" marB="36021"/>
                </a:tc>
                <a:tc>
                  <a:txBody>
                    <a:bodyPr/>
                    <a:lstStyle/>
                    <a:p>
                      <a:pPr algn="l"/>
                      <a:r>
                        <a:rPr lang="en-US" sz="1400">
                          <a:effectLst/>
                        </a:rPr>
                        <a:t>Array of Class objects, which must be derived from Throwable.</a:t>
                      </a:r>
                    </a:p>
                  </a:txBody>
                  <a:tcPr marL="42025" marR="42025" marT="36021" marB="36021"/>
                </a:tc>
                <a:tc>
                  <a:txBody>
                    <a:bodyPr/>
                    <a:lstStyle/>
                    <a:p>
                      <a:pPr algn="l"/>
                      <a:r>
                        <a:rPr lang="en-US" sz="1400">
                          <a:effectLst/>
                        </a:rPr>
                        <a:t>Optional array of exception classes that must cause rollback.</a:t>
                      </a:r>
                    </a:p>
                  </a:txBody>
                  <a:tcPr marL="42025" marR="42025" marT="36021" marB="36021"/>
                </a:tc>
                <a:extLst>
                  <a:ext uri="{0D108BD9-81ED-4DB2-BD59-A6C34878D82A}">
                    <a16:rowId xmlns:a16="http://schemas.microsoft.com/office/drawing/2014/main" val="1976863636"/>
                  </a:ext>
                </a:extLst>
              </a:tr>
              <a:tr h="532463">
                <a:tc>
                  <a:txBody>
                    <a:bodyPr/>
                    <a:lstStyle/>
                    <a:p>
                      <a:pPr algn="l"/>
                      <a:r>
                        <a:rPr lang="en-US" sz="1400">
                          <a:effectLst/>
                        </a:rPr>
                        <a:t>rollbackForClassName</a:t>
                      </a:r>
                    </a:p>
                  </a:txBody>
                  <a:tcPr marL="42025" marR="42025" marT="36021" marB="36021"/>
                </a:tc>
                <a:tc>
                  <a:txBody>
                    <a:bodyPr/>
                    <a:lstStyle/>
                    <a:p>
                      <a:pPr algn="l"/>
                      <a:r>
                        <a:rPr lang="en-US" sz="1400">
                          <a:effectLst/>
                        </a:rPr>
                        <a:t>Array of class names. Classes must be derived from Throwable.</a:t>
                      </a:r>
                    </a:p>
                  </a:txBody>
                  <a:tcPr marL="42025" marR="42025" marT="36021" marB="36021"/>
                </a:tc>
                <a:tc>
                  <a:txBody>
                    <a:bodyPr/>
                    <a:lstStyle/>
                    <a:p>
                      <a:pPr algn="l"/>
                      <a:r>
                        <a:rPr lang="en-US" sz="1400">
                          <a:effectLst/>
                        </a:rPr>
                        <a:t>Optional array of names of exception classes that must cause rollback.</a:t>
                      </a:r>
                    </a:p>
                  </a:txBody>
                  <a:tcPr marL="42025" marR="42025" marT="36021" marB="36021"/>
                </a:tc>
                <a:extLst>
                  <a:ext uri="{0D108BD9-81ED-4DB2-BD59-A6C34878D82A}">
                    <a16:rowId xmlns:a16="http://schemas.microsoft.com/office/drawing/2014/main" val="3774430968"/>
                  </a:ext>
                </a:extLst>
              </a:tr>
              <a:tr h="532463">
                <a:tc>
                  <a:txBody>
                    <a:bodyPr/>
                    <a:lstStyle/>
                    <a:p>
                      <a:pPr algn="l"/>
                      <a:r>
                        <a:rPr lang="en-US" sz="1400">
                          <a:effectLst/>
                        </a:rPr>
                        <a:t>noRollbackFor</a:t>
                      </a:r>
                    </a:p>
                  </a:txBody>
                  <a:tcPr marL="42025" marR="42025" marT="36021" marB="36021"/>
                </a:tc>
                <a:tc>
                  <a:txBody>
                    <a:bodyPr/>
                    <a:lstStyle/>
                    <a:p>
                      <a:pPr algn="l"/>
                      <a:r>
                        <a:rPr lang="en-US" sz="1400">
                          <a:effectLst/>
                        </a:rPr>
                        <a:t>Array of Class objects, which must be derived from Throwable.</a:t>
                      </a:r>
                    </a:p>
                  </a:txBody>
                  <a:tcPr marL="42025" marR="42025" marT="36021" marB="36021"/>
                </a:tc>
                <a:tc>
                  <a:txBody>
                    <a:bodyPr/>
                    <a:lstStyle/>
                    <a:p>
                      <a:pPr algn="l"/>
                      <a:r>
                        <a:rPr lang="en-US" sz="1400">
                          <a:effectLst/>
                        </a:rPr>
                        <a:t>Optional array of exception classes that must not cause rollback.</a:t>
                      </a:r>
                    </a:p>
                  </a:txBody>
                  <a:tcPr marL="42025" marR="42025" marT="36021" marB="36021"/>
                </a:tc>
                <a:extLst>
                  <a:ext uri="{0D108BD9-81ED-4DB2-BD59-A6C34878D82A}">
                    <a16:rowId xmlns:a16="http://schemas.microsoft.com/office/drawing/2014/main" val="112437954"/>
                  </a:ext>
                </a:extLst>
              </a:tr>
              <a:tr h="532463">
                <a:tc>
                  <a:txBody>
                    <a:bodyPr/>
                    <a:lstStyle/>
                    <a:p>
                      <a:pPr algn="l"/>
                      <a:r>
                        <a:rPr lang="en-US" sz="1400">
                          <a:effectLst/>
                        </a:rPr>
                        <a:t>noRollbackForClassName</a:t>
                      </a:r>
                    </a:p>
                  </a:txBody>
                  <a:tcPr marL="42025" marR="42025" marT="36021" marB="36021"/>
                </a:tc>
                <a:tc>
                  <a:txBody>
                    <a:bodyPr/>
                    <a:lstStyle/>
                    <a:p>
                      <a:pPr algn="l"/>
                      <a:r>
                        <a:rPr lang="en-US" sz="1400">
                          <a:effectLst/>
                        </a:rPr>
                        <a:t>Array of String class names, which must be derived from Throwable.</a:t>
                      </a:r>
                    </a:p>
                  </a:txBody>
                  <a:tcPr marL="42025" marR="42025" marT="36021" marB="36021"/>
                </a:tc>
                <a:tc>
                  <a:txBody>
                    <a:bodyPr/>
                    <a:lstStyle/>
                    <a:p>
                      <a:pPr algn="l"/>
                      <a:r>
                        <a:rPr lang="en-US" sz="1400" dirty="0">
                          <a:effectLst/>
                        </a:rPr>
                        <a:t>Optional array of names of exception classes that must not cause rollback.</a:t>
                      </a:r>
                    </a:p>
                  </a:txBody>
                  <a:tcPr marL="42025" marR="42025" marT="36021" marB="36021"/>
                </a:tc>
                <a:extLst>
                  <a:ext uri="{0D108BD9-81ED-4DB2-BD59-A6C34878D82A}">
                    <a16:rowId xmlns:a16="http://schemas.microsoft.com/office/drawing/2014/main" val="1062226836"/>
                  </a:ext>
                </a:extLst>
              </a:tr>
            </a:tbl>
          </a:graphicData>
        </a:graphic>
      </p:graphicFrame>
    </p:spTree>
    <p:extLst>
      <p:ext uri="{BB962C8B-B14F-4D97-AF65-F5344CB8AC3E}">
        <p14:creationId xmlns:p14="http://schemas.microsoft.com/office/powerpoint/2010/main" val="13608187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DE831-D658-48A3-B8F6-FAA6DF74D4CD}"/>
              </a:ext>
            </a:extLst>
          </p:cNvPr>
          <p:cNvSpPr>
            <a:spLocks noGrp="1"/>
          </p:cNvSpPr>
          <p:nvPr>
            <p:ph type="title"/>
          </p:nvPr>
        </p:nvSpPr>
        <p:spPr/>
        <p:txBody>
          <a:bodyPr/>
          <a:lstStyle/>
          <a:p>
            <a:r>
              <a:rPr lang="en-US" altLang="zh-TW" dirty="0"/>
              <a:t>Multiple Transaction Managers with @Transactional</a:t>
            </a:r>
            <a:endParaRPr lang="zh-TW" altLang="en-US" dirty="0"/>
          </a:p>
        </p:txBody>
      </p:sp>
      <p:sp>
        <p:nvSpPr>
          <p:cNvPr id="3" name="內容版面配置區 2">
            <a:extLst>
              <a:ext uri="{FF2B5EF4-FFF2-40B4-BE49-F238E27FC236}">
                <a16:creationId xmlns:a16="http://schemas.microsoft.com/office/drawing/2014/main" id="{C62A9A1D-36BE-4F93-A1AF-251DA2DFC2DA}"/>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9047F1B7-B66C-4756-B742-80D0B20F9125}"/>
              </a:ext>
            </a:extLst>
          </p:cNvPr>
          <p:cNvSpPr>
            <a:spLocks noChangeArrowheads="1"/>
          </p:cNvSpPr>
          <p:nvPr/>
        </p:nvSpPr>
        <p:spPr bwMode="auto">
          <a:xfrm>
            <a:off x="1945341" y="1982450"/>
            <a:ext cx="4031873" cy="144655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class</a:t>
            </a:r>
            <a:r>
              <a:rPr kumimoji="0" lang="zh-TW" altLang="zh-TW" sz="1100" b="0" i="0" u="none" strike="noStrike" cap="none" normalizeH="0" baseline="0" dirty="0">
                <a:ln>
                  <a:noFill/>
                </a:ln>
                <a:solidFill>
                  <a:srgbClr val="000000"/>
                </a:solidFill>
                <a:effectLst/>
                <a:latin typeface="Consolas" panose="020B0609020204030204" pitchFamily="49" charset="0"/>
              </a:rPr>
              <a:t> TransactionalService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1" u="none" strike="noStrike" cap="none" normalizeH="0" baseline="0" dirty="0">
                <a:ln>
                  <a:noFill/>
                </a:ln>
                <a:solidFill>
                  <a:srgbClr val="808080"/>
                </a:solidFill>
                <a:effectLst/>
                <a:latin typeface="Consolas" panose="020B0609020204030204" pitchFamily="49" charset="0"/>
              </a:rPr>
              <a:t>    </a:t>
            </a:r>
            <a:r>
              <a:rPr kumimoji="0" lang="zh-TW" altLang="zh-TW" sz="1100" b="0" i="1" u="none" strike="noStrike" cap="none" normalizeH="0" baseline="0" dirty="0">
                <a:ln>
                  <a:noFill/>
                </a:ln>
                <a:solidFill>
                  <a:srgbClr val="808080"/>
                </a:solidFill>
                <a:effectLst/>
                <a:latin typeface="Consolas" panose="020B0609020204030204" pitchFamily="49" charset="0"/>
              </a:rPr>
              <a:t>@Transactional("order")</a:t>
            </a:r>
            <a:r>
              <a:rPr kumimoji="0" lang="zh-TW" altLang="zh-TW" sz="1100" b="0" i="0" u="none" strike="noStrike" cap="none" normalizeH="0" baseline="0" dirty="0">
                <a:ln>
                  <a:noFill/>
                </a:ln>
                <a:solidFill>
                  <a:srgbClr val="000000"/>
                </a:solidFill>
                <a:effectLst/>
                <a:latin typeface="Consolas" panose="020B0609020204030204" pitchFamily="49" charset="0"/>
              </a:rPr>
              <a:t>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1" i="0" u="none" strike="noStrike" cap="none" normalizeH="0" baseline="0" dirty="0">
                <a:ln>
                  <a:noFill/>
                </a:ln>
                <a:solidFill>
                  <a:srgbClr val="7F0055"/>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void</a:t>
            </a:r>
            <a:r>
              <a:rPr kumimoji="0" lang="zh-TW" altLang="zh-TW" sz="1100" b="0" i="0" u="none" strike="noStrike" cap="none" normalizeH="0" baseline="0" dirty="0">
                <a:ln>
                  <a:noFill/>
                </a:ln>
                <a:solidFill>
                  <a:srgbClr val="000000"/>
                </a:solidFill>
                <a:effectLst/>
                <a:latin typeface="Consolas" panose="020B0609020204030204" pitchFamily="49" charset="0"/>
              </a:rPr>
              <a:t> setSomething(String name) { ...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1" u="none" strike="noStrike" cap="none" normalizeH="0" baseline="0" dirty="0">
                <a:ln>
                  <a:noFill/>
                </a:ln>
                <a:solidFill>
                  <a:srgbClr val="808080"/>
                </a:solidFill>
                <a:effectLst/>
                <a:latin typeface="Consolas" panose="020B0609020204030204" pitchFamily="49" charset="0"/>
              </a:rPr>
              <a:t>    </a:t>
            </a:r>
            <a:r>
              <a:rPr kumimoji="0" lang="zh-TW" altLang="zh-TW" sz="1100" b="0" i="1" u="none" strike="noStrike" cap="none" normalizeH="0" baseline="0" dirty="0">
                <a:ln>
                  <a:noFill/>
                </a:ln>
                <a:solidFill>
                  <a:srgbClr val="808080"/>
                </a:solidFill>
                <a:effectLst/>
                <a:latin typeface="Consolas" panose="020B0609020204030204" pitchFamily="49" charset="0"/>
              </a:rPr>
              <a:t>@Transactional("account")</a:t>
            </a:r>
            <a:r>
              <a:rPr kumimoji="0" lang="zh-TW" altLang="zh-TW" sz="1100" b="0" i="0" u="none" strike="noStrike" cap="none" normalizeH="0" baseline="0" dirty="0">
                <a:ln>
                  <a:noFill/>
                </a:ln>
                <a:solidFill>
                  <a:srgbClr val="000000"/>
                </a:solidFill>
                <a:effectLst/>
                <a:latin typeface="Consolas" panose="020B0609020204030204" pitchFamily="49" charset="0"/>
              </a:rPr>
              <a:t>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1" i="0" u="none" strike="noStrike" cap="none" normalizeH="0" baseline="0" dirty="0">
                <a:ln>
                  <a:noFill/>
                </a:ln>
                <a:solidFill>
                  <a:srgbClr val="7F0055"/>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void</a:t>
            </a:r>
            <a:r>
              <a:rPr kumimoji="0" lang="zh-TW" altLang="zh-TW" sz="1100" b="0" i="0" u="none" strike="noStrike" cap="none" normalizeH="0" baseline="0" dirty="0">
                <a:ln>
                  <a:noFill/>
                </a:ln>
                <a:solidFill>
                  <a:srgbClr val="000000"/>
                </a:solidFill>
                <a:effectLst/>
                <a:latin typeface="Consolas" panose="020B0609020204030204" pitchFamily="49" charset="0"/>
              </a:rPr>
              <a:t> doSomething() { ...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a:ln>
                  <a:noFill/>
                </a:ln>
                <a:solidFill>
                  <a:srgbClr val="000000"/>
                </a:solidFill>
                <a:effectLst/>
                <a:latin typeface="Consolas" panose="020B0609020204030204" pitchFamily="49" charset="0"/>
              </a:rPr>
              <a:t>}</a:t>
            </a:r>
            <a:r>
              <a:rPr kumimoji="0" lang="zh-TW" altLang="zh-TW" sz="900" b="0" i="0" u="none" strike="noStrike" cap="none" normalizeH="0" baseline="0" dirty="0">
                <a:ln>
                  <a:noFill/>
                </a:ln>
                <a:solidFill>
                  <a:schemeClr val="tx1"/>
                </a:solidFill>
                <a:effectLst/>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96699E0-6129-481B-9589-48DE407B10B3}"/>
              </a:ext>
            </a:extLst>
          </p:cNvPr>
          <p:cNvSpPr>
            <a:spLocks noChangeArrowheads="1"/>
          </p:cNvSpPr>
          <p:nvPr/>
        </p:nvSpPr>
        <p:spPr bwMode="auto">
          <a:xfrm>
            <a:off x="1205753" y="3930194"/>
            <a:ext cx="10620215" cy="246221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&lt;tx:annotation-driven/&gt;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"transactionManager1"</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&lt;qualifier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"order"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"transactionManager2"</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&lt;qualifier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"account"</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04521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226D93-5EF6-4FFA-BB62-F7407B066F5A}"/>
              </a:ext>
            </a:extLst>
          </p:cNvPr>
          <p:cNvSpPr>
            <a:spLocks noGrp="1"/>
          </p:cNvSpPr>
          <p:nvPr>
            <p:ph type="title"/>
          </p:nvPr>
        </p:nvSpPr>
        <p:spPr/>
        <p:txBody>
          <a:bodyPr/>
          <a:lstStyle/>
          <a:p>
            <a:r>
              <a:rPr lang="en-US" altLang="zh-TW" dirty="0"/>
              <a:t>17.5.7 Transaction propagation</a:t>
            </a:r>
            <a:endParaRPr lang="zh-TW" altLang="en-US" dirty="0"/>
          </a:p>
        </p:txBody>
      </p:sp>
      <p:sp>
        <p:nvSpPr>
          <p:cNvPr id="3" name="內容版面配置區 2">
            <a:extLst>
              <a:ext uri="{FF2B5EF4-FFF2-40B4-BE49-F238E27FC236}">
                <a16:creationId xmlns:a16="http://schemas.microsoft.com/office/drawing/2014/main" id="{94F95E97-2C37-4CF2-9DFB-F2C67935209B}"/>
              </a:ext>
            </a:extLst>
          </p:cNvPr>
          <p:cNvSpPr>
            <a:spLocks noGrp="1"/>
          </p:cNvSpPr>
          <p:nvPr>
            <p:ph idx="1"/>
          </p:nvPr>
        </p:nvSpPr>
        <p:spPr/>
        <p:txBody>
          <a:bodyPr/>
          <a:lstStyle/>
          <a:p>
            <a:endParaRPr lang="zh-TW" altLang="en-US" dirty="0"/>
          </a:p>
        </p:txBody>
      </p:sp>
      <p:pic>
        <p:nvPicPr>
          <p:cNvPr id="16386" name="Picture 2" descr="tx prop required">
            <a:extLst>
              <a:ext uri="{FF2B5EF4-FFF2-40B4-BE49-F238E27FC236}">
                <a16:creationId xmlns:a16="http://schemas.microsoft.com/office/drawing/2014/main" id="{539A5EFC-266D-47C9-BC54-E76F0BF3D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375" y="2317028"/>
            <a:ext cx="6236677" cy="265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2733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F6A6E-54DC-4967-9067-EB33DCE9542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13E6395-BB81-485F-B3E1-5B42C2D0BFBE}"/>
              </a:ext>
            </a:extLst>
          </p:cNvPr>
          <p:cNvSpPr>
            <a:spLocks noGrp="1"/>
          </p:cNvSpPr>
          <p:nvPr>
            <p:ph idx="1"/>
          </p:nvPr>
        </p:nvSpPr>
        <p:spPr/>
        <p:txBody>
          <a:bodyPr>
            <a:normAutofit fontScale="92500" lnSpcReduction="20000"/>
          </a:bodyPr>
          <a:lstStyle/>
          <a:p>
            <a:r>
              <a:rPr lang="en-US" altLang="zh-TW" dirty="0"/>
              <a:t>When the propagation setting is PROPAGATION_REQUIRED, </a:t>
            </a:r>
          </a:p>
          <a:p>
            <a:pPr lvl="1"/>
            <a:r>
              <a:rPr lang="en-US" altLang="zh-TW" dirty="0"/>
              <a:t>a logical transaction scope is created for each method upon which the setting is applied. </a:t>
            </a:r>
          </a:p>
          <a:p>
            <a:pPr lvl="1"/>
            <a:r>
              <a:rPr lang="en-US" altLang="zh-TW" dirty="0"/>
              <a:t>Each such logical transaction scope can determine rollback-only status individually, with an outer transaction scope being logically independent from the inner transaction scope. </a:t>
            </a:r>
          </a:p>
          <a:p>
            <a:pPr lvl="1"/>
            <a:r>
              <a:rPr lang="en-US" altLang="zh-TW" dirty="0"/>
              <a:t>all these scopes will be mapped to the same physical transaction. </a:t>
            </a:r>
          </a:p>
          <a:p>
            <a:pPr lvl="1"/>
            <a:r>
              <a:rPr lang="en-US" altLang="zh-TW" dirty="0"/>
              <a:t>So a rollback-only marker set in the inner transaction scope does affect the outer transaction’s chance to actually commit (as you would expect it to).</a:t>
            </a:r>
          </a:p>
          <a:p>
            <a:r>
              <a:rPr lang="en-US" altLang="zh-TW" dirty="0"/>
              <a:t>However, in the case where an inner transaction scope sets the rollback-only marker, the outer transaction has not decided on the rollback itself</a:t>
            </a:r>
          </a:p>
          <a:p>
            <a:pPr lvl="1"/>
            <a:r>
              <a:rPr lang="en-US" altLang="zh-TW" dirty="0"/>
              <a:t>A corresponding </a:t>
            </a:r>
            <a:r>
              <a:rPr lang="en-US" altLang="zh-TW" dirty="0" err="1"/>
              <a:t>UnexpectedRollbackException</a:t>
            </a:r>
            <a:r>
              <a:rPr lang="en-US" altLang="zh-TW" dirty="0"/>
              <a:t> is thrown at that point. </a:t>
            </a:r>
          </a:p>
          <a:p>
            <a:pPr lvl="1"/>
            <a:r>
              <a:rPr lang="en-US" altLang="zh-TW" dirty="0"/>
              <a:t>The outer caller needs to receive an </a:t>
            </a:r>
            <a:r>
              <a:rPr lang="en-US" altLang="zh-TW" dirty="0" err="1"/>
              <a:t>UnexpectedRollbackException</a:t>
            </a:r>
            <a:r>
              <a:rPr lang="en-US" altLang="zh-TW" dirty="0"/>
              <a:t> to indicate clearly that a rollback was performed instead.</a:t>
            </a:r>
            <a:endParaRPr lang="zh-TW" altLang="en-US" dirty="0"/>
          </a:p>
        </p:txBody>
      </p:sp>
    </p:spTree>
    <p:extLst>
      <p:ext uri="{BB962C8B-B14F-4D97-AF65-F5344CB8AC3E}">
        <p14:creationId xmlns:p14="http://schemas.microsoft.com/office/powerpoint/2010/main" val="26754456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AC7F39-2A85-4AFB-A739-A5CBC0697A4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0A44A62-4D8A-44A2-9B18-7808C92D2B26}"/>
              </a:ext>
            </a:extLst>
          </p:cNvPr>
          <p:cNvSpPr>
            <a:spLocks noGrp="1"/>
          </p:cNvSpPr>
          <p:nvPr>
            <p:ph idx="1"/>
          </p:nvPr>
        </p:nvSpPr>
        <p:spPr/>
        <p:txBody>
          <a:bodyPr>
            <a:normAutofit/>
          </a:bodyPr>
          <a:lstStyle/>
          <a:p>
            <a:r>
              <a:rPr lang="en-US" altLang="zh-TW" dirty="0"/>
              <a:t>PROPAGATION_REQUIRES_NEW</a:t>
            </a:r>
          </a:p>
          <a:p>
            <a:pPr lvl="1"/>
            <a:r>
              <a:rPr lang="en-US" altLang="zh-TW" dirty="0"/>
              <a:t>always uses an independent physical transaction for each affected transaction scope, never participating in an existing transaction for an outer scope. </a:t>
            </a:r>
          </a:p>
          <a:p>
            <a:pPr lvl="1"/>
            <a:r>
              <a:rPr lang="en-US" altLang="zh-TW" dirty="0"/>
              <a:t>In such an arrangement, the underlying resource transactions are different and hence can commit or roll back independently, with an outer transaction not affected by an inner transaction’s rollback status. </a:t>
            </a:r>
            <a:endParaRPr lang="zh-TW" altLang="en-US" dirty="0"/>
          </a:p>
        </p:txBody>
      </p:sp>
      <p:pic>
        <p:nvPicPr>
          <p:cNvPr id="18436" name="Picture 4" descr="tx prop requires new">
            <a:extLst>
              <a:ext uri="{FF2B5EF4-FFF2-40B4-BE49-F238E27FC236}">
                <a16:creationId xmlns:a16="http://schemas.microsoft.com/office/drawing/2014/main" id="{7CCDE260-CC66-45DD-AB49-3FE2575BB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47" y="4193671"/>
            <a:ext cx="6664361" cy="2299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08853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52BF25-9F4B-487E-9FAF-57553F77A1A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E4C4FD9-76DF-4320-BB67-C08E1379AD54}"/>
              </a:ext>
            </a:extLst>
          </p:cNvPr>
          <p:cNvSpPr>
            <a:spLocks noGrp="1"/>
          </p:cNvSpPr>
          <p:nvPr>
            <p:ph idx="1"/>
          </p:nvPr>
        </p:nvSpPr>
        <p:spPr/>
        <p:txBody>
          <a:bodyPr/>
          <a:lstStyle/>
          <a:p>
            <a:r>
              <a:rPr lang="en-US" altLang="zh-TW" dirty="0"/>
              <a:t>Nested</a:t>
            </a:r>
          </a:p>
          <a:p>
            <a:pPr lvl="1"/>
            <a:r>
              <a:rPr lang="en-US" altLang="zh-TW" dirty="0"/>
              <a:t>PROPAGATION_NESTED uses a single physical transaction with multiple </a:t>
            </a:r>
            <a:r>
              <a:rPr lang="en-US" altLang="zh-TW" dirty="0" err="1"/>
              <a:t>savepoints</a:t>
            </a:r>
            <a:r>
              <a:rPr lang="en-US" altLang="zh-TW" dirty="0"/>
              <a:t> that it can roll back to. </a:t>
            </a:r>
          </a:p>
          <a:p>
            <a:pPr lvl="1"/>
            <a:r>
              <a:rPr lang="en-US" altLang="zh-TW" dirty="0"/>
              <a:t>Such partial rollbacks allow an inner transaction scope to trigger a rollback for its scope, with the outer transaction being able to continue the physical transaction despite some operations having been rolled back. </a:t>
            </a:r>
          </a:p>
          <a:p>
            <a:pPr lvl="1"/>
            <a:r>
              <a:rPr lang="en-US" altLang="zh-TW" dirty="0"/>
              <a:t>This setting is typically mapped onto JDBC </a:t>
            </a:r>
            <a:r>
              <a:rPr lang="en-US" altLang="zh-TW" dirty="0" err="1"/>
              <a:t>savepoints</a:t>
            </a:r>
            <a:r>
              <a:rPr lang="en-US" altLang="zh-TW" dirty="0"/>
              <a:t>, so will only work with JDBC resource transactions. </a:t>
            </a:r>
          </a:p>
        </p:txBody>
      </p:sp>
    </p:spTree>
    <p:extLst>
      <p:ext uri="{BB962C8B-B14F-4D97-AF65-F5344CB8AC3E}">
        <p14:creationId xmlns:p14="http://schemas.microsoft.com/office/powerpoint/2010/main" val="1797890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79B03-9454-4402-BEA7-7A88C5DB39F3}"/>
              </a:ext>
            </a:extLst>
          </p:cNvPr>
          <p:cNvSpPr>
            <a:spLocks noGrp="1"/>
          </p:cNvSpPr>
          <p:nvPr>
            <p:ph type="title"/>
          </p:nvPr>
        </p:nvSpPr>
        <p:spPr/>
        <p:txBody>
          <a:bodyPr/>
          <a:lstStyle/>
          <a:p>
            <a:r>
              <a:rPr lang="en-US" altLang="zh-TW" dirty="0"/>
              <a:t>18. DAO support</a:t>
            </a:r>
            <a:endParaRPr lang="zh-TW" altLang="en-US" dirty="0"/>
          </a:p>
        </p:txBody>
      </p:sp>
      <p:sp>
        <p:nvSpPr>
          <p:cNvPr id="3" name="內容版面配置區 2">
            <a:extLst>
              <a:ext uri="{FF2B5EF4-FFF2-40B4-BE49-F238E27FC236}">
                <a16:creationId xmlns:a16="http://schemas.microsoft.com/office/drawing/2014/main" id="{42BE53E9-2026-4056-9760-7AA234FAF98F}"/>
              </a:ext>
            </a:extLst>
          </p:cNvPr>
          <p:cNvSpPr>
            <a:spLocks noGrp="1"/>
          </p:cNvSpPr>
          <p:nvPr>
            <p:ph idx="1"/>
          </p:nvPr>
        </p:nvSpPr>
        <p:spPr/>
        <p:txBody>
          <a:bodyPr>
            <a:normAutofit fontScale="70000" lnSpcReduction="20000"/>
          </a:bodyPr>
          <a:lstStyle/>
          <a:p>
            <a:r>
              <a:rPr lang="en-US" altLang="zh-TW" dirty="0"/>
              <a:t>18.2 Consistent exception hierarchy</a:t>
            </a:r>
          </a:p>
          <a:p>
            <a:r>
              <a:rPr lang="en-US" altLang="zh-TW" dirty="0"/>
              <a:t>Spring provides a convenient translation from technology-specific exceptions like </a:t>
            </a:r>
            <a:r>
              <a:rPr lang="en-US" altLang="zh-TW" dirty="0" err="1"/>
              <a:t>SQLException</a:t>
            </a:r>
            <a:r>
              <a:rPr lang="en-US" altLang="zh-TW" dirty="0"/>
              <a:t> to its own exception class hierarchy with the </a:t>
            </a:r>
            <a:r>
              <a:rPr lang="en-US" altLang="zh-TW" dirty="0" err="1"/>
              <a:t>DataAccessException</a:t>
            </a:r>
            <a:r>
              <a:rPr lang="en-US" altLang="zh-TW" dirty="0"/>
              <a:t> as the root exception. </a:t>
            </a:r>
          </a:p>
          <a:p>
            <a:pPr lvl="1"/>
            <a:r>
              <a:rPr lang="en-US" altLang="zh-TW" dirty="0"/>
              <a:t>These exceptions wrap the original exception so there is never any risk that one might lose any information as to what might have gone wrong.</a:t>
            </a:r>
          </a:p>
          <a:p>
            <a:r>
              <a:rPr lang="en-US" altLang="zh-TW" dirty="0"/>
              <a:t>In addition to JDBC exceptions, Spring can also wrap Hibernate-specific exceptions, converting them to a set of focused runtime exceptions (the same is true for JDO and JPA exceptions). </a:t>
            </a:r>
          </a:p>
          <a:p>
            <a:r>
              <a:rPr lang="en-US" altLang="zh-TW" dirty="0"/>
              <a:t>This allows one to handle most persistence exceptions, which are non-recoverable, only in the appropriate layers, without having annoying boilerplate catch-and-throw blocks and exception declarations in one’s DAOs. (One can still trap and handle exceptions anywhere one needs to though.) </a:t>
            </a:r>
          </a:p>
          <a:p>
            <a:r>
              <a:rPr lang="en-US" altLang="zh-TW" dirty="0"/>
              <a:t>As mentioned above, JDBC exceptions (including database-specific dialects) are also converted to the same hierarchy, meaning that one can perform some operations with JDBC within a consistent programming model.</a:t>
            </a:r>
            <a:endParaRPr lang="zh-TW" altLang="en-US" dirty="0"/>
          </a:p>
        </p:txBody>
      </p:sp>
    </p:spTree>
    <p:extLst>
      <p:ext uri="{BB962C8B-B14F-4D97-AF65-F5344CB8AC3E}">
        <p14:creationId xmlns:p14="http://schemas.microsoft.com/office/powerpoint/2010/main" val="2130088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DataAccessException">
            <a:extLst>
              <a:ext uri="{FF2B5EF4-FFF2-40B4-BE49-F238E27FC236}">
                <a16:creationId xmlns:a16="http://schemas.microsoft.com/office/drawing/2014/main" id="{477C7E92-823B-4BDE-9102-A5E77BA6B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81" y="681038"/>
            <a:ext cx="10702837"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485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Persistence Context, Transactions and Entity Managers</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dirty="0"/>
              <a:t>A Persistence Context can be associated with either single or multiple transactions and can be associated with multiple Entity Managers. </a:t>
            </a:r>
          </a:p>
          <a:p>
            <a:r>
              <a:rPr lang="en-US" altLang="zh-TW" dirty="0"/>
              <a:t>A Persistence Context gets registered with a transaction so that persistence context can be flushed when a transaction is committed. </a:t>
            </a:r>
          </a:p>
          <a:p>
            <a:r>
              <a:rPr lang="en-US" altLang="zh-TW" dirty="0"/>
              <a:t>When a transaction starts, the Entity Manager looks for an active Persistence Context instance. </a:t>
            </a:r>
          </a:p>
          <a:p>
            <a:r>
              <a:rPr lang="en-US" altLang="zh-TW" dirty="0"/>
              <a:t>If it is not available it creates one and binds it to the transaction. </a:t>
            </a:r>
          </a:p>
          <a:p>
            <a:r>
              <a:rPr lang="en-US" altLang="zh-TW" dirty="0"/>
              <a:t>Normally the scope of the persistence context is tightly associated with the transaction. When a transaction ends, the persistence context instance associated with that transaction also ends. </a:t>
            </a:r>
          </a:p>
          <a:p>
            <a:r>
              <a:rPr lang="en-US" altLang="zh-TW" dirty="0"/>
              <a:t>But sometime, mostly in the Java EE world, we require transaction propagation, which is the process of sharing a single persistence context between different Entity Managers within a single transaction.</a:t>
            </a:r>
            <a:endParaRPr lang="zh-TW" altLang="en-US" dirty="0"/>
          </a:p>
        </p:txBody>
      </p:sp>
    </p:spTree>
    <p:extLst>
      <p:ext uri="{BB962C8B-B14F-4D97-AF65-F5344CB8AC3E}">
        <p14:creationId xmlns:p14="http://schemas.microsoft.com/office/powerpoint/2010/main" val="260821172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597FCB-41D6-468B-A859-8E0D564E5B61}"/>
              </a:ext>
            </a:extLst>
          </p:cNvPr>
          <p:cNvSpPr>
            <a:spLocks noGrp="1"/>
          </p:cNvSpPr>
          <p:nvPr>
            <p:ph type="title"/>
          </p:nvPr>
        </p:nvSpPr>
        <p:spPr/>
        <p:txBody>
          <a:bodyPr/>
          <a:lstStyle/>
          <a:p>
            <a:r>
              <a:rPr lang="en-US" altLang="zh-TW" dirty="0"/>
              <a:t>18.3 Annotations used for configuring DAO or Repository classes</a:t>
            </a:r>
            <a:endParaRPr lang="zh-TW" altLang="en-US" dirty="0"/>
          </a:p>
        </p:txBody>
      </p:sp>
      <p:sp>
        <p:nvSpPr>
          <p:cNvPr id="3" name="內容版面配置區 2">
            <a:extLst>
              <a:ext uri="{FF2B5EF4-FFF2-40B4-BE49-F238E27FC236}">
                <a16:creationId xmlns:a16="http://schemas.microsoft.com/office/drawing/2014/main" id="{9A06805C-15AF-4A15-8256-9AFF5413D7D0}"/>
              </a:ext>
            </a:extLst>
          </p:cNvPr>
          <p:cNvSpPr>
            <a:spLocks noGrp="1"/>
          </p:cNvSpPr>
          <p:nvPr>
            <p:ph idx="1"/>
          </p:nvPr>
        </p:nvSpPr>
        <p:spPr/>
        <p:txBody>
          <a:bodyPr/>
          <a:lstStyle/>
          <a:p>
            <a:r>
              <a:rPr lang="en-US" altLang="zh-TW" dirty="0"/>
              <a:t>The best way to guarantee that your Data Access Objects (DAOs) or repositories provide exception translation is to use the @Repository annotation. </a:t>
            </a:r>
          </a:p>
          <a:p>
            <a:pPr lvl="1"/>
            <a:r>
              <a:rPr lang="en-US" altLang="zh-TW" dirty="0"/>
              <a:t>allows the component scanning support to find and configure your DAOs and repositories without having to provide XML configuration entries for them.</a:t>
            </a:r>
            <a:endParaRPr lang="zh-TW" altLang="en-US" dirty="0"/>
          </a:p>
        </p:txBody>
      </p:sp>
      <p:sp>
        <p:nvSpPr>
          <p:cNvPr id="5" name="Rectangle 2">
            <a:extLst>
              <a:ext uri="{FF2B5EF4-FFF2-40B4-BE49-F238E27FC236}">
                <a16:creationId xmlns:a16="http://schemas.microsoft.com/office/drawing/2014/main" id="{C23D5C71-EFCE-42B4-9FB7-9BE5AD2B6F12}"/>
              </a:ext>
            </a:extLst>
          </p:cNvPr>
          <p:cNvSpPr>
            <a:spLocks noChangeArrowheads="1"/>
          </p:cNvSpPr>
          <p:nvPr/>
        </p:nvSpPr>
        <p:spPr bwMode="auto">
          <a:xfrm>
            <a:off x="2626659" y="4332512"/>
            <a:ext cx="5551520" cy="95410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000000"/>
                </a:solidFill>
                <a:effectLst/>
                <a:latin typeface="Consolas" panose="020B0609020204030204" pitchFamily="49" charset="0"/>
              </a:rPr>
              <a:t>@Repository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SomeMovieFinder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MovieFinder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7100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65B6C4-B958-436A-8C81-E0D31A77C46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79EBD82-886B-4AF1-909E-9E6E809475C0}"/>
              </a:ext>
            </a:extLst>
          </p:cNvPr>
          <p:cNvSpPr>
            <a:spLocks noGrp="1"/>
          </p:cNvSpPr>
          <p:nvPr>
            <p:ph idx="1"/>
          </p:nvPr>
        </p:nvSpPr>
        <p:spPr/>
        <p:txBody>
          <a:bodyPr/>
          <a:lstStyle/>
          <a:p>
            <a:r>
              <a:rPr lang="en-US" altLang="zh-TW" dirty="0"/>
              <a:t>Any DAO or repository implementation will need to access to a persistence resource, depending on the persistence technology used; </a:t>
            </a:r>
          </a:p>
          <a:p>
            <a:r>
              <a:rPr lang="en-US" altLang="zh-TW" dirty="0"/>
              <a:t>Here is an example for a JPA repository:</a:t>
            </a:r>
            <a:endParaRPr lang="zh-TW" altLang="en-US" dirty="0"/>
          </a:p>
        </p:txBody>
      </p:sp>
      <p:sp>
        <p:nvSpPr>
          <p:cNvPr id="6" name="Rectangle 3">
            <a:extLst>
              <a:ext uri="{FF2B5EF4-FFF2-40B4-BE49-F238E27FC236}">
                <a16:creationId xmlns:a16="http://schemas.microsoft.com/office/drawing/2014/main" id="{5300E18A-C271-4A31-84E8-3B573E55AB24}"/>
              </a:ext>
            </a:extLst>
          </p:cNvPr>
          <p:cNvSpPr>
            <a:spLocks noChangeArrowheads="1"/>
          </p:cNvSpPr>
          <p:nvPr/>
        </p:nvSpPr>
        <p:spPr bwMode="auto">
          <a:xfrm>
            <a:off x="1380564" y="3417676"/>
            <a:ext cx="5352747" cy="160043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808080"/>
                </a:solidFill>
                <a:effectLst/>
                <a:latin typeface="Consolas" panose="020B0609020204030204" pitchFamily="49" charset="0"/>
              </a:rPr>
              <a:t>@Repository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JpaMovieFinder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MovieFinder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808080"/>
                </a:solidFill>
                <a:effectLst/>
                <a:latin typeface="Consolas" panose="020B0609020204030204" pitchFamily="49" charset="0"/>
              </a:rPr>
              <a:t>    </a:t>
            </a:r>
            <a:r>
              <a:rPr kumimoji="0" lang="zh-TW" altLang="zh-TW" sz="1400" b="0" i="1" u="none" strike="noStrike" cap="none" normalizeH="0" baseline="0" dirty="0">
                <a:ln>
                  <a:noFill/>
                </a:ln>
                <a:solidFill>
                  <a:srgbClr val="808080"/>
                </a:solidFill>
                <a:effectLst/>
                <a:latin typeface="Consolas" panose="020B0609020204030204" pitchFamily="49" charset="0"/>
              </a:rPr>
              <a:t>@PersistenceContext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private</a:t>
            </a:r>
            <a:r>
              <a:rPr kumimoji="0" lang="zh-TW" altLang="zh-TW" sz="1400" b="0" i="0" u="none" strike="noStrike" cap="none" normalizeH="0" baseline="0" dirty="0">
                <a:ln>
                  <a:noFill/>
                </a:ln>
                <a:solidFill>
                  <a:srgbClr val="000000"/>
                </a:solidFill>
                <a:effectLst/>
                <a:latin typeface="Consolas" panose="020B0609020204030204" pitchFamily="49" charset="0"/>
              </a:rPr>
              <a:t> EntityManager entityManager;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23551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a:t>Hibernate ORM 5.3.7.Final User Guide</a:t>
            </a:r>
          </a:p>
          <a:p>
            <a:pPr lvl="1"/>
            <a:r>
              <a:rPr lang="en-US" altLang="zh-TW" dirty="0"/>
              <a:t>http://docs.jboss.org/hibernate/orm/5.3/userguide/html_single/Hibernate_User_Guide.html</a:t>
            </a:r>
          </a:p>
          <a:p>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JPA Tutorial</a:t>
            </a:r>
          </a:p>
          <a:p>
            <a:pPr lvl="1"/>
            <a:r>
              <a:rPr lang="en-US" altLang="zh-TW" dirty="0"/>
              <a:t>https://www.javatpoint.com/jpa-tutorial</a:t>
            </a:r>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fontAlgn="base"/>
            <a:r>
              <a:rPr lang="en-US" altLang="zh-TW" dirty="0"/>
              <a:t>Persistence Contexts can have two scopes:</a:t>
            </a:r>
          </a:p>
          <a:p>
            <a:pPr lvl="1" fontAlgn="base"/>
            <a:r>
              <a:rPr lang="en-US" altLang="zh-TW" dirty="0"/>
              <a:t>Transaction Scoped Persistence Context</a:t>
            </a:r>
          </a:p>
          <a:p>
            <a:pPr lvl="1" fontAlgn="base"/>
            <a:r>
              <a:rPr lang="en-US" altLang="zh-TW" dirty="0"/>
              <a:t>Extended Scoped Persistence Context</a:t>
            </a:r>
          </a:p>
          <a:p>
            <a:pPr fontAlgn="base"/>
            <a:r>
              <a:rPr lang="en-US" altLang="zh-TW" dirty="0"/>
              <a:t>A Transactional scoped Entity Manager creates a Transaction scoped Persistence Context. </a:t>
            </a:r>
          </a:p>
          <a:p>
            <a:pPr fontAlgn="base"/>
            <a:r>
              <a:rPr lang="en-US" altLang="zh-TW" dirty="0"/>
              <a:t>An Extended Scope Entity Manager uses the Extended Persistence Context. </a:t>
            </a:r>
          </a:p>
          <a:p>
            <a:pPr lvl="1" fontAlgn="base"/>
            <a:r>
              <a:rPr lang="en-US" altLang="zh-TW" dirty="0"/>
              <a:t>The lifecycle of the Extended Persistence Context is tied to the </a:t>
            </a:r>
            <a:r>
              <a:rPr lang="en-US" altLang="zh-TW" dirty="0" err="1"/>
              <a:t>Stateful</a:t>
            </a:r>
            <a:r>
              <a:rPr lang="en-US" altLang="zh-TW" dirty="0"/>
              <a:t> Session Bean in the Java EE environment.</a:t>
            </a:r>
          </a:p>
          <a:p>
            <a:endParaRPr lang="zh-TW" altLang="en-US" dirty="0"/>
          </a:p>
        </p:txBody>
      </p:sp>
    </p:spTree>
    <p:extLst>
      <p:ext uri="{BB962C8B-B14F-4D97-AF65-F5344CB8AC3E}">
        <p14:creationId xmlns:p14="http://schemas.microsoft.com/office/powerpoint/2010/main" val="358299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ORM</a:t>
            </a:r>
            <a:br>
              <a:rPr lang="en-US" altLang="zh-TW" dirty="0"/>
            </a:br>
            <a:r>
              <a:rPr lang="en-US" altLang="zh-TW" dirty="0"/>
              <a:t>Mapping Directions</a:t>
            </a:r>
            <a:endParaRPr lang="zh-TW" altLang="en-US" dirty="0"/>
          </a:p>
        </p:txBody>
      </p:sp>
      <p:sp>
        <p:nvSpPr>
          <p:cNvPr id="3" name="內容版面配置區 2"/>
          <p:cNvSpPr>
            <a:spLocks noGrp="1"/>
          </p:cNvSpPr>
          <p:nvPr>
            <p:ph idx="1"/>
          </p:nvPr>
        </p:nvSpPr>
        <p:spPr/>
        <p:txBody>
          <a:bodyPr/>
          <a:lstStyle/>
          <a:p>
            <a:r>
              <a:rPr lang="en-US" altLang="zh-TW" dirty="0"/>
              <a:t>Unidirectional relationship </a:t>
            </a:r>
          </a:p>
          <a:p>
            <a:pPr lvl="1"/>
            <a:r>
              <a:rPr lang="en-US" altLang="zh-TW" dirty="0"/>
              <a:t>In this relationship, only one entity can refer the properties to another. </a:t>
            </a:r>
          </a:p>
          <a:p>
            <a:pPr lvl="1"/>
            <a:r>
              <a:rPr lang="en-US" altLang="zh-TW" dirty="0"/>
              <a:t>It contains only one owing side that specifies how an update can be made in the database.</a:t>
            </a:r>
          </a:p>
          <a:p>
            <a:endParaRPr lang="en-US" altLang="zh-TW" dirty="0"/>
          </a:p>
          <a:p>
            <a:r>
              <a:rPr lang="en-US" altLang="zh-TW" dirty="0"/>
              <a:t>Bidirectional relationship </a:t>
            </a:r>
          </a:p>
          <a:p>
            <a:pPr lvl="1"/>
            <a:r>
              <a:rPr lang="en-US" altLang="zh-TW" dirty="0"/>
              <a:t>This relationship contains an owning side as well as an inverse side. </a:t>
            </a:r>
          </a:p>
          <a:p>
            <a:pPr lvl="1"/>
            <a:r>
              <a:rPr lang="en-US" altLang="zh-TW" dirty="0"/>
              <a:t>So here every entity has a relationship field or refer the property to other entity.</a:t>
            </a:r>
            <a:endParaRPr lang="zh-TW" altLang="en-US" dirty="0"/>
          </a:p>
        </p:txBody>
      </p:sp>
    </p:spTree>
    <p:extLst>
      <p:ext uri="{BB962C8B-B14F-4D97-AF65-F5344CB8AC3E}">
        <p14:creationId xmlns:p14="http://schemas.microsoft.com/office/powerpoint/2010/main" val="864743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Types of Mapping</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One-to-one </a:t>
            </a:r>
          </a:p>
          <a:p>
            <a:pPr lvl="1"/>
            <a:r>
              <a:rPr lang="en-US" altLang="zh-TW" dirty="0"/>
              <a:t>This association is represented by @</a:t>
            </a:r>
            <a:r>
              <a:rPr lang="en-US" altLang="zh-TW" dirty="0" err="1"/>
              <a:t>OneToOne</a:t>
            </a:r>
            <a:r>
              <a:rPr lang="en-US" altLang="zh-TW" dirty="0"/>
              <a:t> annotation. Here, instance of each entity is related to a single instance of another entity.</a:t>
            </a:r>
          </a:p>
          <a:p>
            <a:r>
              <a:rPr lang="en-US" altLang="zh-TW" dirty="0"/>
              <a:t>One-to-many</a:t>
            </a:r>
          </a:p>
          <a:p>
            <a:pPr lvl="1"/>
            <a:r>
              <a:rPr lang="en-US" altLang="zh-TW" dirty="0"/>
              <a:t>This association is represented by @</a:t>
            </a:r>
            <a:r>
              <a:rPr lang="en-US" altLang="zh-TW" dirty="0" err="1"/>
              <a:t>OneToMany</a:t>
            </a:r>
            <a:r>
              <a:rPr lang="en-US" altLang="zh-TW" dirty="0"/>
              <a:t> annotation. In this relationship, an instance of one entity can be related to more than one instance of another entity.</a:t>
            </a:r>
          </a:p>
          <a:p>
            <a:r>
              <a:rPr lang="en-US" altLang="zh-TW" dirty="0"/>
              <a:t>Many-to-one </a:t>
            </a:r>
          </a:p>
          <a:p>
            <a:pPr lvl="1"/>
            <a:r>
              <a:rPr lang="en-US" altLang="zh-TW" dirty="0"/>
              <a:t>This mapping is defined by @</a:t>
            </a:r>
            <a:r>
              <a:rPr lang="en-US" altLang="zh-TW" dirty="0" err="1"/>
              <a:t>ManyToOne</a:t>
            </a:r>
            <a:r>
              <a:rPr lang="en-US" altLang="zh-TW" dirty="0"/>
              <a:t> annotation. In this relationship, multiple instances of an entity can be related to single instance of another entity.</a:t>
            </a:r>
          </a:p>
          <a:p>
            <a:r>
              <a:rPr lang="en-US" altLang="zh-TW" dirty="0"/>
              <a:t>Many-to-many </a:t>
            </a:r>
          </a:p>
          <a:p>
            <a:pPr lvl="1"/>
            <a:r>
              <a:rPr lang="en-US" altLang="zh-TW" dirty="0"/>
              <a:t>This association is represented by @</a:t>
            </a:r>
            <a:r>
              <a:rPr lang="en-US" altLang="zh-TW" dirty="0" err="1"/>
              <a:t>ManyToMany</a:t>
            </a:r>
            <a:r>
              <a:rPr lang="en-US" altLang="zh-TW" dirty="0"/>
              <a:t> annotation. Here, multiple instances of an entity can be related to multiple instances of another entity. In this mapping, any side can be the owing side.</a:t>
            </a:r>
            <a:endParaRPr lang="zh-TW" altLang="en-US" dirty="0"/>
          </a:p>
        </p:txBody>
      </p:sp>
    </p:spTree>
    <p:extLst>
      <p:ext uri="{BB962C8B-B14F-4D97-AF65-F5344CB8AC3E}">
        <p14:creationId xmlns:p14="http://schemas.microsoft.com/office/powerpoint/2010/main" val="310628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JPA Class Relationship</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339200984"/>
              </p:ext>
            </p:extLst>
          </p:nvPr>
        </p:nvGraphicFramePr>
        <p:xfrm>
          <a:off x="619992" y="1806378"/>
          <a:ext cx="6518564" cy="4653611"/>
        </p:xfrm>
        <a:graphic>
          <a:graphicData uri="http://schemas.openxmlformats.org/drawingml/2006/table">
            <a:tbl>
              <a:tblPr/>
              <a:tblGrid>
                <a:gridCol w="2023872">
                  <a:extLst>
                    <a:ext uri="{9D8B030D-6E8A-4147-A177-3AD203B41FA5}">
                      <a16:colId xmlns:a16="http://schemas.microsoft.com/office/drawing/2014/main" val="4006652666"/>
                    </a:ext>
                  </a:extLst>
                </a:gridCol>
                <a:gridCol w="4494692">
                  <a:extLst>
                    <a:ext uri="{9D8B030D-6E8A-4147-A177-3AD203B41FA5}">
                      <a16:colId xmlns:a16="http://schemas.microsoft.com/office/drawing/2014/main" val="3376175562"/>
                    </a:ext>
                  </a:extLst>
                </a:gridCol>
              </a:tblGrid>
              <a:tr h="318460">
                <a:tc>
                  <a:txBody>
                    <a:bodyPr/>
                    <a:lstStyle/>
                    <a:p>
                      <a:pPr algn="l" fontAlgn="t"/>
                      <a:r>
                        <a:rPr lang="en-US" sz="1600">
                          <a:effectLst/>
                        </a:rPr>
                        <a:t>Units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Description</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519960864"/>
                  </a:ext>
                </a:extLst>
              </a:tr>
              <a:tr h="634488">
                <a:tc>
                  <a:txBody>
                    <a:bodyPr/>
                    <a:lstStyle/>
                    <a:p>
                      <a:pPr fontAlgn="t"/>
                      <a:r>
                        <a:rPr lang="en-US" sz="1600" b="1">
                          <a:effectLst/>
                        </a:rPr>
                        <a:t>EntityManagerFactory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is a factory class of </a:t>
                      </a:r>
                      <a:r>
                        <a:rPr lang="en-US" sz="1600" dirty="0" err="1">
                          <a:effectLst/>
                        </a:rPr>
                        <a:t>EntityManager</a:t>
                      </a:r>
                      <a:r>
                        <a:rPr lang="en-US" sz="1600" dirty="0">
                          <a:effectLst/>
                        </a:rPr>
                        <a:t>. It creates and manages multiple </a:t>
                      </a:r>
                      <a:r>
                        <a:rPr lang="en-US" sz="1600" dirty="0" err="1">
                          <a:effectLst/>
                        </a:rPr>
                        <a:t>EntityManager</a:t>
                      </a:r>
                      <a:r>
                        <a:rPr lang="en-US" sz="1600" dirty="0">
                          <a:effectLst/>
                        </a:rPr>
                        <a:t> instances.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8303076"/>
                  </a:ext>
                </a:extLst>
              </a:tr>
              <a:tr h="634488">
                <a:tc>
                  <a:txBody>
                    <a:bodyPr/>
                    <a:lstStyle/>
                    <a:p>
                      <a:pPr fontAlgn="t"/>
                      <a:r>
                        <a:rPr lang="en-US" sz="1600" b="1">
                          <a:effectLst/>
                        </a:rPr>
                        <a:t>EntityManager</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It is an Interface, it manages the persistence operations on objects. It works like factory for Query instance.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28813782"/>
                  </a:ext>
                </a:extLst>
              </a:tr>
              <a:tr h="495209">
                <a:tc>
                  <a:txBody>
                    <a:bodyPr/>
                    <a:lstStyle/>
                    <a:p>
                      <a:pPr fontAlgn="t"/>
                      <a:r>
                        <a:rPr lang="en-US" sz="1600" b="1">
                          <a:effectLst/>
                        </a:rPr>
                        <a:t>Entity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Entities are the persistence objects, stores as records in the database.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71254123"/>
                  </a:ext>
                </a:extLst>
              </a:tr>
              <a:tr h="913043">
                <a:tc>
                  <a:txBody>
                    <a:bodyPr/>
                    <a:lstStyle/>
                    <a:p>
                      <a:pPr fontAlgn="t"/>
                      <a:r>
                        <a:rPr lang="en-US" sz="1600" b="1">
                          <a:effectLst/>
                        </a:rPr>
                        <a:t>EntityTransaction</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It has one-to-one relationship with EntityManager. For each EntityManager, operations are maintained by EntityTransaction class.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58926919"/>
                  </a:ext>
                </a:extLst>
              </a:tr>
              <a:tr h="634488">
                <a:tc>
                  <a:txBody>
                    <a:bodyPr/>
                    <a:lstStyle/>
                    <a:p>
                      <a:pPr fontAlgn="t"/>
                      <a:r>
                        <a:rPr lang="en-US" sz="1600" b="1">
                          <a:effectLst/>
                        </a:rPr>
                        <a:t>Persistence</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class contain static methods to obtain </a:t>
                      </a:r>
                      <a:r>
                        <a:rPr lang="en-US" sz="1600" dirty="0" err="1">
                          <a:effectLst/>
                        </a:rPr>
                        <a:t>EntityManagerFactory</a:t>
                      </a:r>
                      <a:r>
                        <a:rPr lang="en-US" sz="1600" dirty="0">
                          <a:effectLst/>
                        </a:rPr>
                        <a:t> instance.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61014149"/>
                  </a:ext>
                </a:extLst>
              </a:tr>
              <a:tr h="773766">
                <a:tc>
                  <a:txBody>
                    <a:bodyPr/>
                    <a:lstStyle/>
                    <a:p>
                      <a:pPr fontAlgn="t"/>
                      <a:r>
                        <a:rPr lang="en-US" sz="1600" b="1">
                          <a:effectLst/>
                        </a:rPr>
                        <a:t>Query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interface is implemented by each JPA vendor to obtain relational objects that meet the criteria.</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4582383"/>
                  </a:ext>
                </a:extLst>
              </a:tr>
            </a:tbl>
          </a:graphicData>
        </a:graphic>
      </p:graphicFrame>
      <p:pic>
        <p:nvPicPr>
          <p:cNvPr id="1026" name="Picture 2" descr="JPA Class Relationshi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028" y="2348102"/>
            <a:ext cx="4771183" cy="357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12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a:t>
            </a:r>
            <a:br>
              <a:rPr lang="en-US" altLang="zh-TW" dirty="0"/>
            </a:br>
            <a:r>
              <a:rPr lang="en-US" altLang="zh-TW" dirty="0" err="1"/>
              <a:t>Entity</a:t>
            </a:r>
            <a:r>
              <a:rPr lang="en-US" altLang="zh-TW" dirty="0"/>
              <a:t> Properties</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b="1" dirty="0" err="1"/>
              <a:t>Persistability</a:t>
            </a:r>
            <a:endParaRPr lang="en-US" altLang="zh-TW" dirty="0"/>
          </a:p>
          <a:p>
            <a:pPr lvl="1"/>
            <a:r>
              <a:rPr lang="en-US" altLang="zh-TW" dirty="0"/>
              <a:t>An object is called persistent if it is stored in the database and can be accessed anytime.</a:t>
            </a:r>
          </a:p>
          <a:p>
            <a:r>
              <a:rPr lang="en-US" altLang="zh-TW" b="1" dirty="0"/>
              <a:t>Persistent Identity </a:t>
            </a:r>
          </a:p>
          <a:p>
            <a:pPr lvl="1"/>
            <a:r>
              <a:rPr lang="en-US" altLang="zh-TW" dirty="0"/>
              <a:t>In Java, each entity is unique and represents as an object identity. Similarly, when the object identity is stored in a database then it is represented as persistence identity. This object identity is equivalent to primary key in database.</a:t>
            </a:r>
          </a:p>
          <a:p>
            <a:r>
              <a:rPr lang="en-US" altLang="zh-TW" b="1" dirty="0" err="1"/>
              <a:t>Transactionality</a:t>
            </a:r>
            <a:r>
              <a:rPr lang="en-US" altLang="zh-TW" b="1" dirty="0"/>
              <a:t> </a:t>
            </a:r>
          </a:p>
          <a:p>
            <a:pPr lvl="1"/>
            <a:r>
              <a:rPr lang="en-US" altLang="zh-TW" dirty="0"/>
              <a:t>Entity can perform various operations such as create, delete, update. Each operation makes some changes in the database. It ensures that whatever changes made in the database either be succeed or failed atomically.</a:t>
            </a:r>
          </a:p>
          <a:p>
            <a:r>
              <a:rPr lang="en-US" altLang="zh-TW" b="1" dirty="0" err="1"/>
              <a:t>Granuality</a:t>
            </a:r>
            <a:endParaRPr lang="en-US" altLang="zh-TW" b="1" dirty="0"/>
          </a:p>
          <a:p>
            <a:pPr lvl="1"/>
            <a:r>
              <a:rPr lang="en-US" altLang="zh-TW" dirty="0"/>
              <a:t>Entities should not be primitives, primitive wrappers or built-in objects with single dimensional state.</a:t>
            </a:r>
          </a:p>
          <a:p>
            <a:endParaRPr lang="zh-TW" altLang="en-US" dirty="0"/>
          </a:p>
        </p:txBody>
      </p:sp>
    </p:spTree>
    <p:extLst>
      <p:ext uri="{BB962C8B-B14F-4D97-AF65-F5344CB8AC3E}">
        <p14:creationId xmlns:p14="http://schemas.microsoft.com/office/powerpoint/2010/main" val="158194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 Metadata</a:t>
            </a:r>
            <a:endParaRPr lang="zh-TW" altLang="en-US" dirty="0"/>
          </a:p>
        </p:txBody>
      </p:sp>
      <p:sp>
        <p:nvSpPr>
          <p:cNvPr id="3" name="內容版面配置區 2"/>
          <p:cNvSpPr>
            <a:spLocks noGrp="1"/>
          </p:cNvSpPr>
          <p:nvPr>
            <p:ph idx="1"/>
          </p:nvPr>
        </p:nvSpPr>
        <p:spPr/>
        <p:txBody>
          <a:bodyPr/>
          <a:lstStyle/>
          <a:p>
            <a:r>
              <a:rPr lang="en-US" altLang="zh-TW" dirty="0"/>
              <a:t>Each entity is associated with some metadata that represents the information of it. </a:t>
            </a:r>
          </a:p>
          <a:p>
            <a:r>
              <a:rPr lang="en-US" altLang="zh-TW" dirty="0"/>
              <a:t>Instead of database, this metadata is exist either inside or outside the class. </a:t>
            </a:r>
          </a:p>
          <a:p>
            <a:r>
              <a:rPr lang="en-US" altLang="zh-TW" dirty="0"/>
              <a:t>This metadata can be in following forms: </a:t>
            </a:r>
          </a:p>
          <a:p>
            <a:pPr lvl="1"/>
            <a:r>
              <a:rPr lang="en-US" altLang="zh-TW" b="1" dirty="0"/>
              <a:t>Annotation -</a:t>
            </a:r>
            <a:r>
              <a:rPr lang="en-US" altLang="zh-TW" dirty="0"/>
              <a:t> In Java, annotations are the form of tags that represents metadata. This metadata persist inside the class.</a:t>
            </a:r>
          </a:p>
          <a:p>
            <a:pPr lvl="1"/>
            <a:r>
              <a:rPr lang="en-US" altLang="zh-TW" b="1" dirty="0"/>
              <a:t>XML -</a:t>
            </a:r>
            <a:r>
              <a:rPr lang="en-US" altLang="zh-TW" dirty="0"/>
              <a:t> In this form, metadata persist outside the class in XML file.</a:t>
            </a:r>
          </a:p>
          <a:p>
            <a:endParaRPr lang="zh-TW" altLang="en-US" dirty="0"/>
          </a:p>
        </p:txBody>
      </p:sp>
    </p:spTree>
    <p:extLst>
      <p:ext uri="{BB962C8B-B14F-4D97-AF65-F5344CB8AC3E}">
        <p14:creationId xmlns:p14="http://schemas.microsoft.com/office/powerpoint/2010/main" val="1614162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Annotations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740064990"/>
              </p:ext>
            </p:extLst>
          </p:nvPr>
        </p:nvGraphicFramePr>
        <p:xfrm>
          <a:off x="1236517" y="1430238"/>
          <a:ext cx="8977746" cy="5105640"/>
        </p:xfrm>
        <a:graphic>
          <a:graphicData uri="http://schemas.openxmlformats.org/drawingml/2006/table">
            <a:tbl>
              <a:tblPr firstRow="1" bandRow="1">
                <a:tableStyleId>{1FECB4D8-DB02-4DC6-A0A2-4F2EBAE1DC90}</a:tableStyleId>
              </a:tblPr>
              <a:tblGrid>
                <a:gridCol w="2005446">
                  <a:extLst>
                    <a:ext uri="{9D8B030D-6E8A-4147-A177-3AD203B41FA5}">
                      <a16:colId xmlns:a16="http://schemas.microsoft.com/office/drawing/2014/main" val="4070058162"/>
                    </a:ext>
                  </a:extLst>
                </a:gridCol>
                <a:gridCol w="6972300">
                  <a:extLst>
                    <a:ext uri="{9D8B030D-6E8A-4147-A177-3AD203B41FA5}">
                      <a16:colId xmlns:a16="http://schemas.microsoft.com/office/drawing/2014/main" val="3381381622"/>
                    </a:ext>
                  </a:extLst>
                </a:gridCol>
              </a:tblGrid>
              <a:tr h="310626">
                <a:tc>
                  <a:txBody>
                    <a:bodyPr/>
                    <a:lstStyle/>
                    <a:p>
                      <a:pPr algn="l" fontAlgn="t"/>
                      <a:r>
                        <a:rPr lang="en-US" sz="1600">
                          <a:effectLst/>
                        </a:rPr>
                        <a:t>Annotation</a:t>
                      </a:r>
                    </a:p>
                  </a:txBody>
                  <a:tcPr marL="12635" marR="12635" marT="12635" marB="12635"/>
                </a:tc>
                <a:tc>
                  <a:txBody>
                    <a:bodyPr/>
                    <a:lstStyle/>
                    <a:p>
                      <a:pPr algn="l" fontAlgn="t"/>
                      <a:r>
                        <a:rPr lang="en-US" sz="1600">
                          <a:effectLst/>
                        </a:rPr>
                        <a:t>Description</a:t>
                      </a:r>
                    </a:p>
                  </a:txBody>
                  <a:tcPr marL="12635" marR="12635" marT="12635" marB="12635"/>
                </a:tc>
                <a:extLst>
                  <a:ext uri="{0D108BD9-81ED-4DB2-BD59-A6C34878D82A}">
                    <a16:rowId xmlns:a16="http://schemas.microsoft.com/office/drawing/2014/main" val="4043605773"/>
                  </a:ext>
                </a:extLst>
              </a:tr>
              <a:tr h="310626">
                <a:tc>
                  <a:txBody>
                    <a:bodyPr/>
                    <a:lstStyle/>
                    <a:p>
                      <a:pPr fontAlgn="t"/>
                      <a:r>
                        <a:rPr lang="en-US" sz="1600">
                          <a:effectLst/>
                        </a:rPr>
                        <a:t>@Entity</a:t>
                      </a:r>
                    </a:p>
                  </a:txBody>
                  <a:tcPr marL="12635" marR="12635" marT="12635" marB="12635"/>
                </a:tc>
                <a:tc>
                  <a:txBody>
                    <a:bodyPr/>
                    <a:lstStyle/>
                    <a:p>
                      <a:pPr fontAlgn="t"/>
                      <a:r>
                        <a:rPr lang="en-US" sz="1600">
                          <a:effectLst/>
                        </a:rPr>
                        <a:t>This annotation specifies to declare the class as entity or a table.</a:t>
                      </a:r>
                    </a:p>
                  </a:txBody>
                  <a:tcPr marL="12635" marR="12635" marT="12635" marB="12635"/>
                </a:tc>
                <a:extLst>
                  <a:ext uri="{0D108BD9-81ED-4DB2-BD59-A6C34878D82A}">
                    <a16:rowId xmlns:a16="http://schemas.microsoft.com/office/drawing/2014/main" val="3457585525"/>
                  </a:ext>
                </a:extLst>
              </a:tr>
              <a:tr h="310626">
                <a:tc>
                  <a:txBody>
                    <a:bodyPr/>
                    <a:lstStyle/>
                    <a:p>
                      <a:pPr fontAlgn="t"/>
                      <a:r>
                        <a:rPr lang="en-US" sz="1600">
                          <a:effectLst/>
                        </a:rPr>
                        <a:t>@Table</a:t>
                      </a:r>
                    </a:p>
                  </a:txBody>
                  <a:tcPr marL="12635" marR="12635" marT="12635" marB="12635"/>
                </a:tc>
                <a:tc>
                  <a:txBody>
                    <a:bodyPr/>
                    <a:lstStyle/>
                    <a:p>
                      <a:pPr fontAlgn="t"/>
                      <a:r>
                        <a:rPr lang="en-US" sz="1600">
                          <a:effectLst/>
                        </a:rPr>
                        <a:t>This annotation specifies to declare table name.</a:t>
                      </a:r>
                    </a:p>
                  </a:txBody>
                  <a:tcPr marL="12635" marR="12635" marT="12635" marB="12635"/>
                </a:tc>
                <a:extLst>
                  <a:ext uri="{0D108BD9-81ED-4DB2-BD59-A6C34878D82A}">
                    <a16:rowId xmlns:a16="http://schemas.microsoft.com/office/drawing/2014/main" val="95174138"/>
                  </a:ext>
                </a:extLst>
              </a:tr>
              <a:tr h="310626">
                <a:tc>
                  <a:txBody>
                    <a:bodyPr/>
                    <a:lstStyle/>
                    <a:p>
                      <a:pPr fontAlgn="t"/>
                      <a:r>
                        <a:rPr lang="en-US" sz="1600">
                          <a:effectLst/>
                        </a:rPr>
                        <a:t>@Basic</a:t>
                      </a:r>
                    </a:p>
                  </a:txBody>
                  <a:tcPr marL="12635" marR="12635" marT="12635" marB="12635"/>
                </a:tc>
                <a:tc>
                  <a:txBody>
                    <a:bodyPr/>
                    <a:lstStyle/>
                    <a:p>
                      <a:pPr fontAlgn="t"/>
                      <a:r>
                        <a:rPr lang="en-US" sz="1600">
                          <a:effectLst/>
                        </a:rPr>
                        <a:t>This annotation specifies non constraint fields explicitly.</a:t>
                      </a:r>
                    </a:p>
                  </a:txBody>
                  <a:tcPr marL="12635" marR="12635" marT="12635" marB="12635"/>
                </a:tc>
                <a:extLst>
                  <a:ext uri="{0D108BD9-81ED-4DB2-BD59-A6C34878D82A}">
                    <a16:rowId xmlns:a16="http://schemas.microsoft.com/office/drawing/2014/main" val="2493548313"/>
                  </a:ext>
                </a:extLst>
              </a:tr>
              <a:tr h="592085">
                <a:tc>
                  <a:txBody>
                    <a:bodyPr/>
                    <a:lstStyle/>
                    <a:p>
                      <a:pPr fontAlgn="t"/>
                      <a:r>
                        <a:rPr lang="en-US" sz="1600">
                          <a:effectLst/>
                        </a:rPr>
                        <a:t>@Embedded</a:t>
                      </a:r>
                    </a:p>
                  </a:txBody>
                  <a:tcPr marL="12635" marR="12635" marT="12635" marB="12635"/>
                </a:tc>
                <a:tc>
                  <a:txBody>
                    <a:bodyPr/>
                    <a:lstStyle/>
                    <a:p>
                      <a:pPr fontAlgn="t"/>
                      <a:r>
                        <a:rPr lang="en-US" sz="1600">
                          <a:effectLst/>
                        </a:rPr>
                        <a:t>This annotation specifies the properties of class or an entity whose value instance of an embeddable class.</a:t>
                      </a:r>
                    </a:p>
                  </a:txBody>
                  <a:tcPr marL="12635" marR="12635" marT="12635" marB="12635"/>
                </a:tc>
                <a:extLst>
                  <a:ext uri="{0D108BD9-81ED-4DB2-BD59-A6C34878D82A}">
                    <a16:rowId xmlns:a16="http://schemas.microsoft.com/office/drawing/2014/main" val="4031678235"/>
                  </a:ext>
                </a:extLst>
              </a:tr>
              <a:tr h="592085">
                <a:tc>
                  <a:txBody>
                    <a:bodyPr/>
                    <a:lstStyle/>
                    <a:p>
                      <a:pPr fontAlgn="t"/>
                      <a:r>
                        <a:rPr lang="en-US" sz="1600">
                          <a:effectLst/>
                        </a:rPr>
                        <a:t>@Id</a:t>
                      </a:r>
                    </a:p>
                  </a:txBody>
                  <a:tcPr marL="12635" marR="12635" marT="12635" marB="12635"/>
                </a:tc>
                <a:tc>
                  <a:txBody>
                    <a:bodyPr/>
                    <a:lstStyle/>
                    <a:p>
                      <a:pPr fontAlgn="t"/>
                      <a:r>
                        <a:rPr lang="en-US" sz="1600">
                          <a:effectLst/>
                        </a:rPr>
                        <a:t>This annotation specifies the property, use for identity (primary key of a table) of the class.</a:t>
                      </a:r>
                    </a:p>
                  </a:txBody>
                  <a:tcPr marL="12635" marR="12635" marT="12635" marB="12635"/>
                </a:tc>
                <a:extLst>
                  <a:ext uri="{0D108BD9-81ED-4DB2-BD59-A6C34878D82A}">
                    <a16:rowId xmlns:a16="http://schemas.microsoft.com/office/drawing/2014/main" val="783883932"/>
                  </a:ext>
                </a:extLst>
              </a:tr>
              <a:tr h="592085">
                <a:tc>
                  <a:txBody>
                    <a:bodyPr/>
                    <a:lstStyle/>
                    <a:p>
                      <a:pPr fontAlgn="t"/>
                      <a:r>
                        <a:rPr lang="en-US" sz="1600">
                          <a:effectLst/>
                        </a:rPr>
                        <a:t>@GeneratedValue</a:t>
                      </a:r>
                    </a:p>
                  </a:txBody>
                  <a:tcPr marL="12635" marR="12635" marT="12635" marB="12635"/>
                </a:tc>
                <a:tc>
                  <a:txBody>
                    <a:bodyPr/>
                    <a:lstStyle/>
                    <a:p>
                      <a:pPr fontAlgn="t"/>
                      <a:r>
                        <a:rPr lang="en-US" sz="1600">
                          <a:effectLst/>
                        </a:rPr>
                        <a:t>This annotation specifies, how the identity attribute can be initialized such as Automatic, manual, or value taken from sequence table.</a:t>
                      </a:r>
                    </a:p>
                  </a:txBody>
                  <a:tcPr marL="12635" marR="12635" marT="12635" marB="12635"/>
                </a:tc>
                <a:extLst>
                  <a:ext uri="{0D108BD9-81ED-4DB2-BD59-A6C34878D82A}">
                    <a16:rowId xmlns:a16="http://schemas.microsoft.com/office/drawing/2014/main" val="1465849521"/>
                  </a:ext>
                </a:extLst>
              </a:tr>
              <a:tr h="592085">
                <a:tc>
                  <a:txBody>
                    <a:bodyPr/>
                    <a:lstStyle/>
                    <a:p>
                      <a:pPr fontAlgn="t"/>
                      <a:r>
                        <a:rPr lang="en-US" sz="1600">
                          <a:effectLst/>
                        </a:rPr>
                        <a:t>@Transient</a:t>
                      </a:r>
                    </a:p>
                  </a:txBody>
                  <a:tcPr marL="12635" marR="12635" marT="12635" marB="12635"/>
                </a:tc>
                <a:tc>
                  <a:txBody>
                    <a:bodyPr/>
                    <a:lstStyle/>
                    <a:p>
                      <a:pPr fontAlgn="t"/>
                      <a:r>
                        <a:rPr lang="en-US" sz="1600">
                          <a:effectLst/>
                        </a:rPr>
                        <a:t>This annotation specifies the property which in not persistent i.e. the value is never stored into database.</a:t>
                      </a:r>
                    </a:p>
                  </a:txBody>
                  <a:tcPr marL="12635" marR="12635" marT="12635" marB="12635"/>
                </a:tc>
                <a:extLst>
                  <a:ext uri="{0D108BD9-81ED-4DB2-BD59-A6C34878D82A}">
                    <a16:rowId xmlns:a16="http://schemas.microsoft.com/office/drawing/2014/main" val="2594533214"/>
                  </a:ext>
                </a:extLst>
              </a:tr>
              <a:tr h="310626">
                <a:tc>
                  <a:txBody>
                    <a:bodyPr/>
                    <a:lstStyle/>
                    <a:p>
                      <a:pPr fontAlgn="t"/>
                      <a:r>
                        <a:rPr lang="en-US" sz="1600">
                          <a:effectLst/>
                        </a:rPr>
                        <a:t>@Column</a:t>
                      </a:r>
                    </a:p>
                  </a:txBody>
                  <a:tcPr marL="12635" marR="12635" marT="12635" marB="12635"/>
                </a:tc>
                <a:tc>
                  <a:txBody>
                    <a:bodyPr/>
                    <a:lstStyle/>
                    <a:p>
                      <a:pPr fontAlgn="t"/>
                      <a:r>
                        <a:rPr lang="en-US" sz="1600">
                          <a:effectLst/>
                        </a:rPr>
                        <a:t>This annotation is used to specify column or attribute for persistence property.</a:t>
                      </a:r>
                    </a:p>
                  </a:txBody>
                  <a:tcPr marL="12635" marR="12635" marT="12635" marB="12635"/>
                </a:tc>
                <a:extLst>
                  <a:ext uri="{0D108BD9-81ED-4DB2-BD59-A6C34878D82A}">
                    <a16:rowId xmlns:a16="http://schemas.microsoft.com/office/drawing/2014/main" val="3773761510"/>
                  </a:ext>
                </a:extLst>
              </a:tr>
              <a:tr h="592085">
                <a:tc>
                  <a:txBody>
                    <a:bodyPr/>
                    <a:lstStyle/>
                    <a:p>
                      <a:pPr fontAlgn="t"/>
                      <a:r>
                        <a:rPr lang="en-US" sz="1600">
                          <a:effectLst/>
                        </a:rPr>
                        <a:t>@SequenceGenerator</a:t>
                      </a:r>
                    </a:p>
                  </a:txBody>
                  <a:tcPr marL="12635" marR="12635" marT="12635" marB="12635"/>
                </a:tc>
                <a:tc>
                  <a:txBody>
                    <a:bodyPr/>
                    <a:lstStyle/>
                    <a:p>
                      <a:pPr fontAlgn="t"/>
                      <a:r>
                        <a:rPr lang="en-US" sz="1600">
                          <a:effectLst/>
                        </a:rPr>
                        <a:t>This annotation is used to define the value for the property which is specified in @GeneratedValue annotation. It creates a sequence.</a:t>
                      </a:r>
                    </a:p>
                  </a:txBody>
                  <a:tcPr marL="12635" marR="12635" marT="12635" marB="12635"/>
                </a:tc>
                <a:extLst>
                  <a:ext uri="{0D108BD9-81ED-4DB2-BD59-A6C34878D82A}">
                    <a16:rowId xmlns:a16="http://schemas.microsoft.com/office/drawing/2014/main" val="259628224"/>
                  </a:ext>
                </a:extLst>
              </a:tr>
              <a:tr h="592085">
                <a:tc>
                  <a:txBody>
                    <a:bodyPr/>
                    <a:lstStyle/>
                    <a:p>
                      <a:pPr fontAlgn="t"/>
                      <a:r>
                        <a:rPr lang="en-US" sz="1600" dirty="0">
                          <a:effectLst/>
                        </a:rPr>
                        <a:t>@</a:t>
                      </a:r>
                      <a:r>
                        <a:rPr lang="en-US" sz="1600" dirty="0" err="1">
                          <a:effectLst/>
                        </a:rPr>
                        <a:t>TableGenerator</a:t>
                      </a:r>
                      <a:endParaRPr lang="en-US" sz="1600" dirty="0">
                        <a:effectLst/>
                      </a:endParaRPr>
                    </a:p>
                  </a:txBody>
                  <a:tcPr marL="12635" marR="12635" marT="12635" marB="12635"/>
                </a:tc>
                <a:tc>
                  <a:txBody>
                    <a:bodyPr/>
                    <a:lstStyle/>
                    <a:p>
                      <a:pPr fontAlgn="t"/>
                      <a:r>
                        <a:rPr lang="en-US" sz="1600" dirty="0">
                          <a:effectLst/>
                        </a:rPr>
                        <a:t>This annotation is used to specify the value generator for property specified in @</a:t>
                      </a:r>
                      <a:r>
                        <a:rPr lang="en-US" sz="1600" dirty="0" err="1">
                          <a:effectLst/>
                        </a:rPr>
                        <a:t>GeneratedValue</a:t>
                      </a:r>
                      <a:r>
                        <a:rPr lang="en-US" sz="1600" dirty="0">
                          <a:effectLst/>
                        </a:rPr>
                        <a:t> annotation. It creates a table for value generation.</a:t>
                      </a:r>
                    </a:p>
                  </a:txBody>
                  <a:tcPr marL="12635" marR="12635" marT="12635" marB="12635"/>
                </a:tc>
                <a:extLst>
                  <a:ext uri="{0D108BD9-81ED-4DB2-BD59-A6C34878D82A}">
                    <a16:rowId xmlns:a16="http://schemas.microsoft.com/office/drawing/2014/main" val="602585526"/>
                  </a:ext>
                </a:extLst>
              </a:tr>
            </a:tbl>
          </a:graphicData>
        </a:graphic>
      </p:graphicFrame>
    </p:spTree>
    <p:extLst>
      <p:ext uri="{BB962C8B-B14F-4D97-AF65-F5344CB8AC3E}">
        <p14:creationId xmlns:p14="http://schemas.microsoft.com/office/powerpoint/2010/main" val="56054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lstStyle/>
          <a:p>
            <a:r>
              <a:rPr lang="en-US" altLang="zh-TW" dirty="0"/>
              <a:t> </a:t>
            </a:r>
            <a:r>
              <a:rPr lang="en-US" altLang="zh-TW" i="1" dirty="0"/>
              <a:t>Object-relational mapping</a:t>
            </a:r>
            <a:r>
              <a:rPr lang="en-US" altLang="zh-TW" dirty="0"/>
              <a:t> (ORM)</a:t>
            </a:r>
          </a:p>
          <a:p>
            <a:pPr lvl="1"/>
            <a:r>
              <a:rPr lang="en-US" altLang="zh-TW" dirty="0"/>
              <a:t>Mapping object models (Java programs) to relational models (database tables, fields) and vice versa</a:t>
            </a:r>
          </a:p>
          <a:p>
            <a:r>
              <a:rPr lang="en-US" altLang="zh-TW" dirty="0"/>
              <a:t> Java Persistence API (JPA)</a:t>
            </a:r>
          </a:p>
          <a:p>
            <a:pPr lvl="1"/>
            <a:r>
              <a:rPr lang="en-US" altLang="zh-TW" dirty="0"/>
              <a:t>a vendor independent specification for ORM</a:t>
            </a:r>
          </a:p>
          <a:p>
            <a:r>
              <a:rPr lang="en-US" altLang="zh-TW" dirty="0"/>
              <a:t>Popular JPA Providers</a:t>
            </a:r>
          </a:p>
          <a:p>
            <a:pPr lvl="1"/>
            <a:r>
              <a:rPr lang="en-US" altLang="zh-TW" dirty="0"/>
              <a:t>Hibernate, </a:t>
            </a:r>
            <a:r>
              <a:rPr lang="en-US" altLang="zh-TW" dirty="0" err="1"/>
              <a:t>Toplink</a:t>
            </a:r>
            <a:r>
              <a:rPr lang="en-US" altLang="zh-TW" dirty="0"/>
              <a:t>, </a:t>
            </a:r>
            <a:r>
              <a:rPr lang="en-US" altLang="zh-TW" dirty="0" err="1"/>
              <a:t>EclipseLink</a:t>
            </a:r>
            <a:r>
              <a:rPr lang="en-US" altLang="zh-TW" dirty="0"/>
              <a:t> and Apache </a:t>
            </a:r>
            <a:r>
              <a:rPr lang="en-US" altLang="zh-TW" dirty="0" err="1"/>
              <a:t>OpenJPA</a:t>
            </a:r>
            <a:endParaRPr lang="zh-TW" altLang="en-US" dirty="0"/>
          </a:p>
        </p:txBody>
      </p:sp>
    </p:spTree>
    <p:extLst>
      <p:ext uri="{BB962C8B-B14F-4D97-AF65-F5344CB8AC3E}">
        <p14:creationId xmlns:p14="http://schemas.microsoft.com/office/powerpoint/2010/main" val="215575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p:cNvGraphicFramePr>
          <p:nvPr>
            <p:extLst>
              <p:ext uri="{D42A27DB-BD31-4B8C-83A1-F6EECF244321}">
                <p14:modId xmlns:p14="http://schemas.microsoft.com/office/powerpoint/2010/main" val="3614417719"/>
              </p:ext>
            </p:extLst>
          </p:nvPr>
        </p:nvGraphicFramePr>
        <p:xfrm>
          <a:off x="1158892" y="1458212"/>
          <a:ext cx="8977746" cy="5239735"/>
        </p:xfrm>
        <a:graphic>
          <a:graphicData uri="http://schemas.openxmlformats.org/drawingml/2006/table">
            <a:tbl>
              <a:tblPr firstRow="1" bandRow="1">
                <a:tableStyleId>{1FECB4D8-DB02-4DC6-A0A2-4F2EBAE1DC90}</a:tableStyleId>
              </a:tblPr>
              <a:tblGrid>
                <a:gridCol w="2005446">
                  <a:extLst>
                    <a:ext uri="{9D8B030D-6E8A-4147-A177-3AD203B41FA5}">
                      <a16:colId xmlns:a16="http://schemas.microsoft.com/office/drawing/2014/main" val="4070058162"/>
                    </a:ext>
                  </a:extLst>
                </a:gridCol>
                <a:gridCol w="6972300">
                  <a:extLst>
                    <a:ext uri="{9D8B030D-6E8A-4147-A177-3AD203B41FA5}">
                      <a16:colId xmlns:a16="http://schemas.microsoft.com/office/drawing/2014/main" val="3381381622"/>
                    </a:ext>
                  </a:extLst>
                </a:gridCol>
              </a:tblGrid>
              <a:tr h="287128">
                <a:tc>
                  <a:txBody>
                    <a:bodyPr/>
                    <a:lstStyle/>
                    <a:p>
                      <a:pPr algn="l" fontAlgn="t"/>
                      <a:r>
                        <a:rPr lang="en-US" sz="1600">
                          <a:effectLst/>
                        </a:rPr>
                        <a:t>Annotation</a:t>
                      </a:r>
                    </a:p>
                  </a:txBody>
                  <a:tcPr marL="12635" marR="12635" marT="12635" marB="12635"/>
                </a:tc>
                <a:tc>
                  <a:txBody>
                    <a:bodyPr/>
                    <a:lstStyle/>
                    <a:p>
                      <a:pPr algn="l" fontAlgn="t"/>
                      <a:r>
                        <a:rPr lang="en-US" sz="1600">
                          <a:effectLst/>
                        </a:rPr>
                        <a:t>Description</a:t>
                      </a:r>
                    </a:p>
                  </a:txBody>
                  <a:tcPr marL="12635" marR="12635" marT="12635" marB="12635"/>
                </a:tc>
                <a:extLst>
                  <a:ext uri="{0D108BD9-81ED-4DB2-BD59-A6C34878D82A}">
                    <a16:rowId xmlns:a16="http://schemas.microsoft.com/office/drawing/2014/main" val="4043605773"/>
                  </a:ext>
                </a:extLst>
              </a:tr>
              <a:tr h="807459">
                <a:tc>
                  <a:txBody>
                    <a:bodyPr/>
                    <a:lstStyle/>
                    <a:p>
                      <a:pPr fontAlgn="t"/>
                      <a:r>
                        <a:rPr lang="en-US" sz="1600" dirty="0">
                          <a:effectLst/>
                        </a:rPr>
                        <a:t>@</a:t>
                      </a:r>
                      <a:r>
                        <a:rPr lang="en-US" sz="1600" dirty="0" err="1">
                          <a:effectLst/>
                        </a:rPr>
                        <a:t>AccessType</a:t>
                      </a:r>
                      <a:endParaRPr lang="en-US" sz="1600" dirty="0">
                        <a:effectLst/>
                      </a:endParaRPr>
                    </a:p>
                  </a:txBody>
                  <a:tcPr marL="12635" marR="12635" marT="12635" marB="12635"/>
                </a:tc>
                <a:tc>
                  <a:txBody>
                    <a:bodyPr/>
                    <a:lstStyle/>
                    <a:p>
                      <a:pPr fontAlgn="t"/>
                      <a:r>
                        <a:rPr lang="en-US" sz="1600">
                          <a:effectLst/>
                        </a:rPr>
                        <a:t>This type of annotation is used to set the access type. If you set @AccessType(FIELD) then Field wise access will occur. If you set @AccessType(PROPERTY) then Property wise assess will occur.</a:t>
                      </a:r>
                    </a:p>
                  </a:txBody>
                  <a:tcPr marL="12635" marR="12635" marT="12635" marB="12635"/>
                </a:tc>
                <a:extLst>
                  <a:ext uri="{0D108BD9-81ED-4DB2-BD59-A6C34878D82A}">
                    <a16:rowId xmlns:a16="http://schemas.microsoft.com/office/drawing/2014/main" val="2882897617"/>
                  </a:ext>
                </a:extLst>
              </a:tr>
              <a:tr h="547294">
                <a:tc>
                  <a:txBody>
                    <a:bodyPr/>
                    <a:lstStyle/>
                    <a:p>
                      <a:pPr fontAlgn="t"/>
                      <a:r>
                        <a:rPr lang="en-US" sz="1600">
                          <a:effectLst/>
                        </a:rPr>
                        <a:t>@JoinColumn</a:t>
                      </a:r>
                    </a:p>
                  </a:txBody>
                  <a:tcPr marL="12635" marR="12635" marT="12635" marB="12635"/>
                </a:tc>
                <a:tc>
                  <a:txBody>
                    <a:bodyPr/>
                    <a:lstStyle/>
                    <a:p>
                      <a:pPr fontAlgn="t"/>
                      <a:r>
                        <a:rPr lang="en-US" sz="1600">
                          <a:effectLst/>
                        </a:rPr>
                        <a:t>This annotation is used to specify an entity association or entity collection. This is used in many- to-one and one-to-many associations.</a:t>
                      </a:r>
                    </a:p>
                  </a:txBody>
                  <a:tcPr marL="12635" marR="12635" marT="12635" marB="12635"/>
                </a:tc>
                <a:extLst>
                  <a:ext uri="{0D108BD9-81ED-4DB2-BD59-A6C34878D82A}">
                    <a16:rowId xmlns:a16="http://schemas.microsoft.com/office/drawing/2014/main" val="2839565803"/>
                  </a:ext>
                </a:extLst>
              </a:tr>
              <a:tr h="547294">
                <a:tc>
                  <a:txBody>
                    <a:bodyPr/>
                    <a:lstStyle/>
                    <a:p>
                      <a:pPr fontAlgn="t"/>
                      <a:r>
                        <a:rPr lang="en-US" sz="1600">
                          <a:effectLst/>
                        </a:rPr>
                        <a:t>@UniqueConstraint</a:t>
                      </a:r>
                    </a:p>
                  </a:txBody>
                  <a:tcPr marL="12635" marR="12635" marT="12635" marB="12635"/>
                </a:tc>
                <a:tc>
                  <a:txBody>
                    <a:bodyPr/>
                    <a:lstStyle/>
                    <a:p>
                      <a:pPr fontAlgn="t"/>
                      <a:r>
                        <a:rPr lang="en-US" sz="1600">
                          <a:effectLst/>
                        </a:rPr>
                        <a:t>This annotation is used to specify the field, unique constraint for primary or secondary table.</a:t>
                      </a:r>
                    </a:p>
                  </a:txBody>
                  <a:tcPr marL="12635" marR="12635" marT="12635" marB="12635"/>
                </a:tc>
                <a:extLst>
                  <a:ext uri="{0D108BD9-81ED-4DB2-BD59-A6C34878D82A}">
                    <a16:rowId xmlns:a16="http://schemas.microsoft.com/office/drawing/2014/main" val="2552190059"/>
                  </a:ext>
                </a:extLst>
              </a:tr>
              <a:tr h="547294">
                <a:tc>
                  <a:txBody>
                    <a:bodyPr/>
                    <a:lstStyle/>
                    <a:p>
                      <a:pPr fontAlgn="t"/>
                      <a:r>
                        <a:rPr lang="en-US" sz="1600">
                          <a:effectLst/>
                        </a:rPr>
                        <a:t>@ColumnResult</a:t>
                      </a:r>
                    </a:p>
                  </a:txBody>
                  <a:tcPr marL="12635" marR="12635" marT="12635" marB="12635"/>
                </a:tc>
                <a:tc>
                  <a:txBody>
                    <a:bodyPr/>
                    <a:lstStyle/>
                    <a:p>
                      <a:pPr fontAlgn="t"/>
                      <a:r>
                        <a:rPr lang="en-US" sz="1600">
                          <a:effectLst/>
                        </a:rPr>
                        <a:t>This annotation references the name of a column in the SQL query using select clause.</a:t>
                      </a:r>
                    </a:p>
                  </a:txBody>
                  <a:tcPr marL="12635" marR="12635" marT="12635" marB="12635"/>
                </a:tc>
                <a:extLst>
                  <a:ext uri="{0D108BD9-81ED-4DB2-BD59-A6C34878D82A}">
                    <a16:rowId xmlns:a16="http://schemas.microsoft.com/office/drawing/2014/main" val="2362283745"/>
                  </a:ext>
                </a:extLst>
              </a:tr>
              <a:tr h="547294">
                <a:tc>
                  <a:txBody>
                    <a:bodyPr/>
                    <a:lstStyle/>
                    <a:p>
                      <a:pPr fontAlgn="t"/>
                      <a:r>
                        <a:rPr lang="en-US" sz="1600">
                          <a:effectLst/>
                        </a:rPr>
                        <a:t>@ManyToMany</a:t>
                      </a:r>
                    </a:p>
                  </a:txBody>
                  <a:tcPr marL="12635" marR="12635" marT="12635" marB="12635"/>
                </a:tc>
                <a:tc>
                  <a:txBody>
                    <a:bodyPr/>
                    <a:lstStyle/>
                    <a:p>
                      <a:pPr fontAlgn="t"/>
                      <a:r>
                        <a:rPr lang="en-US" sz="1600">
                          <a:effectLst/>
                        </a:rPr>
                        <a:t>This annotation is used to define a many-to-many relationship between the join Tables.</a:t>
                      </a:r>
                    </a:p>
                  </a:txBody>
                  <a:tcPr marL="12635" marR="12635" marT="12635" marB="12635"/>
                </a:tc>
                <a:extLst>
                  <a:ext uri="{0D108BD9-81ED-4DB2-BD59-A6C34878D82A}">
                    <a16:rowId xmlns:a16="http://schemas.microsoft.com/office/drawing/2014/main" val="1863247518"/>
                  </a:ext>
                </a:extLst>
              </a:tr>
              <a:tr h="547294">
                <a:tc>
                  <a:txBody>
                    <a:bodyPr/>
                    <a:lstStyle/>
                    <a:p>
                      <a:pPr fontAlgn="t"/>
                      <a:r>
                        <a:rPr lang="en-US" sz="1600">
                          <a:effectLst/>
                        </a:rPr>
                        <a:t>@ManyToOne</a:t>
                      </a:r>
                    </a:p>
                  </a:txBody>
                  <a:tcPr marL="12635" marR="12635" marT="12635" marB="12635"/>
                </a:tc>
                <a:tc>
                  <a:txBody>
                    <a:bodyPr/>
                    <a:lstStyle/>
                    <a:p>
                      <a:pPr fontAlgn="t"/>
                      <a:r>
                        <a:rPr lang="en-US" sz="1600">
                          <a:effectLst/>
                        </a:rPr>
                        <a:t>This annotation is used to define a many-to-one relationship between the join Tables.</a:t>
                      </a:r>
                    </a:p>
                  </a:txBody>
                  <a:tcPr marL="12635" marR="12635" marT="12635" marB="12635"/>
                </a:tc>
                <a:extLst>
                  <a:ext uri="{0D108BD9-81ED-4DB2-BD59-A6C34878D82A}">
                    <a16:rowId xmlns:a16="http://schemas.microsoft.com/office/drawing/2014/main" val="2949098817"/>
                  </a:ext>
                </a:extLst>
              </a:tr>
              <a:tr h="547294">
                <a:tc>
                  <a:txBody>
                    <a:bodyPr/>
                    <a:lstStyle/>
                    <a:p>
                      <a:pPr fontAlgn="t"/>
                      <a:r>
                        <a:rPr lang="en-US" sz="1600">
                          <a:effectLst/>
                        </a:rPr>
                        <a:t>@OneToMany</a:t>
                      </a:r>
                    </a:p>
                  </a:txBody>
                  <a:tcPr marL="12635" marR="12635" marT="12635" marB="12635"/>
                </a:tc>
                <a:tc>
                  <a:txBody>
                    <a:bodyPr/>
                    <a:lstStyle/>
                    <a:p>
                      <a:pPr fontAlgn="t"/>
                      <a:r>
                        <a:rPr lang="en-US" sz="1600">
                          <a:effectLst/>
                        </a:rPr>
                        <a:t>This annotation is used to define a one-to-many relationship between the join Tables.</a:t>
                      </a:r>
                    </a:p>
                  </a:txBody>
                  <a:tcPr marL="12635" marR="12635" marT="12635" marB="12635"/>
                </a:tc>
                <a:extLst>
                  <a:ext uri="{0D108BD9-81ED-4DB2-BD59-A6C34878D82A}">
                    <a16:rowId xmlns:a16="http://schemas.microsoft.com/office/drawing/2014/main" val="2961557913"/>
                  </a:ext>
                </a:extLst>
              </a:tr>
              <a:tr h="287128">
                <a:tc>
                  <a:txBody>
                    <a:bodyPr/>
                    <a:lstStyle/>
                    <a:p>
                      <a:pPr fontAlgn="t"/>
                      <a:r>
                        <a:rPr lang="en-US" sz="1600">
                          <a:effectLst/>
                        </a:rPr>
                        <a:t>@OneToOne</a:t>
                      </a:r>
                    </a:p>
                  </a:txBody>
                  <a:tcPr marL="12635" marR="12635" marT="12635" marB="12635"/>
                </a:tc>
                <a:tc>
                  <a:txBody>
                    <a:bodyPr/>
                    <a:lstStyle/>
                    <a:p>
                      <a:pPr fontAlgn="t"/>
                      <a:r>
                        <a:rPr lang="en-US" sz="1600">
                          <a:effectLst/>
                        </a:rPr>
                        <a:t>This annotation is used to define a one-to-one relationship between the join Tables.</a:t>
                      </a:r>
                    </a:p>
                  </a:txBody>
                  <a:tcPr marL="12635" marR="12635" marT="12635" marB="12635"/>
                </a:tc>
                <a:extLst>
                  <a:ext uri="{0D108BD9-81ED-4DB2-BD59-A6C34878D82A}">
                    <a16:rowId xmlns:a16="http://schemas.microsoft.com/office/drawing/2014/main" val="886389990"/>
                  </a:ext>
                </a:extLst>
              </a:tr>
              <a:tr h="287128">
                <a:tc>
                  <a:txBody>
                    <a:bodyPr/>
                    <a:lstStyle/>
                    <a:p>
                      <a:pPr fontAlgn="t"/>
                      <a:r>
                        <a:rPr lang="en-US" sz="1600">
                          <a:effectLst/>
                        </a:rPr>
                        <a:t>@NamedQueries</a:t>
                      </a:r>
                    </a:p>
                  </a:txBody>
                  <a:tcPr marL="12635" marR="12635" marT="12635" marB="12635"/>
                </a:tc>
                <a:tc>
                  <a:txBody>
                    <a:bodyPr/>
                    <a:lstStyle/>
                    <a:p>
                      <a:pPr fontAlgn="t"/>
                      <a:r>
                        <a:rPr lang="en-US" sz="1600">
                          <a:effectLst/>
                        </a:rPr>
                        <a:t>This annotation is used for specifying list of named queries.</a:t>
                      </a:r>
                    </a:p>
                  </a:txBody>
                  <a:tcPr marL="12635" marR="12635" marT="12635" marB="12635"/>
                </a:tc>
                <a:extLst>
                  <a:ext uri="{0D108BD9-81ED-4DB2-BD59-A6C34878D82A}">
                    <a16:rowId xmlns:a16="http://schemas.microsoft.com/office/drawing/2014/main" val="563101650"/>
                  </a:ext>
                </a:extLst>
              </a:tr>
              <a:tr h="287128">
                <a:tc>
                  <a:txBody>
                    <a:bodyPr/>
                    <a:lstStyle/>
                    <a:p>
                      <a:pPr fontAlgn="t"/>
                      <a:r>
                        <a:rPr lang="en-US" sz="1600">
                          <a:effectLst/>
                        </a:rPr>
                        <a:t>@NamedQuery</a:t>
                      </a:r>
                    </a:p>
                  </a:txBody>
                  <a:tcPr marL="12635" marR="12635" marT="12635" marB="12635"/>
                </a:tc>
                <a:tc>
                  <a:txBody>
                    <a:bodyPr/>
                    <a:lstStyle/>
                    <a:p>
                      <a:pPr fontAlgn="t"/>
                      <a:r>
                        <a:rPr lang="en-US" sz="1600" dirty="0">
                          <a:effectLst/>
                        </a:rPr>
                        <a:t>This annotation is used for specifying a Query using static name.</a:t>
                      </a:r>
                    </a:p>
                  </a:txBody>
                  <a:tcPr marL="12635" marR="12635" marT="12635" marB="12635"/>
                </a:tc>
                <a:extLst>
                  <a:ext uri="{0D108BD9-81ED-4DB2-BD59-A6C34878D82A}">
                    <a16:rowId xmlns:a16="http://schemas.microsoft.com/office/drawing/2014/main" val="3535124799"/>
                  </a:ext>
                </a:extLst>
              </a:tr>
            </a:tbl>
          </a:graphicData>
        </a:graphic>
      </p:graphicFrame>
    </p:spTree>
    <p:extLst>
      <p:ext uri="{BB962C8B-B14F-4D97-AF65-F5344CB8AC3E}">
        <p14:creationId xmlns:p14="http://schemas.microsoft.com/office/powerpoint/2010/main" val="4128228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mapping.xml </a:t>
            </a:r>
            <a:endParaRPr lang="zh-TW" altLang="en-US" dirty="0"/>
          </a:p>
        </p:txBody>
      </p:sp>
      <p:sp>
        <p:nvSpPr>
          <p:cNvPr id="3" name="內容版面配置區 2"/>
          <p:cNvSpPr>
            <a:spLocks noGrp="1"/>
          </p:cNvSpPr>
          <p:nvPr>
            <p:ph idx="1"/>
          </p:nvPr>
        </p:nvSpPr>
        <p:spPr/>
        <p:txBody>
          <a:bodyPr/>
          <a:lstStyle/>
          <a:p>
            <a:r>
              <a:rPr lang="en-US" altLang="zh-TW" dirty="0"/>
              <a:t>ex</a:t>
            </a:r>
            <a:endParaRPr lang="zh-TW" altLang="en-US" dirty="0"/>
          </a:p>
        </p:txBody>
      </p:sp>
      <p:pic>
        <p:nvPicPr>
          <p:cNvPr id="5" name="圖片 4"/>
          <p:cNvPicPr>
            <a:picLocks noChangeAspect="1"/>
          </p:cNvPicPr>
          <p:nvPr/>
        </p:nvPicPr>
        <p:blipFill>
          <a:blip r:embed="rId2"/>
          <a:stretch>
            <a:fillRect/>
          </a:stretch>
        </p:blipFill>
        <p:spPr>
          <a:xfrm>
            <a:off x="1610591" y="2275609"/>
            <a:ext cx="6699623" cy="4270664"/>
          </a:xfrm>
          <a:prstGeom prst="rect">
            <a:avLst/>
          </a:prstGeom>
        </p:spPr>
      </p:pic>
    </p:spTree>
    <p:extLst>
      <p:ext uri="{BB962C8B-B14F-4D97-AF65-F5344CB8AC3E}">
        <p14:creationId xmlns:p14="http://schemas.microsoft.com/office/powerpoint/2010/main" val="2992541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Java Bean Standard</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Bean contains the default constructor or a file that contains serialized instance. Therefore, a bean can instantiate the bean.</a:t>
            </a:r>
          </a:p>
          <a:p>
            <a:endParaRPr lang="en-US" altLang="zh-TW" dirty="0"/>
          </a:p>
          <a:p>
            <a:r>
              <a:rPr lang="en-US" altLang="zh-TW" dirty="0"/>
              <a:t>Non-Boolean property contains getter and setter methods.</a:t>
            </a:r>
          </a:p>
          <a:p>
            <a:pPr lvl="1"/>
            <a:r>
              <a:rPr lang="en-US" altLang="zh-TW" dirty="0"/>
              <a:t>Getter method of any property should start with small lettered ‘get’ (java method convention) and continued with a field name that starts with capital letter. E.g. the field name is ‘salary’ therefore the getter method of this field is ‘</a:t>
            </a:r>
            <a:r>
              <a:rPr lang="en-US" altLang="zh-TW" dirty="0" err="1"/>
              <a:t>getSalary</a:t>
            </a:r>
            <a:r>
              <a:rPr lang="en-US" altLang="zh-TW" dirty="0"/>
              <a:t> ()’.</a:t>
            </a:r>
          </a:p>
          <a:p>
            <a:pPr lvl="1"/>
            <a:r>
              <a:rPr lang="en-US" altLang="zh-TW" dirty="0"/>
              <a:t>Setter method of any property should start with small lettered ‘set’ (java method convention), continued with a field name that starts with capital letter and the argument value to set to field. E.g. the field name is ‘salary’ therefore the setter method of this field is ‘</a:t>
            </a:r>
            <a:r>
              <a:rPr lang="en-US" altLang="zh-TW" dirty="0" err="1"/>
              <a:t>setSalary</a:t>
            </a:r>
            <a:r>
              <a:rPr lang="en-US" altLang="zh-TW" dirty="0"/>
              <a:t> (double </a:t>
            </a:r>
            <a:r>
              <a:rPr lang="en-US" altLang="zh-TW" dirty="0" err="1"/>
              <a:t>sal</a:t>
            </a:r>
            <a:r>
              <a:rPr lang="en-US" altLang="zh-TW" dirty="0"/>
              <a:t>)’.</a:t>
            </a:r>
          </a:p>
          <a:p>
            <a:r>
              <a:rPr lang="en-US" altLang="zh-TW" dirty="0"/>
              <a:t>Boolean property contain setter and is method.</a:t>
            </a:r>
          </a:p>
          <a:p>
            <a:pPr lvl="1"/>
            <a:r>
              <a:rPr lang="en-US" altLang="zh-TW" dirty="0"/>
              <a:t>For Boolean property, is method to check if it is true or false. E.g. the Boolean property ‘empty’, the is method of this field is ‘</a:t>
            </a:r>
            <a:r>
              <a:rPr lang="en-US" altLang="zh-TW" dirty="0" err="1"/>
              <a:t>isEmpty</a:t>
            </a:r>
            <a:r>
              <a:rPr lang="en-US" altLang="zh-TW" dirty="0"/>
              <a:t> ()’.</a:t>
            </a:r>
            <a:endParaRPr lang="zh-TW" altLang="en-US" dirty="0"/>
          </a:p>
        </p:txBody>
      </p:sp>
    </p:spTree>
    <p:extLst>
      <p:ext uri="{BB962C8B-B14F-4D97-AF65-F5344CB8AC3E}">
        <p14:creationId xmlns:p14="http://schemas.microsoft.com/office/powerpoint/2010/main" val="44366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 Class</a:t>
            </a:r>
            <a:endParaRPr lang="zh-TW" altLang="en-US" dirty="0"/>
          </a:p>
        </p:txBody>
      </p:sp>
      <p:sp>
        <p:nvSpPr>
          <p:cNvPr id="3" name="內容版面配置區 2"/>
          <p:cNvSpPr>
            <a:spLocks noGrp="1"/>
          </p:cNvSpPr>
          <p:nvPr>
            <p:ph idx="1"/>
          </p:nvPr>
        </p:nvSpPr>
        <p:spPr/>
        <p:txBody>
          <a:bodyPr/>
          <a:lstStyle/>
          <a:p>
            <a:r>
              <a:rPr lang="en-US" altLang="zh-TW" dirty="0"/>
              <a:t>ex</a:t>
            </a:r>
            <a:endParaRPr lang="zh-TW" altLang="en-US" dirty="0"/>
          </a:p>
        </p:txBody>
      </p:sp>
      <p:sp>
        <p:nvSpPr>
          <p:cNvPr id="9" name="矩形 8"/>
          <p:cNvSpPr/>
          <p:nvPr/>
        </p:nvSpPr>
        <p:spPr>
          <a:xfrm>
            <a:off x="2005446" y="1522284"/>
            <a:ext cx="8096250" cy="4893647"/>
          </a:xfrm>
          <a:prstGeom prst="rect">
            <a:avLst/>
          </a:prstGeom>
        </p:spPr>
        <p:txBody>
          <a:bodyPr wrap="square">
            <a:spAutoFit/>
          </a:bodyPr>
          <a:lstStyle/>
          <a:p>
            <a:r>
              <a:rPr lang="en-US" altLang="zh-TW" sz="1200" dirty="0">
                <a:solidFill>
                  <a:srgbClr val="646464"/>
                </a:solidFill>
                <a:latin typeface="Courier New" panose="02070309020205020404" pitchFamily="49" charset="0"/>
              </a:rPr>
              <a:t>@Entity</a:t>
            </a:r>
          </a:p>
          <a:p>
            <a:r>
              <a:rPr lang="en-US" altLang="zh-TW" sz="1200" dirty="0">
                <a:solidFill>
                  <a:srgbClr val="646464"/>
                </a:solidFill>
                <a:latin typeface="Courier New" panose="02070309020205020404" pitchFamily="49" charset="0"/>
              </a:rPr>
              <a:t>@Table</a:t>
            </a:r>
            <a:r>
              <a:rPr lang="en-US" altLang="zh-TW" sz="1200" dirty="0">
                <a:solidFill>
                  <a:srgbClr val="000000"/>
                </a:solidFill>
                <a:latin typeface="Courier New" panose="02070309020205020404" pitchFamily="49" charset="0"/>
              </a:rPr>
              <a:t>(name=</a:t>
            </a:r>
            <a:r>
              <a:rPr lang="en-US" altLang="zh-TW" sz="1200" dirty="0">
                <a:solidFill>
                  <a:srgbClr val="2A00FF"/>
                </a:solidFill>
                <a:latin typeface="Courier New" panose="02070309020205020404" pitchFamily="49" charset="0"/>
              </a:rPr>
              <a:t>"PERSON"</a:t>
            </a:r>
            <a:r>
              <a:rPr lang="en-US" altLang="zh-TW" sz="1200" dirty="0">
                <a:solidFill>
                  <a:srgbClr val="000000"/>
                </a:solidFill>
                <a:latin typeface="Courier New" panose="02070309020205020404" pitchFamily="49" charset="0"/>
              </a:rPr>
              <a:t>)</a:t>
            </a:r>
          </a:p>
          <a:p>
            <a:r>
              <a:rPr lang="en-US" altLang="zh-TW" sz="1200" b="1" dirty="0">
                <a:solidFill>
                  <a:srgbClr val="7F0055"/>
                </a:solidFill>
                <a:latin typeface="Courier New" panose="02070309020205020404" pitchFamily="49" charset="0"/>
              </a:rPr>
              <a:t>public</a:t>
            </a:r>
            <a:r>
              <a:rPr lang="en-US" altLang="zh-TW" sz="1200" b="1" dirty="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class</a:t>
            </a:r>
            <a:r>
              <a:rPr lang="en-US" altLang="zh-TW" sz="1200" b="1" dirty="0">
                <a:solidFill>
                  <a:srgbClr val="000000"/>
                </a:solidFill>
                <a:latin typeface="Courier New" panose="02070309020205020404" pitchFamily="49" charset="0"/>
              </a:rPr>
              <a:t> Person {</a:t>
            </a:r>
            <a:endParaRPr lang="zh-TW" altLang="en-US" sz="1200" dirty="0">
              <a:latin typeface="Courier New" panose="02070309020205020404" pitchFamily="49" charset="0"/>
            </a:endParaRPr>
          </a:p>
          <a:p>
            <a:r>
              <a:rPr lang="en-US" altLang="zh-TW" sz="1200" dirty="0">
                <a:solidFill>
                  <a:srgbClr val="646464"/>
                </a:solidFill>
                <a:latin typeface="Courier New" panose="02070309020205020404" pitchFamily="49" charset="0"/>
              </a:rPr>
              <a:t>  @Id</a:t>
            </a:r>
          </a:p>
          <a:p>
            <a:r>
              <a:rPr lang="en-US" altLang="zh-TW" sz="1200" dirty="0">
                <a:solidFill>
                  <a:srgbClr val="646464"/>
                </a:solidFill>
                <a:latin typeface="Courier New" panose="02070309020205020404" pitchFamily="49" charset="0"/>
              </a:rPr>
              <a:t>  @Column</a:t>
            </a:r>
            <a:r>
              <a:rPr lang="en-US" altLang="zh-TW" sz="1200" dirty="0">
                <a:solidFill>
                  <a:srgbClr val="000000"/>
                </a:solidFill>
                <a:latin typeface="Courier New" panose="02070309020205020404" pitchFamily="49" charset="0"/>
              </a:rPr>
              <a:t>(name=</a:t>
            </a:r>
            <a:r>
              <a:rPr lang="en-US" altLang="zh-TW" sz="1200" dirty="0">
                <a:solidFill>
                  <a:srgbClr val="2A00FF"/>
                </a:solidFill>
                <a:latin typeface="Courier New" panose="02070309020205020404" pitchFamily="49" charset="0"/>
              </a:rPr>
              <a:t>"id"</a:t>
            </a:r>
            <a:r>
              <a:rPr lang="en-US" altLang="zh-TW" sz="1200" dirty="0">
                <a:solidFill>
                  <a:srgbClr val="000000"/>
                </a:solidFill>
                <a:latin typeface="Courier New" panose="02070309020205020404" pitchFamily="49" charset="0"/>
              </a:rPr>
              <a:t>)</a:t>
            </a:r>
          </a:p>
          <a:p>
            <a:r>
              <a:rPr lang="en-US" altLang="zh-TW" sz="1200" dirty="0">
                <a:solidFill>
                  <a:srgbClr val="646464"/>
                </a:solidFill>
                <a:latin typeface="Courier New" panose="02070309020205020404" pitchFamily="49" charset="0"/>
              </a:rPr>
              <a:t>  @</a:t>
            </a:r>
            <a:r>
              <a:rPr lang="en-US" altLang="zh-TW" sz="1200" dirty="0" err="1">
                <a:solidFill>
                  <a:srgbClr val="646464"/>
                </a:solidFill>
                <a:latin typeface="Courier New" panose="02070309020205020404" pitchFamily="49" charset="0"/>
              </a:rPr>
              <a:t>GeneratedValue</a:t>
            </a:r>
            <a:r>
              <a:rPr lang="en-US" altLang="zh-TW" sz="1200" dirty="0">
                <a:solidFill>
                  <a:srgbClr val="000000"/>
                </a:solidFill>
                <a:latin typeface="Courier New" panose="02070309020205020404" pitchFamily="49" charset="0"/>
              </a:rPr>
              <a:t>(strategy=</a:t>
            </a:r>
            <a:r>
              <a:rPr lang="en-US" altLang="zh-TW" sz="1200" dirty="0" err="1">
                <a:solidFill>
                  <a:srgbClr val="000000"/>
                </a:solidFill>
                <a:latin typeface="Courier New" panose="02070309020205020404" pitchFamily="49" charset="0"/>
              </a:rPr>
              <a:t>GenerationType.</a:t>
            </a:r>
            <a:r>
              <a:rPr lang="en-US" altLang="zh-TW" sz="1200" b="1" i="1" dirty="0" err="1">
                <a:solidFill>
                  <a:srgbClr val="0000C0"/>
                </a:solidFill>
                <a:latin typeface="Courier New" panose="02070309020205020404" pitchFamily="49" charset="0"/>
              </a:rPr>
              <a:t>IDENTITY</a:t>
            </a:r>
            <a:r>
              <a:rPr lang="en-US" altLang="zh-TW" sz="1200" b="1" i="1" dirty="0">
                <a:solidFill>
                  <a:srgbClr val="000000"/>
                </a:solidFill>
                <a:latin typeface="Courier New" panose="02070309020205020404" pitchFamily="49" charset="0"/>
              </a:rPr>
              <a:t>)</a:t>
            </a:r>
          </a:p>
          <a:p>
            <a:r>
              <a:rPr lang="en-US" altLang="zh-TW" sz="1200" b="1" dirty="0">
                <a:solidFill>
                  <a:srgbClr val="7F0055"/>
                </a:solidFill>
                <a:latin typeface="Courier New" panose="02070309020205020404" pitchFamily="49" charset="0"/>
              </a:rPr>
              <a:t>  private</a:t>
            </a:r>
            <a:r>
              <a:rPr lang="en-US" altLang="zh-TW" sz="1200" b="1" dirty="0">
                <a:solidFill>
                  <a:srgbClr val="000000"/>
                </a:solidFill>
                <a:latin typeface="Courier New" panose="02070309020205020404" pitchFamily="49" charset="0"/>
              </a:rPr>
              <a:t> </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b="1" dirty="0">
                <a:solidFill>
                  <a:srgbClr val="7F0055"/>
                </a:solidFill>
                <a:latin typeface="Courier New" panose="02070309020205020404" pitchFamily="49" charset="0"/>
              </a:rPr>
              <a:t>  private</a:t>
            </a:r>
            <a:r>
              <a:rPr lang="en-US" altLang="zh-TW" sz="1200" b="1" dirty="0">
                <a:solidFill>
                  <a:srgbClr val="000000"/>
                </a:solidFill>
                <a:latin typeface="Courier New" panose="02070309020205020404" pitchFamily="49" charset="0"/>
              </a:rPr>
              <a:t> String </a:t>
            </a:r>
            <a:r>
              <a:rPr lang="en-US" altLang="zh-TW" sz="1200" b="1" dirty="0">
                <a:solidFill>
                  <a:srgbClr val="0000C0"/>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p>
          <a:p>
            <a:endParaRPr lang="en-US" altLang="zh-TW" sz="1200" b="1" dirty="0">
              <a:solidFill>
                <a:srgbClr val="000000"/>
              </a:solidFill>
              <a:latin typeface="Courier New" panose="02070309020205020404" pitchFamily="49" charset="0"/>
            </a:endParaRPr>
          </a:p>
          <a:p>
            <a:r>
              <a:rPr lang="en-US" altLang="zh-TW" sz="1200" b="1" dirty="0">
                <a:solidFill>
                  <a:srgbClr val="7F0055"/>
                </a:solidFill>
                <a:latin typeface="Courier New" panose="02070309020205020404" pitchFamily="49" charset="0"/>
              </a:rPr>
              <a:t>  public</a:t>
            </a:r>
            <a:r>
              <a:rPr lang="en-US" altLang="zh-TW" sz="1200" b="1" dirty="0">
                <a:solidFill>
                  <a:srgbClr val="000000"/>
                </a:solidFill>
                <a:latin typeface="Courier New" panose="02070309020205020404" pitchFamily="49" charset="0"/>
              </a:rPr>
              <a:t> </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getId</a:t>
            </a:r>
            <a:r>
              <a:rPr lang="en-US" altLang="zh-TW" sz="1200" b="1" dirty="0">
                <a:solidFill>
                  <a:srgbClr val="000000"/>
                </a:solidFill>
                <a:latin typeface="Courier New" panose="02070309020205020404" pitchFamily="49" charset="0"/>
              </a:rPr>
              <a:t>() {</a:t>
            </a:r>
          </a:p>
          <a:p>
            <a:r>
              <a:rPr lang="en-US" altLang="zh-TW" sz="1200" b="1" dirty="0">
                <a:solidFill>
                  <a:srgbClr val="7F0055"/>
                </a:solidFill>
                <a:latin typeface="Courier New" panose="02070309020205020404" pitchFamily="49" charset="0"/>
              </a:rPr>
              <a:t>    return</a:t>
            </a:r>
            <a:r>
              <a:rPr lang="en-US" altLang="zh-TW" sz="1200" b="1" dirty="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dirty="0">
                <a:solidFill>
                  <a:srgbClr val="000000"/>
                </a:solidFill>
                <a:latin typeface="Courier New" panose="02070309020205020404" pitchFamily="49" charset="0"/>
              </a:rPr>
              <a:t>  }</a:t>
            </a:r>
          </a:p>
          <a:p>
            <a:r>
              <a:rPr lang="en-US" altLang="zh-TW" sz="1200" b="1" dirty="0">
                <a:solidFill>
                  <a:srgbClr val="7F0055"/>
                </a:solidFill>
                <a:latin typeface="Courier New" panose="02070309020205020404" pitchFamily="49" charset="0"/>
              </a:rPr>
              <a:t>  public</a:t>
            </a:r>
            <a:r>
              <a:rPr lang="en-US" altLang="zh-TW" sz="1200" b="1" dirty="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void</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setId</a:t>
            </a:r>
            <a:r>
              <a:rPr lang="en-US" altLang="zh-TW" sz="1200" b="1" dirty="0">
                <a:solidFill>
                  <a:srgbClr val="000000"/>
                </a:solidFill>
                <a:latin typeface="Courier New" panose="02070309020205020404" pitchFamily="49" charset="0"/>
              </a:rPr>
              <a:t>(</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a:solidFill>
                  <a:srgbClr val="6A3E3E"/>
                </a:solidFill>
                <a:latin typeface="Courier New" panose="02070309020205020404" pitchFamily="49" charset="0"/>
              </a:rPr>
              <a:t>id</a:t>
            </a:r>
            <a:r>
              <a:rPr lang="en-US" altLang="zh-TW" sz="1200" b="1" dirty="0">
                <a:solidFill>
                  <a:srgbClr val="000000"/>
                </a:solidFill>
                <a:latin typeface="Courier New" panose="02070309020205020404" pitchFamily="49" charset="0"/>
              </a:rPr>
              <a:t>) {</a:t>
            </a:r>
          </a:p>
          <a:p>
            <a:r>
              <a:rPr lang="en-US" altLang="zh-TW" sz="1200" b="1" dirty="0">
                <a:solidFill>
                  <a:srgbClr val="7F0055"/>
                </a:solidFill>
                <a:latin typeface="Courier New" panose="02070309020205020404" pitchFamily="49" charset="0"/>
              </a:rPr>
              <a:t>    this</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 = </a:t>
            </a:r>
            <a:r>
              <a:rPr lang="en-US" altLang="zh-TW" sz="1200" b="1" dirty="0">
                <a:solidFill>
                  <a:srgbClr val="6A3E3E"/>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dirty="0">
                <a:solidFill>
                  <a:srgbClr val="000000"/>
                </a:solidFill>
                <a:latin typeface="Courier New" panose="02070309020205020404" pitchFamily="49" charset="0"/>
              </a:rPr>
              <a:t>  }</a:t>
            </a:r>
          </a:p>
          <a:p>
            <a:r>
              <a:rPr lang="en-US" altLang="zh-TW" sz="1200" b="1" dirty="0">
                <a:solidFill>
                  <a:srgbClr val="7F0055"/>
                </a:solidFill>
                <a:latin typeface="Courier New" panose="02070309020205020404" pitchFamily="49" charset="0"/>
              </a:rPr>
              <a:t>  public</a:t>
            </a:r>
            <a:r>
              <a:rPr lang="en-US" altLang="zh-TW" sz="1200" b="1" dirty="0">
                <a:solidFill>
                  <a:srgbClr val="000000"/>
                </a:solidFill>
                <a:latin typeface="Courier New" panose="02070309020205020404" pitchFamily="49" charset="0"/>
              </a:rPr>
              <a:t> String </a:t>
            </a:r>
            <a:r>
              <a:rPr lang="en-US" altLang="zh-TW" sz="1200" b="1" dirty="0" err="1">
                <a:solidFill>
                  <a:srgbClr val="000000"/>
                </a:solidFill>
                <a:latin typeface="Courier New" panose="02070309020205020404" pitchFamily="49" charset="0"/>
              </a:rPr>
              <a:t>getName</a:t>
            </a:r>
            <a:r>
              <a:rPr lang="en-US" altLang="zh-TW" sz="1200" b="1" dirty="0">
                <a:solidFill>
                  <a:srgbClr val="000000"/>
                </a:solidFill>
                <a:latin typeface="Courier New" panose="02070309020205020404" pitchFamily="49" charset="0"/>
              </a:rPr>
              <a:t>() {</a:t>
            </a:r>
          </a:p>
          <a:p>
            <a:r>
              <a:rPr lang="en-US" altLang="zh-TW" sz="1200" b="1" dirty="0">
                <a:solidFill>
                  <a:srgbClr val="7F0055"/>
                </a:solidFill>
                <a:latin typeface="Courier New" panose="02070309020205020404" pitchFamily="49" charset="0"/>
              </a:rPr>
              <a:t>    return</a:t>
            </a:r>
            <a:r>
              <a:rPr lang="en-US" altLang="zh-TW" sz="1200" b="1" dirty="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p>
          <a:p>
            <a:r>
              <a:rPr lang="en-US" altLang="zh-TW" sz="1200" dirty="0">
                <a:solidFill>
                  <a:srgbClr val="000000"/>
                </a:solidFill>
                <a:latin typeface="Courier New" panose="02070309020205020404" pitchFamily="49" charset="0"/>
              </a:rPr>
              <a:t>  }</a:t>
            </a:r>
          </a:p>
          <a:p>
            <a:r>
              <a:rPr lang="en-US" altLang="zh-TW" sz="1200" b="1" dirty="0">
                <a:solidFill>
                  <a:srgbClr val="7F0055"/>
                </a:solidFill>
                <a:latin typeface="Courier New" panose="02070309020205020404" pitchFamily="49" charset="0"/>
              </a:rPr>
              <a:t>  public</a:t>
            </a:r>
            <a:r>
              <a:rPr lang="en-US" altLang="zh-TW" sz="1200" b="1" dirty="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void</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setName</a:t>
            </a:r>
            <a:r>
              <a:rPr lang="en-US" altLang="zh-TW" sz="1200" b="1" dirty="0">
                <a:solidFill>
                  <a:srgbClr val="000000"/>
                </a:solidFill>
                <a:latin typeface="Courier New" panose="02070309020205020404" pitchFamily="49" charset="0"/>
              </a:rPr>
              <a:t>(String </a:t>
            </a:r>
            <a:r>
              <a:rPr lang="en-US" altLang="zh-TW" sz="1200" b="1" dirty="0">
                <a:solidFill>
                  <a:srgbClr val="6A3E3E"/>
                </a:solidFill>
                <a:latin typeface="Courier New" panose="02070309020205020404" pitchFamily="49" charset="0"/>
              </a:rPr>
              <a:t>name</a:t>
            </a:r>
            <a:r>
              <a:rPr lang="en-US" altLang="zh-TW" sz="1200" b="1" dirty="0">
                <a:solidFill>
                  <a:srgbClr val="000000"/>
                </a:solidFill>
                <a:latin typeface="Courier New" panose="02070309020205020404" pitchFamily="49" charset="0"/>
              </a:rPr>
              <a:t>) {</a:t>
            </a:r>
          </a:p>
          <a:p>
            <a:r>
              <a:rPr lang="en-US" altLang="zh-TW" sz="1200" b="1" dirty="0">
                <a:solidFill>
                  <a:srgbClr val="7F0055"/>
                </a:solidFill>
                <a:latin typeface="Courier New" panose="02070309020205020404" pitchFamily="49" charset="0"/>
              </a:rPr>
              <a:t>    this</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name</a:t>
            </a:r>
            <a:r>
              <a:rPr lang="en-US" altLang="zh-TW" sz="1200" b="1" dirty="0">
                <a:solidFill>
                  <a:srgbClr val="000000"/>
                </a:solidFill>
                <a:latin typeface="Courier New" panose="02070309020205020404" pitchFamily="49" charset="0"/>
              </a:rPr>
              <a:t> = </a:t>
            </a:r>
            <a:r>
              <a:rPr lang="en-US" altLang="zh-TW" sz="1200" b="1" dirty="0">
                <a:solidFill>
                  <a:srgbClr val="6A3E3E"/>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p>
          <a:p>
            <a:r>
              <a:rPr lang="en-US" altLang="zh-TW" sz="1200" dirty="0">
                <a:solidFill>
                  <a:srgbClr val="000000"/>
                </a:solidFill>
                <a:latin typeface="Courier New" panose="02070309020205020404" pitchFamily="49" charset="0"/>
              </a:rPr>
              <a:t>  }</a:t>
            </a:r>
          </a:p>
          <a:p>
            <a:r>
              <a:rPr lang="en-US" altLang="zh-TW" sz="1200" dirty="0">
                <a:solidFill>
                  <a:srgbClr val="646464"/>
                </a:solidFill>
                <a:latin typeface="Courier New" panose="02070309020205020404" pitchFamily="49" charset="0"/>
              </a:rPr>
              <a:t>  @Override</a:t>
            </a:r>
          </a:p>
          <a:p>
            <a:r>
              <a:rPr lang="en-US" altLang="zh-TW" sz="1200" b="1" dirty="0">
                <a:solidFill>
                  <a:srgbClr val="7F0055"/>
                </a:solidFill>
                <a:latin typeface="Courier New" panose="02070309020205020404" pitchFamily="49" charset="0"/>
              </a:rPr>
              <a:t>  public</a:t>
            </a:r>
            <a:r>
              <a:rPr lang="en-US" altLang="zh-TW" sz="1200" b="1" dirty="0">
                <a:solidFill>
                  <a:srgbClr val="000000"/>
                </a:solidFill>
                <a:latin typeface="Courier New" panose="02070309020205020404" pitchFamily="49" charset="0"/>
              </a:rPr>
              <a:t> String </a:t>
            </a:r>
            <a:r>
              <a:rPr lang="en-US" altLang="zh-TW" sz="1200" b="1" dirty="0" err="1">
                <a:solidFill>
                  <a:srgbClr val="000000"/>
                </a:solidFill>
                <a:latin typeface="Courier New" panose="02070309020205020404" pitchFamily="49" charset="0"/>
              </a:rPr>
              <a:t>toString</a:t>
            </a:r>
            <a:r>
              <a:rPr lang="en-US" altLang="zh-TW" sz="1200" b="1" dirty="0">
                <a:solidFill>
                  <a:srgbClr val="000000"/>
                </a:solidFill>
                <a:latin typeface="Courier New" panose="02070309020205020404" pitchFamily="49" charset="0"/>
              </a:rPr>
              <a:t>(){</a:t>
            </a:r>
          </a:p>
          <a:p>
            <a:r>
              <a:rPr lang="en-US" altLang="zh-TW" sz="1200" b="1" dirty="0">
                <a:solidFill>
                  <a:srgbClr val="7F0055"/>
                </a:solidFill>
                <a:latin typeface="Courier New" panose="02070309020205020404" pitchFamily="49" charset="0"/>
              </a:rPr>
              <a:t>    return</a:t>
            </a:r>
            <a:r>
              <a:rPr lang="en-US" altLang="zh-TW" sz="1200" b="1" dirty="0">
                <a:solidFill>
                  <a:srgbClr val="000000"/>
                </a:solidFill>
                <a:latin typeface="Courier New" panose="02070309020205020404" pitchFamily="49" charset="0"/>
              </a:rPr>
              <a:t> </a:t>
            </a:r>
            <a:r>
              <a:rPr lang="en-US" altLang="zh-TW" sz="1200" b="1" dirty="0">
                <a:solidFill>
                  <a:srgbClr val="2A00FF"/>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r>
              <a:rPr lang="en-US" altLang="zh-TW" sz="1200" b="1" dirty="0">
                <a:solidFill>
                  <a:srgbClr val="2A00FF"/>
                </a:solidFill>
                <a:latin typeface="Courier New" panose="02070309020205020404" pitchFamily="49" charset="0"/>
              </a:rPr>
              <a:t>", name="</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r>
              <a:rPr lang="en-US" altLang="zh-TW" sz="1200" b="1" dirty="0">
                <a:solidFill>
                  <a:srgbClr val="2A00FF"/>
                </a:solidFill>
                <a:latin typeface="Courier New" panose="02070309020205020404" pitchFamily="49" charset="0"/>
              </a:rPr>
              <a:t>", country="</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country</a:t>
            </a:r>
            <a:r>
              <a:rPr lang="en-US" altLang="zh-TW" sz="1200" b="1" dirty="0">
                <a:solidFill>
                  <a:srgbClr val="000000"/>
                </a:solidFill>
                <a:latin typeface="Courier New" panose="02070309020205020404" pitchFamily="49" charset="0"/>
              </a:rPr>
              <a:t>;</a:t>
            </a:r>
          </a:p>
          <a:p>
            <a:r>
              <a:rPr lang="en-US" altLang="zh-TW" sz="1200" dirty="0">
                <a:solidFill>
                  <a:srgbClr val="000000"/>
                </a:solidFill>
                <a:latin typeface="Courier New" panose="02070309020205020404" pitchFamily="49" charset="0"/>
              </a:rPr>
              <a:t>  }</a:t>
            </a:r>
          </a:p>
          <a:p>
            <a:r>
              <a:rPr lang="en-US" altLang="zh-TW"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104606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14A77-46C3-4564-A0AC-C648C002F5C5}"/>
              </a:ext>
            </a:extLst>
          </p:cNvPr>
          <p:cNvSpPr>
            <a:spLocks noGrp="1"/>
          </p:cNvSpPr>
          <p:nvPr>
            <p:ph type="title"/>
          </p:nvPr>
        </p:nvSpPr>
        <p:spPr/>
        <p:txBody>
          <a:bodyPr/>
          <a:lstStyle/>
          <a:p>
            <a:r>
              <a:rPr lang="en-US" altLang="zh-TW" b="1" dirty="0"/>
              <a:t>Entity manager</a:t>
            </a:r>
            <a:endParaRPr lang="zh-TW" altLang="en-US" dirty="0"/>
          </a:p>
        </p:txBody>
      </p:sp>
      <p:sp>
        <p:nvSpPr>
          <p:cNvPr id="3" name="內容版面配置區 2">
            <a:extLst>
              <a:ext uri="{FF2B5EF4-FFF2-40B4-BE49-F238E27FC236}">
                <a16:creationId xmlns:a16="http://schemas.microsoft.com/office/drawing/2014/main" id="{AEE690AB-EB8F-4283-95AE-63A3E477D84C}"/>
              </a:ext>
            </a:extLst>
          </p:cNvPr>
          <p:cNvSpPr>
            <a:spLocks noGrp="1"/>
          </p:cNvSpPr>
          <p:nvPr>
            <p:ph idx="1"/>
          </p:nvPr>
        </p:nvSpPr>
        <p:spPr/>
        <p:txBody>
          <a:bodyPr/>
          <a:lstStyle/>
          <a:p>
            <a:r>
              <a:rPr lang="en-US" altLang="zh-TW" dirty="0"/>
              <a:t>similar to the Hibernate Session class</a:t>
            </a:r>
          </a:p>
          <a:p>
            <a:endParaRPr lang="en-US" altLang="zh-TW" dirty="0"/>
          </a:p>
          <a:p>
            <a:r>
              <a:rPr lang="en-US" altLang="zh-TW" dirty="0"/>
              <a:t>entity manager is not expected to be thread safe (don't inject it into a servlet class variable which is visible to multiple threads).</a:t>
            </a:r>
            <a:endParaRPr lang="zh-TW" altLang="en-US" dirty="0"/>
          </a:p>
        </p:txBody>
      </p:sp>
    </p:spTree>
    <p:extLst>
      <p:ext uri="{BB962C8B-B14F-4D97-AF65-F5344CB8AC3E}">
        <p14:creationId xmlns:p14="http://schemas.microsoft.com/office/powerpoint/2010/main" val="433405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CEE159-2A66-4AD3-B389-A661B7B3BEE1}"/>
              </a:ext>
            </a:extLst>
          </p:cNvPr>
          <p:cNvSpPr>
            <a:spLocks noGrp="1"/>
          </p:cNvSpPr>
          <p:nvPr>
            <p:ph type="title"/>
          </p:nvPr>
        </p:nvSpPr>
        <p:spPr/>
        <p:txBody>
          <a:bodyPr/>
          <a:lstStyle/>
          <a:p>
            <a:r>
              <a:rPr lang="en-US" altLang="zh-TW" dirty="0"/>
              <a:t>Application-managed entity managers</a:t>
            </a:r>
            <a:endParaRPr lang="zh-TW" altLang="en-US" dirty="0"/>
          </a:p>
        </p:txBody>
      </p:sp>
      <p:sp>
        <p:nvSpPr>
          <p:cNvPr id="3" name="內容版面配置區 2">
            <a:extLst>
              <a:ext uri="{FF2B5EF4-FFF2-40B4-BE49-F238E27FC236}">
                <a16:creationId xmlns:a16="http://schemas.microsoft.com/office/drawing/2014/main" id="{0F0F50D0-4E16-44B1-A0FA-5A9868C8A6D8}"/>
              </a:ext>
            </a:extLst>
          </p:cNvPr>
          <p:cNvSpPr>
            <a:spLocks noGrp="1"/>
          </p:cNvSpPr>
          <p:nvPr>
            <p:ph idx="1"/>
          </p:nvPr>
        </p:nvSpPr>
        <p:spPr/>
        <p:txBody>
          <a:bodyPr/>
          <a:lstStyle/>
          <a:p>
            <a:r>
              <a:rPr lang="en-US" altLang="zh-TW" dirty="0"/>
              <a:t>Application-managed entity managers provide direct access to the underlying persistence provider (</a:t>
            </a:r>
            <a:r>
              <a:rPr lang="en-US" altLang="zh-TW" dirty="0" err="1"/>
              <a:t>org.hibernate.ejb.HibernatePersistence</a:t>
            </a:r>
            <a:r>
              <a:rPr lang="en-US" altLang="zh-TW" dirty="0"/>
              <a:t>).</a:t>
            </a:r>
          </a:p>
          <a:p>
            <a:r>
              <a:rPr lang="en-US" altLang="zh-TW" dirty="0"/>
              <a:t>The scope of the application-managed entity manager is from when the application creates it and lasts until the app closes it. </a:t>
            </a:r>
          </a:p>
          <a:p>
            <a:r>
              <a:rPr lang="en-US" altLang="zh-TW" dirty="0"/>
              <a:t>Use the </a:t>
            </a:r>
            <a:r>
              <a:rPr lang="en-US" altLang="zh-TW" i="1" dirty="0"/>
              <a:t>@</a:t>
            </a:r>
            <a:r>
              <a:rPr lang="en-US" altLang="zh-TW" i="1" dirty="0" err="1"/>
              <a:t>PersistenceUnit</a:t>
            </a:r>
            <a:r>
              <a:rPr lang="en-US" altLang="zh-TW" dirty="0"/>
              <a:t> annotation to inject a persistence unit into a </a:t>
            </a:r>
            <a:r>
              <a:rPr lang="en-US" altLang="zh-TW" i="1" dirty="0" err="1"/>
              <a:t>javax.persistence.EntityManagerFactory</a:t>
            </a:r>
            <a:r>
              <a:rPr lang="en-US" altLang="zh-TW" dirty="0"/>
              <a:t>. </a:t>
            </a:r>
          </a:p>
          <a:p>
            <a:r>
              <a:rPr lang="en-US" altLang="zh-TW" dirty="0"/>
              <a:t>The </a:t>
            </a:r>
            <a:r>
              <a:rPr lang="en-US" altLang="zh-TW" dirty="0" err="1"/>
              <a:t>EntityManagerFactory</a:t>
            </a:r>
            <a:r>
              <a:rPr lang="en-US" altLang="zh-TW" dirty="0"/>
              <a:t> can return an application-managed entity manager.</a:t>
            </a:r>
            <a:endParaRPr lang="zh-TW" altLang="en-US" dirty="0"/>
          </a:p>
        </p:txBody>
      </p:sp>
    </p:spTree>
    <p:extLst>
      <p:ext uri="{BB962C8B-B14F-4D97-AF65-F5344CB8AC3E}">
        <p14:creationId xmlns:p14="http://schemas.microsoft.com/office/powerpoint/2010/main" val="2654850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7C53E6-5EC4-439B-9132-7CC6E3C56D24}"/>
              </a:ext>
            </a:extLst>
          </p:cNvPr>
          <p:cNvSpPr>
            <a:spLocks noGrp="1"/>
          </p:cNvSpPr>
          <p:nvPr>
            <p:ph type="title"/>
          </p:nvPr>
        </p:nvSpPr>
        <p:spPr/>
        <p:txBody>
          <a:bodyPr/>
          <a:lstStyle/>
          <a:p>
            <a:r>
              <a:rPr lang="en-US" altLang="zh-TW" dirty="0"/>
              <a:t>Container-managed entity manager</a:t>
            </a:r>
            <a:endParaRPr lang="zh-TW" altLang="en-US" dirty="0"/>
          </a:p>
        </p:txBody>
      </p:sp>
      <p:sp>
        <p:nvSpPr>
          <p:cNvPr id="3" name="內容版面配置區 2">
            <a:extLst>
              <a:ext uri="{FF2B5EF4-FFF2-40B4-BE49-F238E27FC236}">
                <a16:creationId xmlns:a16="http://schemas.microsoft.com/office/drawing/2014/main" id="{526C88DC-6611-4324-AC08-059B50D0F53B}"/>
              </a:ext>
            </a:extLst>
          </p:cNvPr>
          <p:cNvSpPr>
            <a:spLocks noGrp="1"/>
          </p:cNvSpPr>
          <p:nvPr>
            <p:ph idx="1"/>
          </p:nvPr>
        </p:nvSpPr>
        <p:spPr/>
        <p:txBody>
          <a:bodyPr/>
          <a:lstStyle/>
          <a:p>
            <a:r>
              <a:rPr lang="en-US" altLang="zh-TW" dirty="0"/>
              <a:t>Container-managed entity managers auto-magically manage the underlying persistence provider for the application. </a:t>
            </a:r>
          </a:p>
          <a:p>
            <a:r>
              <a:rPr lang="en-US" altLang="zh-TW" dirty="0"/>
              <a:t>Container-managed entity managers may use transaction-scoped persistence contexts or extended persistence contexts. </a:t>
            </a:r>
          </a:p>
          <a:p>
            <a:r>
              <a:rPr lang="en-US" altLang="zh-TW" dirty="0"/>
              <a:t>The container-managed entity manager will create instances of the underlying persistence provider as needed. </a:t>
            </a:r>
          </a:p>
          <a:p>
            <a:r>
              <a:rPr lang="en-US" altLang="zh-TW" dirty="0"/>
              <a:t>Every time that a new underlying persistence provider (</a:t>
            </a:r>
            <a:r>
              <a:rPr lang="en-US" altLang="zh-TW" i="1" dirty="0" err="1"/>
              <a:t>org.hibernate.ejb.HibernatePersistence</a:t>
            </a:r>
            <a:r>
              <a:rPr lang="en-US" altLang="zh-TW" dirty="0"/>
              <a:t>) instance is created, a new persistence context is also created (as an implementation detail of the underlying persistence provider).</a:t>
            </a:r>
            <a:endParaRPr lang="zh-TW" altLang="en-US" dirty="0"/>
          </a:p>
        </p:txBody>
      </p:sp>
    </p:spTree>
    <p:extLst>
      <p:ext uri="{BB962C8B-B14F-4D97-AF65-F5344CB8AC3E}">
        <p14:creationId xmlns:p14="http://schemas.microsoft.com/office/powerpoint/2010/main" val="1284837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FBA8D6-CBB5-42BD-8D90-24F31A30DCD8}"/>
              </a:ext>
            </a:extLst>
          </p:cNvPr>
          <p:cNvSpPr>
            <a:spLocks noGrp="1"/>
          </p:cNvSpPr>
          <p:nvPr>
            <p:ph type="title"/>
          </p:nvPr>
        </p:nvSpPr>
        <p:spPr/>
        <p:txBody>
          <a:bodyPr/>
          <a:lstStyle/>
          <a:p>
            <a:r>
              <a:rPr lang="en-US" altLang="zh-TW" dirty="0"/>
              <a:t>Persistence Context</a:t>
            </a:r>
            <a:endParaRPr lang="zh-TW" altLang="en-US" dirty="0"/>
          </a:p>
        </p:txBody>
      </p:sp>
      <p:sp>
        <p:nvSpPr>
          <p:cNvPr id="3" name="內容版面配置區 2">
            <a:extLst>
              <a:ext uri="{FF2B5EF4-FFF2-40B4-BE49-F238E27FC236}">
                <a16:creationId xmlns:a16="http://schemas.microsoft.com/office/drawing/2014/main" id="{F5215E25-45E8-4878-89DD-F98F76B977FE}"/>
              </a:ext>
            </a:extLst>
          </p:cNvPr>
          <p:cNvSpPr>
            <a:spLocks noGrp="1"/>
          </p:cNvSpPr>
          <p:nvPr>
            <p:ph idx="1"/>
          </p:nvPr>
        </p:nvSpPr>
        <p:spPr/>
        <p:txBody>
          <a:bodyPr/>
          <a:lstStyle/>
          <a:p>
            <a:r>
              <a:rPr lang="en-US" altLang="zh-TW" dirty="0"/>
              <a:t>The JPA persistence context contains the entities managed by the persistence provider. </a:t>
            </a:r>
          </a:p>
          <a:p>
            <a:r>
              <a:rPr lang="en-US" altLang="zh-TW" dirty="0"/>
              <a:t>The persistence context acts like a first level (transactional) cache for interacting with the </a:t>
            </a:r>
            <a:r>
              <a:rPr lang="en-US" altLang="zh-TW" dirty="0" err="1"/>
              <a:t>datasource</a:t>
            </a:r>
            <a:r>
              <a:rPr lang="en-US" altLang="zh-TW" dirty="0"/>
              <a:t>. </a:t>
            </a:r>
          </a:p>
          <a:p>
            <a:r>
              <a:rPr lang="en-US" altLang="zh-TW" dirty="0"/>
              <a:t>Loaded entities are placed into the persistence context before being returned to the application. </a:t>
            </a:r>
          </a:p>
          <a:p>
            <a:r>
              <a:rPr lang="en-US" altLang="zh-TW" dirty="0"/>
              <a:t>Entities changes are also placed into the persistence context (to be saved in the database when the transaction commits).</a:t>
            </a:r>
            <a:endParaRPr lang="zh-TW" altLang="en-US" dirty="0"/>
          </a:p>
        </p:txBody>
      </p:sp>
    </p:spTree>
    <p:extLst>
      <p:ext uri="{BB962C8B-B14F-4D97-AF65-F5344CB8AC3E}">
        <p14:creationId xmlns:p14="http://schemas.microsoft.com/office/powerpoint/2010/main" val="3289285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FA9DC3-B38B-4798-82A8-911A2F29AB51}"/>
              </a:ext>
            </a:extLst>
          </p:cNvPr>
          <p:cNvSpPr>
            <a:spLocks noGrp="1"/>
          </p:cNvSpPr>
          <p:nvPr>
            <p:ph type="title"/>
          </p:nvPr>
        </p:nvSpPr>
        <p:spPr/>
        <p:txBody>
          <a:bodyPr/>
          <a:lstStyle/>
          <a:p>
            <a:r>
              <a:rPr lang="en-US" altLang="zh-TW" dirty="0"/>
              <a:t>Transaction-scoped Persistence Context</a:t>
            </a:r>
            <a:endParaRPr lang="zh-TW" altLang="en-US" dirty="0"/>
          </a:p>
        </p:txBody>
      </p:sp>
      <p:sp>
        <p:nvSpPr>
          <p:cNvPr id="3" name="內容版面配置區 2">
            <a:extLst>
              <a:ext uri="{FF2B5EF4-FFF2-40B4-BE49-F238E27FC236}">
                <a16:creationId xmlns:a16="http://schemas.microsoft.com/office/drawing/2014/main" id="{57CAADDD-6823-4210-A1FA-4B63C8D51B57}"/>
              </a:ext>
            </a:extLst>
          </p:cNvPr>
          <p:cNvSpPr>
            <a:spLocks noGrp="1"/>
          </p:cNvSpPr>
          <p:nvPr>
            <p:ph idx="1"/>
          </p:nvPr>
        </p:nvSpPr>
        <p:spPr/>
        <p:txBody>
          <a:bodyPr/>
          <a:lstStyle/>
          <a:p>
            <a:r>
              <a:rPr lang="en-US" altLang="zh-TW" dirty="0"/>
              <a:t>The transaction-scoped persistence context coordinates with the (active) JTA transaction.  </a:t>
            </a:r>
          </a:p>
          <a:p>
            <a:r>
              <a:rPr lang="en-US" altLang="zh-TW" dirty="0"/>
              <a:t>When the transaction commits, the persistence context is flushed to the </a:t>
            </a:r>
            <a:r>
              <a:rPr lang="en-US" altLang="zh-TW" dirty="0" err="1"/>
              <a:t>datasource</a:t>
            </a:r>
            <a:r>
              <a:rPr lang="en-US" altLang="zh-TW" dirty="0"/>
              <a:t> (entity objects are detached but may still be referenced by application code).  </a:t>
            </a:r>
          </a:p>
          <a:p>
            <a:r>
              <a:rPr lang="en-US" altLang="zh-TW" dirty="0"/>
              <a:t>All entity changes that are expected to be saved to the </a:t>
            </a:r>
            <a:r>
              <a:rPr lang="en-US" altLang="zh-TW" dirty="0" err="1"/>
              <a:t>datasource</a:t>
            </a:r>
            <a:r>
              <a:rPr lang="en-US" altLang="zh-TW" dirty="0"/>
              <a:t>, must be made during a transaction.  </a:t>
            </a:r>
          </a:p>
          <a:p>
            <a:r>
              <a:rPr lang="en-US" altLang="zh-TW" dirty="0"/>
              <a:t>Entities read outside of a transaction will be detached when the entity manager invocation completes. </a:t>
            </a:r>
            <a:endParaRPr lang="zh-TW" altLang="en-US" dirty="0"/>
          </a:p>
        </p:txBody>
      </p:sp>
    </p:spTree>
    <p:extLst>
      <p:ext uri="{BB962C8B-B14F-4D97-AF65-F5344CB8AC3E}">
        <p14:creationId xmlns:p14="http://schemas.microsoft.com/office/powerpoint/2010/main" val="1461032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CCECF-3C17-4015-9217-E5CEBE94EFAB}"/>
              </a:ext>
            </a:extLst>
          </p:cNvPr>
          <p:cNvSpPr>
            <a:spLocks noGrp="1"/>
          </p:cNvSpPr>
          <p:nvPr>
            <p:ph type="title"/>
          </p:nvPr>
        </p:nvSpPr>
        <p:spPr/>
        <p:txBody>
          <a:bodyPr/>
          <a:lstStyle/>
          <a:p>
            <a:r>
              <a:rPr lang="en-US" altLang="zh-TW" dirty="0"/>
              <a:t>Extended Persistence Context</a:t>
            </a:r>
            <a:endParaRPr lang="zh-TW" altLang="en-US" dirty="0"/>
          </a:p>
        </p:txBody>
      </p:sp>
      <p:sp>
        <p:nvSpPr>
          <p:cNvPr id="3" name="內容版面配置區 2">
            <a:extLst>
              <a:ext uri="{FF2B5EF4-FFF2-40B4-BE49-F238E27FC236}">
                <a16:creationId xmlns:a16="http://schemas.microsoft.com/office/drawing/2014/main" id="{04775306-61F3-4D4C-B31B-1B2771F8881C}"/>
              </a:ext>
            </a:extLst>
          </p:cNvPr>
          <p:cNvSpPr>
            <a:spLocks noGrp="1"/>
          </p:cNvSpPr>
          <p:nvPr>
            <p:ph idx="1"/>
          </p:nvPr>
        </p:nvSpPr>
        <p:spPr/>
        <p:txBody>
          <a:bodyPr/>
          <a:lstStyle/>
          <a:p>
            <a:r>
              <a:rPr lang="en-US" altLang="zh-TW" dirty="0"/>
              <a:t>The (</a:t>
            </a:r>
            <a:r>
              <a:rPr lang="en-US" altLang="zh-TW" dirty="0" err="1"/>
              <a:t>ee</a:t>
            </a:r>
            <a:r>
              <a:rPr lang="en-US" altLang="zh-TW" dirty="0"/>
              <a:t> container managed) extended persistence context can span multiple transactions and allows data modifications to be queued up (like a shopping cart), without an active JTA transaction (to be applied during the next JTA TX). </a:t>
            </a:r>
          </a:p>
          <a:p>
            <a:r>
              <a:rPr lang="en-US" altLang="zh-TW" dirty="0"/>
              <a:t>The Container-managed extended persistence context can only be injected into a stateful session bean. </a:t>
            </a:r>
            <a:endParaRPr lang="zh-TW" altLang="en-US" dirty="0"/>
          </a:p>
        </p:txBody>
      </p:sp>
    </p:spTree>
    <p:extLst>
      <p:ext uri="{BB962C8B-B14F-4D97-AF65-F5344CB8AC3E}">
        <p14:creationId xmlns:p14="http://schemas.microsoft.com/office/powerpoint/2010/main" val="401895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History</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a:t>JPA 1.0 - released in 2006 as a part of EJB 3.0 specification.</a:t>
            </a:r>
          </a:p>
          <a:p>
            <a:r>
              <a:rPr lang="en-US" altLang="zh-TW" dirty="0"/>
              <a:t>JPA 2.0 - released in the last of 2009. </a:t>
            </a:r>
          </a:p>
          <a:p>
            <a:pPr lvl="1"/>
            <a:r>
              <a:rPr lang="en-US" altLang="zh-TW" dirty="0"/>
              <a:t>It supports validation.</a:t>
            </a:r>
          </a:p>
          <a:p>
            <a:pPr lvl="1"/>
            <a:r>
              <a:rPr lang="en-US" altLang="zh-TW" dirty="0"/>
              <a:t>It expands the functionality of object-relational mapping.</a:t>
            </a:r>
          </a:p>
          <a:p>
            <a:pPr lvl="1"/>
            <a:r>
              <a:rPr lang="en-US" altLang="zh-TW" dirty="0"/>
              <a:t>It shares the object of cache support.</a:t>
            </a:r>
          </a:p>
          <a:p>
            <a:r>
              <a:rPr lang="en-US" altLang="zh-TW" dirty="0"/>
              <a:t>JPA 2.1 - released in 2013</a:t>
            </a:r>
          </a:p>
          <a:p>
            <a:pPr lvl="1"/>
            <a:r>
              <a:rPr lang="en-US" altLang="zh-TW" dirty="0"/>
              <a:t>It allows fetching of objects.</a:t>
            </a:r>
          </a:p>
          <a:p>
            <a:pPr lvl="1"/>
            <a:r>
              <a:rPr lang="en-US" altLang="zh-TW" dirty="0"/>
              <a:t>It provides support for criteria update/delete.</a:t>
            </a:r>
          </a:p>
          <a:p>
            <a:pPr lvl="1"/>
            <a:r>
              <a:rPr lang="en-US" altLang="zh-TW" dirty="0"/>
              <a:t>It generates schema.</a:t>
            </a:r>
          </a:p>
          <a:p>
            <a:r>
              <a:rPr lang="en-US" altLang="zh-TW" dirty="0"/>
              <a:t>JPA 2.2 - released as a development of </a:t>
            </a:r>
            <a:r>
              <a:rPr lang="en-US" altLang="zh-TW" dirty="0" err="1"/>
              <a:t>maintainenece</a:t>
            </a:r>
            <a:r>
              <a:rPr lang="en-US" altLang="zh-TW" dirty="0"/>
              <a:t> in 2017.</a:t>
            </a:r>
          </a:p>
          <a:p>
            <a:pPr lvl="1"/>
            <a:r>
              <a:rPr lang="en-US" altLang="zh-TW" dirty="0"/>
              <a:t> It supports Java 8 Date and Time.</a:t>
            </a:r>
          </a:p>
          <a:p>
            <a:pPr lvl="1"/>
            <a:r>
              <a:rPr lang="en-US" altLang="zh-TW" dirty="0"/>
              <a:t>It provides @Repeatable annotation that can be used when we want to apply the same annotations to a declaration or type use.</a:t>
            </a:r>
          </a:p>
          <a:p>
            <a:pPr lvl="1"/>
            <a:r>
              <a:rPr lang="en-US" altLang="zh-TW" dirty="0"/>
              <a:t>It allows JPA annotation to be used in meta-annotations.</a:t>
            </a:r>
          </a:p>
          <a:p>
            <a:pPr lvl="1"/>
            <a:r>
              <a:rPr lang="en-US" altLang="zh-TW" dirty="0"/>
              <a:t>It provides an ability to stream a query result.</a:t>
            </a:r>
            <a:br>
              <a:rPr lang="en-US" altLang="zh-TW" dirty="0"/>
            </a:br>
            <a:endParaRPr lang="zh-TW" altLang="en-US" dirty="0"/>
          </a:p>
        </p:txBody>
      </p:sp>
    </p:spTree>
    <p:extLst>
      <p:ext uri="{BB962C8B-B14F-4D97-AF65-F5344CB8AC3E}">
        <p14:creationId xmlns:p14="http://schemas.microsoft.com/office/powerpoint/2010/main" val="1029032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F2791-4A67-4997-9E87-95AA1795B799}"/>
              </a:ext>
            </a:extLst>
          </p:cNvPr>
          <p:cNvSpPr>
            <a:spLocks noGrp="1"/>
          </p:cNvSpPr>
          <p:nvPr>
            <p:ph type="title"/>
          </p:nvPr>
        </p:nvSpPr>
        <p:spPr/>
        <p:txBody>
          <a:bodyPr/>
          <a:lstStyle/>
          <a:p>
            <a:r>
              <a:rPr lang="en-US" altLang="zh-TW" dirty="0"/>
              <a:t>Entities - lifecycle</a:t>
            </a:r>
            <a:endParaRPr lang="zh-TW" altLang="en-US" dirty="0"/>
          </a:p>
        </p:txBody>
      </p:sp>
      <p:sp>
        <p:nvSpPr>
          <p:cNvPr id="3" name="內容版面配置區 2">
            <a:extLst>
              <a:ext uri="{FF2B5EF4-FFF2-40B4-BE49-F238E27FC236}">
                <a16:creationId xmlns:a16="http://schemas.microsoft.com/office/drawing/2014/main" id="{E94010AB-A67B-4230-93D6-DD1BF65184EE}"/>
              </a:ext>
            </a:extLst>
          </p:cNvPr>
          <p:cNvSpPr>
            <a:spLocks noGrp="1"/>
          </p:cNvSpPr>
          <p:nvPr>
            <p:ph idx="1"/>
          </p:nvPr>
        </p:nvSpPr>
        <p:spPr/>
        <p:txBody>
          <a:bodyPr>
            <a:normAutofit fontScale="85000" lnSpcReduction="20000"/>
          </a:bodyPr>
          <a:lstStyle/>
          <a:p>
            <a:r>
              <a:rPr lang="en-US" altLang="zh-TW" dirty="0"/>
              <a:t>New (transient): </a:t>
            </a:r>
          </a:p>
          <a:p>
            <a:pPr lvl="1"/>
            <a:r>
              <a:rPr lang="en-US" altLang="zh-TW" dirty="0"/>
              <a:t>an entity is new if it has just been instantiated using the new operator, and it is not associated with a persistence context. </a:t>
            </a:r>
          </a:p>
          <a:p>
            <a:pPr lvl="1"/>
            <a:r>
              <a:rPr lang="en-US" altLang="zh-TW" dirty="0"/>
              <a:t>It has no persistent representation in the database and no identifier value has been assigned.</a:t>
            </a:r>
          </a:p>
          <a:p>
            <a:r>
              <a:rPr lang="en-US" altLang="zh-TW" dirty="0"/>
              <a:t>Managed (persistent): </a:t>
            </a:r>
          </a:p>
          <a:p>
            <a:pPr lvl="1"/>
            <a:r>
              <a:rPr lang="en-US" altLang="zh-TW" dirty="0"/>
              <a:t>a managed entity instance is an instance with a persistent identity that is currently associated with a persistence context.</a:t>
            </a:r>
          </a:p>
          <a:p>
            <a:r>
              <a:rPr lang="en-US" altLang="zh-TW" dirty="0"/>
              <a:t>Detached: </a:t>
            </a:r>
          </a:p>
          <a:p>
            <a:pPr lvl="1"/>
            <a:r>
              <a:rPr lang="en-US" altLang="zh-TW" dirty="0"/>
              <a:t>the entity instance is an instance with a persistent identity that is no longer associated with a persistence context, usually because the persistence context was closed or the instance was evicted from the context.</a:t>
            </a:r>
          </a:p>
          <a:p>
            <a:r>
              <a:rPr lang="en-US" altLang="zh-TW" dirty="0"/>
              <a:t>Removed: </a:t>
            </a:r>
          </a:p>
          <a:p>
            <a:pPr lvl="1"/>
            <a:r>
              <a:rPr lang="en-US" altLang="zh-TW" dirty="0"/>
              <a:t>a removed entity instance is an instance with a persistent identity, associated with a persistence context, but scheduled for removal from the database.</a:t>
            </a:r>
            <a:endParaRPr lang="zh-TW" altLang="en-US" dirty="0"/>
          </a:p>
        </p:txBody>
      </p:sp>
    </p:spTree>
    <p:extLst>
      <p:ext uri="{BB962C8B-B14F-4D97-AF65-F5344CB8AC3E}">
        <p14:creationId xmlns:p14="http://schemas.microsoft.com/office/powerpoint/2010/main" val="751366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4C23ED-A6AA-4A07-93FB-11D85C6C5F93}"/>
              </a:ext>
            </a:extLst>
          </p:cNvPr>
          <p:cNvSpPr>
            <a:spLocks noGrp="1"/>
          </p:cNvSpPr>
          <p:nvPr>
            <p:ph type="title"/>
          </p:nvPr>
        </p:nvSpPr>
        <p:spPr/>
        <p:txBody>
          <a:bodyPr/>
          <a:lstStyle/>
          <a:p>
            <a:r>
              <a:rPr lang="en-US" altLang="zh-TW" dirty="0"/>
              <a:t>persistence.xml</a:t>
            </a:r>
            <a:endParaRPr lang="zh-TW" altLang="en-US" dirty="0"/>
          </a:p>
        </p:txBody>
      </p:sp>
      <p:sp>
        <p:nvSpPr>
          <p:cNvPr id="3" name="內容版面配置區 2">
            <a:extLst>
              <a:ext uri="{FF2B5EF4-FFF2-40B4-BE49-F238E27FC236}">
                <a16:creationId xmlns:a16="http://schemas.microsoft.com/office/drawing/2014/main" id="{805AC191-19A5-4C22-89B1-27D33C38CE96}"/>
              </a:ext>
            </a:extLst>
          </p:cNvPr>
          <p:cNvSpPr>
            <a:spLocks noGrp="1"/>
          </p:cNvSpPr>
          <p:nvPr>
            <p:ph idx="1"/>
          </p:nvPr>
        </p:nvSpPr>
        <p:spPr/>
        <p:txBody>
          <a:bodyPr>
            <a:normAutofit/>
          </a:bodyPr>
          <a:lstStyle/>
          <a:p>
            <a:r>
              <a:rPr lang="en-US" altLang="zh-TW" dirty="0"/>
              <a:t>a standard configuration file</a:t>
            </a:r>
          </a:p>
          <a:p>
            <a:r>
              <a:rPr lang="en-US" altLang="zh-TW" dirty="0"/>
              <a:t>has to be included in the META-INF directory inside the JAR file that contains the entity beans. </a:t>
            </a:r>
          </a:p>
          <a:p>
            <a:r>
              <a:rPr lang="en-US" altLang="zh-TW" dirty="0"/>
              <a:t>define a persistence-unit with a unique name in the current scoped </a:t>
            </a:r>
            <a:r>
              <a:rPr lang="en-US" altLang="zh-TW" dirty="0" err="1"/>
              <a:t>classloader</a:t>
            </a:r>
            <a:r>
              <a:rPr lang="en-US" altLang="zh-TW" dirty="0"/>
              <a:t>. </a:t>
            </a:r>
          </a:p>
          <a:p>
            <a:r>
              <a:rPr lang="en-US" altLang="zh-TW" dirty="0"/>
              <a:t>The provider attribute specifies the underlying implementation of the JPA </a:t>
            </a:r>
            <a:r>
              <a:rPr lang="en-US" altLang="zh-TW" dirty="0" err="1"/>
              <a:t>EntityManager</a:t>
            </a:r>
            <a:r>
              <a:rPr lang="en-US" altLang="zh-TW" dirty="0"/>
              <a:t>. </a:t>
            </a:r>
            <a:endParaRPr lang="zh-TW" altLang="en-US" dirty="0"/>
          </a:p>
        </p:txBody>
      </p:sp>
    </p:spTree>
    <p:extLst>
      <p:ext uri="{BB962C8B-B14F-4D97-AF65-F5344CB8AC3E}">
        <p14:creationId xmlns:p14="http://schemas.microsoft.com/office/powerpoint/2010/main" val="2711472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JPA basic program example</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1080655" y="2772470"/>
            <a:ext cx="10390909" cy="3539430"/>
          </a:xfrm>
          <a:prstGeom prst="rect">
            <a:avLst/>
          </a:prstGeom>
        </p:spPr>
        <p:txBody>
          <a:bodyPr wrap="square">
            <a:spAutoFit/>
          </a:bodyPr>
          <a:lstStyle/>
          <a:p>
            <a:r>
              <a:rPr lang="en-US" altLang="zh-TW" sz="1400" dirty="0" err="1">
                <a:solidFill>
                  <a:srgbClr val="000000"/>
                </a:solidFill>
                <a:latin typeface="Courier New" panose="02070309020205020404" pitchFamily="49" charset="0"/>
              </a:rPr>
              <a:t>EntityManagerFactory</a:t>
            </a:r>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a:solidFill>
                  <a:srgbClr val="000000"/>
                </a:solidFill>
                <a:latin typeface="Courier New" panose="02070309020205020404" pitchFamily="49" charset="0"/>
              </a:rPr>
              <a:t> = </a:t>
            </a:r>
            <a:r>
              <a:rPr lang="en-US" altLang="zh-TW" sz="1400" dirty="0" err="1">
                <a:solidFill>
                  <a:srgbClr val="000000"/>
                </a:solidFill>
                <a:latin typeface="Courier New" panose="02070309020205020404" pitchFamily="49" charset="0"/>
              </a:rPr>
              <a:t>Persistence.</a:t>
            </a:r>
            <a:r>
              <a:rPr lang="en-US" altLang="zh-TW" sz="1400" i="1" dirty="0" err="1">
                <a:solidFill>
                  <a:srgbClr val="000000"/>
                </a:solidFill>
                <a:latin typeface="Courier New" panose="02070309020205020404" pitchFamily="49" charset="0"/>
              </a:rPr>
              <a:t>createEntityManagerFactory</a:t>
            </a:r>
            <a:r>
              <a:rPr lang="en-US" altLang="zh-TW" sz="1400" i="1" dirty="0">
                <a:solidFill>
                  <a:srgbClr val="000000"/>
                </a:solidFill>
                <a:latin typeface="Courier New" panose="02070309020205020404" pitchFamily="49" charset="0"/>
              </a:rPr>
              <a:t>( </a:t>
            </a:r>
            <a:r>
              <a:rPr lang="en-US" altLang="zh-TW" sz="1400" i="1" dirty="0">
                <a:solidFill>
                  <a:srgbClr val="2A00FF"/>
                </a:solidFill>
                <a:latin typeface="Courier New" panose="02070309020205020404" pitchFamily="49" charset="0"/>
              </a:rPr>
              <a:t>"LOCAL_PERSISTENCE"</a:t>
            </a:r>
            <a:r>
              <a:rPr lang="en-US" altLang="zh-TW" sz="1400" i="1" dirty="0">
                <a:solidFill>
                  <a:srgbClr val="000000"/>
                </a:solidFill>
                <a:latin typeface="Courier New" panose="02070309020205020404" pitchFamily="49" charset="0"/>
              </a:rPr>
              <a:t> );</a:t>
            </a:r>
          </a:p>
          <a:p>
            <a:r>
              <a:rPr lang="zh-TW" altLang="en-US" sz="1400" dirty="0">
                <a:solidFill>
                  <a:srgbClr val="000000"/>
                </a:solidFill>
                <a:latin typeface="Courier New" panose="02070309020205020404" pitchFamily="49" charset="0"/>
              </a:rPr>
              <a:t>      </a:t>
            </a:r>
          </a:p>
          <a:p>
            <a:r>
              <a:rPr lang="en-US" altLang="zh-TW" sz="1400" dirty="0" err="1">
                <a:solidFill>
                  <a:srgbClr val="000000"/>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.createEntityManager</a:t>
            </a:r>
            <a:r>
              <a:rPr lang="en-US" altLang="zh-TW" sz="1400" dirty="0">
                <a:solidFill>
                  <a:srgbClr val="000000"/>
                </a:solidFill>
                <a:latin typeface="Courier New" panose="02070309020205020404" pitchFamily="49" charset="0"/>
              </a:rPr>
              <a:t>( );</a:t>
            </a:r>
          </a:p>
          <a:p>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 ).begin( );</a:t>
            </a:r>
          </a:p>
          <a:p>
            <a:r>
              <a:rPr lang="zh-TW" altLang="en-US"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Person </a:t>
            </a:r>
            <a:r>
              <a:rPr lang="en-US" altLang="zh-TW" sz="1400" dirty="0" err="1">
                <a:solidFill>
                  <a:srgbClr val="6A3E3E"/>
                </a:solidFill>
                <a:latin typeface="Courier New" panose="02070309020205020404" pitchFamily="49" charset="0"/>
              </a:rPr>
              <a:t>person</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Person();</a:t>
            </a:r>
          </a:p>
          <a:p>
            <a:r>
              <a:rPr lang="en-US" altLang="zh-TW" sz="1400" dirty="0" err="1">
                <a:solidFill>
                  <a:srgbClr val="6A3E3E"/>
                </a:solidFill>
                <a:latin typeface="Courier New" panose="02070309020205020404" pitchFamily="49" charset="0"/>
              </a:rPr>
              <a:t>person</a:t>
            </a:r>
            <a:r>
              <a:rPr lang="en-US" altLang="zh-TW" sz="1400" dirty="0" err="1">
                <a:solidFill>
                  <a:srgbClr val="000000"/>
                </a:solidFill>
                <a:latin typeface="Courier New" panose="02070309020205020404" pitchFamily="49" charset="0"/>
              </a:rPr>
              <a:t>.setName</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"Elvin"</a:t>
            </a:r>
            <a:r>
              <a:rPr lang="en-US" altLang="zh-TW" sz="1400" dirty="0">
                <a:solidFill>
                  <a:srgbClr val="000000"/>
                </a:solidFill>
                <a:latin typeface="Courier New" panose="02070309020205020404" pitchFamily="49" charset="0"/>
              </a:rPr>
              <a:t>);</a:t>
            </a:r>
          </a:p>
          <a:p>
            <a:r>
              <a:rPr lang="en-US" altLang="zh-TW" sz="1400" dirty="0" err="1">
                <a:solidFill>
                  <a:srgbClr val="6A3E3E"/>
                </a:solidFill>
                <a:latin typeface="Courier New" panose="02070309020205020404" pitchFamily="49" charset="0"/>
              </a:rPr>
              <a:t>person</a:t>
            </a:r>
            <a:r>
              <a:rPr lang="en-US" altLang="zh-TW" sz="1400" dirty="0" err="1">
                <a:solidFill>
                  <a:srgbClr val="000000"/>
                </a:solidFill>
                <a:latin typeface="Courier New" panose="02070309020205020404" pitchFamily="49" charset="0"/>
              </a:rPr>
              <a:t>.setCountry</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"Denmark"</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.persist</a:t>
            </a:r>
            <a:r>
              <a:rPr lang="en-US" altLang="zh-TW" sz="1400" dirty="0">
                <a:solidFill>
                  <a:srgbClr val="000000"/>
                </a:solidFill>
                <a:latin typeface="Courier New" panose="02070309020205020404" pitchFamily="49" charset="0"/>
              </a:rPr>
              <a:t>(</a:t>
            </a:r>
            <a:r>
              <a:rPr lang="en-US" altLang="zh-TW" sz="1400" dirty="0">
                <a:solidFill>
                  <a:srgbClr val="6A3E3E"/>
                </a:solidFill>
                <a:latin typeface="Courier New" panose="02070309020205020404" pitchFamily="49" charset="0"/>
              </a:rPr>
              <a:t>person</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err="1">
                <a:solidFill>
                  <a:srgbClr val="000000"/>
                </a:solidFill>
                <a:latin typeface="Courier New" panose="02070309020205020404" pitchFamily="49" charset="0"/>
              </a:rPr>
              <a:t>System.</a:t>
            </a:r>
            <a:r>
              <a:rPr lang="en-US" altLang="zh-TW" sz="1400" b="1" i="1" dirty="0" err="1">
                <a:solidFill>
                  <a:srgbClr val="0000C0"/>
                </a:solidFill>
                <a:latin typeface="Courier New" panose="02070309020205020404" pitchFamily="49" charset="0"/>
              </a:rPr>
              <a:t>out</a:t>
            </a:r>
            <a:r>
              <a:rPr lang="en-US" altLang="zh-TW" sz="1400" b="1" i="1" dirty="0" err="1">
                <a:solidFill>
                  <a:srgbClr val="000000"/>
                </a:solidFill>
                <a:latin typeface="Courier New" panose="02070309020205020404" pitchFamily="49" charset="0"/>
              </a:rPr>
              <a:t>.println</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"create: "</a:t>
            </a:r>
            <a:r>
              <a:rPr lang="en-US" altLang="zh-TW" sz="1400" b="1" i="1" dirty="0">
                <a:solidFill>
                  <a:srgbClr val="000000"/>
                </a:solidFill>
                <a:latin typeface="Courier New" panose="02070309020205020404" pitchFamily="49" charset="0"/>
              </a:rPr>
              <a:t> + </a:t>
            </a:r>
            <a:r>
              <a:rPr lang="en-US" altLang="zh-TW" sz="1400" b="1" i="1" dirty="0" err="1">
                <a:solidFill>
                  <a:srgbClr val="6A3E3E"/>
                </a:solidFill>
                <a:latin typeface="Courier New" panose="02070309020205020404" pitchFamily="49" charset="0"/>
              </a:rPr>
              <a:t>person</a:t>
            </a:r>
            <a:r>
              <a:rPr lang="en-US" altLang="zh-TW" sz="1400" b="1" i="1" dirty="0" err="1">
                <a:solidFill>
                  <a:srgbClr val="000000"/>
                </a:solidFill>
                <a:latin typeface="Courier New" panose="02070309020205020404" pitchFamily="49" charset="0"/>
              </a:rPr>
              <a:t>.toString</a:t>
            </a:r>
            <a:r>
              <a:rPr lang="en-US" altLang="zh-TW" sz="1400" b="1" i="1" dirty="0">
                <a:solidFill>
                  <a:srgbClr val="000000"/>
                </a:solidFill>
                <a:latin typeface="Courier New" panose="02070309020205020404" pitchFamily="49" charset="0"/>
              </a:rPr>
              <a:t>());</a:t>
            </a:r>
          </a:p>
          <a:p>
            <a:endParaRPr lang="en-US" altLang="zh-TW" sz="1400" b="1" i="1" dirty="0">
              <a:solidFill>
                <a:srgbClr val="000000"/>
              </a:solidFill>
              <a:latin typeface="Courier New" panose="02070309020205020404" pitchFamily="49" charset="0"/>
            </a:endParaRPr>
          </a:p>
          <a:p>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().commit();</a:t>
            </a:r>
          </a:p>
          <a:p>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p>
          <a:p>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endParaRPr lang="zh-TW" altLang="en-US" sz="1400" dirty="0"/>
          </a:p>
        </p:txBody>
      </p:sp>
    </p:spTree>
    <p:extLst>
      <p:ext uri="{BB962C8B-B14F-4D97-AF65-F5344CB8AC3E}">
        <p14:creationId xmlns:p14="http://schemas.microsoft.com/office/powerpoint/2010/main" val="3120307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Java Persistence Query language</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p>
          <a:p>
            <a:endParaRPr lang="en-US" altLang="zh-TW" dirty="0"/>
          </a:p>
          <a:p>
            <a:r>
              <a:rPr lang="en-US" altLang="zh-TW" dirty="0"/>
              <a:t>SQL works directly against relational database tables, records and fields, whereas JPQL works with Java classes and instances.</a:t>
            </a:r>
          </a:p>
          <a:p>
            <a:endParaRPr lang="en-US" altLang="zh-TW" dirty="0"/>
          </a:p>
          <a:p>
            <a:endParaRPr lang="zh-TW" altLang="en-US" dirty="0"/>
          </a:p>
        </p:txBody>
      </p:sp>
    </p:spTree>
    <p:extLst>
      <p:ext uri="{BB962C8B-B14F-4D97-AF65-F5344CB8AC3E}">
        <p14:creationId xmlns:p14="http://schemas.microsoft.com/office/powerpoint/2010/main" val="4054176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81000" y="2989519"/>
            <a:ext cx="10747664" cy="2893100"/>
          </a:xfrm>
          <a:prstGeom prst="rect">
            <a:avLst/>
          </a:prstGeom>
        </p:spPr>
        <p:txBody>
          <a:bodyPr wrap="square">
            <a:spAutoFit/>
          </a:bodyPr>
          <a:lstStyle/>
          <a:p>
            <a:r>
              <a:rPr lang="en-US" altLang="zh-TW" sz="1400" dirty="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EntityManagerFactory</a:t>
            </a:r>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a:solidFill>
                  <a:srgbClr val="000000"/>
                </a:solidFill>
                <a:latin typeface="Courier New" panose="02070309020205020404" pitchFamily="49" charset="0"/>
              </a:rPr>
              <a:t> = </a:t>
            </a:r>
            <a:r>
              <a:rPr lang="en-US" altLang="zh-TW" sz="1400" dirty="0" err="1">
                <a:solidFill>
                  <a:srgbClr val="000000"/>
                </a:solidFill>
                <a:latin typeface="Courier New" panose="02070309020205020404" pitchFamily="49" charset="0"/>
              </a:rPr>
              <a:t>Persistence.</a:t>
            </a:r>
            <a:r>
              <a:rPr lang="en-US" altLang="zh-TW" sz="1400" i="1" dirty="0" err="1">
                <a:solidFill>
                  <a:srgbClr val="000000"/>
                </a:solidFill>
                <a:latin typeface="Courier New" panose="02070309020205020404" pitchFamily="49" charset="0"/>
              </a:rPr>
              <a:t>createEntityManagerFactory</a:t>
            </a:r>
            <a:r>
              <a:rPr lang="en-US" altLang="zh-TW" sz="1400" i="1" dirty="0">
                <a:solidFill>
                  <a:srgbClr val="000000"/>
                </a:solidFill>
                <a:latin typeface="Courier New" panose="02070309020205020404" pitchFamily="49" charset="0"/>
              </a:rPr>
              <a:t>( </a:t>
            </a:r>
            <a:r>
              <a:rPr lang="en-US" altLang="zh-TW" sz="1400" i="1" dirty="0">
                <a:solidFill>
                  <a:srgbClr val="2A00FF"/>
                </a:solidFill>
                <a:latin typeface="Courier New" panose="02070309020205020404" pitchFamily="49" charset="0"/>
              </a:rPr>
              <a:t>"LOCAL_PERSISTENCE"</a:t>
            </a:r>
            <a:r>
              <a:rPr lang="en-US" altLang="zh-TW" sz="1400" i="1"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.createEntityManager</a:t>
            </a:r>
            <a:r>
              <a:rPr lang="en-US" altLang="zh-TW"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 ).begin( );</a:t>
            </a:r>
          </a:p>
          <a:p>
            <a:r>
              <a:rPr lang="zh-TW" altLang="en-US"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Query </a:t>
            </a:r>
            <a:r>
              <a:rPr lang="en-US" altLang="zh-TW" sz="1400" dirty="0" err="1">
                <a:solidFill>
                  <a:srgbClr val="6A3E3E"/>
                </a:solidFill>
                <a:latin typeface="Courier New" panose="02070309020205020404" pitchFamily="49" charset="0"/>
              </a:rPr>
              <a:t>query</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.createQuery</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"from Person p"</a:t>
            </a:r>
            <a:r>
              <a:rPr lang="en-US" altLang="zh-TW" sz="1400"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List&lt;Person&gt; </a:t>
            </a:r>
            <a:r>
              <a:rPr lang="en-US" altLang="zh-TW" sz="1400" dirty="0" err="1">
                <a:solidFill>
                  <a:srgbClr val="6A3E3E"/>
                </a:solidFill>
                <a:latin typeface="Courier New" panose="02070309020205020404" pitchFamily="49" charset="0"/>
              </a:rPr>
              <a:t>personList</a:t>
            </a:r>
            <a:r>
              <a:rPr lang="en-US" altLang="zh-TW" sz="1400" dirty="0">
                <a:solidFill>
                  <a:srgbClr val="000000"/>
                </a:solidFill>
                <a:latin typeface="Courier New" panose="02070309020205020404" pitchFamily="49" charset="0"/>
              </a:rPr>
              <a:t> </a:t>
            </a:r>
            <a:r>
              <a:rPr lang="en-US" altLang="zh-TW" sz="1400" u="sng" dirty="0">
                <a:solidFill>
                  <a:srgbClr val="000000"/>
                </a:solidFill>
                <a:latin typeface="Courier New" panose="02070309020205020404" pitchFamily="49" charset="0"/>
              </a:rPr>
              <a:t>=  </a:t>
            </a:r>
            <a:r>
              <a:rPr lang="en-US" altLang="zh-TW" sz="1400" u="sng" dirty="0" err="1">
                <a:solidFill>
                  <a:srgbClr val="6A3E3E"/>
                </a:solidFill>
                <a:latin typeface="Courier New" panose="02070309020205020404" pitchFamily="49" charset="0"/>
              </a:rPr>
              <a:t>query</a:t>
            </a:r>
            <a:r>
              <a:rPr lang="en-US" altLang="zh-TW" sz="1400" u="sng" dirty="0" err="1">
                <a:solidFill>
                  <a:srgbClr val="000000"/>
                </a:solidFill>
                <a:latin typeface="Courier New" panose="02070309020205020404" pitchFamily="49" charset="0"/>
              </a:rPr>
              <a:t>.getResultList</a:t>
            </a:r>
            <a:r>
              <a:rPr lang="en-US" altLang="zh-TW" sz="1400" u="sng"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for</a:t>
            </a:r>
            <a:r>
              <a:rPr lang="en-US" altLang="zh-TW" sz="1400" b="1" dirty="0">
                <a:solidFill>
                  <a:srgbClr val="000000"/>
                </a:solidFill>
                <a:latin typeface="Courier New" panose="02070309020205020404" pitchFamily="49" charset="0"/>
              </a:rPr>
              <a:t> (Person </a:t>
            </a:r>
            <a:r>
              <a:rPr lang="en-US" altLang="zh-TW" sz="1400" b="1" dirty="0">
                <a:solidFill>
                  <a:srgbClr val="6A3E3E"/>
                </a:solidFill>
                <a:latin typeface="Courier New" panose="02070309020205020404" pitchFamily="49" charset="0"/>
              </a:rPr>
              <a:t>item</a:t>
            </a:r>
            <a:r>
              <a:rPr lang="en-US" altLang="zh-TW" sz="1400" b="1" dirty="0">
                <a:solidFill>
                  <a:srgbClr val="000000"/>
                </a:solidFill>
                <a:latin typeface="Courier New" panose="02070309020205020404" pitchFamily="49" charset="0"/>
              </a:rPr>
              <a:t>: </a:t>
            </a:r>
            <a:r>
              <a:rPr lang="en-US" altLang="zh-TW" sz="1400" b="1" dirty="0" err="1">
                <a:solidFill>
                  <a:srgbClr val="6A3E3E"/>
                </a:solidFill>
                <a:latin typeface="Courier New" panose="02070309020205020404" pitchFamily="49" charset="0"/>
              </a:rPr>
              <a:t>personList</a:t>
            </a:r>
            <a:r>
              <a:rPr lang="en-US" altLang="zh-TW" sz="1400" b="1"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System.</a:t>
            </a:r>
            <a:r>
              <a:rPr lang="en-US" altLang="zh-TW" sz="1400" b="1" i="1" dirty="0" err="1">
                <a:solidFill>
                  <a:srgbClr val="0000C0"/>
                </a:solidFill>
                <a:latin typeface="Courier New" panose="02070309020205020404" pitchFamily="49" charset="0"/>
              </a:rPr>
              <a:t>out</a:t>
            </a:r>
            <a:r>
              <a:rPr lang="en-US" altLang="zh-TW" sz="1400" b="1" i="1" dirty="0" err="1">
                <a:solidFill>
                  <a:srgbClr val="000000"/>
                </a:solidFill>
                <a:latin typeface="Courier New" panose="02070309020205020404" pitchFamily="49" charset="0"/>
              </a:rPr>
              <a:t>.println</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"list: "</a:t>
            </a:r>
            <a:r>
              <a:rPr lang="en-US" altLang="zh-TW" sz="1400" b="1" i="1" dirty="0">
                <a:solidFill>
                  <a:srgbClr val="000000"/>
                </a:solidFill>
                <a:latin typeface="Courier New" panose="02070309020205020404" pitchFamily="49" charset="0"/>
              </a:rPr>
              <a:t> + </a:t>
            </a:r>
            <a:r>
              <a:rPr lang="en-US" altLang="zh-TW" sz="1400" b="1" i="1" dirty="0" err="1">
                <a:solidFill>
                  <a:srgbClr val="6A3E3E"/>
                </a:solidFill>
                <a:latin typeface="Courier New" panose="02070309020205020404" pitchFamily="49" charset="0"/>
              </a:rPr>
              <a:t>item</a:t>
            </a:r>
            <a:r>
              <a:rPr lang="en-US" altLang="zh-TW" sz="1400" b="1" i="1" dirty="0" err="1">
                <a:solidFill>
                  <a:srgbClr val="000000"/>
                </a:solidFill>
                <a:latin typeface="Courier New" panose="02070309020205020404" pitchFamily="49" charset="0"/>
              </a:rPr>
              <a:t>.toString</a:t>
            </a:r>
            <a:r>
              <a:rPr lang="en-US" altLang="zh-TW" sz="1400" b="1" i="1"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().commit();</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endParaRPr lang="zh-TW" altLang="en-US" sz="1400" dirty="0"/>
          </a:p>
        </p:txBody>
      </p:sp>
    </p:spTree>
    <p:extLst>
      <p:ext uri="{BB962C8B-B14F-4D97-AF65-F5344CB8AC3E}">
        <p14:creationId xmlns:p14="http://schemas.microsoft.com/office/powerpoint/2010/main" val="562749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a:t>Basic</a:t>
            </a:r>
          </a:p>
          <a:p>
            <a:pPr lvl="1"/>
            <a:r>
              <a:rPr lang="en-US" altLang="zh-TW" dirty="0"/>
              <a:t>from Person p</a:t>
            </a:r>
          </a:p>
          <a:p>
            <a:pPr lvl="1"/>
            <a:r>
              <a:rPr lang="en-US" altLang="zh-TW" dirty="0"/>
              <a:t>select p from Person p</a:t>
            </a:r>
          </a:p>
          <a:p>
            <a:r>
              <a:rPr lang="en-US" altLang="zh-TW" dirty="0"/>
              <a:t>Between, And, Like Keywords</a:t>
            </a:r>
          </a:p>
          <a:p>
            <a:pPr lvl="1"/>
            <a:r>
              <a:rPr lang="en-US" altLang="zh-TW" dirty="0"/>
              <a:t>Select e from Employee e where </a:t>
            </a:r>
            <a:r>
              <a:rPr lang="en-US" altLang="zh-TW" dirty="0" err="1"/>
              <a:t>e.salary</a:t>
            </a:r>
            <a:r>
              <a:rPr lang="en-US" altLang="zh-TW" dirty="0"/>
              <a:t> Between 30000 and 40000</a:t>
            </a:r>
          </a:p>
          <a:p>
            <a:pPr lvl="1"/>
            <a:r>
              <a:rPr lang="en-US" altLang="zh-TW" dirty="0"/>
              <a:t>Select e from Employee e where </a:t>
            </a:r>
            <a:r>
              <a:rPr lang="en-US" altLang="zh-TW" dirty="0" err="1"/>
              <a:t>e.ename</a:t>
            </a:r>
            <a:r>
              <a:rPr lang="en-US" altLang="zh-TW" dirty="0"/>
              <a:t> LIKE 'M%'</a:t>
            </a:r>
          </a:p>
          <a:p>
            <a:r>
              <a:rPr lang="en-US" altLang="zh-TW" dirty="0"/>
              <a:t>Ordering</a:t>
            </a:r>
          </a:p>
          <a:p>
            <a:pPr lvl="1"/>
            <a:r>
              <a:rPr lang="en-US" altLang="zh-TW" dirty="0"/>
              <a:t>Select e from Employee e ORDER BY </a:t>
            </a:r>
            <a:r>
              <a:rPr lang="en-US" altLang="zh-TW" dirty="0" err="1"/>
              <a:t>e.ename</a:t>
            </a:r>
            <a:r>
              <a:rPr lang="en-US" altLang="zh-TW" dirty="0"/>
              <a:t> ASC</a:t>
            </a:r>
          </a:p>
          <a:p>
            <a:pPr lvl="1"/>
            <a:endParaRPr lang="en-US" altLang="zh-TW" dirty="0"/>
          </a:p>
          <a:p>
            <a:pPr lvl="1"/>
            <a:endParaRPr lang="en-US" altLang="zh-TW" dirty="0"/>
          </a:p>
          <a:p>
            <a:endParaRPr lang="zh-TW" altLang="en-US" dirty="0"/>
          </a:p>
        </p:txBody>
      </p:sp>
    </p:spTree>
    <p:extLst>
      <p:ext uri="{BB962C8B-B14F-4D97-AF65-F5344CB8AC3E}">
        <p14:creationId xmlns:p14="http://schemas.microsoft.com/office/powerpoint/2010/main" val="484436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Named Queries</a:t>
            </a:r>
            <a:endParaRPr lang="zh-TW" altLang="en-US" dirty="0"/>
          </a:p>
        </p:txBody>
      </p:sp>
      <p:sp>
        <p:nvSpPr>
          <p:cNvPr id="3" name="內容版面配置區 2"/>
          <p:cNvSpPr>
            <a:spLocks noGrp="1"/>
          </p:cNvSpPr>
          <p:nvPr>
            <p:ph idx="1"/>
          </p:nvPr>
        </p:nvSpPr>
        <p:spPr/>
        <p:txBody>
          <a:bodyPr/>
          <a:lstStyle/>
          <a:p>
            <a:r>
              <a:rPr lang="en-US" altLang="zh-TW" dirty="0"/>
              <a:t>A @</a:t>
            </a:r>
            <a:r>
              <a:rPr lang="en-US" altLang="zh-TW" dirty="0" err="1"/>
              <a:t>NamedQuery</a:t>
            </a:r>
            <a:r>
              <a:rPr lang="en-US" altLang="zh-TW" dirty="0"/>
              <a:t> annotation is defined as a query with a predefined unchangeable query string. </a:t>
            </a:r>
          </a:p>
          <a:p>
            <a:r>
              <a:rPr lang="en-US" altLang="zh-TW" dirty="0"/>
              <a:t>Instead of dynamic queries, usage of named queries may improve code organization by separating the JPQL query strings from POJO. </a:t>
            </a:r>
          </a:p>
          <a:p>
            <a:r>
              <a:rPr lang="en-US" altLang="zh-TW" dirty="0"/>
              <a:t>It also passes the query parameters rather than embedding literals dynamically into the query string and results in more efficient queries.</a:t>
            </a:r>
            <a:endParaRPr lang="zh-TW" altLang="en-US" dirty="0"/>
          </a:p>
        </p:txBody>
      </p:sp>
    </p:spTree>
    <p:extLst>
      <p:ext uri="{BB962C8B-B14F-4D97-AF65-F5344CB8AC3E}">
        <p14:creationId xmlns:p14="http://schemas.microsoft.com/office/powerpoint/2010/main" val="487580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Eager and Lazy Loading</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The main concept of JPA is to make a duplicate copy of the database in cache memory. While transacting with the database, first it will effect on duplicate data and only when it is committed using entity manager, the changes are effected into the database.</a:t>
            </a:r>
          </a:p>
          <a:p>
            <a:r>
              <a:rPr lang="en-US" altLang="zh-TW" dirty="0"/>
              <a:t>Eager fetch</a:t>
            </a:r>
          </a:p>
          <a:p>
            <a:pPr lvl="1"/>
            <a:r>
              <a:rPr lang="en-US" altLang="zh-TW" dirty="0"/>
              <a:t>Fetching the whole record while finding the record using Primary Key.</a:t>
            </a:r>
          </a:p>
          <a:p>
            <a:r>
              <a:rPr lang="en-US" altLang="zh-TW" dirty="0"/>
              <a:t>Lazy fetch</a:t>
            </a:r>
          </a:p>
          <a:p>
            <a:pPr lvl="1"/>
            <a:r>
              <a:rPr lang="en-US" altLang="zh-TW" dirty="0"/>
              <a:t>It checks for the availability of entities with primary key if it exists. Then later if you call any of the getter method of that entity then it fetches the whole.</a:t>
            </a:r>
          </a:p>
          <a:p>
            <a:r>
              <a:rPr lang="en-US" altLang="zh-TW" dirty="0"/>
              <a:t>The default depends on the cardinality of the relationship. </a:t>
            </a:r>
          </a:p>
          <a:p>
            <a:pPr lvl="1"/>
            <a:r>
              <a:rPr lang="en-US" altLang="zh-TW" dirty="0"/>
              <a:t>All to-one relationships use </a:t>
            </a:r>
            <a:r>
              <a:rPr lang="en-US" altLang="zh-TW" dirty="0" err="1"/>
              <a:t>FetchType.EAGER</a:t>
            </a:r>
            <a:r>
              <a:rPr lang="en-US" altLang="zh-TW" dirty="0"/>
              <a:t>  by default</a:t>
            </a:r>
          </a:p>
          <a:p>
            <a:pPr lvl="1"/>
            <a:r>
              <a:rPr lang="en-US" altLang="zh-TW" dirty="0"/>
              <a:t>all to-many relationships </a:t>
            </a:r>
            <a:r>
              <a:rPr lang="en-US" altLang="zh-TW" dirty="0" err="1"/>
              <a:t>FetchType.LAZY</a:t>
            </a:r>
            <a:r>
              <a:rPr lang="en-US" altLang="zh-TW" dirty="0"/>
              <a:t> by default</a:t>
            </a:r>
            <a:endParaRPr lang="zh-TW" altLang="en-US" dirty="0"/>
          </a:p>
        </p:txBody>
      </p:sp>
    </p:spTree>
    <p:extLst>
      <p:ext uri="{BB962C8B-B14F-4D97-AF65-F5344CB8AC3E}">
        <p14:creationId xmlns:p14="http://schemas.microsoft.com/office/powerpoint/2010/main" val="3025960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Inheritance Strategies</a:t>
            </a:r>
            <a:endParaRPr lang="zh-TW" altLang="en-US" dirty="0"/>
          </a:p>
        </p:txBody>
      </p:sp>
      <p:sp>
        <p:nvSpPr>
          <p:cNvPr id="3" name="內容版面配置區 2"/>
          <p:cNvSpPr>
            <a:spLocks noGrp="1"/>
          </p:cNvSpPr>
          <p:nvPr>
            <p:ph idx="1"/>
          </p:nvPr>
        </p:nvSpPr>
        <p:spPr/>
        <p:txBody>
          <a:bodyPr/>
          <a:lstStyle/>
          <a:p>
            <a:r>
              <a:rPr lang="en-US" altLang="zh-TW" dirty="0"/>
              <a:t> JPA support three types of inheritance strategies such as SINGLE_TABLE, JOINED_TABLE, and TABLE_PER_CONCRETE_CLASS.</a:t>
            </a:r>
          </a:p>
          <a:p>
            <a:endParaRPr lang="zh-TW" altLang="en-US" dirty="0"/>
          </a:p>
        </p:txBody>
      </p:sp>
      <p:pic>
        <p:nvPicPr>
          <p:cNvPr id="2050" name="Picture 2" descr="Inheritance Strate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612" y="3424238"/>
            <a:ext cx="55245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594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Single Table strategy</a:t>
            </a:r>
            <a:endParaRPr lang="zh-TW" altLang="en-US" dirty="0"/>
          </a:p>
        </p:txBody>
      </p:sp>
      <p:sp>
        <p:nvSpPr>
          <p:cNvPr id="3" name="內容版面配置區 2"/>
          <p:cNvSpPr>
            <a:spLocks noGrp="1"/>
          </p:cNvSpPr>
          <p:nvPr>
            <p:ph idx="1"/>
          </p:nvPr>
        </p:nvSpPr>
        <p:spPr>
          <a:xfrm>
            <a:off x="838200" y="1534677"/>
            <a:ext cx="10515600" cy="4398530"/>
          </a:xfrm>
        </p:spPr>
        <p:txBody>
          <a:bodyPr/>
          <a:lstStyle/>
          <a:p>
            <a:r>
              <a:rPr lang="en-US" altLang="zh-TW" dirty="0"/>
              <a:t>Single-Table strategy takes all classes fields (both super and sub classes) and map them down into a single table known as SINGLE_TABLE strategy. </a:t>
            </a:r>
          </a:p>
          <a:p>
            <a:r>
              <a:rPr lang="en-US" altLang="zh-TW" dirty="0"/>
              <a:t>Here discriminator value plays key role in differentiating the values of three entities in one table.</a:t>
            </a:r>
          </a:p>
          <a:p>
            <a:r>
              <a:rPr lang="en-US" altLang="zh-TW" dirty="0"/>
              <a:t>Finally you will get single table which contains all three class’s fields and differs with discriminator column named </a:t>
            </a:r>
            <a:r>
              <a:rPr lang="en-US" altLang="zh-TW" b="1" dirty="0"/>
              <a:t>‘Type’</a:t>
            </a:r>
            <a:r>
              <a:rPr lang="en-US" altLang="zh-TW" dirty="0"/>
              <a:t> (field)</a:t>
            </a:r>
            <a:endParaRPr lang="zh-TW" altLang="en-US" dirty="0"/>
          </a:p>
        </p:txBody>
      </p:sp>
      <p:sp>
        <p:nvSpPr>
          <p:cNvPr id="12" name="Rectangle 1"/>
          <p:cNvSpPr>
            <a:spLocks noChangeArrowheads="1"/>
          </p:cNvSpPr>
          <p:nvPr/>
        </p:nvSpPr>
        <p:spPr bwMode="auto">
          <a:xfrm>
            <a:off x="0" y="0"/>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dirty="0">
                <a:ln>
                  <a:noFill/>
                </a:ln>
                <a:solidFill>
                  <a:srgbClr val="006666"/>
                </a:solidFill>
                <a:effectLst/>
                <a:latin typeface="Arial Unicode MS" panose="020B0604020202020204" pitchFamily="34" charset="-120"/>
                <a:ea typeface="Menlo"/>
              </a:rPr>
              <a:t>@Id</a:t>
            </a:r>
            <a:r>
              <a:rPr kumimoji="0" lang="zh-TW" altLang="zh-TW" sz="9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a:ln>
                  <a:noFill/>
                </a:ln>
                <a:solidFill>
                  <a:srgbClr val="006666"/>
                </a:solidFill>
                <a:effectLst/>
                <a:latin typeface="Arial Unicode MS" panose="020B0604020202020204" pitchFamily="34" charset="-120"/>
                <a:ea typeface="Menlo"/>
              </a:rPr>
              <a:t>@GeneratedValue</a:t>
            </a:r>
            <a:r>
              <a:rPr kumimoji="0" lang="zh-TW" altLang="zh-TW" sz="9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a:ln>
                  <a:noFill/>
                </a:ln>
                <a:solidFill>
                  <a:srgbClr val="313131"/>
                </a:solidFill>
                <a:effectLst/>
                <a:latin typeface="Arial Unicode MS" panose="020B0604020202020204" pitchFamily="34" charset="-120"/>
                <a:ea typeface="Menlo"/>
              </a:rPr>
              <a:t> strategy </a:t>
            </a:r>
            <a:r>
              <a:rPr kumimoji="0" lang="zh-TW" altLang="zh-TW" sz="9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a:ln>
                  <a:noFill/>
                </a:ln>
                <a:solidFill>
                  <a:srgbClr val="7F0055"/>
                </a:solidFill>
                <a:effectLst/>
                <a:latin typeface="Arial Unicode MS" panose="020B0604020202020204" pitchFamily="34" charset="-120"/>
                <a:ea typeface="Menlo"/>
              </a:rPr>
              <a:t>GenerationType</a:t>
            </a:r>
            <a:r>
              <a:rPr kumimoji="0" lang="zh-TW" altLang="zh-TW" sz="9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a:ln>
                  <a:noFill/>
                </a:ln>
                <a:solidFill>
                  <a:srgbClr val="313131"/>
                </a:solidFill>
                <a:effectLst/>
                <a:latin typeface="Arial Unicode MS" panose="020B0604020202020204" pitchFamily="34" charset="-120"/>
                <a:ea typeface="Menlo"/>
              </a:rPr>
              <a:t>AUTO </a:t>
            </a:r>
            <a:r>
              <a:rPr kumimoji="0" lang="zh-TW" altLang="zh-TW" sz="9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a:ln>
                  <a:noFill/>
                </a:ln>
                <a:solidFill>
                  <a:srgbClr val="313131"/>
                </a:solidFill>
                <a:effectLst/>
                <a:latin typeface="Arial Unicode MS" panose="020B0604020202020204" pitchFamily="34" charset="-120"/>
                <a:ea typeface="Menlo"/>
              </a:rPr>
              <a:t> </a:t>
            </a:r>
            <a:br>
              <a:rPr kumimoji="0" lang="zh-TW" altLang="zh-TW" sz="900" b="0" i="0" u="none" strike="noStrike" cap="none" normalizeH="0" baseline="0" dirty="0">
                <a:ln>
                  <a:noFill/>
                </a:ln>
                <a:solidFill>
                  <a:schemeClr val="tx1"/>
                </a:solidFill>
                <a:effectLst/>
              </a:rPr>
            </a:b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pic>
        <p:nvPicPr>
          <p:cNvPr id="15" name="圖片 14"/>
          <p:cNvPicPr>
            <a:picLocks noChangeAspect="1"/>
          </p:cNvPicPr>
          <p:nvPr/>
        </p:nvPicPr>
        <p:blipFill>
          <a:blip r:embed="rId2"/>
          <a:stretch>
            <a:fillRect/>
          </a:stretch>
        </p:blipFill>
        <p:spPr>
          <a:xfrm>
            <a:off x="2299354" y="4545404"/>
            <a:ext cx="5847619" cy="1990476"/>
          </a:xfrm>
          <a:prstGeom prst="rect">
            <a:avLst/>
          </a:prstGeom>
        </p:spPr>
      </p:pic>
    </p:spTree>
    <p:extLst>
      <p:ext uri="{BB962C8B-B14F-4D97-AF65-F5344CB8AC3E}">
        <p14:creationId xmlns:p14="http://schemas.microsoft.com/office/powerpoint/2010/main" val="36646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pPr fontAlgn="base"/>
            <a:r>
              <a:rPr lang="en-US" altLang="zh-TW" b="1" dirty="0" err="1"/>
              <a:t>EntityManager</a:t>
            </a:r>
            <a:r>
              <a:rPr lang="en-US" altLang="zh-TW" b="1" dirty="0"/>
              <a:t> – </a:t>
            </a:r>
            <a:r>
              <a:rPr lang="en-US" altLang="zh-TW" dirty="0"/>
              <a:t>A class that manages the persistent state(or lifecycle) of an entity.</a:t>
            </a:r>
          </a:p>
          <a:p>
            <a:pPr fontAlgn="base"/>
            <a:r>
              <a:rPr lang="en-US" altLang="zh-TW" b="1" dirty="0"/>
              <a:t>Persistence Unit</a:t>
            </a:r>
            <a:r>
              <a:rPr lang="en-US" altLang="zh-TW" dirty="0"/>
              <a:t> – is a named configuration of entity classes.</a:t>
            </a:r>
          </a:p>
          <a:p>
            <a:pPr fontAlgn="base"/>
            <a:r>
              <a:rPr lang="en-US" altLang="zh-TW" b="1" dirty="0"/>
              <a:t>Persistence Context </a:t>
            </a:r>
            <a:r>
              <a:rPr lang="en-US" altLang="zh-TW" dirty="0"/>
              <a:t>– is a managed set of entity instances. The entities classes are part of the Persistence Unit configurations.</a:t>
            </a:r>
          </a:p>
          <a:p>
            <a:pPr fontAlgn="base"/>
            <a:r>
              <a:rPr lang="en-US" altLang="zh-TW" b="1" dirty="0"/>
              <a:t>Managed Entities </a:t>
            </a:r>
            <a:r>
              <a:rPr lang="en-US" altLang="zh-TW" dirty="0"/>
              <a:t>– an entity instance is managed if it is part of a persistence context and that Entity Manager can act upon it.</a:t>
            </a:r>
          </a:p>
          <a:p>
            <a:endParaRPr lang="zh-TW" altLang="en-US" dirty="0"/>
          </a:p>
        </p:txBody>
      </p:sp>
    </p:spTree>
    <p:extLst>
      <p:ext uri="{BB962C8B-B14F-4D97-AF65-F5344CB8AC3E}">
        <p14:creationId xmlns:p14="http://schemas.microsoft.com/office/powerpoint/2010/main" val="2778596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3127663" y="2002461"/>
            <a:ext cx="5541818" cy="18542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006666"/>
                </a:solidFill>
                <a:effectLst/>
                <a:latin typeface="Arial Unicode MS" panose="020B0604020202020204" pitchFamily="34" charset="-120"/>
                <a:ea typeface="Menlo"/>
              </a:rPr>
              <a:t>@Table</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006666"/>
                </a:solidFill>
                <a:latin typeface="Arial Unicode MS" panose="020B0604020202020204" pitchFamily="34" charset="-120"/>
                <a:ea typeface="Menlo"/>
              </a:rPr>
              <a:t>@Inheritance</a:t>
            </a:r>
            <a:r>
              <a:rPr kumimoji="0" lang="zh-TW" altLang="zh-TW" sz="1200" b="0" i="0" u="none" strike="noStrike" cap="none" normalizeH="0" baseline="0" dirty="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a:ln>
                  <a:noFill/>
                </a:ln>
                <a:solidFill>
                  <a:srgbClr val="313131"/>
                </a:solidFill>
                <a:latin typeface="Arial Unicode MS" panose="020B0604020202020204" pitchFamily="34" charset="-120"/>
                <a:ea typeface="Menlo"/>
              </a:rPr>
              <a:t> strategy </a:t>
            </a:r>
            <a:r>
              <a:rPr kumimoji="0" lang="zh-TW" altLang="zh-TW" sz="1200" b="0" i="0" u="none" strike="noStrike" cap="none" normalizeH="0" baseline="0" dirty="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a:ln>
                  <a:noFill/>
                </a:ln>
                <a:solidFill>
                  <a:srgbClr val="313131"/>
                </a:solidFill>
                <a:latin typeface="Arial Unicode MS" panose="020B0604020202020204" pitchFamily="34" charset="-120"/>
                <a:ea typeface="Menlo"/>
              </a:rPr>
              <a:t> </a:t>
            </a:r>
            <a:r>
              <a:rPr kumimoji="0" lang="zh-TW" altLang="zh-TW" sz="1200" b="0" i="0" u="none" strike="noStrike" cap="none" normalizeH="0" baseline="0" dirty="0">
                <a:ln>
                  <a:noFill/>
                </a:ln>
                <a:solidFill>
                  <a:srgbClr val="7F0055"/>
                </a:solidFill>
                <a:latin typeface="Arial Unicode MS" panose="020B0604020202020204" pitchFamily="34" charset="-120"/>
                <a:ea typeface="Menlo"/>
              </a:rPr>
              <a:t>InheritanceType</a:t>
            </a:r>
            <a:r>
              <a:rPr kumimoji="0" lang="zh-TW" altLang="zh-TW" sz="1200" b="0" i="0" u="none" strike="noStrike" cap="none" normalizeH="0" baseline="0" dirty="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a:ln>
                  <a:noFill/>
                </a:ln>
                <a:solidFill>
                  <a:srgbClr val="313131"/>
                </a:solidFill>
                <a:latin typeface="Arial Unicode MS" panose="020B0604020202020204" pitchFamily="34" charset="-120"/>
                <a:ea typeface="Menlo"/>
              </a:rPr>
              <a:t>SINGLE_TABLE </a:t>
            </a:r>
            <a:r>
              <a:rPr kumimoji="0" lang="zh-TW" altLang="zh-TW" sz="1200" b="0" i="0" u="none" strike="noStrike" cap="none" normalizeH="0" baseline="0" dirty="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a:ln>
                  <a:noFill/>
                </a:ln>
                <a:solidFill>
                  <a:srgbClr val="313131"/>
                </a:solidFill>
                <a:latin typeface="Arial Unicode MS" panose="020B0604020202020204" pitchFamily="34" charset="-120"/>
                <a:ea typeface="Menlo"/>
              </a:rPr>
              <a:t> </a:t>
            </a:r>
            <a:endParaRPr kumimoji="0" lang="en-US" altLang="zh-TW" sz="1200" b="0" i="0" u="none" strike="noStrike" cap="none" normalizeH="0" baseline="0" dirty="0">
              <a:ln>
                <a:noFill/>
              </a:ln>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006666"/>
                </a:solidFill>
                <a:latin typeface="Arial Unicode MS" panose="020B0604020202020204" pitchFamily="34" charset="-120"/>
                <a:ea typeface="Menlo"/>
              </a:rPr>
              <a:t>@DiscriminatorColumn</a:t>
            </a:r>
            <a:r>
              <a:rPr kumimoji="0" lang="zh-TW" altLang="zh-TW" sz="1200" b="0" i="0" u="none" strike="noStrike" cap="none" normalizeH="0" baseline="0" dirty="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a:ln>
                  <a:noFill/>
                </a:ln>
                <a:solidFill>
                  <a:srgbClr val="313131"/>
                </a:solidFill>
                <a:latin typeface="Arial Unicode MS" panose="020B0604020202020204" pitchFamily="34" charset="-120"/>
                <a:ea typeface="Menlo"/>
              </a:rPr>
              <a:t> name </a:t>
            </a:r>
            <a:r>
              <a:rPr kumimoji="0" lang="zh-TW" altLang="zh-TW" sz="1200" b="0" i="0" u="none" strike="noStrike" cap="none" normalizeH="0" baseline="0" dirty="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a:ln>
                  <a:noFill/>
                </a:ln>
                <a:solidFill>
                  <a:srgbClr val="313131"/>
                </a:solidFill>
                <a:latin typeface="Arial Unicode MS" panose="020B0604020202020204" pitchFamily="34" charset="-120"/>
                <a:ea typeface="Menlo"/>
              </a:rPr>
              <a:t> </a:t>
            </a:r>
            <a:r>
              <a:rPr kumimoji="0" lang="zh-TW" altLang="zh-TW" sz="1200" b="0" i="0" u="none" strike="noStrike" cap="none" normalizeH="0" baseline="0" dirty="0">
                <a:ln>
                  <a:noFill/>
                </a:ln>
                <a:solidFill>
                  <a:srgbClr val="008800"/>
                </a:solidFill>
                <a:latin typeface="Arial Unicode MS" panose="020B0604020202020204" pitchFamily="34" charset="-120"/>
                <a:ea typeface="Menlo"/>
              </a:rPr>
              <a:t>"type"</a:t>
            </a:r>
            <a:r>
              <a:rPr kumimoji="0" lang="zh-TW" altLang="zh-TW" sz="1200" b="0" i="0" u="none" strike="noStrike" cap="none" normalizeH="0" baseline="0" dirty="0">
                <a:ln>
                  <a:noFill/>
                </a:ln>
                <a:solidFill>
                  <a:srgbClr val="313131"/>
                </a:solidFill>
                <a:latin typeface="Arial Unicode MS" panose="020B0604020202020204" pitchFamily="34" charset="-120"/>
                <a:ea typeface="Menlo"/>
              </a:rPr>
              <a:t> </a:t>
            </a:r>
            <a:r>
              <a:rPr kumimoji="0" lang="zh-TW" altLang="zh-TW" sz="1200" b="0" i="0" u="none" strike="noStrike" cap="none" normalizeH="0" baseline="0" dirty="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a:ln>
                  <a:noFill/>
                </a:ln>
                <a:solidFill>
                  <a:srgbClr val="313131"/>
                </a:solidFill>
                <a:latin typeface="Arial Unicode MS" panose="020B0604020202020204" pitchFamily="34" charset="-120"/>
                <a:ea typeface="Menlo"/>
              </a:rPr>
              <a:t> </a:t>
            </a:r>
            <a:endParaRPr kumimoji="0" lang="en-US" altLang="zh-TW" sz="1200" b="0" i="0" u="none" strike="noStrike" cap="none" normalizeH="0" baseline="0" dirty="0">
              <a:ln>
                <a:noFill/>
              </a:ln>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7F0055"/>
                </a:solidFill>
                <a:effectLst/>
                <a:latin typeface="Arial Unicode MS" panose="020B0604020202020204" pitchFamily="34" charset="-120"/>
                <a:ea typeface="Menlo"/>
              </a:rPr>
              <a:t>Staff</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000088"/>
                </a:solidFill>
                <a:effectLst/>
                <a:latin typeface="Arial Unicode MS" panose="020B0604020202020204" pitchFamily="34" charset="-120"/>
                <a:ea typeface="Menlo"/>
              </a:rPr>
              <a:t>implements</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7F0055"/>
                </a:solidFill>
                <a:effectLst/>
                <a:latin typeface="Arial Unicode MS" panose="020B0604020202020204" pitchFamily="34" charset="-120"/>
                <a:ea typeface="Menlo"/>
              </a:rPr>
              <a:t>Serializable</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a:ln>
                  <a:noFill/>
                </a:ln>
                <a:solidFill>
                  <a:schemeClr val="tx1"/>
                </a:solidFill>
                <a:effectLst/>
              </a:rPr>
              <a:t> </a:t>
            </a:r>
            <a:endParaRPr kumimoji="0" lang="en-US" altLang="zh-TW" sz="1200" b="0" i="0" u="none" strike="noStrike" cap="none" normalizeH="0" baseline="0" dirty="0">
              <a:ln>
                <a:noFill/>
              </a:ln>
              <a:solidFill>
                <a:schemeClr val="tx1"/>
              </a:solidFill>
              <a:effectLst/>
            </a:endParaRPr>
          </a:p>
          <a:p>
            <a:pPr eaLnBrk="0" fontAlgn="base" hangingPunct="0">
              <a:spcBef>
                <a:spcPct val="0"/>
              </a:spcBef>
              <a:spcAft>
                <a:spcPct val="0"/>
              </a:spcAft>
            </a:pPr>
            <a:r>
              <a:rPr lang="zh-TW" altLang="en-US" sz="1200" dirty="0">
                <a:solidFill>
                  <a:srgbClr val="006666"/>
                </a:solidFill>
                <a:latin typeface="Arial Unicode MS" panose="020B0604020202020204" pitchFamily="34" charset="-120"/>
                <a:ea typeface="Menlo"/>
              </a:rPr>
              <a:t>   </a:t>
            </a:r>
            <a:r>
              <a:rPr lang="zh-TW" altLang="zh-TW" sz="1200" dirty="0">
                <a:solidFill>
                  <a:srgbClr val="006666"/>
                </a:solidFill>
                <a:latin typeface="Arial Unicode MS" panose="020B0604020202020204" pitchFamily="34" charset="-120"/>
                <a:ea typeface="Menlo"/>
              </a:rPr>
              <a:t>@Id</a:t>
            </a:r>
            <a:r>
              <a:rPr lang="zh-TW" altLang="zh-TW" sz="1200" dirty="0">
                <a:solidFill>
                  <a:srgbClr val="313131"/>
                </a:solidFill>
                <a:latin typeface="Arial Unicode MS" panose="020B0604020202020204" pitchFamily="34" charset="-120"/>
                <a:ea typeface="Menlo"/>
              </a:rPr>
              <a:t> </a:t>
            </a:r>
            <a:endParaRPr lang="en-US" altLang="zh-TW" sz="1200" dirty="0">
              <a:solidFill>
                <a:srgbClr val="313131"/>
              </a:solidFill>
              <a:latin typeface="Arial Unicode MS" panose="020B0604020202020204" pitchFamily="34" charset="-120"/>
              <a:ea typeface="Menlo"/>
            </a:endParaRPr>
          </a:p>
          <a:p>
            <a:pPr eaLnBrk="0" fontAlgn="base" hangingPunct="0">
              <a:spcBef>
                <a:spcPct val="0"/>
              </a:spcBef>
              <a:spcAft>
                <a:spcPct val="0"/>
              </a:spcAft>
            </a:pPr>
            <a:r>
              <a:rPr lang="zh-TW" altLang="en-US" sz="1200" dirty="0">
                <a:solidFill>
                  <a:srgbClr val="313131"/>
                </a:solidFill>
                <a:latin typeface="Arial Unicode MS" panose="020B0604020202020204" pitchFamily="34" charset="-120"/>
                <a:ea typeface="Menlo"/>
              </a:rPr>
              <a:t>   </a:t>
            </a:r>
            <a:r>
              <a:rPr lang="zh-TW" altLang="zh-TW" sz="1200" dirty="0">
                <a:solidFill>
                  <a:srgbClr val="006666"/>
                </a:solidFill>
                <a:latin typeface="Arial Unicode MS" panose="020B0604020202020204" pitchFamily="34" charset="-120"/>
                <a:ea typeface="Menlo"/>
              </a:rPr>
              <a:t>@GeneratedValue</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strategy </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r>
              <a:rPr lang="zh-TW" altLang="zh-TW" sz="1200" dirty="0">
                <a:solidFill>
                  <a:srgbClr val="7F0055"/>
                </a:solidFill>
                <a:latin typeface="Arial Unicode MS" panose="020B0604020202020204" pitchFamily="34" charset="-120"/>
                <a:ea typeface="Menlo"/>
              </a:rPr>
              <a:t>GenerationType</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AUTO </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endParaRPr lang="en-US" altLang="zh-TW" sz="1200" dirty="0">
              <a:solidFill>
                <a:srgbClr val="313131"/>
              </a:solidFill>
              <a:latin typeface="Arial Unicode MS" panose="020B0604020202020204" pitchFamily="34" charset="-120"/>
              <a:ea typeface="Menlo"/>
            </a:endParaRPr>
          </a:p>
          <a:p>
            <a:pPr eaLnBrk="0" fontAlgn="base" hangingPunct="0">
              <a:spcBef>
                <a:spcPct val="0"/>
              </a:spcBef>
              <a:spcAft>
                <a:spcPct val="0"/>
              </a:spcAft>
            </a:pPr>
            <a:r>
              <a:rPr lang="zh-TW" altLang="en-US" sz="1200" dirty="0">
                <a:solidFill>
                  <a:srgbClr val="000088"/>
                </a:solidFill>
                <a:latin typeface="Arial Unicode MS" panose="020B0604020202020204" pitchFamily="34" charset="-120"/>
                <a:ea typeface="Menlo"/>
              </a:rPr>
              <a:t>   </a:t>
            </a:r>
            <a:r>
              <a:rPr lang="zh-TW" altLang="zh-TW" sz="1200" dirty="0">
                <a:solidFill>
                  <a:srgbClr val="000088"/>
                </a:solidFill>
                <a:latin typeface="Arial Unicode MS" panose="020B0604020202020204" pitchFamily="34" charset="-120"/>
                <a:ea typeface="Menlo"/>
              </a:rPr>
              <a:t>private</a:t>
            </a:r>
            <a:r>
              <a:rPr lang="zh-TW" altLang="zh-TW" sz="1200" dirty="0">
                <a:solidFill>
                  <a:srgbClr val="313131"/>
                </a:solidFill>
                <a:latin typeface="Arial Unicode MS" panose="020B0604020202020204" pitchFamily="34" charset="-120"/>
                <a:ea typeface="Menlo"/>
              </a:rPr>
              <a:t> </a:t>
            </a:r>
            <a:r>
              <a:rPr lang="zh-TW" altLang="zh-TW" sz="1200" dirty="0">
                <a:solidFill>
                  <a:srgbClr val="000088"/>
                </a:solidFill>
                <a:latin typeface="Arial Unicode MS" panose="020B0604020202020204" pitchFamily="34" charset="-120"/>
                <a:ea typeface="Menlo"/>
              </a:rPr>
              <a:t>int</a:t>
            </a:r>
            <a:r>
              <a:rPr lang="zh-TW" altLang="zh-TW" sz="1200" dirty="0">
                <a:solidFill>
                  <a:srgbClr val="313131"/>
                </a:solidFill>
                <a:latin typeface="Arial Unicode MS" panose="020B0604020202020204" pitchFamily="34" charset="-120"/>
                <a:ea typeface="Menlo"/>
              </a:rPr>
              <a:t> sid</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endParaRPr lang="en-US" altLang="zh-TW" sz="1200" dirty="0">
              <a:solidFill>
                <a:srgbClr val="313131"/>
              </a:solidFill>
              <a:latin typeface="Arial Unicode MS" panose="020B0604020202020204" pitchFamily="34" charset="-120"/>
              <a:ea typeface="Menlo"/>
            </a:endParaRPr>
          </a:p>
          <a:p>
            <a:pPr eaLnBrk="0" fontAlgn="base" hangingPunct="0">
              <a:spcBef>
                <a:spcPct val="0"/>
              </a:spcBef>
              <a:spcAft>
                <a:spcPct val="0"/>
              </a:spcAft>
            </a:pPr>
            <a:r>
              <a:rPr lang="zh-TW" altLang="en-US" sz="1200" dirty="0">
                <a:solidFill>
                  <a:srgbClr val="313131"/>
                </a:solidFill>
                <a:latin typeface="Arial Unicode MS" panose="020B0604020202020204" pitchFamily="34" charset="-120"/>
                <a:ea typeface="Menlo"/>
              </a:rPr>
              <a:t>   </a:t>
            </a:r>
            <a:r>
              <a:rPr lang="zh-TW" altLang="zh-TW" sz="1200" dirty="0">
                <a:solidFill>
                  <a:srgbClr val="000088"/>
                </a:solidFill>
                <a:latin typeface="Arial Unicode MS" panose="020B0604020202020204" pitchFamily="34" charset="-120"/>
                <a:ea typeface="Menlo"/>
              </a:rPr>
              <a:t>private</a:t>
            </a:r>
            <a:r>
              <a:rPr lang="zh-TW" altLang="zh-TW" sz="1200" dirty="0">
                <a:solidFill>
                  <a:srgbClr val="313131"/>
                </a:solidFill>
                <a:latin typeface="Arial Unicode MS" panose="020B0604020202020204" pitchFamily="34" charset="-120"/>
                <a:ea typeface="Menlo"/>
              </a:rPr>
              <a:t> </a:t>
            </a:r>
            <a:r>
              <a:rPr lang="zh-TW" altLang="zh-TW" sz="1200" dirty="0">
                <a:solidFill>
                  <a:srgbClr val="7F0055"/>
                </a:solidFill>
                <a:latin typeface="Arial Unicode MS" panose="020B0604020202020204" pitchFamily="34" charset="-120"/>
                <a:ea typeface="Menlo"/>
              </a:rPr>
              <a:t>String</a:t>
            </a:r>
            <a:r>
              <a:rPr lang="zh-TW" altLang="zh-TW" sz="1200" dirty="0">
                <a:solidFill>
                  <a:srgbClr val="313131"/>
                </a:solidFill>
                <a:latin typeface="Arial Unicode MS" panose="020B0604020202020204" pitchFamily="34" charset="-120"/>
                <a:ea typeface="Menlo"/>
              </a:rPr>
              <a:t> sname</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endParaRPr kumimoji="0" lang="zh-TW" altLang="zh-TW" sz="12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638299" y="4298033"/>
            <a:ext cx="4087091" cy="111562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006666"/>
                </a:solidFill>
                <a:effectLst/>
                <a:latin typeface="Arial Unicode MS" panose="020B0604020202020204" pitchFamily="34" charset="-120"/>
                <a:ea typeface="Menlo"/>
              </a:rPr>
              <a:t>@DiscriminatorValue</a:t>
            </a:r>
            <a:r>
              <a:rPr kumimoji="0" lang="zh-TW" altLang="zh-TW" sz="12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value</a:t>
            </a:r>
            <a:r>
              <a:rPr kumimoji="0" lang="zh-TW" altLang="zh-TW" sz="12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a:ln>
                  <a:noFill/>
                </a:ln>
                <a:solidFill>
                  <a:srgbClr val="008800"/>
                </a:solidFill>
                <a:effectLst/>
                <a:latin typeface="Arial Unicode MS" panose="020B0604020202020204" pitchFamily="34" charset="-120"/>
                <a:ea typeface="Menlo"/>
              </a:rPr>
              <a:t>"TS"</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7F0055"/>
                </a:solidFill>
                <a:effectLst/>
                <a:latin typeface="Arial Unicode MS" panose="020B0604020202020204" pitchFamily="34" charset="-120"/>
                <a:ea typeface="Menlo"/>
              </a:rPr>
              <a:t>TeachingStaff</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000088"/>
                </a:solidFill>
                <a:effectLst/>
                <a:latin typeface="Arial Unicode MS" panose="020B0604020202020204" pitchFamily="34" charset="-120"/>
                <a:ea typeface="Menlo"/>
              </a:rPr>
              <a:t>extends</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7F0055"/>
                </a:solidFill>
                <a:effectLst/>
                <a:latin typeface="Arial Unicode MS" panose="020B0604020202020204" pitchFamily="34" charset="-120"/>
                <a:ea typeface="Menlo"/>
              </a:rPr>
              <a:t>Staff</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a:solidFill>
                  <a:srgbClr val="313131"/>
                </a:solidFill>
                <a:latin typeface="Arial Unicode MS" panose="020B0604020202020204" pitchFamily="34" charset="-120"/>
                <a:ea typeface="Menlo"/>
              </a:rPr>
              <a:t>    </a:t>
            </a:r>
            <a:r>
              <a:rPr kumimoji="0" lang="zh-TW" altLang="zh-TW" sz="12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qualification</a:t>
            </a:r>
            <a:r>
              <a:rPr kumimoji="0" lang="zh-TW" altLang="zh-TW" sz="12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a:solidFill>
                  <a:srgbClr val="313131"/>
                </a:solidFill>
                <a:latin typeface="Arial Unicode MS" panose="020B0604020202020204" pitchFamily="34" charset="-120"/>
                <a:ea typeface="Menlo"/>
              </a:rPr>
              <a:t>    </a:t>
            </a:r>
            <a:r>
              <a:rPr kumimoji="0" lang="zh-TW" altLang="zh-TW" sz="12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subjectexpertise</a:t>
            </a:r>
            <a:r>
              <a:rPr kumimoji="0" lang="zh-TW" altLang="zh-TW" sz="12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a:ln>
                  <a:noFill/>
                </a:ln>
                <a:solidFill>
                  <a:schemeClr val="tx1"/>
                </a:solidFill>
                <a:effectLst/>
              </a:rPr>
              <a:t> </a:t>
            </a:r>
            <a:endParaRPr kumimoji="0" lang="zh-TW" altLang="zh-TW" sz="12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572249" y="4308424"/>
            <a:ext cx="4194464" cy="9309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006666"/>
                </a:solidFill>
                <a:effectLst/>
                <a:latin typeface="Arial Unicode MS" panose="020B0604020202020204" pitchFamily="34" charset="-120"/>
                <a:ea typeface="Menlo"/>
              </a:rPr>
              <a:t>@DiscriminatorValue</a:t>
            </a:r>
            <a:r>
              <a:rPr kumimoji="0" lang="zh-TW" altLang="zh-TW" sz="12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value </a:t>
            </a:r>
            <a:r>
              <a:rPr kumimoji="0" lang="zh-TW" altLang="zh-TW" sz="12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008800"/>
                </a:solidFill>
                <a:effectLst/>
                <a:latin typeface="Arial Unicode MS" panose="020B0604020202020204" pitchFamily="34" charset="-120"/>
                <a:ea typeface="Menlo"/>
              </a:rPr>
              <a:t>"NS"</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7F0055"/>
                </a:solidFill>
                <a:effectLst/>
                <a:latin typeface="Arial Unicode MS" panose="020B0604020202020204" pitchFamily="34" charset="-120"/>
                <a:ea typeface="Menlo"/>
              </a:rPr>
              <a:t>NonTeachingStaff</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000088"/>
                </a:solidFill>
                <a:effectLst/>
                <a:latin typeface="Arial Unicode MS" panose="020B0604020202020204" pitchFamily="34" charset="-120"/>
                <a:ea typeface="Menlo"/>
              </a:rPr>
              <a:t>extends</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7F0055"/>
                </a:solidFill>
                <a:effectLst/>
                <a:latin typeface="Arial Unicode MS" panose="020B0604020202020204" pitchFamily="34" charset="-120"/>
                <a:ea typeface="Menlo"/>
              </a:rPr>
              <a:t>Staff</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a:solidFill>
                  <a:srgbClr val="313131"/>
                </a:solidFill>
                <a:latin typeface="Arial Unicode MS" panose="020B0604020202020204" pitchFamily="34" charset="-120"/>
                <a:ea typeface="Menlo"/>
              </a:rPr>
              <a:t>    </a:t>
            </a:r>
            <a:r>
              <a:rPr kumimoji="0" lang="zh-TW" altLang="zh-TW" sz="12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200" b="0" i="0" u="none" strike="noStrike" cap="none" normalizeH="0" baseline="0" dirty="0">
                <a:ln>
                  <a:noFill/>
                </a:ln>
                <a:solidFill>
                  <a:srgbClr val="313131"/>
                </a:solidFill>
                <a:effectLst/>
                <a:latin typeface="Arial Unicode MS" panose="020B0604020202020204" pitchFamily="34" charset="-120"/>
                <a:ea typeface="Menlo"/>
              </a:rPr>
              <a:t> areaexpertise</a:t>
            </a:r>
            <a:r>
              <a:rPr kumimoji="0" lang="zh-TW" altLang="zh-TW" sz="12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a:ln>
                  <a:noFill/>
                </a:ln>
                <a:solidFill>
                  <a:schemeClr val="tx1"/>
                </a:solidFill>
                <a:effectLst/>
              </a:rPr>
              <a:t> </a:t>
            </a:r>
            <a:endParaRPr kumimoji="0" lang="zh-TW" altLang="zh-TW" sz="1200" b="0" i="0" u="none" strike="noStrike" cap="none" normalizeH="0" baseline="0" dirty="0">
              <a:ln>
                <a:noFill/>
              </a:ln>
              <a:solidFill>
                <a:schemeClr val="tx1"/>
              </a:solidFill>
              <a:effectLst/>
              <a:latin typeface="Arial" panose="020B0604020202020204" pitchFamily="34" charset="0"/>
            </a:endParaRPr>
          </a:p>
        </p:txBody>
      </p:sp>
      <p:cxnSp>
        <p:nvCxnSpPr>
          <p:cNvPr id="7" name="肘形接點 6"/>
          <p:cNvCxnSpPr>
            <a:stCxn id="5" idx="0"/>
            <a:endCxn id="4" idx="2"/>
          </p:cNvCxnSpPr>
          <p:nvPr/>
        </p:nvCxnSpPr>
        <p:spPr>
          <a:xfrm rot="5400000" flipH="1" flipV="1">
            <a:off x="4569569" y="2969031"/>
            <a:ext cx="441279" cy="22167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肘形接點 7"/>
          <p:cNvCxnSpPr>
            <a:stCxn id="6" idx="0"/>
            <a:endCxn id="4" idx="2"/>
          </p:cNvCxnSpPr>
          <p:nvPr/>
        </p:nvCxnSpPr>
        <p:spPr>
          <a:xfrm rot="16200000" flipV="1">
            <a:off x="7058192" y="2697134"/>
            <a:ext cx="451670" cy="27709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2"/>
          <p:cNvSpPr>
            <a:spLocks noChangeArrowheads="1"/>
          </p:cNvSpPr>
          <p:nvPr/>
        </p:nvSpPr>
        <p:spPr bwMode="auto">
          <a:xfrm>
            <a:off x="0" y="0"/>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9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a:ln>
                  <a:noFill/>
                </a:ln>
                <a:solidFill>
                  <a:srgbClr val="000088"/>
                </a:solidFill>
                <a:effectLst/>
                <a:latin typeface="Arial Unicode MS" panose="020B0604020202020204" pitchFamily="34" charset="-120"/>
                <a:ea typeface="Menlo"/>
              </a:rPr>
              <a:t>int</a:t>
            </a:r>
            <a:r>
              <a:rPr kumimoji="0" lang="zh-TW" altLang="zh-TW" sz="900" b="0" i="0" u="none" strike="noStrike" cap="none" normalizeH="0" baseline="0" dirty="0">
                <a:ln>
                  <a:noFill/>
                </a:ln>
                <a:solidFill>
                  <a:srgbClr val="313131"/>
                </a:solidFill>
                <a:effectLst/>
                <a:latin typeface="Arial Unicode MS" panose="020B0604020202020204" pitchFamily="34" charset="-120"/>
                <a:ea typeface="Menlo"/>
              </a:rPr>
              <a:t> sid</a:t>
            </a:r>
            <a:r>
              <a:rPr kumimoji="0" lang="zh-TW" altLang="zh-TW" sz="9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9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900" b="0" i="0" u="none" strike="noStrike" cap="none" normalizeH="0" baseline="0" dirty="0">
                <a:ln>
                  <a:noFill/>
                </a:ln>
                <a:solidFill>
                  <a:srgbClr val="313131"/>
                </a:solidFill>
                <a:effectLst/>
                <a:latin typeface="Arial Unicode MS" panose="020B0604020202020204" pitchFamily="34" charset="-120"/>
                <a:ea typeface="Menlo"/>
              </a:rPr>
              <a:t> sname</a:t>
            </a:r>
            <a:r>
              <a:rPr kumimoji="0" lang="zh-TW" altLang="zh-TW" sz="9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a:ln>
                  <a:noFill/>
                </a:ln>
                <a:solidFill>
                  <a:srgbClr val="313131"/>
                </a:solidFill>
                <a:effectLst/>
                <a:latin typeface="Arial Unicode MS" panose="020B0604020202020204" pitchFamily="34" charset="-120"/>
                <a:ea typeface="Menlo"/>
              </a:rPr>
              <a:t> </a:t>
            </a:r>
            <a:br>
              <a:rPr kumimoji="0" lang="zh-TW" altLang="zh-TW" sz="900" b="0" i="0" u="none" strike="noStrike" cap="none" normalizeH="0" baseline="0" dirty="0">
                <a:ln>
                  <a:noFill/>
                </a:ln>
                <a:solidFill>
                  <a:schemeClr val="tx1"/>
                </a:solidFill>
                <a:effectLst/>
              </a:rPr>
            </a:b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9806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Joined table Strategy</a:t>
            </a:r>
            <a:endParaRPr lang="zh-TW" altLang="en-US" dirty="0"/>
          </a:p>
        </p:txBody>
      </p:sp>
      <p:sp>
        <p:nvSpPr>
          <p:cNvPr id="3" name="內容版面配置區 2"/>
          <p:cNvSpPr>
            <a:spLocks noGrp="1"/>
          </p:cNvSpPr>
          <p:nvPr>
            <p:ph idx="1"/>
          </p:nvPr>
        </p:nvSpPr>
        <p:spPr/>
        <p:txBody>
          <a:bodyPr/>
          <a:lstStyle/>
          <a:p>
            <a:r>
              <a:rPr lang="en-US" altLang="zh-TW" dirty="0"/>
              <a:t>Joined table strategy is to share the referenced column which contains unique values to join the table and make easy transactions.</a:t>
            </a:r>
          </a:p>
          <a:p>
            <a:r>
              <a:rPr lang="en-US" altLang="zh-TW" dirty="0"/>
              <a:t>Here three tables are created:</a:t>
            </a:r>
            <a:r>
              <a:rPr lang="zh-TW" altLang="en-US" dirty="0"/>
              <a:t> </a:t>
            </a:r>
            <a:r>
              <a:rPr lang="en-US" altLang="zh-TW" b="1" dirty="0"/>
              <a:t>Staff, </a:t>
            </a:r>
            <a:r>
              <a:rPr lang="en-US" altLang="zh-TW" b="1" dirty="0" err="1"/>
              <a:t>TeachingStaff</a:t>
            </a:r>
            <a:r>
              <a:rPr lang="en-US" altLang="zh-TW" b="1" dirty="0"/>
              <a:t>, </a:t>
            </a:r>
            <a:r>
              <a:rPr lang="en-US" altLang="zh-TW" b="1" dirty="0" err="1"/>
              <a:t>NonTeachingStaff</a:t>
            </a:r>
            <a:endParaRPr lang="zh-TW" altLang="en-US" dirty="0"/>
          </a:p>
        </p:txBody>
      </p:sp>
      <p:pic>
        <p:nvPicPr>
          <p:cNvPr id="13" name="圖片 12"/>
          <p:cNvPicPr>
            <a:picLocks noChangeAspect="1"/>
          </p:cNvPicPr>
          <p:nvPr/>
        </p:nvPicPr>
        <p:blipFill>
          <a:blip r:embed="rId2"/>
          <a:stretch>
            <a:fillRect/>
          </a:stretch>
        </p:blipFill>
        <p:spPr>
          <a:xfrm>
            <a:off x="3205524" y="3605645"/>
            <a:ext cx="5780952" cy="1426730"/>
          </a:xfrm>
          <a:prstGeom prst="rect">
            <a:avLst/>
          </a:prstGeom>
        </p:spPr>
      </p:pic>
      <p:pic>
        <p:nvPicPr>
          <p:cNvPr id="14" name="圖片 13"/>
          <p:cNvPicPr>
            <a:picLocks noChangeAspect="1"/>
          </p:cNvPicPr>
          <p:nvPr/>
        </p:nvPicPr>
        <p:blipFill>
          <a:blip r:embed="rId3"/>
          <a:stretch>
            <a:fillRect/>
          </a:stretch>
        </p:blipFill>
        <p:spPr>
          <a:xfrm>
            <a:off x="731193" y="5416850"/>
            <a:ext cx="4412307" cy="1238095"/>
          </a:xfrm>
          <a:prstGeom prst="rect">
            <a:avLst/>
          </a:prstGeom>
        </p:spPr>
      </p:pic>
      <p:pic>
        <p:nvPicPr>
          <p:cNvPr id="15" name="圖片 14"/>
          <p:cNvPicPr>
            <a:picLocks noChangeAspect="1"/>
          </p:cNvPicPr>
          <p:nvPr/>
        </p:nvPicPr>
        <p:blipFill>
          <a:blip r:embed="rId4"/>
          <a:stretch>
            <a:fillRect/>
          </a:stretch>
        </p:blipFill>
        <p:spPr>
          <a:xfrm>
            <a:off x="6389905" y="5539733"/>
            <a:ext cx="3862529" cy="1209524"/>
          </a:xfrm>
          <a:prstGeom prst="rect">
            <a:avLst/>
          </a:prstGeom>
        </p:spPr>
      </p:pic>
    </p:spTree>
    <p:extLst>
      <p:ext uri="{BB962C8B-B14F-4D97-AF65-F5344CB8AC3E}">
        <p14:creationId xmlns:p14="http://schemas.microsoft.com/office/powerpoint/2010/main" val="3088670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2867890" y="1941139"/>
            <a:ext cx="4998028"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@Table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@Inheritance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InheritanceType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JOINED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implements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Serializable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4539914"/>
            <a:ext cx="4634282" cy="12695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@PrimaryKeyJoinColumn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referencedColumnName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Menlo"/>
              </a:rPr>
              <a:t>"sid"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TeachingStaff</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qualification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lang="en-US" altLang="zh-TW" sz="1400" dirty="0">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subjectexpertise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096000" y="4539914"/>
            <a:ext cx="4634282" cy="105407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@PrimaryKeyJoinColumn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referencedColumnName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Menlo"/>
              </a:rPr>
              <a:t>"sid"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NonTeachingStaff</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areaexpertise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3258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Table per class strategy</a:t>
            </a:r>
            <a:endParaRPr lang="zh-TW" altLang="en-US" dirty="0"/>
          </a:p>
        </p:txBody>
      </p:sp>
      <p:sp>
        <p:nvSpPr>
          <p:cNvPr id="3" name="內容版面配置區 2"/>
          <p:cNvSpPr>
            <a:spLocks noGrp="1"/>
          </p:cNvSpPr>
          <p:nvPr>
            <p:ph idx="1"/>
          </p:nvPr>
        </p:nvSpPr>
        <p:spPr/>
        <p:txBody>
          <a:bodyPr/>
          <a:lstStyle/>
          <a:p>
            <a:r>
              <a:rPr lang="en-US" altLang="zh-TW" dirty="0"/>
              <a:t>Table per class strategy is to create a table for each sub entity. </a:t>
            </a:r>
          </a:p>
          <a:p>
            <a:pPr lvl="1"/>
            <a:r>
              <a:rPr lang="en-US" altLang="zh-TW" dirty="0"/>
              <a:t>The staff table will be created but it will contain null records. </a:t>
            </a:r>
          </a:p>
          <a:p>
            <a:pPr lvl="1"/>
            <a:r>
              <a:rPr lang="en-US" altLang="zh-TW" dirty="0"/>
              <a:t>The field values of Staff table must be shared by </a:t>
            </a:r>
            <a:r>
              <a:rPr lang="en-US" altLang="zh-TW" dirty="0" err="1"/>
              <a:t>TeachingStaff</a:t>
            </a:r>
            <a:r>
              <a:rPr lang="en-US" altLang="zh-TW" dirty="0"/>
              <a:t> and </a:t>
            </a:r>
            <a:r>
              <a:rPr lang="en-US" altLang="zh-TW" dirty="0" err="1"/>
              <a:t>NonTeachingStaff</a:t>
            </a:r>
            <a:r>
              <a:rPr lang="en-US" altLang="zh-TW" dirty="0"/>
              <a:t> tables.</a:t>
            </a:r>
          </a:p>
          <a:p>
            <a:r>
              <a:rPr lang="en-US" altLang="zh-TW" dirty="0"/>
              <a:t>Here the three tables are created </a:t>
            </a:r>
          </a:p>
          <a:p>
            <a:pPr lvl="1"/>
            <a:r>
              <a:rPr lang="en-US" altLang="zh-TW" b="1" dirty="0"/>
              <a:t>Staff</a:t>
            </a:r>
            <a:r>
              <a:rPr lang="en-US" altLang="zh-TW" dirty="0"/>
              <a:t> table contains null records.</a:t>
            </a:r>
          </a:p>
          <a:p>
            <a:pPr lvl="1"/>
            <a:r>
              <a:rPr lang="en-US" altLang="zh-TW" dirty="0" err="1"/>
              <a:t>TeachingStaff</a:t>
            </a:r>
            <a:r>
              <a:rPr lang="en-US" altLang="zh-TW" dirty="0"/>
              <a:t>, </a:t>
            </a:r>
            <a:r>
              <a:rPr lang="en-US" altLang="zh-TW" dirty="0" err="1"/>
              <a:t>NonTeachingStaff</a:t>
            </a:r>
            <a:endParaRPr lang="zh-TW" altLang="en-US" dirty="0"/>
          </a:p>
        </p:txBody>
      </p:sp>
      <p:pic>
        <p:nvPicPr>
          <p:cNvPr id="4" name="圖片 3"/>
          <p:cNvPicPr>
            <a:picLocks noChangeAspect="1"/>
          </p:cNvPicPr>
          <p:nvPr/>
        </p:nvPicPr>
        <p:blipFill>
          <a:blip r:embed="rId2"/>
          <a:stretch>
            <a:fillRect/>
          </a:stretch>
        </p:blipFill>
        <p:spPr>
          <a:xfrm>
            <a:off x="682694" y="4713223"/>
            <a:ext cx="4842535" cy="1276190"/>
          </a:xfrm>
          <a:prstGeom prst="rect">
            <a:avLst/>
          </a:prstGeom>
        </p:spPr>
      </p:pic>
      <p:pic>
        <p:nvPicPr>
          <p:cNvPr id="5" name="圖片 4"/>
          <p:cNvPicPr>
            <a:picLocks noChangeAspect="1"/>
          </p:cNvPicPr>
          <p:nvPr/>
        </p:nvPicPr>
        <p:blipFill>
          <a:blip r:embed="rId3"/>
          <a:stretch>
            <a:fillRect/>
          </a:stretch>
        </p:blipFill>
        <p:spPr>
          <a:xfrm>
            <a:off x="6208575" y="4713223"/>
            <a:ext cx="4461878" cy="1228571"/>
          </a:xfrm>
          <a:prstGeom prst="rect">
            <a:avLst/>
          </a:prstGeom>
        </p:spPr>
      </p:pic>
    </p:spTree>
    <p:extLst>
      <p:ext uri="{BB962C8B-B14F-4D97-AF65-F5344CB8AC3E}">
        <p14:creationId xmlns:p14="http://schemas.microsoft.com/office/powerpoint/2010/main" val="2618940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2140528" y="2232085"/>
            <a:ext cx="6909955"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@Table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@Inheritance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InheritanceType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TABLE_PER_CLASS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implements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Serializable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444336" y="4527689"/>
            <a:ext cx="3834246" cy="12695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TeachingStaff</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qualification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subjectexpertise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br>
              <a:rPr kumimoji="0" lang="zh-TW" altLang="zh-TW" sz="1400" b="0" i="0" u="none" strike="noStrike" cap="none" normalizeH="0" baseline="0" dirty="0">
                <a:ln>
                  <a:noFill/>
                </a:ln>
                <a:solidFill>
                  <a:schemeClr val="tx1"/>
                </a:solidFill>
                <a:effectLst/>
              </a:rPr>
            </a:b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5595505" y="4527689"/>
            <a:ext cx="4145973" cy="105407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NonTeachingStaff</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areaexpertise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br>
              <a:rPr kumimoji="0" lang="zh-TW" altLang="zh-TW" sz="1400" b="0" i="0" u="none" strike="noStrike" cap="none" normalizeH="0" baseline="0" dirty="0">
                <a:ln>
                  <a:noFill/>
                </a:ln>
                <a:solidFill>
                  <a:schemeClr val="tx1"/>
                </a:solidFill>
                <a:effectLst/>
              </a:rPr>
            </a:b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9670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relationships between Entities</a:t>
            </a:r>
            <a:endParaRPr lang="zh-TW" altLang="en-US" dirty="0"/>
          </a:p>
        </p:txBody>
      </p:sp>
      <p:sp>
        <p:nvSpPr>
          <p:cNvPr id="3" name="內容版面配置區 2"/>
          <p:cNvSpPr>
            <a:spLocks noGrp="1"/>
          </p:cNvSpPr>
          <p:nvPr>
            <p:ph idx="1"/>
          </p:nvPr>
        </p:nvSpPr>
        <p:spPr/>
        <p:txBody>
          <a:bodyPr/>
          <a:lstStyle/>
          <a:p>
            <a:r>
              <a:rPr lang="fr-FR" altLang="zh-TW" dirty="0"/>
              <a:t>@ManyToOne Relation</a:t>
            </a:r>
          </a:p>
          <a:p>
            <a:r>
              <a:rPr lang="fr-FR" altLang="zh-TW" dirty="0"/>
              <a:t>@OneToMany Relation</a:t>
            </a:r>
          </a:p>
          <a:p>
            <a:r>
              <a:rPr lang="fr-FR" altLang="zh-TW" dirty="0"/>
              <a:t>@OneToOne Relation</a:t>
            </a:r>
          </a:p>
          <a:p>
            <a:r>
              <a:rPr lang="fr-FR" altLang="zh-TW" dirty="0"/>
              <a:t>@ManyToMany Relation</a:t>
            </a:r>
          </a:p>
          <a:p>
            <a:endParaRPr lang="zh-TW" altLang="en-US" dirty="0"/>
          </a:p>
        </p:txBody>
      </p:sp>
    </p:spTree>
    <p:extLst>
      <p:ext uri="{BB962C8B-B14F-4D97-AF65-F5344CB8AC3E}">
        <p14:creationId xmlns:p14="http://schemas.microsoft.com/office/powerpoint/2010/main" val="1891915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Many-To-One relation between entities: </a:t>
            </a:r>
          </a:p>
          <a:p>
            <a:pPr lvl="1"/>
            <a:r>
              <a:rPr lang="en-US" altLang="zh-TW" dirty="0"/>
              <a:t>Where one entity (column or set of columns) is/are referenced with another entity (column or set of columns) which contain unique values. </a:t>
            </a:r>
          </a:p>
          <a:p>
            <a:r>
              <a:rPr lang="en-US" altLang="zh-TW" dirty="0"/>
              <a:t>In relational databases these relations are applicable by using foreign key/primary key between tables.</a:t>
            </a:r>
            <a:endParaRPr lang="zh-TW" altLang="en-US" dirty="0"/>
          </a:p>
        </p:txBody>
      </p:sp>
      <p:pic>
        <p:nvPicPr>
          <p:cNvPr id="5" name="圖片 4"/>
          <p:cNvPicPr>
            <a:picLocks noChangeAspect="1"/>
          </p:cNvPicPr>
          <p:nvPr/>
        </p:nvPicPr>
        <p:blipFill>
          <a:blip r:embed="rId2"/>
          <a:stretch>
            <a:fillRect/>
          </a:stretch>
        </p:blipFill>
        <p:spPr>
          <a:xfrm>
            <a:off x="1225923" y="4001294"/>
            <a:ext cx="5847619" cy="1019048"/>
          </a:xfrm>
          <a:prstGeom prst="rect">
            <a:avLst/>
          </a:prstGeom>
        </p:spPr>
      </p:pic>
      <p:pic>
        <p:nvPicPr>
          <p:cNvPr id="6" name="圖片 5"/>
          <p:cNvPicPr>
            <a:picLocks noChangeAspect="1"/>
          </p:cNvPicPr>
          <p:nvPr/>
        </p:nvPicPr>
        <p:blipFill>
          <a:blip r:embed="rId3"/>
          <a:stretch>
            <a:fillRect/>
          </a:stretch>
        </p:blipFill>
        <p:spPr>
          <a:xfrm>
            <a:off x="1225923" y="5164050"/>
            <a:ext cx="5838095" cy="1457143"/>
          </a:xfrm>
          <a:prstGeom prst="rect">
            <a:avLst/>
          </a:prstGeom>
        </p:spPr>
      </p:pic>
    </p:spTree>
    <p:extLst>
      <p:ext uri="{BB962C8B-B14F-4D97-AF65-F5344CB8AC3E}">
        <p14:creationId xmlns:p14="http://schemas.microsoft.com/office/powerpoint/2010/main" val="3162978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537854" y="2303775"/>
            <a:ext cx="4573368" cy="25621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double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salary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deg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1400" dirty="0">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@ManyToOne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department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470674" y="2651535"/>
            <a:ext cx="4523674" cy="17004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br>
              <a:rPr kumimoji="0" lang="zh-TW" altLang="zh-TW" sz="1400" b="0" i="0" u="none" strike="noStrike" cap="none" normalizeH="0" baseline="0" dirty="0">
                <a:ln>
                  <a:noFill/>
                </a:ln>
                <a:solidFill>
                  <a:schemeClr val="tx1"/>
                </a:solidFill>
                <a:effectLst/>
              </a:rPr>
            </a:b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317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OneToMany</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In this relationship each row of one entity is referenced to many child records in other entity. </a:t>
            </a:r>
          </a:p>
          <a:p>
            <a:r>
              <a:rPr lang="en-US" altLang="zh-TW" dirty="0"/>
              <a:t>The important thing is that child records cannot have multiple parents.</a:t>
            </a:r>
            <a:endParaRPr lang="zh-TW" altLang="en-US" dirty="0"/>
          </a:p>
        </p:txBody>
      </p:sp>
      <p:pic>
        <p:nvPicPr>
          <p:cNvPr id="6" name="圖片 5"/>
          <p:cNvPicPr>
            <a:picLocks noChangeAspect="1"/>
          </p:cNvPicPr>
          <p:nvPr/>
        </p:nvPicPr>
        <p:blipFill>
          <a:blip r:embed="rId2"/>
          <a:stretch>
            <a:fillRect/>
          </a:stretch>
        </p:blipFill>
        <p:spPr>
          <a:xfrm>
            <a:off x="3462298" y="3913358"/>
            <a:ext cx="3066667" cy="1447619"/>
          </a:xfrm>
          <a:prstGeom prst="rect">
            <a:avLst/>
          </a:prstGeom>
        </p:spPr>
      </p:pic>
      <p:pic>
        <p:nvPicPr>
          <p:cNvPr id="7" name="圖片 6"/>
          <p:cNvPicPr>
            <a:picLocks noChangeAspect="1"/>
          </p:cNvPicPr>
          <p:nvPr/>
        </p:nvPicPr>
        <p:blipFill>
          <a:blip r:embed="rId3"/>
          <a:stretch>
            <a:fillRect/>
          </a:stretch>
        </p:blipFill>
        <p:spPr>
          <a:xfrm>
            <a:off x="938501" y="4151454"/>
            <a:ext cx="2000000" cy="971429"/>
          </a:xfrm>
          <a:prstGeom prst="rect">
            <a:avLst/>
          </a:prstGeom>
        </p:spPr>
      </p:pic>
      <p:pic>
        <p:nvPicPr>
          <p:cNvPr id="8" name="圖片 7"/>
          <p:cNvPicPr>
            <a:picLocks noChangeAspect="1"/>
          </p:cNvPicPr>
          <p:nvPr/>
        </p:nvPicPr>
        <p:blipFill>
          <a:blip r:embed="rId4"/>
          <a:stretch>
            <a:fillRect/>
          </a:stretch>
        </p:blipFill>
        <p:spPr>
          <a:xfrm>
            <a:off x="7321492" y="3903834"/>
            <a:ext cx="4161905" cy="1457143"/>
          </a:xfrm>
          <a:prstGeom prst="rect">
            <a:avLst/>
          </a:prstGeom>
        </p:spPr>
      </p:pic>
    </p:spTree>
    <p:extLst>
      <p:ext uri="{BB962C8B-B14F-4D97-AF65-F5344CB8AC3E}">
        <p14:creationId xmlns:p14="http://schemas.microsoft.com/office/powerpoint/2010/main" val="3200067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007919" y="2658112"/>
            <a:ext cx="4523674"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@OneToMany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targetEntity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List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employeelist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172200" y="2493674"/>
            <a:ext cx="4573368"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double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salary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deg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br>
              <a:rPr kumimoji="0" lang="zh-TW" altLang="zh-TW" sz="1400" b="0" i="0" u="none" strike="noStrike" cap="none" normalizeH="0" baseline="0" dirty="0">
                <a:ln>
                  <a:noFill/>
                </a:ln>
                <a:solidFill>
                  <a:schemeClr val="tx1"/>
                </a:solidFill>
                <a:effectLst/>
              </a:rPr>
            </a:b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812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EntityManager</a:t>
            </a:r>
            <a:r>
              <a:rPr lang="en-US" altLang="zh-TW" dirty="0"/>
              <a:t> in JPA</a:t>
            </a:r>
            <a:endParaRPr lang="zh-TW" altLang="en-US" dirty="0"/>
          </a:p>
        </p:txBody>
      </p:sp>
      <p:sp>
        <p:nvSpPr>
          <p:cNvPr id="3" name="內容版面配置區 2"/>
          <p:cNvSpPr>
            <a:spLocks noGrp="1"/>
          </p:cNvSpPr>
          <p:nvPr>
            <p:ph idx="1"/>
          </p:nvPr>
        </p:nvSpPr>
        <p:spPr/>
        <p:txBody>
          <a:bodyPr/>
          <a:lstStyle/>
          <a:p>
            <a:pPr fontAlgn="base"/>
            <a:r>
              <a:rPr lang="en-US" altLang="zh-TW" dirty="0"/>
              <a:t>There are three main types of </a:t>
            </a:r>
            <a:r>
              <a:rPr lang="en-US" altLang="zh-TW" dirty="0" err="1"/>
              <a:t>EntityManagers</a:t>
            </a:r>
            <a:r>
              <a:rPr lang="en-US" altLang="zh-TW" dirty="0"/>
              <a:t> defined in JPA.</a:t>
            </a:r>
          </a:p>
          <a:p>
            <a:pPr lvl="1" fontAlgn="base"/>
            <a:r>
              <a:rPr lang="en-US" altLang="zh-TW" dirty="0"/>
              <a:t>Container Managed and Transaction Scoped Entity Managers</a:t>
            </a:r>
          </a:p>
          <a:p>
            <a:pPr lvl="1" fontAlgn="base"/>
            <a:r>
              <a:rPr lang="en-US" altLang="zh-TW" dirty="0"/>
              <a:t>Container Managed and Extended Scope Entity Managers</a:t>
            </a:r>
          </a:p>
          <a:p>
            <a:pPr lvl="1" fontAlgn="base"/>
            <a:r>
              <a:rPr lang="en-US" altLang="zh-TW" dirty="0"/>
              <a:t>Application Managed Entity Managers</a:t>
            </a:r>
          </a:p>
          <a:p>
            <a:endParaRPr lang="zh-TW" altLang="en-US" dirty="0"/>
          </a:p>
        </p:txBody>
      </p:sp>
    </p:spTree>
    <p:extLst>
      <p:ext uri="{BB962C8B-B14F-4D97-AF65-F5344CB8AC3E}">
        <p14:creationId xmlns:p14="http://schemas.microsoft.com/office/powerpoint/2010/main" val="1634671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OneToOne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In One-To-One relationship, one item can belong to only one other item. </a:t>
            </a:r>
          </a:p>
          <a:p>
            <a:r>
              <a:rPr lang="en-US" altLang="zh-TW" dirty="0"/>
              <a:t>It means each row of one entity is referred to one and only one row of another entity.</a:t>
            </a:r>
            <a:endParaRPr lang="zh-TW" altLang="en-US" dirty="0"/>
          </a:p>
        </p:txBody>
      </p:sp>
      <p:pic>
        <p:nvPicPr>
          <p:cNvPr id="4" name="圖片 3"/>
          <p:cNvPicPr>
            <a:picLocks noChangeAspect="1"/>
          </p:cNvPicPr>
          <p:nvPr/>
        </p:nvPicPr>
        <p:blipFill>
          <a:blip r:embed="rId2"/>
          <a:stretch>
            <a:fillRect/>
          </a:stretch>
        </p:blipFill>
        <p:spPr>
          <a:xfrm>
            <a:off x="1491826" y="4282845"/>
            <a:ext cx="3236667" cy="1234728"/>
          </a:xfrm>
          <a:prstGeom prst="rect">
            <a:avLst/>
          </a:prstGeom>
        </p:spPr>
      </p:pic>
      <p:pic>
        <p:nvPicPr>
          <p:cNvPr id="5" name="圖片 4"/>
          <p:cNvPicPr>
            <a:picLocks noChangeAspect="1"/>
          </p:cNvPicPr>
          <p:nvPr/>
        </p:nvPicPr>
        <p:blipFill>
          <a:blip r:embed="rId3"/>
          <a:stretch>
            <a:fillRect/>
          </a:stretch>
        </p:blipFill>
        <p:spPr>
          <a:xfrm>
            <a:off x="5444244" y="4282845"/>
            <a:ext cx="5704443" cy="1234728"/>
          </a:xfrm>
          <a:prstGeom prst="rect">
            <a:avLst/>
          </a:prstGeom>
        </p:spPr>
      </p:pic>
    </p:spTree>
    <p:extLst>
      <p:ext uri="{BB962C8B-B14F-4D97-AF65-F5344CB8AC3E}">
        <p14:creationId xmlns:p14="http://schemas.microsoft.com/office/powerpoint/2010/main" val="17877760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288472" y="3151091"/>
            <a:ext cx="4523674" cy="17004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br>
              <a:rPr kumimoji="0" lang="zh-TW" altLang="zh-TW" sz="1400" b="0" i="0" u="none" strike="noStrike" cap="none" normalizeH="0" baseline="0" dirty="0">
                <a:ln>
                  <a:noFill/>
                </a:ln>
                <a:solidFill>
                  <a:schemeClr val="tx1"/>
                </a:solidFill>
                <a:effectLst/>
              </a:rPr>
            </a:b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096000" y="2383091"/>
            <a:ext cx="4573368" cy="277762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double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salary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deg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@OneToOne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department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br>
              <a:rPr kumimoji="0" lang="zh-TW" altLang="zh-TW" sz="1400" b="0" i="0" u="none" strike="noStrike" cap="none" normalizeH="0" baseline="0" dirty="0">
                <a:ln>
                  <a:noFill/>
                </a:ln>
                <a:solidFill>
                  <a:schemeClr val="tx1"/>
                </a:solidFill>
                <a:effectLst/>
              </a:rPr>
            </a:b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50800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ManyToMany</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Many-To-Many relationship is where one or more rows from one entity are associated with more than one row in other entity.</a:t>
            </a:r>
            <a:endParaRPr lang="zh-TW" altLang="en-US" dirty="0"/>
          </a:p>
        </p:txBody>
      </p:sp>
      <p:pic>
        <p:nvPicPr>
          <p:cNvPr id="4" name="圖片 3"/>
          <p:cNvPicPr>
            <a:picLocks noChangeAspect="1"/>
          </p:cNvPicPr>
          <p:nvPr/>
        </p:nvPicPr>
        <p:blipFill>
          <a:blip r:embed="rId2"/>
          <a:stretch>
            <a:fillRect/>
          </a:stretch>
        </p:blipFill>
        <p:spPr>
          <a:xfrm>
            <a:off x="4707356" y="4001294"/>
            <a:ext cx="2314286" cy="2609524"/>
          </a:xfrm>
          <a:prstGeom prst="rect">
            <a:avLst/>
          </a:prstGeom>
        </p:spPr>
      </p:pic>
      <p:pic>
        <p:nvPicPr>
          <p:cNvPr id="5" name="圖片 4"/>
          <p:cNvPicPr>
            <a:picLocks noChangeAspect="1"/>
          </p:cNvPicPr>
          <p:nvPr/>
        </p:nvPicPr>
        <p:blipFill>
          <a:blip r:embed="rId3"/>
          <a:stretch>
            <a:fillRect/>
          </a:stretch>
        </p:blipFill>
        <p:spPr>
          <a:xfrm>
            <a:off x="1858413" y="2696532"/>
            <a:ext cx="2457143" cy="1304762"/>
          </a:xfrm>
          <a:prstGeom prst="rect">
            <a:avLst/>
          </a:prstGeom>
        </p:spPr>
      </p:pic>
      <p:pic>
        <p:nvPicPr>
          <p:cNvPr id="6" name="圖片 5"/>
          <p:cNvPicPr>
            <a:picLocks noChangeAspect="1"/>
          </p:cNvPicPr>
          <p:nvPr/>
        </p:nvPicPr>
        <p:blipFill>
          <a:blip r:embed="rId4"/>
          <a:stretch>
            <a:fillRect/>
          </a:stretch>
        </p:blipFill>
        <p:spPr>
          <a:xfrm>
            <a:off x="7413443" y="2737824"/>
            <a:ext cx="1809524" cy="1333333"/>
          </a:xfrm>
          <a:prstGeom prst="rect">
            <a:avLst/>
          </a:prstGeom>
        </p:spPr>
      </p:pic>
    </p:spTree>
    <p:extLst>
      <p:ext uri="{BB962C8B-B14F-4D97-AF65-F5344CB8AC3E}">
        <p14:creationId xmlns:p14="http://schemas.microsoft.com/office/powerpoint/2010/main" val="676687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2290" name="Picture 2" descr="@ManyToOne Re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220" y="1825625"/>
            <a:ext cx="3699452" cy="26789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5811692" y="1690688"/>
            <a:ext cx="4623060"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Clas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@ManyToMany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targetEntity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Teacher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Set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teacherSet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6096000" y="4045671"/>
            <a:ext cx="4623060"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Teacher</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subject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Menlo"/>
              </a:rPr>
              <a:t>@ManyToMany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targetEntity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Clas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Set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clasSet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2052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 </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The Criteria API is a predefined API used to define queries for entities. </a:t>
            </a:r>
          </a:p>
          <a:p>
            <a:r>
              <a:rPr lang="en-US" altLang="zh-TW" dirty="0"/>
              <a:t>It is the alternative way of defining a JPQL query. </a:t>
            </a:r>
          </a:p>
          <a:p>
            <a:r>
              <a:rPr lang="en-US" altLang="zh-TW" dirty="0"/>
              <a:t>These queries are type-safe, and portable and easy to modify by changing the syntax. </a:t>
            </a:r>
          </a:p>
          <a:p>
            <a:r>
              <a:rPr lang="en-US" altLang="zh-TW" dirty="0"/>
              <a:t>Similar to JPQL it follows abstract schema (easy to edit schema) and embedded objects. </a:t>
            </a:r>
          </a:p>
          <a:p>
            <a:r>
              <a:rPr lang="en-US" altLang="zh-TW" dirty="0"/>
              <a:t>The metadata API is mingled with criteria API to model persistent entity for criteria queries.</a:t>
            </a:r>
          </a:p>
          <a:p>
            <a:r>
              <a:rPr lang="en-US" altLang="zh-TW" dirty="0"/>
              <a:t>The major advantage of the criteria API </a:t>
            </a:r>
          </a:p>
          <a:p>
            <a:pPr lvl="1"/>
            <a:r>
              <a:rPr lang="en-US" altLang="zh-TW" dirty="0"/>
              <a:t>is that errors can be detected earlier during compile time. </a:t>
            </a:r>
          </a:p>
          <a:p>
            <a:r>
              <a:rPr lang="en-US" altLang="zh-TW" dirty="0"/>
              <a:t>String based JPQL queries and JPA criteria based queries are same in performance and efficiency.</a:t>
            </a:r>
          </a:p>
          <a:p>
            <a:endParaRPr lang="zh-TW" altLang="en-US" dirty="0"/>
          </a:p>
        </p:txBody>
      </p:sp>
    </p:spTree>
    <p:extLst>
      <p:ext uri="{BB962C8B-B14F-4D97-AF65-F5344CB8AC3E}">
        <p14:creationId xmlns:p14="http://schemas.microsoft.com/office/powerpoint/2010/main" val="1387082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a:t>JPA defines a persistence unit through the </a:t>
            </a:r>
            <a:r>
              <a:rPr lang="en-US" altLang="zh-TW" i="1" dirty="0"/>
              <a:t>META-INF/persistence.xml</a:t>
            </a:r>
            <a:r>
              <a:rPr lang="en-US" altLang="zh-TW" dirty="0"/>
              <a:t> file.</a:t>
            </a:r>
          </a:p>
          <a:p>
            <a:endParaRPr lang="en-US" altLang="zh-TW" dirty="0"/>
          </a:p>
          <a:p>
            <a:r>
              <a:rPr lang="en-US" altLang="zh-TW" b="1" dirty="0"/>
              <a:t>Starting with Spring 3.1, the </a:t>
            </a:r>
            <a:r>
              <a:rPr lang="en-US" altLang="zh-TW" b="1" i="1" dirty="0"/>
              <a:t>persistence.xml</a:t>
            </a:r>
            <a:r>
              <a:rPr lang="en-US" altLang="zh-TW" b="1" dirty="0"/>
              <a:t> is no longer necessary</a:t>
            </a:r>
            <a:r>
              <a:rPr lang="en-US" altLang="zh-TW" dirty="0"/>
              <a:t> – the </a:t>
            </a:r>
            <a:r>
              <a:rPr lang="en-US" altLang="zh-TW" i="1" dirty="0" err="1"/>
              <a:t>LocalContainerEntityManagerFactoryBean</a:t>
            </a:r>
            <a:r>
              <a:rPr lang="en-US" altLang="zh-TW" dirty="0"/>
              <a:t> now supports a </a:t>
            </a:r>
            <a:r>
              <a:rPr lang="en-US" altLang="zh-TW" i="1" dirty="0"/>
              <a:t>‘</a:t>
            </a:r>
            <a:r>
              <a:rPr lang="en-US" altLang="zh-TW" i="1" dirty="0" err="1"/>
              <a:t>packagesToScan</a:t>
            </a:r>
            <a:r>
              <a:rPr lang="en-US" altLang="zh-TW" i="1" dirty="0"/>
              <a:t>’</a:t>
            </a:r>
            <a:r>
              <a:rPr lang="en-US" altLang="zh-TW" dirty="0"/>
              <a:t> property where the packages to scan for </a:t>
            </a:r>
            <a:r>
              <a:rPr lang="en-US" altLang="zh-TW" i="1" dirty="0"/>
              <a:t>@Entity</a:t>
            </a:r>
            <a:r>
              <a:rPr lang="en-US" altLang="zh-TW" dirty="0"/>
              <a:t> classes can be specified.</a:t>
            </a:r>
            <a:endParaRPr lang="zh-TW" altLang="en-US" dirty="0"/>
          </a:p>
        </p:txBody>
      </p:sp>
    </p:spTree>
    <p:extLst>
      <p:ext uri="{BB962C8B-B14F-4D97-AF65-F5344CB8AC3E}">
        <p14:creationId xmlns:p14="http://schemas.microsoft.com/office/powerpoint/2010/main" val="2126680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Criteria Query Structure</a:t>
            </a:r>
            <a:endParaRPr lang="zh-TW" altLang="en-US" sz="4000" dirty="0"/>
          </a:p>
        </p:txBody>
      </p:sp>
      <p:sp>
        <p:nvSpPr>
          <p:cNvPr id="3" name="內容版面配置區 2"/>
          <p:cNvSpPr>
            <a:spLocks noGrp="1"/>
          </p:cNvSpPr>
          <p:nvPr>
            <p:ph idx="1"/>
          </p:nvPr>
        </p:nvSpPr>
        <p:spPr>
          <a:xfrm>
            <a:off x="838200" y="3844635"/>
            <a:ext cx="10515600" cy="2332327"/>
          </a:xfrm>
        </p:spPr>
        <p:txBody>
          <a:bodyPr>
            <a:normAutofit fontScale="62500" lnSpcReduction="20000"/>
          </a:bodyPr>
          <a:lstStyle/>
          <a:p>
            <a:r>
              <a:rPr lang="en-US" altLang="zh-TW" dirty="0" err="1"/>
              <a:t>EntityManager</a:t>
            </a:r>
            <a:r>
              <a:rPr lang="en-US" altLang="zh-TW" dirty="0"/>
              <a:t> instance is used to create a </a:t>
            </a:r>
            <a:r>
              <a:rPr lang="en-US" altLang="zh-TW" dirty="0" err="1"/>
              <a:t>CriteriaBuilder</a:t>
            </a:r>
            <a:r>
              <a:rPr lang="en-US" altLang="zh-TW" dirty="0"/>
              <a:t> object.</a:t>
            </a:r>
          </a:p>
          <a:p>
            <a:r>
              <a:rPr lang="en-US" altLang="zh-TW" dirty="0" err="1"/>
              <a:t>CriteriaQuery</a:t>
            </a:r>
            <a:r>
              <a:rPr lang="en-US" altLang="zh-TW" dirty="0"/>
              <a:t> instance is used to create a query object. This query object’s attributes will be modified with the details of the query.</a:t>
            </a:r>
          </a:p>
          <a:p>
            <a:r>
              <a:rPr lang="en-US" altLang="zh-TW" dirty="0" err="1"/>
              <a:t>CriteriaQuery.from</a:t>
            </a:r>
            <a:r>
              <a:rPr lang="en-US" altLang="zh-TW" dirty="0"/>
              <a:t> method is called to set the query root.</a:t>
            </a:r>
          </a:p>
          <a:p>
            <a:r>
              <a:rPr lang="en-US" altLang="zh-TW" dirty="0" err="1"/>
              <a:t>CriteriaQuery.select</a:t>
            </a:r>
            <a:r>
              <a:rPr lang="en-US" altLang="zh-TW" dirty="0"/>
              <a:t> is called to set the result list type.</a:t>
            </a:r>
          </a:p>
          <a:p>
            <a:r>
              <a:rPr lang="en-US" altLang="zh-TW" dirty="0" err="1"/>
              <a:t>TypedQuery</a:t>
            </a:r>
            <a:r>
              <a:rPr lang="en-US" altLang="zh-TW" dirty="0"/>
              <a:t>&lt;T&gt; instance is used to prepare a query for execution and specifying the type of the query result.</a:t>
            </a:r>
          </a:p>
          <a:p>
            <a:r>
              <a:rPr lang="en-US" altLang="zh-TW" dirty="0" err="1"/>
              <a:t>getResultList</a:t>
            </a:r>
            <a:r>
              <a:rPr lang="en-US" altLang="zh-TW" dirty="0"/>
              <a:t> method on the </a:t>
            </a:r>
            <a:r>
              <a:rPr lang="en-US" altLang="zh-TW" dirty="0" err="1"/>
              <a:t>TypedQuery</a:t>
            </a:r>
            <a:r>
              <a:rPr lang="en-US" altLang="zh-TW" dirty="0"/>
              <a:t>&lt;T&gt; object to execute a query. This query returns a collection of entities, the result is stored in a List.</a:t>
            </a:r>
          </a:p>
          <a:p>
            <a:endParaRPr lang="zh-TW" altLang="en-US" dirty="0"/>
          </a:p>
        </p:txBody>
      </p:sp>
      <p:sp>
        <p:nvSpPr>
          <p:cNvPr id="4" name="Rectangle 1"/>
          <p:cNvSpPr>
            <a:spLocks noChangeArrowheads="1"/>
          </p:cNvSpPr>
          <p:nvPr/>
        </p:nvSpPr>
        <p:spPr bwMode="auto">
          <a:xfrm>
            <a:off x="2109355" y="1422399"/>
            <a:ext cx="5486400"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EntityManager</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CriteriaBuilder</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cb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getCriteriaBuilder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CriteriaQuery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cq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cb</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Root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select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TypedQuery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q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allitems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90926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90444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err="1"/>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a:t>
            </a:r>
          </a:p>
          <a:p>
            <a:r>
              <a:rPr lang="en-US" altLang="zh-TW" dirty="0"/>
              <a:t>hibernate 4.3 + </a:t>
            </a:r>
            <a:r>
              <a:rPr lang="en-US" altLang="zh-TW" dirty="0" err="1"/>
              <a:t>jpa</a:t>
            </a:r>
            <a:r>
              <a:rPr lang="en-US" altLang="zh-TW" dirty="0"/>
              <a:t> 2.1</a:t>
            </a:r>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5526803" y="1481323"/>
            <a:ext cx="3170387" cy="4258931"/>
          </a:xfrm>
          <a:prstGeom prst="rect">
            <a:avLst/>
          </a:prstGeom>
        </p:spPr>
      </p:pic>
    </p:spTree>
    <p:extLst>
      <p:ext uri="{BB962C8B-B14F-4D97-AF65-F5344CB8AC3E}">
        <p14:creationId xmlns:p14="http://schemas.microsoft.com/office/powerpoint/2010/main" val="390365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Container Managed Entity Manager</a:t>
            </a:r>
            <a:endParaRPr lang="zh-TW" altLang="en-US" dirty="0"/>
          </a:p>
        </p:txBody>
      </p:sp>
      <p:sp>
        <p:nvSpPr>
          <p:cNvPr id="3" name="內容版面配置區 2"/>
          <p:cNvSpPr>
            <a:spLocks noGrp="1"/>
          </p:cNvSpPr>
          <p:nvPr>
            <p:ph idx="1"/>
          </p:nvPr>
        </p:nvSpPr>
        <p:spPr/>
        <p:txBody>
          <a:bodyPr/>
          <a:lstStyle/>
          <a:p>
            <a:r>
              <a:rPr lang="en-US" altLang="zh-TW" dirty="0"/>
              <a:t>When a container of the application(be it a Java EE container or any other custom container like Spring) manages the lifecycle of the Entity Manager, the Entity Manager is said to be Container Managed. </a:t>
            </a:r>
          </a:p>
          <a:p>
            <a:r>
              <a:rPr lang="en-US" altLang="zh-TW" dirty="0"/>
              <a:t>The most common way of acquiring a Container Managed </a:t>
            </a:r>
            <a:r>
              <a:rPr lang="en-US" altLang="zh-TW" dirty="0" err="1"/>
              <a:t>EntityManager</a:t>
            </a:r>
            <a:r>
              <a:rPr lang="en-US" altLang="zh-TW" dirty="0"/>
              <a:t> is to use @</a:t>
            </a:r>
            <a:r>
              <a:rPr lang="en-US" altLang="zh-TW" dirty="0" err="1"/>
              <a:t>PersistenceContext</a:t>
            </a:r>
            <a:r>
              <a:rPr lang="en-US" altLang="zh-TW" dirty="0"/>
              <a:t> annotation on an </a:t>
            </a:r>
            <a:r>
              <a:rPr lang="en-US" altLang="zh-TW" dirty="0" err="1"/>
              <a:t>EntityManager</a:t>
            </a:r>
            <a:r>
              <a:rPr lang="en-US" altLang="zh-TW" dirty="0"/>
              <a:t> attribute.</a:t>
            </a:r>
            <a:endParaRPr lang="zh-TW" altLang="en-US" dirty="0"/>
          </a:p>
        </p:txBody>
      </p:sp>
      <p:pic>
        <p:nvPicPr>
          <p:cNvPr id="4" name="圖片 3"/>
          <p:cNvPicPr>
            <a:picLocks noChangeAspect="1"/>
          </p:cNvPicPr>
          <p:nvPr/>
        </p:nvPicPr>
        <p:blipFill>
          <a:blip r:embed="rId2"/>
          <a:stretch>
            <a:fillRect/>
          </a:stretch>
        </p:blipFill>
        <p:spPr>
          <a:xfrm>
            <a:off x="1947926" y="4629668"/>
            <a:ext cx="7942857" cy="1838095"/>
          </a:xfrm>
          <a:prstGeom prst="rect">
            <a:avLst/>
          </a:prstGeom>
        </p:spPr>
      </p:pic>
    </p:spTree>
    <p:extLst>
      <p:ext uri="{BB962C8B-B14F-4D97-AF65-F5344CB8AC3E}">
        <p14:creationId xmlns:p14="http://schemas.microsoft.com/office/powerpoint/2010/main" val="11905319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SQL Queries</a:t>
            </a:r>
            <a:endParaRPr lang="zh-TW" altLang="en-US" dirty="0"/>
          </a:p>
        </p:txBody>
      </p:sp>
      <p:sp>
        <p:nvSpPr>
          <p:cNvPr id="3" name="內容版面配置區 2"/>
          <p:cNvSpPr>
            <a:spLocks noGrp="1"/>
          </p:cNvSpPr>
          <p:nvPr>
            <p:ph idx="1"/>
          </p:nvPr>
        </p:nvSpPr>
        <p:spPr>
          <a:xfrm>
            <a:off x="838200" y="3595255"/>
            <a:ext cx="10515600" cy="2581708"/>
          </a:xfrm>
        </p:spPr>
        <p:txBody>
          <a:bodyPr/>
          <a:lstStyle/>
          <a:p>
            <a:r>
              <a:rPr lang="en-US" altLang="zh-TW" dirty="0"/>
              <a:t>These will return a List of Object arrays ( Object[] ) with scalar values for each column in the PERSON table. </a:t>
            </a:r>
          </a:p>
          <a:p>
            <a:r>
              <a:rPr lang="en-US" altLang="zh-TW" dirty="0"/>
              <a:t>Hibernate will use </a:t>
            </a:r>
            <a:r>
              <a:rPr lang="en-US" altLang="zh-TW" dirty="0" err="1"/>
              <a:t>java.sql.ResultSetMetadata</a:t>
            </a:r>
            <a:r>
              <a:rPr lang="en-US" altLang="zh-TW" dirty="0"/>
              <a:t> to deduce the actual order and types of the returned scalar values.</a:t>
            </a:r>
            <a:endParaRPr lang="zh-TW" altLang="en-US" dirty="0"/>
          </a:p>
        </p:txBody>
      </p:sp>
      <p:sp>
        <p:nvSpPr>
          <p:cNvPr id="4" name="Rectangle 1"/>
          <p:cNvSpPr>
            <a:spLocks noChangeArrowheads="1"/>
          </p:cNvSpPr>
          <p:nvPr/>
        </p:nvSpPr>
        <p:spPr bwMode="auto">
          <a:xfrm>
            <a:off x="1462920" y="1784206"/>
            <a:ext cx="4778552" cy="150810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04071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838200" y="4513907"/>
            <a:ext cx="10515600" cy="1663056"/>
          </a:xfrm>
        </p:spPr>
        <p:txBody>
          <a:bodyPr/>
          <a:lstStyle/>
          <a:p>
            <a:r>
              <a:rPr lang="en-US" altLang="zh-TW" dirty="0"/>
              <a:t>To avoid the overhead of using </a:t>
            </a:r>
            <a:r>
              <a:rPr lang="en-US" altLang="zh-TW" dirty="0" err="1"/>
              <a:t>ResultSetMetadata</a:t>
            </a:r>
            <a:r>
              <a:rPr lang="en-US" altLang="zh-TW" dirty="0"/>
              <a:t>, or simply to be more explicit in what is returned, one 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1132609" y="2047681"/>
            <a:ext cx="6553076"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session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following query will also return a List where each element is a Person entity.</a:t>
            </a:r>
            <a:endParaRPr lang="zh-TW" altLang="en-US" dirty="0"/>
          </a:p>
        </p:txBody>
      </p:sp>
      <p:sp>
        <p:nvSpPr>
          <p:cNvPr id="6" name="Rectangle 3"/>
          <p:cNvSpPr>
            <a:spLocks noChangeArrowheads="1"/>
          </p:cNvSpPr>
          <p:nvPr/>
        </p:nvSpPr>
        <p:spPr bwMode="auto">
          <a:xfrm>
            <a:off x="1233377" y="3354963"/>
            <a:ext cx="4802597"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894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468D7-1647-401F-91B2-A28807F93092}"/>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7CCE87DF-AE20-4784-ADF9-F79305748088}"/>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578410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603308-1E95-47B0-8627-71B918AC470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DB3079-6B19-4F4A-89D3-BBFD9F64FB0F}"/>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DFAB1B0C-DBE2-4123-9C28-1F4644707739}"/>
              </a:ext>
            </a:extLst>
          </p:cNvPr>
          <p:cNvSpPr txBox="1"/>
          <p:nvPr/>
        </p:nvSpPr>
        <p:spPr>
          <a:xfrm>
            <a:off x="3575126" y="3122407"/>
            <a:ext cx="1299882" cy="613186"/>
          </a:xfrm>
          <a:prstGeom prst="rect">
            <a:avLst/>
          </a:prstGeom>
          <a:noFill/>
          <a:ln w="12700">
            <a:solidFill>
              <a:schemeClr val="tx1"/>
            </a:solidFill>
          </a:ln>
        </p:spPr>
        <p:txBody>
          <a:bodyPr wrap="square" rtlCol="0">
            <a:noAutofit/>
          </a:bodyPr>
          <a:lstStyle/>
          <a:p>
            <a:pPr algn="ctr"/>
            <a:r>
              <a:rPr lang="en-US" altLang="zh-TW" dirty="0"/>
              <a:t>Service</a:t>
            </a:r>
          </a:p>
          <a:p>
            <a:pPr algn="ctr"/>
            <a:r>
              <a:rPr lang="en-US" altLang="zh-TW" dirty="0"/>
              <a:t>Interface</a:t>
            </a:r>
            <a:endParaRPr lang="zh-TW" altLang="en-US" dirty="0"/>
          </a:p>
        </p:txBody>
      </p:sp>
      <p:sp>
        <p:nvSpPr>
          <p:cNvPr id="5" name="文字方塊 4">
            <a:extLst>
              <a:ext uri="{FF2B5EF4-FFF2-40B4-BE49-F238E27FC236}">
                <a16:creationId xmlns:a16="http://schemas.microsoft.com/office/drawing/2014/main" id="{98CB027C-7F0C-4C23-8870-C4E117B7EC32}"/>
              </a:ext>
            </a:extLst>
          </p:cNvPr>
          <p:cNvSpPr txBox="1"/>
          <p:nvPr/>
        </p:nvSpPr>
        <p:spPr>
          <a:xfrm>
            <a:off x="5491777" y="3124200"/>
            <a:ext cx="1299882" cy="613186"/>
          </a:xfrm>
          <a:prstGeom prst="rect">
            <a:avLst/>
          </a:prstGeom>
          <a:noFill/>
          <a:ln w="12700">
            <a:solidFill>
              <a:schemeClr val="tx1"/>
            </a:solidFill>
          </a:ln>
        </p:spPr>
        <p:txBody>
          <a:bodyPr wrap="square" rtlCol="0">
            <a:noAutofit/>
          </a:bodyPr>
          <a:lstStyle/>
          <a:p>
            <a:pPr algn="ctr"/>
            <a:r>
              <a:rPr lang="en-US" altLang="zh-TW" dirty="0"/>
              <a:t>Dao</a:t>
            </a:r>
          </a:p>
          <a:p>
            <a:pPr algn="ctr"/>
            <a:r>
              <a:rPr lang="en-US" altLang="zh-TW" dirty="0"/>
              <a:t>Interface</a:t>
            </a:r>
            <a:endParaRPr lang="zh-TW" altLang="en-US" dirty="0"/>
          </a:p>
        </p:txBody>
      </p:sp>
      <p:sp>
        <p:nvSpPr>
          <p:cNvPr id="6" name="文字方塊 5">
            <a:extLst>
              <a:ext uri="{FF2B5EF4-FFF2-40B4-BE49-F238E27FC236}">
                <a16:creationId xmlns:a16="http://schemas.microsoft.com/office/drawing/2014/main" id="{8762A02B-E07F-4404-AFE1-D0819C6D7020}"/>
              </a:ext>
            </a:extLst>
          </p:cNvPr>
          <p:cNvSpPr txBox="1"/>
          <p:nvPr/>
        </p:nvSpPr>
        <p:spPr>
          <a:xfrm>
            <a:off x="7354639" y="3122407"/>
            <a:ext cx="1299882" cy="613186"/>
          </a:xfrm>
          <a:prstGeom prst="rect">
            <a:avLst/>
          </a:prstGeom>
          <a:noFill/>
          <a:ln w="12700">
            <a:solidFill>
              <a:schemeClr val="tx1"/>
            </a:solidFill>
          </a:ln>
        </p:spPr>
        <p:txBody>
          <a:bodyPr wrap="square" rtlCol="0">
            <a:noAutofit/>
          </a:bodyPr>
          <a:lstStyle/>
          <a:p>
            <a:pPr algn="ctr"/>
            <a:r>
              <a:rPr lang="en-US" altLang="zh-TW" dirty="0"/>
              <a:t>Entity</a:t>
            </a:r>
            <a:endParaRPr lang="zh-TW" altLang="en-US" dirty="0"/>
          </a:p>
        </p:txBody>
      </p:sp>
      <p:sp>
        <p:nvSpPr>
          <p:cNvPr id="7" name="文字方塊 6">
            <a:extLst>
              <a:ext uri="{FF2B5EF4-FFF2-40B4-BE49-F238E27FC236}">
                <a16:creationId xmlns:a16="http://schemas.microsoft.com/office/drawing/2014/main" id="{B1A2E3AA-1F5F-49D6-853E-865A46B7D40B}"/>
              </a:ext>
            </a:extLst>
          </p:cNvPr>
          <p:cNvSpPr txBox="1"/>
          <p:nvPr/>
        </p:nvSpPr>
        <p:spPr>
          <a:xfrm>
            <a:off x="1619920" y="3122407"/>
            <a:ext cx="1299882" cy="613186"/>
          </a:xfrm>
          <a:prstGeom prst="rect">
            <a:avLst/>
          </a:prstGeom>
          <a:noFill/>
          <a:ln w="12700">
            <a:solidFill>
              <a:schemeClr val="tx1"/>
            </a:solidFill>
          </a:ln>
        </p:spPr>
        <p:txBody>
          <a:bodyPr wrap="square" rtlCol="0">
            <a:noAutofit/>
          </a:bodyPr>
          <a:lstStyle/>
          <a:p>
            <a:pPr algn="ctr"/>
            <a:r>
              <a:rPr lang="en-US" altLang="zh-TW" dirty="0"/>
              <a:t>Boundary</a:t>
            </a:r>
            <a:endParaRPr lang="zh-TW" altLang="en-US" dirty="0"/>
          </a:p>
        </p:txBody>
      </p:sp>
      <p:cxnSp>
        <p:nvCxnSpPr>
          <p:cNvPr id="9" name="直線單箭頭接點 8">
            <a:extLst>
              <a:ext uri="{FF2B5EF4-FFF2-40B4-BE49-F238E27FC236}">
                <a16:creationId xmlns:a16="http://schemas.microsoft.com/office/drawing/2014/main" id="{A134C15D-5C71-4639-AC6F-D28621A78BCF}"/>
              </a:ext>
            </a:extLst>
          </p:cNvPr>
          <p:cNvCxnSpPr>
            <a:stCxn id="7" idx="3"/>
            <a:endCxn id="4" idx="1"/>
          </p:cNvCxnSpPr>
          <p:nvPr/>
        </p:nvCxnSpPr>
        <p:spPr>
          <a:xfrm>
            <a:off x="2919802" y="3429000"/>
            <a:ext cx="655324"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BCEAFDC-C10A-4FB8-BF23-7831F232CF43}"/>
              </a:ext>
            </a:extLst>
          </p:cNvPr>
          <p:cNvCxnSpPr>
            <a:stCxn id="4" idx="3"/>
            <a:endCxn id="5" idx="1"/>
          </p:cNvCxnSpPr>
          <p:nvPr/>
        </p:nvCxnSpPr>
        <p:spPr>
          <a:xfrm>
            <a:off x="4875008" y="3429000"/>
            <a:ext cx="616769" cy="179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08DB2D4-868F-43F2-9059-AE87478FE733}"/>
              </a:ext>
            </a:extLst>
          </p:cNvPr>
          <p:cNvCxnSpPr>
            <a:endCxn id="6" idx="1"/>
          </p:cNvCxnSpPr>
          <p:nvPr/>
        </p:nvCxnSpPr>
        <p:spPr>
          <a:xfrm>
            <a:off x="6791659" y="3429000"/>
            <a:ext cx="562980"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DCE302F-A232-4D56-A74A-3BF42F671B6D}"/>
              </a:ext>
            </a:extLst>
          </p:cNvPr>
          <p:cNvSpPr txBox="1"/>
          <p:nvPr/>
        </p:nvSpPr>
        <p:spPr>
          <a:xfrm>
            <a:off x="5491777" y="4650581"/>
            <a:ext cx="1299882" cy="613186"/>
          </a:xfrm>
          <a:prstGeom prst="rect">
            <a:avLst/>
          </a:prstGeom>
          <a:noFill/>
          <a:ln w="12700">
            <a:solidFill>
              <a:schemeClr val="tx1"/>
            </a:solidFill>
          </a:ln>
        </p:spPr>
        <p:txBody>
          <a:bodyPr wrap="square" rtlCol="0">
            <a:noAutofit/>
          </a:bodyPr>
          <a:lstStyle/>
          <a:p>
            <a:pPr algn="ctr"/>
            <a:r>
              <a:rPr lang="en-US" altLang="zh-TW" dirty="0" err="1"/>
              <a:t>DaoImpl</a:t>
            </a:r>
            <a:endParaRPr lang="zh-TW" altLang="en-US" dirty="0"/>
          </a:p>
        </p:txBody>
      </p:sp>
      <p:sp>
        <p:nvSpPr>
          <p:cNvPr id="15" name="文字方塊 14">
            <a:extLst>
              <a:ext uri="{FF2B5EF4-FFF2-40B4-BE49-F238E27FC236}">
                <a16:creationId xmlns:a16="http://schemas.microsoft.com/office/drawing/2014/main" id="{6AAE2110-B8CF-45EE-B076-E479924E2F11}"/>
              </a:ext>
            </a:extLst>
          </p:cNvPr>
          <p:cNvSpPr txBox="1"/>
          <p:nvPr/>
        </p:nvSpPr>
        <p:spPr>
          <a:xfrm>
            <a:off x="3575126" y="4649685"/>
            <a:ext cx="1299882" cy="613186"/>
          </a:xfrm>
          <a:prstGeom prst="rect">
            <a:avLst/>
          </a:prstGeom>
          <a:noFill/>
          <a:ln w="12700">
            <a:solidFill>
              <a:schemeClr val="tx1"/>
            </a:solidFill>
          </a:ln>
        </p:spPr>
        <p:txBody>
          <a:bodyPr wrap="square" rtlCol="0">
            <a:noAutofit/>
          </a:bodyPr>
          <a:lstStyle/>
          <a:p>
            <a:pPr algn="ctr"/>
            <a:r>
              <a:rPr lang="en-US" altLang="zh-TW" dirty="0" err="1"/>
              <a:t>ServiceImpl</a:t>
            </a:r>
            <a:endParaRPr lang="zh-TW" altLang="en-US" dirty="0"/>
          </a:p>
        </p:txBody>
      </p:sp>
      <p:cxnSp>
        <p:nvCxnSpPr>
          <p:cNvPr id="23" name="直線單箭頭接點 22">
            <a:extLst>
              <a:ext uri="{FF2B5EF4-FFF2-40B4-BE49-F238E27FC236}">
                <a16:creationId xmlns:a16="http://schemas.microsoft.com/office/drawing/2014/main" id="{A170D550-051D-4447-B374-0AC89C043D04}"/>
              </a:ext>
            </a:extLst>
          </p:cNvPr>
          <p:cNvCxnSpPr>
            <a:cxnSpLocks/>
            <a:stCxn id="15" idx="3"/>
          </p:cNvCxnSpPr>
          <p:nvPr/>
        </p:nvCxnSpPr>
        <p:spPr>
          <a:xfrm flipV="1">
            <a:off x="4875008" y="3733801"/>
            <a:ext cx="670558" cy="1222477"/>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5CC2397-182B-4722-BFE5-7D260114E8AD}"/>
              </a:ext>
            </a:extLst>
          </p:cNvPr>
          <p:cNvCxnSpPr>
            <a:endCxn id="4" idx="2"/>
          </p:cNvCxnSpPr>
          <p:nvPr/>
        </p:nvCxnSpPr>
        <p:spPr>
          <a:xfrm flipV="1">
            <a:off x="4225067" y="3735593"/>
            <a:ext cx="0" cy="91409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F10826CA-69EC-4C85-AFB7-F06D2FD050AC}"/>
              </a:ext>
            </a:extLst>
          </p:cNvPr>
          <p:cNvCxnSpPr>
            <a:stCxn id="14" idx="0"/>
            <a:endCxn id="5" idx="2"/>
          </p:cNvCxnSpPr>
          <p:nvPr/>
        </p:nvCxnSpPr>
        <p:spPr>
          <a:xfrm flipV="1">
            <a:off x="6141718" y="3737386"/>
            <a:ext cx="0" cy="913195"/>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62E18F8-75E5-4A48-87D2-63BE5E77AC24}"/>
              </a:ext>
            </a:extLst>
          </p:cNvPr>
          <p:cNvCxnSpPr>
            <a:cxnSpLocks/>
            <a:stCxn id="14" idx="3"/>
          </p:cNvCxnSpPr>
          <p:nvPr/>
        </p:nvCxnSpPr>
        <p:spPr>
          <a:xfrm flipV="1">
            <a:off x="6791659" y="3733801"/>
            <a:ext cx="616769" cy="122337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029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166819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8FAF4-78E1-45DE-BD7D-7A55A529F2A9}"/>
              </a:ext>
            </a:extLst>
          </p:cNvPr>
          <p:cNvSpPr>
            <a:spLocks noGrp="1"/>
          </p:cNvSpPr>
          <p:nvPr>
            <p:ph type="title"/>
          </p:nvPr>
        </p:nvSpPr>
        <p:spPr/>
        <p:txBody>
          <a:bodyPr/>
          <a:lstStyle/>
          <a:p>
            <a:r>
              <a:rPr lang="en-US" altLang="zh-TW" b="1" dirty="0"/>
              <a:t>Persistence.xml</a:t>
            </a:r>
            <a:endParaRPr lang="zh-TW" altLang="en-US" dirty="0"/>
          </a:p>
        </p:txBody>
      </p:sp>
      <p:sp>
        <p:nvSpPr>
          <p:cNvPr id="9" name="矩形 8">
            <a:extLst>
              <a:ext uri="{FF2B5EF4-FFF2-40B4-BE49-F238E27FC236}">
                <a16:creationId xmlns:a16="http://schemas.microsoft.com/office/drawing/2014/main" id="{A0E571BD-1718-481E-82EA-F45946430DB3}"/>
              </a:ext>
            </a:extLst>
          </p:cNvPr>
          <p:cNvSpPr/>
          <p:nvPr/>
        </p:nvSpPr>
        <p:spPr>
          <a:xfrm>
            <a:off x="570156" y="1487445"/>
            <a:ext cx="10381130" cy="4832092"/>
          </a:xfrm>
          <a:prstGeom prst="rect">
            <a:avLst/>
          </a:prstGeom>
        </p:spPr>
        <p:txBody>
          <a:bodyPr wrap="square">
            <a:spAutoFit/>
          </a:bodyPr>
          <a:lstStyle/>
          <a:p>
            <a:r>
              <a:rPr lang="fr-FR" altLang="zh-TW" sz="1400" dirty="0">
                <a:solidFill>
                  <a:srgbClr val="008080"/>
                </a:solidFill>
                <a:latin typeface="Consolas" panose="020B0609020204030204" pitchFamily="49" charset="0"/>
              </a:rPr>
              <a:t>&lt;</a:t>
            </a:r>
            <a:r>
              <a:rPr lang="fr-FR" altLang="zh-TW" sz="1400" dirty="0">
                <a:solidFill>
                  <a:srgbClr val="3F7F7F"/>
                </a:solidFill>
                <a:latin typeface="Consolas" panose="020B0609020204030204" pitchFamily="49" charset="0"/>
              </a:rPr>
              <a:t>persistence </a:t>
            </a:r>
            <a:r>
              <a:rPr lang="fr-FR" altLang="zh-TW" sz="1400" dirty="0">
                <a:solidFill>
                  <a:srgbClr val="7F007F"/>
                </a:solidFill>
                <a:latin typeface="Consolas" panose="020B0609020204030204" pitchFamily="49" charset="0"/>
              </a:rPr>
              <a:t>xmlns</a:t>
            </a:r>
            <a:r>
              <a:rPr lang="fr-FR" altLang="zh-TW" sz="1400" dirty="0">
                <a:solidFill>
                  <a:srgbClr val="000000"/>
                </a:solidFill>
                <a:latin typeface="Consolas" panose="020B0609020204030204" pitchFamily="49" charset="0"/>
              </a:rPr>
              <a:t>=</a:t>
            </a:r>
            <a:r>
              <a:rPr lang="fr-FR" altLang="zh-TW" sz="1400" i="1" dirty="0">
                <a:solidFill>
                  <a:srgbClr val="2A00FF"/>
                </a:solidFill>
                <a:latin typeface="Consolas" panose="020B0609020204030204" pitchFamily="49" charset="0"/>
              </a:rPr>
              <a:t>"http://xmlns.jcp.org/xml/ns/persistence"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xmlns:xsi</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"http://www.w3.org/2001/XMLSchema-instance"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xsi:schemaLocation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"http://xmlns.jcp.org/xml/ns/persistence</a:t>
            </a:r>
          </a:p>
          <a:p>
            <a:r>
              <a:rPr lang="en-US" altLang="zh-TW" sz="1400" i="1" dirty="0">
                <a:solidFill>
                  <a:srgbClr val="2A00FF"/>
                </a:solidFill>
                <a:latin typeface="Consolas" panose="020B0609020204030204" pitchFamily="49" charset="0"/>
              </a:rPr>
              <a:t>             http://xmlns.jcp.org/xml/ns/persistence/persistence_2_1.xsd"</a:t>
            </a:r>
          </a:p>
          <a:p>
            <a:r>
              <a:rPr lang="en-US" altLang="zh-TW" sz="1400" dirty="0">
                <a:latin typeface="Consolas" panose="020B0609020204030204" pitchFamily="49" charset="0"/>
              </a:rPr>
              <a:t>  </a:t>
            </a:r>
            <a:r>
              <a:rPr lang="en-US" altLang="zh-TW" sz="1400" dirty="0">
                <a:solidFill>
                  <a:srgbClr val="7F007F"/>
                </a:solidFill>
                <a:latin typeface="Consolas" panose="020B0609020204030204" pitchFamily="49" charset="0"/>
              </a:rPr>
              <a:t>version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"2.1"</a:t>
            </a:r>
            <a:r>
              <a:rPr lang="en-US" altLang="zh-TW" sz="1400" i="1"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"LOCAL_PERSISTENCE"</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r>
              <a:rPr lang="en-US" altLang="zh-TW" sz="1400" dirty="0">
                <a:solidFill>
                  <a:srgbClr val="000000"/>
                </a:solidFill>
                <a:latin typeface="Consolas" panose="020B0609020204030204" pitchFamily="49" charset="0"/>
              </a:rPr>
              <a:t> Spring Hibernate JPA Configuration Example</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r>
              <a:rPr lang="en-US" altLang="zh-TW" sz="1400" dirty="0" err="1">
                <a:solidFill>
                  <a:srgbClr val="000000"/>
                </a:solidFill>
                <a:latin typeface="Consolas" panose="020B0609020204030204" pitchFamily="49" charset="0"/>
              </a:rPr>
              <a:t>org.hibernate.jpa.HibernatePersistenceProvider</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3F5FBF"/>
                </a:solidFill>
                <a:latin typeface="Consolas" panose="020B0609020204030204" pitchFamily="49" charset="0"/>
              </a:rPr>
              <a:t>    &lt;!-- </a:t>
            </a:r>
            <a:r>
              <a:rPr lang="en-US" altLang="zh-TW" sz="1400" dirty="0" err="1">
                <a:solidFill>
                  <a:srgbClr val="3F5FBF"/>
                </a:solidFill>
                <a:latin typeface="Consolas" panose="020B0609020204030204" pitchFamily="49" charset="0"/>
              </a:rPr>
              <a:t>jdbc</a:t>
            </a:r>
            <a:r>
              <a:rPr lang="en-US" altLang="zh-TW" sz="1400" dirty="0">
                <a:solidFill>
                  <a:srgbClr val="3F5FBF"/>
                </a:solidFill>
                <a:latin typeface="Consolas" panose="020B0609020204030204" pitchFamily="49" charset="0"/>
              </a:rPr>
              <a:t> configuration --&gt;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javax.persistence.jdbc.driver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"javax.persistence.jdbc.url"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javax.persistence.jdbc.user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javax.persistence.jdbc.password</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org.hibernate.dialect.PostgreSQLDialect</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"true"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a:t>
            </a:r>
            <a:r>
              <a:rPr lang="en-US" altLang="zh-TW" sz="1400" dirty="0">
                <a:solidFill>
                  <a:srgbClr val="008080"/>
                </a:solidFill>
                <a:latin typeface="Consolas" panose="020B0609020204030204" pitchFamily="49" charset="0"/>
              </a:rPr>
              <a:t>&gt;</a:t>
            </a:r>
            <a:endParaRPr lang="zh-TW" altLang="en-US" sz="1400" dirty="0"/>
          </a:p>
        </p:txBody>
      </p:sp>
    </p:spTree>
    <p:extLst>
      <p:ext uri="{BB962C8B-B14F-4D97-AF65-F5344CB8AC3E}">
        <p14:creationId xmlns:p14="http://schemas.microsoft.com/office/powerpoint/2010/main" val="31468887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0C42D0D-3ED6-4614-93E5-2CA390998B0C}"/>
              </a:ext>
            </a:extLst>
          </p:cNvPr>
          <p:cNvSpPr>
            <a:spLocks noGrp="1"/>
          </p:cNvSpPr>
          <p:nvPr>
            <p:ph type="title"/>
          </p:nvPr>
        </p:nvSpPr>
        <p:spPr/>
        <p:txBody>
          <a:bodyPr/>
          <a:lstStyle/>
          <a:p>
            <a:r>
              <a:rPr lang="en-US" altLang="zh-TW" dirty="0"/>
              <a:t>spring configuration</a:t>
            </a:r>
            <a:endParaRPr lang="zh-TW" altLang="en-US" dirty="0"/>
          </a:p>
        </p:txBody>
      </p:sp>
      <p:sp>
        <p:nvSpPr>
          <p:cNvPr id="4" name="內容版面配置區 3">
            <a:extLst>
              <a:ext uri="{FF2B5EF4-FFF2-40B4-BE49-F238E27FC236}">
                <a16:creationId xmlns:a16="http://schemas.microsoft.com/office/drawing/2014/main" id="{6E541444-C7AC-486A-9BF6-E1A0074059E9}"/>
              </a:ext>
            </a:extLst>
          </p:cNvPr>
          <p:cNvSpPr>
            <a:spLocks noGrp="1"/>
          </p:cNvSpPr>
          <p:nvPr>
            <p:ph idx="1"/>
          </p:nvPr>
        </p:nvSpPr>
        <p:spPr/>
        <p:txBody>
          <a:bodyPr/>
          <a:lstStyle/>
          <a:p>
            <a:r>
              <a:rPr lang="en-US" altLang="zh-TW" dirty="0"/>
              <a:t>add</a:t>
            </a:r>
            <a:endParaRPr lang="zh-TW" altLang="en-US" dirty="0"/>
          </a:p>
        </p:txBody>
      </p:sp>
      <p:sp>
        <p:nvSpPr>
          <p:cNvPr id="5" name="矩形 4">
            <a:extLst>
              <a:ext uri="{FF2B5EF4-FFF2-40B4-BE49-F238E27FC236}">
                <a16:creationId xmlns:a16="http://schemas.microsoft.com/office/drawing/2014/main" id="{819928F1-C791-4183-9431-7F90F1264349}"/>
              </a:ext>
            </a:extLst>
          </p:cNvPr>
          <p:cNvSpPr/>
          <p:nvPr/>
        </p:nvSpPr>
        <p:spPr>
          <a:xfrm>
            <a:off x="838200" y="2588513"/>
            <a:ext cx="10898393" cy="1077218"/>
          </a:xfrm>
          <a:prstGeom prst="rect">
            <a:avLst/>
          </a:prstGeom>
        </p:spPr>
        <p:txBody>
          <a:bodyPr wrap="square">
            <a:spAutoFit/>
          </a:bodyPr>
          <a:lstStyle/>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 </a:t>
            </a:r>
            <a:r>
              <a:rPr lang="en-US" altLang="zh-TW" sz="1600" dirty="0">
                <a:solidFill>
                  <a:srgbClr val="7F007F"/>
                </a:solidFill>
                <a:latin typeface="Consolas" panose="020B0609020204030204" pitchFamily="49" charset="0"/>
              </a:rPr>
              <a:t>id</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entityManagerFactory</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class</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"org.springframework.orm.jpa.LocalContainerEntityManagerFactoryBean"</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property </a:t>
            </a:r>
            <a:r>
              <a:rPr lang="en-US" altLang="zh-TW" sz="1600" dirty="0">
                <a:solidFill>
                  <a:srgbClr val="7F007F"/>
                </a:solidFill>
                <a:latin typeface="Consolas" panose="020B0609020204030204" pitchFamily="49" charset="0"/>
              </a:rPr>
              <a:t>name</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persistenceUnitName</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value</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"LOCAL_PERSISTENCE"</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a:t>
            </a:r>
            <a:r>
              <a:rPr lang="en-US" altLang="zh-TW" sz="1600" dirty="0">
                <a:solidFill>
                  <a:srgbClr val="008080"/>
                </a:solidFill>
                <a:latin typeface="Consolas" panose="020B0609020204030204" pitchFamily="49" charset="0"/>
              </a:rPr>
              <a:t>&gt;</a:t>
            </a:r>
            <a:endParaRPr lang="zh-TW" altLang="en-US" sz="1600" dirty="0"/>
          </a:p>
        </p:txBody>
      </p:sp>
    </p:spTree>
    <p:extLst>
      <p:ext uri="{BB962C8B-B14F-4D97-AF65-F5344CB8AC3E}">
        <p14:creationId xmlns:p14="http://schemas.microsoft.com/office/powerpoint/2010/main" val="40312239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A5832-4DDE-4B5A-B68F-DEBD51F0BD38}"/>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E617F4C2-85C7-438B-9BAD-1C44905E9EE7}"/>
              </a:ext>
            </a:extLst>
          </p:cNvPr>
          <p:cNvSpPr>
            <a:spLocks noGrp="1"/>
          </p:cNvSpPr>
          <p:nvPr>
            <p:ph idx="1"/>
          </p:nvPr>
        </p:nvSpPr>
        <p:spPr/>
        <p:txBody>
          <a:bodyPr/>
          <a:lstStyle/>
          <a:p>
            <a:r>
              <a:rPr lang="en-US" altLang="zh-TW" dirty="0"/>
              <a:t>add @Repository</a:t>
            </a:r>
            <a:endParaRPr lang="zh-TW" altLang="en-US" dirty="0"/>
          </a:p>
        </p:txBody>
      </p:sp>
      <p:sp>
        <p:nvSpPr>
          <p:cNvPr id="5" name="矩形 4">
            <a:extLst>
              <a:ext uri="{FF2B5EF4-FFF2-40B4-BE49-F238E27FC236}">
                <a16:creationId xmlns:a16="http://schemas.microsoft.com/office/drawing/2014/main" id="{BAB7C196-0329-4E47-84BB-0CB89F81FDDC}"/>
              </a:ext>
            </a:extLst>
          </p:cNvPr>
          <p:cNvSpPr/>
          <p:nvPr/>
        </p:nvSpPr>
        <p:spPr>
          <a:xfrm>
            <a:off x="990599" y="2505670"/>
            <a:ext cx="10363201" cy="1846659"/>
          </a:xfrm>
          <a:prstGeom prst="rect">
            <a:avLst/>
          </a:prstGeom>
        </p:spPr>
        <p:txBody>
          <a:bodyPr wrap="square">
            <a:spAutoFit/>
          </a:bodyPr>
          <a:lstStyle/>
          <a:p>
            <a:r>
              <a:rPr lang="en-US" altLang="zh-TW" sz="1600" dirty="0">
                <a:solidFill>
                  <a:srgbClr val="646464"/>
                </a:solidFill>
                <a:latin typeface="Consolas" panose="020B0609020204030204" pitchFamily="49" charset="0"/>
              </a:rPr>
              <a:t>@Repository</a:t>
            </a:r>
          </a:p>
          <a:p>
            <a:r>
              <a:rPr lang="en-US" altLang="zh-TW" sz="1600" b="1" dirty="0">
                <a:solidFill>
                  <a:srgbClr val="7F0055"/>
                </a:solidFill>
                <a:latin typeface="Consolas" panose="020B0609020204030204" pitchFamily="49" charset="0"/>
              </a:rPr>
              <a:t>public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class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PersonDAOImpl</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implements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a:t>
            </a:r>
            <a:r>
              <a:rPr lang="en-US" altLang="zh-TW" sz="1600" b="1" dirty="0">
                <a:solidFill>
                  <a:srgbClr val="000000"/>
                </a:solidFill>
                <a:latin typeface="Consolas" panose="020B0609020204030204" pitchFamily="49" charset="0"/>
              </a:rPr>
              <a:t> {</a:t>
            </a:r>
          </a:p>
          <a:p>
            <a:endParaRPr lang="zh-TW" altLang="en-US" sz="1600" dirty="0">
              <a:latin typeface="Consolas" panose="020B0609020204030204" pitchFamily="49" charset="0"/>
            </a:endParaRPr>
          </a:p>
          <a:p>
            <a:r>
              <a:rPr lang="en-US" altLang="zh-TW" sz="1600" b="1" dirty="0">
                <a:solidFill>
                  <a:srgbClr val="7F0055"/>
                </a:solidFill>
                <a:latin typeface="Consolas" panose="020B0609020204030204" pitchFamily="49" charset="0"/>
              </a:rPr>
              <a:t>  private</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static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final</a:t>
            </a:r>
            <a:r>
              <a:rPr lang="en-US" altLang="zh-TW" sz="1600" b="1" dirty="0">
                <a:solidFill>
                  <a:srgbClr val="000000"/>
                </a:solidFill>
                <a:latin typeface="Consolas" panose="020B0609020204030204" pitchFamily="49" charset="0"/>
              </a:rPr>
              <a:t> Logger </a:t>
            </a:r>
            <a:r>
              <a:rPr lang="en-US" altLang="zh-TW" sz="1600" b="1" i="1" dirty="0" err="1">
                <a:solidFill>
                  <a:srgbClr val="0000C0"/>
                </a:solidFill>
                <a:latin typeface="Consolas" panose="020B0609020204030204" pitchFamily="49" charset="0"/>
              </a:rPr>
              <a:t>logger</a:t>
            </a:r>
            <a:r>
              <a:rPr lang="en-US" altLang="zh-TW" sz="1600" b="1" i="1" dirty="0">
                <a:solidFill>
                  <a:srgbClr val="000000"/>
                </a:solidFill>
                <a:latin typeface="Consolas" panose="020B0609020204030204" pitchFamily="49" charset="0"/>
              </a:rPr>
              <a:t> = </a:t>
            </a:r>
            <a:r>
              <a:rPr lang="en-US" altLang="zh-TW" sz="1600" b="1" i="1" dirty="0" err="1">
                <a:solidFill>
                  <a:srgbClr val="000000"/>
                </a:solidFill>
                <a:latin typeface="Consolas" panose="020B0609020204030204" pitchFamily="49" charset="0"/>
              </a:rPr>
              <a:t>LoggerFactory.getLogger</a:t>
            </a:r>
            <a:r>
              <a:rPr lang="en-US" altLang="zh-TW" sz="1600" b="1" i="1" dirty="0">
                <a:solidFill>
                  <a:srgbClr val="000000"/>
                </a:solidFill>
                <a:latin typeface="Consolas" panose="020B0609020204030204" pitchFamily="49" charset="0"/>
              </a:rPr>
              <a:t>(</a:t>
            </a:r>
            <a:r>
              <a:rPr lang="en-US" altLang="zh-TW" sz="1600" b="1" i="1" dirty="0" err="1">
                <a:solidFill>
                  <a:srgbClr val="000000"/>
                </a:solidFill>
                <a:latin typeface="Consolas" panose="020B0609020204030204" pitchFamily="49" charset="0"/>
              </a:rPr>
              <a:t>PersonDAOImpl.</a:t>
            </a:r>
            <a:r>
              <a:rPr lang="en-US" altLang="zh-TW" sz="1600" b="1" i="1" dirty="0" err="1">
                <a:solidFill>
                  <a:srgbClr val="7F0055"/>
                </a:solidFill>
                <a:latin typeface="Consolas" panose="020B0609020204030204" pitchFamily="49" charset="0"/>
              </a:rPr>
              <a:t>class</a:t>
            </a:r>
            <a:r>
              <a:rPr lang="en-US" altLang="zh-TW" sz="1600" b="1" i="1" dirty="0">
                <a:solidFill>
                  <a:srgbClr val="000000"/>
                </a:solidFill>
                <a:latin typeface="Consolas" panose="020B0609020204030204" pitchFamily="49" charset="0"/>
              </a:rPr>
              <a:t>);</a:t>
            </a:r>
          </a:p>
          <a:p>
            <a:endParaRPr lang="zh-TW" altLang="en-US" sz="1600" dirty="0">
              <a:latin typeface="Consolas" panose="020B0609020204030204" pitchFamily="49" charset="0"/>
            </a:endParaRPr>
          </a:p>
          <a:p>
            <a:r>
              <a:rPr lang="en-US" altLang="zh-TW" sz="1600" dirty="0">
                <a:solidFill>
                  <a:srgbClr val="646464"/>
                </a:solidFill>
                <a:latin typeface="Consolas" panose="020B0609020204030204" pitchFamily="49" charset="0"/>
              </a:rPr>
              <a:t>  @</a:t>
            </a:r>
            <a:r>
              <a:rPr lang="en-US" altLang="zh-TW" sz="1600" dirty="0" err="1">
                <a:solidFill>
                  <a:srgbClr val="646464"/>
                </a:solidFill>
                <a:latin typeface="Consolas" panose="020B0609020204030204" pitchFamily="49" charset="0"/>
              </a:rPr>
              <a:t>PersistenceContext</a:t>
            </a:r>
            <a:endParaRPr lang="en-US" altLang="zh-TW" sz="1600" dirty="0">
              <a:solidFill>
                <a:srgbClr val="000000"/>
              </a:solidFill>
              <a:latin typeface="Consolas" panose="020B0609020204030204" pitchFamily="49" charset="0"/>
            </a:endParaRPr>
          </a:p>
          <a:p>
            <a:r>
              <a:rPr lang="en-US" altLang="zh-TW" sz="1600" dirty="0">
                <a:solidFill>
                  <a:srgbClr val="000000"/>
                </a:solidFill>
                <a:latin typeface="Consolas" panose="020B0609020204030204" pitchFamily="49" charset="0"/>
              </a:rPr>
              <a:t>  </a:t>
            </a:r>
            <a:r>
              <a:rPr lang="en-US" altLang="zh-TW" sz="1600" dirty="0" err="1">
                <a:solidFill>
                  <a:srgbClr val="000000"/>
                </a:solidFill>
                <a:latin typeface="Consolas" panose="020B0609020204030204" pitchFamily="49" charset="0"/>
              </a:rPr>
              <a:t>EntityManager</a:t>
            </a:r>
            <a:r>
              <a:rPr lang="en-US" altLang="zh-TW" sz="1600" dirty="0">
                <a:solidFill>
                  <a:srgbClr val="000000"/>
                </a:solidFill>
                <a:latin typeface="Consolas" panose="020B0609020204030204" pitchFamily="49" charset="0"/>
              </a:rPr>
              <a:t> </a:t>
            </a:r>
            <a:r>
              <a:rPr lang="en-US" altLang="zh-TW" sz="1600" dirty="0" err="1">
                <a:solidFill>
                  <a:srgbClr val="0000C0"/>
                </a:solidFill>
                <a:latin typeface="Consolas" panose="020B0609020204030204" pitchFamily="49" charset="0"/>
              </a:rPr>
              <a:t>entityManager</a:t>
            </a:r>
            <a:r>
              <a:rPr lang="en-US" altLang="zh-TW" sz="1600" dirty="0">
                <a:solidFill>
                  <a:srgbClr val="000000"/>
                </a:solidFill>
                <a:latin typeface="Consolas" panose="020B0609020204030204" pitchFamily="49" charset="0"/>
              </a:rPr>
              <a:t>;</a:t>
            </a:r>
            <a:endParaRPr lang="zh-TW" altLang="en-US" sz="1600" dirty="0"/>
          </a:p>
        </p:txBody>
      </p:sp>
    </p:spTree>
    <p:extLst>
      <p:ext uri="{BB962C8B-B14F-4D97-AF65-F5344CB8AC3E}">
        <p14:creationId xmlns:p14="http://schemas.microsoft.com/office/powerpoint/2010/main" val="5908224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76624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77500" lnSpcReduction="20000"/>
          </a:bodyPr>
          <a:lstStyle/>
          <a:p>
            <a:pPr fontAlgn="base"/>
            <a:r>
              <a:rPr lang="en-US" altLang="zh-TW" dirty="0"/>
              <a:t>Container Managed Entity Managers come in two flavors :</a:t>
            </a:r>
          </a:p>
          <a:p>
            <a:pPr lvl="1" fontAlgn="base"/>
            <a:r>
              <a:rPr lang="en-US" altLang="zh-TW" dirty="0"/>
              <a:t>Transaction Scoped Entity Managers</a:t>
            </a:r>
          </a:p>
          <a:p>
            <a:pPr lvl="1" fontAlgn="base"/>
            <a:r>
              <a:rPr lang="en-US" altLang="zh-TW" dirty="0"/>
              <a:t>Extended Scope Entity Managers</a:t>
            </a:r>
          </a:p>
          <a:p>
            <a:endParaRPr lang="en-US" altLang="zh-TW" dirty="0"/>
          </a:p>
          <a:p>
            <a:pPr fontAlgn="base"/>
            <a:r>
              <a:rPr lang="en-US" altLang="zh-TW" dirty="0"/>
              <a:t>The biggest benefit of using Transaction Scoped Entity Manager is that it is stateless. </a:t>
            </a:r>
          </a:p>
          <a:p>
            <a:pPr lvl="1" fontAlgn="base"/>
            <a:r>
              <a:rPr lang="en-US" altLang="zh-TW" dirty="0"/>
              <a:t>This also makes the Transaction Scoped </a:t>
            </a:r>
            <a:r>
              <a:rPr lang="en-US" altLang="zh-TW" dirty="0" err="1"/>
              <a:t>EntityManager</a:t>
            </a:r>
            <a:r>
              <a:rPr lang="en-US" altLang="zh-TW" dirty="0"/>
              <a:t> </a:t>
            </a:r>
            <a:r>
              <a:rPr lang="en-US" altLang="zh-TW" dirty="0" err="1"/>
              <a:t>threadsafe</a:t>
            </a:r>
            <a:r>
              <a:rPr lang="en-US" altLang="zh-TW" dirty="0"/>
              <a:t> and thus virtually maintenance free. </a:t>
            </a:r>
          </a:p>
          <a:p>
            <a:pPr lvl="1" fontAlgn="base"/>
            <a:r>
              <a:rPr lang="en-US" altLang="zh-TW" dirty="0"/>
              <a:t>But we just said that an </a:t>
            </a:r>
            <a:r>
              <a:rPr lang="en-US" altLang="zh-TW" dirty="0" err="1"/>
              <a:t>EntityManager</a:t>
            </a:r>
            <a:r>
              <a:rPr lang="en-US" altLang="zh-TW" dirty="0"/>
              <a:t> manages the persistence state of an entity </a:t>
            </a:r>
          </a:p>
          <a:p>
            <a:pPr lvl="1" fontAlgn="base"/>
            <a:r>
              <a:rPr lang="en-US" altLang="zh-TW" dirty="0"/>
              <a:t>and the persistence state of an entity is part of the persistence context that get injected into the </a:t>
            </a:r>
            <a:r>
              <a:rPr lang="en-US" altLang="zh-TW" dirty="0" err="1"/>
              <a:t>EntityManager</a:t>
            </a:r>
            <a:r>
              <a:rPr lang="en-US" altLang="zh-TW" dirty="0"/>
              <a:t>. </a:t>
            </a:r>
          </a:p>
          <a:p>
            <a:pPr fontAlgn="base"/>
            <a:r>
              <a:rPr lang="en-US" altLang="zh-TW" dirty="0"/>
              <a:t>all Container Managed Entity Managers depend on JTA Transactions. </a:t>
            </a:r>
          </a:p>
          <a:p>
            <a:pPr lvl="1" fontAlgn="base"/>
            <a:r>
              <a:rPr lang="en-US" altLang="zh-TW" dirty="0"/>
              <a:t>Every time an operation is invoked on an Entity Manager, the container proxy(the container creates a proxy around the entity manager while instantiating it ) checks for any existing Persistence Context on the JTA Transaction. </a:t>
            </a:r>
          </a:p>
          <a:p>
            <a:pPr lvl="1" fontAlgn="base"/>
            <a:r>
              <a:rPr lang="en-US" altLang="zh-TW" dirty="0"/>
              <a:t>If it finds one, the Entity Manager will use this Persistence Context. If it </a:t>
            </a:r>
            <a:r>
              <a:rPr lang="en-US" altLang="zh-TW" dirty="0" err="1"/>
              <a:t>doesnt</a:t>
            </a:r>
            <a:r>
              <a:rPr lang="en-US" altLang="zh-TW" dirty="0"/>
              <a:t> find one, then it will create a new Persistence Context and associates it with the transaction.</a:t>
            </a:r>
          </a:p>
          <a:p>
            <a:endParaRPr lang="zh-TW" altLang="en-US" dirty="0"/>
          </a:p>
        </p:txBody>
      </p:sp>
    </p:spTree>
    <p:extLst>
      <p:ext uri="{BB962C8B-B14F-4D97-AF65-F5344CB8AC3E}">
        <p14:creationId xmlns:p14="http://schemas.microsoft.com/office/powerpoint/2010/main" val="41014790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without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786580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68C2A-AFB6-463F-A9BD-EFA781DC492D}"/>
              </a:ext>
            </a:extLst>
          </p:cNvPr>
          <p:cNvSpPr>
            <a:spLocks noGrp="1"/>
          </p:cNvSpPr>
          <p:nvPr>
            <p:ph type="title"/>
          </p:nvPr>
        </p:nvSpPr>
        <p:spPr/>
        <p:txBody>
          <a:bodyPr/>
          <a:lstStyle/>
          <a:p>
            <a:r>
              <a:rPr lang="en-US" altLang="zh-TW" dirty="0"/>
              <a:t>Spring configuration</a:t>
            </a:r>
            <a:r>
              <a:rPr lang="zh-TW" altLang="en-US" dirty="0"/>
              <a:t> </a:t>
            </a:r>
            <a:r>
              <a:rPr lang="en-US" altLang="zh-TW" dirty="0"/>
              <a:t>example</a:t>
            </a:r>
            <a:endParaRPr lang="zh-TW" altLang="en-US" dirty="0"/>
          </a:p>
        </p:txBody>
      </p:sp>
      <p:sp>
        <p:nvSpPr>
          <p:cNvPr id="3" name="內容版面配置區 2">
            <a:extLst>
              <a:ext uri="{FF2B5EF4-FFF2-40B4-BE49-F238E27FC236}">
                <a16:creationId xmlns:a16="http://schemas.microsoft.com/office/drawing/2014/main" id="{EB3148AC-0992-47F8-9435-275B95E6D987}"/>
              </a:ext>
            </a:extLst>
          </p:cNvPr>
          <p:cNvSpPr>
            <a:spLocks noGrp="1"/>
          </p:cNvSpPr>
          <p:nvPr>
            <p:ph idx="1"/>
          </p:nvPr>
        </p:nvSpPr>
        <p:spPr/>
        <p:txBody>
          <a:bodyPr/>
          <a:lstStyle/>
          <a:p>
            <a:r>
              <a:rPr lang="en-US" altLang="zh-TW" dirty="0"/>
              <a:t>Spring configuration</a:t>
            </a:r>
            <a:endParaRPr lang="zh-TW" altLang="en-US" dirty="0"/>
          </a:p>
        </p:txBody>
      </p:sp>
      <p:sp>
        <p:nvSpPr>
          <p:cNvPr id="4" name="矩形 3">
            <a:extLst>
              <a:ext uri="{FF2B5EF4-FFF2-40B4-BE49-F238E27FC236}">
                <a16:creationId xmlns:a16="http://schemas.microsoft.com/office/drawing/2014/main" id="{7A86969E-7511-4F7E-A599-BF9C429F9137}"/>
              </a:ext>
            </a:extLst>
          </p:cNvPr>
          <p:cNvSpPr/>
          <p:nvPr/>
        </p:nvSpPr>
        <p:spPr>
          <a:xfrm>
            <a:off x="838200" y="2348280"/>
            <a:ext cx="10931562" cy="4401205"/>
          </a:xfrm>
          <a:prstGeom prst="rect">
            <a:avLst/>
          </a:prstGeom>
        </p:spPr>
        <p:txBody>
          <a:bodyPr wrap="square">
            <a:spAutoFit/>
          </a:bodyPr>
          <a:lstStyle/>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entityManagerFactory</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"org.springframework.orm.jpa.LocalContainerEntityManagerFactoryBean"</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ref</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packagesToScan</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my.test.model</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jpaVendorAdapter</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class</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org.springframework.orm.jpa.vendor.HibernateJpaVendorAdapter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jpaProperties</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err="1">
                <a:solidFill>
                  <a:srgbClr val="000000"/>
                </a:solidFill>
                <a:latin typeface="Consolas" panose="020B0609020204030204" pitchFamily="49" charset="0"/>
              </a:rPr>
              <a:t>org.hibernate.dialect.PostgreSQLDialect</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a:solidFill>
                  <a:srgbClr val="000000"/>
                </a:solidFill>
                <a:latin typeface="Consolas" panose="020B0609020204030204" pitchFamily="49" charset="0"/>
              </a:rPr>
              <a:t>true</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"org.apache.commons.dbcp2.BasicDataSource" </a:t>
            </a:r>
            <a:r>
              <a:rPr lang="en-US" altLang="zh-TW" sz="1400" i="1" dirty="0">
                <a:solidFill>
                  <a:srgbClr val="7F007F"/>
                </a:solidFill>
                <a:latin typeface="Consolas" panose="020B0609020204030204" pitchFamily="49" charset="0"/>
              </a:rPr>
              <a:t>destroy-method</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"close"</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driverClassName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url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"username"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"password"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6374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3FC6C-452B-49B2-9824-99033191520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DE74E8F-B9D3-4334-B666-50A791CD2BA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5591905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eclipse JPA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6" name="圖片 5"/>
          <p:cNvPicPr>
            <a:picLocks noChangeAspect="1"/>
          </p:cNvPicPr>
          <p:nvPr/>
        </p:nvPicPr>
        <p:blipFill>
          <a:blip r:embed="rId2"/>
          <a:stretch>
            <a:fillRect/>
          </a:stretch>
        </p:blipFill>
        <p:spPr>
          <a:xfrm>
            <a:off x="76217" y="1938698"/>
            <a:ext cx="4249195" cy="4125191"/>
          </a:xfrm>
          <a:prstGeom prst="rect">
            <a:avLst/>
          </a:prstGeom>
        </p:spPr>
      </p:pic>
      <p:pic>
        <p:nvPicPr>
          <p:cNvPr id="8" name="圖片 7"/>
          <p:cNvPicPr>
            <a:picLocks noChangeAspect="1"/>
          </p:cNvPicPr>
          <p:nvPr/>
        </p:nvPicPr>
        <p:blipFill>
          <a:blip r:embed="rId3"/>
          <a:stretch>
            <a:fillRect/>
          </a:stretch>
        </p:blipFill>
        <p:spPr>
          <a:xfrm>
            <a:off x="4527162" y="1567734"/>
            <a:ext cx="3733060" cy="5097757"/>
          </a:xfrm>
          <a:prstGeom prst="rect">
            <a:avLst/>
          </a:prstGeom>
        </p:spPr>
      </p:pic>
      <p:pic>
        <p:nvPicPr>
          <p:cNvPr id="9" name="圖片 8"/>
          <p:cNvPicPr>
            <a:picLocks noChangeAspect="1"/>
          </p:cNvPicPr>
          <p:nvPr/>
        </p:nvPicPr>
        <p:blipFill>
          <a:blip r:embed="rId4"/>
          <a:stretch>
            <a:fillRect/>
          </a:stretch>
        </p:blipFill>
        <p:spPr>
          <a:xfrm>
            <a:off x="8461973" y="1690688"/>
            <a:ext cx="3653810" cy="4974803"/>
          </a:xfrm>
          <a:prstGeom prst="rect">
            <a:avLst/>
          </a:prstGeom>
        </p:spPr>
      </p:pic>
    </p:spTree>
    <p:extLst>
      <p:ext uri="{BB962C8B-B14F-4D97-AF65-F5344CB8AC3E}">
        <p14:creationId xmlns:p14="http://schemas.microsoft.com/office/powerpoint/2010/main" val="1691018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p:cNvPicPr>
            <a:picLocks noGrp="1" noChangeAspect="1"/>
          </p:cNvPicPr>
          <p:nvPr>
            <p:ph idx="1"/>
          </p:nvPr>
        </p:nvPicPr>
        <p:blipFill>
          <a:blip r:embed="rId2"/>
          <a:stretch>
            <a:fillRect/>
          </a:stretch>
        </p:blipFill>
        <p:spPr>
          <a:xfrm>
            <a:off x="5140332" y="1233342"/>
            <a:ext cx="4155772" cy="4351338"/>
          </a:xfrm>
          <a:prstGeom prst="rect">
            <a:avLst/>
          </a:prstGeom>
        </p:spPr>
      </p:pic>
      <p:pic>
        <p:nvPicPr>
          <p:cNvPr id="5" name="圖片 4"/>
          <p:cNvPicPr>
            <a:picLocks noChangeAspect="1"/>
          </p:cNvPicPr>
          <p:nvPr/>
        </p:nvPicPr>
        <p:blipFill>
          <a:blip r:embed="rId3"/>
          <a:stretch>
            <a:fillRect/>
          </a:stretch>
        </p:blipFill>
        <p:spPr>
          <a:xfrm>
            <a:off x="948710" y="1331795"/>
            <a:ext cx="3738688" cy="5115336"/>
          </a:xfrm>
          <a:prstGeom prst="rect">
            <a:avLst/>
          </a:prstGeom>
        </p:spPr>
      </p:pic>
    </p:spTree>
    <p:extLst>
      <p:ext uri="{BB962C8B-B14F-4D97-AF65-F5344CB8AC3E}">
        <p14:creationId xmlns:p14="http://schemas.microsoft.com/office/powerpoint/2010/main" val="10685630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3893547" y="1027906"/>
            <a:ext cx="3878611" cy="4431617"/>
          </a:xfrm>
          <a:prstGeom prst="rect">
            <a:avLst/>
          </a:prstGeom>
        </p:spPr>
      </p:pic>
      <p:pic>
        <p:nvPicPr>
          <p:cNvPr id="5" name="圖片 4"/>
          <p:cNvPicPr>
            <a:picLocks noChangeAspect="1"/>
          </p:cNvPicPr>
          <p:nvPr/>
        </p:nvPicPr>
        <p:blipFill>
          <a:blip r:embed="rId3"/>
          <a:stretch>
            <a:fillRect/>
          </a:stretch>
        </p:blipFill>
        <p:spPr>
          <a:xfrm>
            <a:off x="32530" y="867568"/>
            <a:ext cx="3743196" cy="5065599"/>
          </a:xfrm>
          <a:prstGeom prst="rect">
            <a:avLst/>
          </a:prstGeom>
        </p:spPr>
      </p:pic>
      <p:pic>
        <p:nvPicPr>
          <p:cNvPr id="6" name="圖片 5"/>
          <p:cNvPicPr>
            <a:picLocks noChangeAspect="1"/>
          </p:cNvPicPr>
          <p:nvPr/>
        </p:nvPicPr>
        <p:blipFill>
          <a:blip r:embed="rId4"/>
          <a:stretch>
            <a:fillRect/>
          </a:stretch>
        </p:blipFill>
        <p:spPr>
          <a:xfrm>
            <a:off x="8007801" y="867568"/>
            <a:ext cx="3683385" cy="4355692"/>
          </a:xfrm>
          <a:prstGeom prst="rect">
            <a:avLst/>
          </a:prstGeom>
        </p:spPr>
      </p:pic>
    </p:spTree>
    <p:extLst>
      <p:ext uri="{BB962C8B-B14F-4D97-AF65-F5344CB8AC3E}">
        <p14:creationId xmlns:p14="http://schemas.microsoft.com/office/powerpoint/2010/main" val="18703605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382652" y="2379518"/>
            <a:ext cx="4222719" cy="3551085"/>
          </a:xfrm>
          <a:prstGeom prst="rect">
            <a:avLst/>
          </a:prstGeom>
        </p:spPr>
      </p:pic>
      <p:pic>
        <p:nvPicPr>
          <p:cNvPr id="5" name="圖片 4"/>
          <p:cNvPicPr>
            <a:picLocks noChangeAspect="1"/>
          </p:cNvPicPr>
          <p:nvPr/>
        </p:nvPicPr>
        <p:blipFill>
          <a:blip r:embed="rId3"/>
          <a:stretch>
            <a:fillRect/>
          </a:stretch>
        </p:blipFill>
        <p:spPr>
          <a:xfrm>
            <a:off x="4148288" y="2247855"/>
            <a:ext cx="4379283" cy="3682748"/>
          </a:xfrm>
          <a:prstGeom prst="rect">
            <a:avLst/>
          </a:prstGeom>
        </p:spPr>
      </p:pic>
      <p:pic>
        <p:nvPicPr>
          <p:cNvPr id="6" name="圖片 5"/>
          <p:cNvPicPr>
            <a:picLocks noChangeAspect="1"/>
          </p:cNvPicPr>
          <p:nvPr/>
        </p:nvPicPr>
        <p:blipFill>
          <a:blip r:embed="rId4"/>
          <a:stretch>
            <a:fillRect/>
          </a:stretch>
        </p:blipFill>
        <p:spPr>
          <a:xfrm>
            <a:off x="7572293" y="2247855"/>
            <a:ext cx="4470771" cy="3772450"/>
          </a:xfrm>
          <a:prstGeom prst="rect">
            <a:avLst/>
          </a:prstGeom>
        </p:spPr>
      </p:pic>
    </p:spTree>
    <p:extLst>
      <p:ext uri="{BB962C8B-B14F-4D97-AF65-F5344CB8AC3E}">
        <p14:creationId xmlns:p14="http://schemas.microsoft.com/office/powerpoint/2010/main" val="26907000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40746" y="543285"/>
            <a:ext cx="4904762" cy="5771429"/>
          </a:xfrm>
          <a:prstGeom prst="rect">
            <a:avLst/>
          </a:prstGeom>
        </p:spPr>
      </p:pic>
      <p:pic>
        <p:nvPicPr>
          <p:cNvPr id="5" name="圖片 4"/>
          <p:cNvPicPr>
            <a:picLocks noChangeAspect="1"/>
          </p:cNvPicPr>
          <p:nvPr/>
        </p:nvPicPr>
        <p:blipFill>
          <a:blip r:embed="rId3"/>
          <a:stretch>
            <a:fillRect/>
          </a:stretch>
        </p:blipFill>
        <p:spPr>
          <a:xfrm>
            <a:off x="7306286" y="543285"/>
            <a:ext cx="4885714" cy="5790476"/>
          </a:xfrm>
          <a:prstGeom prst="rect">
            <a:avLst/>
          </a:prstGeom>
        </p:spPr>
      </p:pic>
    </p:spTree>
    <p:extLst>
      <p:ext uri="{BB962C8B-B14F-4D97-AF65-F5344CB8AC3E}">
        <p14:creationId xmlns:p14="http://schemas.microsoft.com/office/powerpoint/2010/main" val="1800671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93865" y="2584835"/>
            <a:ext cx="2761905" cy="1542857"/>
          </a:xfrm>
          <a:prstGeom prst="rect">
            <a:avLst/>
          </a:prstGeom>
        </p:spPr>
      </p:pic>
      <p:pic>
        <p:nvPicPr>
          <p:cNvPr id="5" name="圖片 4"/>
          <p:cNvPicPr>
            <a:picLocks noChangeAspect="1"/>
          </p:cNvPicPr>
          <p:nvPr/>
        </p:nvPicPr>
        <p:blipFill>
          <a:blip r:embed="rId3"/>
          <a:stretch>
            <a:fillRect/>
          </a:stretch>
        </p:blipFill>
        <p:spPr>
          <a:xfrm>
            <a:off x="6401900" y="2396151"/>
            <a:ext cx="3752381" cy="2876190"/>
          </a:xfrm>
          <a:prstGeom prst="rect">
            <a:avLst/>
          </a:prstGeom>
        </p:spPr>
      </p:pic>
    </p:spTree>
    <p:extLst>
      <p:ext uri="{BB962C8B-B14F-4D97-AF65-F5344CB8AC3E}">
        <p14:creationId xmlns:p14="http://schemas.microsoft.com/office/powerpoint/2010/main" val="2187190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838200" y="1340428"/>
            <a:ext cx="4747284" cy="4968998"/>
          </a:xfrm>
          <a:prstGeom prst="rect">
            <a:avLst/>
          </a:prstGeom>
        </p:spPr>
      </p:pic>
      <p:pic>
        <p:nvPicPr>
          <p:cNvPr id="7" name="圖片 6"/>
          <p:cNvPicPr>
            <a:picLocks noChangeAspect="1"/>
          </p:cNvPicPr>
          <p:nvPr/>
        </p:nvPicPr>
        <p:blipFill>
          <a:blip r:embed="rId3"/>
          <a:stretch>
            <a:fillRect/>
          </a:stretch>
        </p:blipFill>
        <p:spPr>
          <a:xfrm>
            <a:off x="6096000" y="2187184"/>
            <a:ext cx="5651817" cy="3275485"/>
          </a:xfrm>
          <a:prstGeom prst="rect">
            <a:avLst/>
          </a:prstGeom>
        </p:spPr>
      </p:pic>
    </p:spTree>
    <p:extLst>
      <p:ext uri="{BB962C8B-B14F-4D97-AF65-F5344CB8AC3E}">
        <p14:creationId xmlns:p14="http://schemas.microsoft.com/office/powerpoint/2010/main" val="3968993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70000" lnSpcReduction="20000"/>
          </a:bodyPr>
          <a:lstStyle/>
          <a:p>
            <a:r>
              <a:rPr lang="en-US" altLang="zh-TW" dirty="0"/>
              <a:t>In the above example the first line of </a:t>
            </a:r>
            <a:r>
              <a:rPr lang="en-US" altLang="zh-TW" dirty="0" err="1"/>
              <a:t>assignEmployeeToProject</a:t>
            </a:r>
            <a:r>
              <a:rPr lang="en-US" altLang="zh-TW" dirty="0"/>
              <a:t> method is calling a find method on the </a:t>
            </a:r>
            <a:r>
              <a:rPr lang="en-US" altLang="zh-TW" dirty="0" err="1"/>
              <a:t>EntityManager</a:t>
            </a:r>
            <a:r>
              <a:rPr lang="en-US" altLang="zh-TW" dirty="0"/>
              <a:t>. </a:t>
            </a:r>
          </a:p>
          <a:p>
            <a:r>
              <a:rPr lang="en-US" altLang="zh-TW" dirty="0"/>
              <a:t>The call to find will force the container to check for an existing transaction. </a:t>
            </a:r>
          </a:p>
          <a:p>
            <a:pPr lvl="1"/>
            <a:r>
              <a:rPr lang="en-US" altLang="zh-TW" dirty="0"/>
              <a:t>the container guarantees that a transaction is available whenever a method on the bean is called or not. </a:t>
            </a:r>
          </a:p>
          <a:p>
            <a:pPr lvl="1"/>
            <a:r>
              <a:rPr lang="en-US" altLang="zh-TW" dirty="0"/>
              <a:t>If the transaction </a:t>
            </a:r>
            <a:r>
              <a:rPr lang="en-US" altLang="zh-TW" dirty="0" err="1"/>
              <a:t>doesnt</a:t>
            </a:r>
            <a:r>
              <a:rPr lang="en-US" altLang="zh-TW" dirty="0"/>
              <a:t> exist, it will throw Exception. </a:t>
            </a:r>
          </a:p>
          <a:p>
            <a:pPr lvl="1"/>
            <a:r>
              <a:rPr lang="en-US" altLang="zh-TW" dirty="0"/>
              <a:t>If it exists, it will then check whether a Persistence Context exists. </a:t>
            </a:r>
          </a:p>
          <a:p>
            <a:r>
              <a:rPr lang="en-US" altLang="zh-TW" dirty="0"/>
              <a:t>Since its the first call to any method of the </a:t>
            </a:r>
            <a:r>
              <a:rPr lang="en-US" altLang="zh-TW" dirty="0" err="1"/>
              <a:t>EntityManager</a:t>
            </a:r>
            <a:r>
              <a:rPr lang="en-US" altLang="zh-TW" dirty="0"/>
              <a:t>, a persistence context is not available yet. The Entity Manager will then create one and use it to find the project bean instance.</a:t>
            </a:r>
          </a:p>
          <a:p>
            <a:r>
              <a:rPr lang="en-US" altLang="zh-TW" dirty="0"/>
              <a:t>In the next call to find, the Entity Manager already has an associated Transaction as well as the Persistence Context associated with it. </a:t>
            </a:r>
          </a:p>
          <a:p>
            <a:pPr lvl="1"/>
            <a:r>
              <a:rPr lang="en-US" altLang="zh-TW" dirty="0"/>
              <a:t>It uses the same transaction to find employee instance. </a:t>
            </a:r>
          </a:p>
          <a:p>
            <a:pPr lvl="1"/>
            <a:r>
              <a:rPr lang="en-US" altLang="zh-TW" dirty="0"/>
              <a:t>By the end of 2nd line in the method both project and employee instance are managed. </a:t>
            </a:r>
          </a:p>
          <a:p>
            <a:r>
              <a:rPr lang="en-US" altLang="zh-TW" dirty="0"/>
              <a:t>At the end of the method call, the transaction is committed and the managed instances of person and employee get persisted. </a:t>
            </a:r>
          </a:p>
          <a:p>
            <a:r>
              <a:rPr lang="en-US" altLang="zh-TW" dirty="0"/>
              <a:t>when the transaction is over, the Persistence Context goes away.</a:t>
            </a:r>
            <a:endParaRPr lang="zh-TW" altLang="en-US" dirty="0"/>
          </a:p>
        </p:txBody>
      </p:sp>
    </p:spTree>
    <p:extLst>
      <p:ext uri="{BB962C8B-B14F-4D97-AF65-F5344CB8AC3E}">
        <p14:creationId xmlns:p14="http://schemas.microsoft.com/office/powerpoint/2010/main" val="12289482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6368770" y="2302032"/>
            <a:ext cx="5190476" cy="2523809"/>
          </a:xfrm>
          <a:prstGeom prst="rect">
            <a:avLst/>
          </a:prstGeom>
        </p:spPr>
      </p:pic>
      <p:pic>
        <p:nvPicPr>
          <p:cNvPr id="7" name="圖片 6"/>
          <p:cNvPicPr>
            <a:picLocks noChangeAspect="1"/>
          </p:cNvPicPr>
          <p:nvPr/>
        </p:nvPicPr>
        <p:blipFill>
          <a:blip r:embed="rId3"/>
          <a:stretch>
            <a:fillRect/>
          </a:stretch>
        </p:blipFill>
        <p:spPr>
          <a:xfrm>
            <a:off x="1550611" y="2506793"/>
            <a:ext cx="3209524" cy="2114286"/>
          </a:xfrm>
          <a:prstGeom prst="rect">
            <a:avLst/>
          </a:prstGeom>
        </p:spPr>
      </p:pic>
    </p:spTree>
    <p:extLst>
      <p:ext uri="{BB962C8B-B14F-4D97-AF65-F5344CB8AC3E}">
        <p14:creationId xmlns:p14="http://schemas.microsoft.com/office/powerpoint/2010/main" val="17458059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5665912" y="2971799"/>
            <a:ext cx="5687888" cy="2926103"/>
          </a:xfrm>
          <a:prstGeom prst="rect">
            <a:avLst/>
          </a:prstGeom>
        </p:spPr>
      </p:pic>
      <p:pic>
        <p:nvPicPr>
          <p:cNvPr id="6" name="圖片 5"/>
          <p:cNvPicPr>
            <a:picLocks noChangeAspect="1"/>
          </p:cNvPicPr>
          <p:nvPr/>
        </p:nvPicPr>
        <p:blipFill>
          <a:blip r:embed="rId3"/>
          <a:stretch>
            <a:fillRect/>
          </a:stretch>
        </p:blipFill>
        <p:spPr>
          <a:xfrm>
            <a:off x="198826" y="2453946"/>
            <a:ext cx="6406107" cy="3088913"/>
          </a:xfrm>
          <a:prstGeom prst="rect">
            <a:avLst/>
          </a:prstGeom>
        </p:spPr>
      </p:pic>
    </p:spTree>
    <p:extLst>
      <p:ext uri="{BB962C8B-B14F-4D97-AF65-F5344CB8AC3E}">
        <p14:creationId xmlns:p14="http://schemas.microsoft.com/office/powerpoint/2010/main" val="34536727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7" name="圖片 6"/>
          <p:cNvPicPr>
            <a:picLocks noChangeAspect="1"/>
          </p:cNvPicPr>
          <p:nvPr/>
        </p:nvPicPr>
        <p:blipFill>
          <a:blip r:embed="rId2"/>
          <a:stretch>
            <a:fillRect/>
          </a:stretch>
        </p:blipFill>
        <p:spPr>
          <a:xfrm>
            <a:off x="1496000" y="952809"/>
            <a:ext cx="9200000" cy="4952381"/>
          </a:xfrm>
          <a:prstGeom prst="rect">
            <a:avLst/>
          </a:prstGeom>
        </p:spPr>
      </p:pic>
    </p:spTree>
    <p:extLst>
      <p:ext uri="{BB962C8B-B14F-4D97-AF65-F5344CB8AC3E}">
        <p14:creationId xmlns:p14="http://schemas.microsoft.com/office/powerpoint/2010/main" val="30595530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C16C23-EB18-4823-AE5E-2C6506B19B4B}"/>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AD8F19DC-FDFA-42A3-824B-54C89AFD516C}"/>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0714956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8540816-EFD3-456D-9C00-649D70213A88}"/>
              </a:ext>
            </a:extLst>
          </p:cNvPr>
          <p:cNvSpPr>
            <a:spLocks noGrp="1"/>
          </p:cNvSpPr>
          <p:nvPr>
            <p:ph type="ctrTitle"/>
          </p:nvPr>
        </p:nvSpPr>
        <p:spPr/>
        <p:txBody>
          <a:bodyPr/>
          <a:lstStyle/>
          <a:p>
            <a:r>
              <a:rPr lang="en-US" altLang="zh-TW" dirty="0"/>
              <a:t>Transaction Management in Spring Framework</a:t>
            </a:r>
            <a:endParaRPr lang="zh-TW" altLang="en-US" dirty="0"/>
          </a:p>
        </p:txBody>
      </p:sp>
      <p:sp>
        <p:nvSpPr>
          <p:cNvPr id="5" name="副標題 4">
            <a:extLst>
              <a:ext uri="{FF2B5EF4-FFF2-40B4-BE49-F238E27FC236}">
                <a16:creationId xmlns:a16="http://schemas.microsoft.com/office/drawing/2014/main" id="{0D58DC05-2EB3-4DF6-934A-25476DDFC290}"/>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3570235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98071A-76FC-428F-B31B-BBB23BCF0F65}"/>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01893516-4F2D-4E7B-8E9A-9295D03AA97E}"/>
              </a:ext>
            </a:extLst>
          </p:cNvPr>
          <p:cNvSpPr>
            <a:spLocks noGrp="1"/>
          </p:cNvSpPr>
          <p:nvPr>
            <p:ph idx="1"/>
          </p:nvPr>
        </p:nvSpPr>
        <p:spPr/>
        <p:txBody>
          <a:bodyPr/>
          <a:lstStyle/>
          <a:p>
            <a:r>
              <a:rPr lang="en-US" altLang="zh-TW" dirty="0"/>
              <a:t>Consistent programming model across different transaction APIs such as Java Transaction API (JTA), JDBC, Hibernate, Java Persistence API (JPA), and Java Data Objects (JDO).</a:t>
            </a:r>
          </a:p>
          <a:p>
            <a:r>
              <a:rPr lang="en-US" altLang="zh-TW" dirty="0"/>
              <a:t>Support for declarative transaction management.</a:t>
            </a:r>
          </a:p>
          <a:p>
            <a:r>
              <a:rPr lang="en-US" altLang="zh-TW" dirty="0"/>
              <a:t>Simpler API for programmatic transaction management than complex transaction APIs such as JTA.</a:t>
            </a:r>
          </a:p>
          <a:p>
            <a:r>
              <a:rPr lang="en-US" altLang="zh-TW" dirty="0"/>
              <a:t>Excellent integration with Spring’s data access abstractions.</a:t>
            </a:r>
            <a:endParaRPr lang="zh-TW" altLang="en-US" dirty="0"/>
          </a:p>
        </p:txBody>
      </p:sp>
    </p:spTree>
    <p:extLst>
      <p:ext uri="{BB962C8B-B14F-4D97-AF65-F5344CB8AC3E}">
        <p14:creationId xmlns:p14="http://schemas.microsoft.com/office/powerpoint/2010/main" val="11266579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7E2983-1AD0-4B21-BE29-D7C1048DA213}"/>
              </a:ext>
            </a:extLst>
          </p:cNvPr>
          <p:cNvSpPr>
            <a:spLocks noGrp="1"/>
          </p:cNvSpPr>
          <p:nvPr>
            <p:ph type="title"/>
          </p:nvPr>
        </p:nvSpPr>
        <p:spPr/>
        <p:txBody>
          <a:bodyPr/>
          <a:lstStyle/>
          <a:p>
            <a:r>
              <a:rPr lang="en-US" altLang="zh-TW" dirty="0"/>
              <a:t>17.2 Advantages of the Spring Framework’s transaction support model</a:t>
            </a:r>
            <a:endParaRPr lang="zh-TW" altLang="en-US" dirty="0"/>
          </a:p>
        </p:txBody>
      </p:sp>
      <p:sp>
        <p:nvSpPr>
          <p:cNvPr id="3" name="內容版面配置區 2">
            <a:extLst>
              <a:ext uri="{FF2B5EF4-FFF2-40B4-BE49-F238E27FC236}">
                <a16:creationId xmlns:a16="http://schemas.microsoft.com/office/drawing/2014/main" id="{8269719E-55ED-40DB-A1C8-CF7C95102C00}"/>
              </a:ext>
            </a:extLst>
          </p:cNvPr>
          <p:cNvSpPr>
            <a:spLocks noGrp="1"/>
          </p:cNvSpPr>
          <p:nvPr>
            <p:ph idx="1"/>
          </p:nvPr>
        </p:nvSpPr>
        <p:spPr/>
        <p:txBody>
          <a:bodyPr>
            <a:normAutofit/>
          </a:bodyPr>
          <a:lstStyle/>
          <a:p>
            <a:r>
              <a:rPr lang="en-US" altLang="zh-TW" dirty="0"/>
              <a:t>Global transactions </a:t>
            </a:r>
          </a:p>
          <a:p>
            <a:pPr lvl="1"/>
            <a:r>
              <a:rPr lang="en-US" altLang="zh-TW" dirty="0"/>
              <a:t>enable you to work with multiple transactional resources, typically relational databases and message queues. </a:t>
            </a:r>
          </a:p>
          <a:p>
            <a:pPr lvl="1"/>
            <a:r>
              <a:rPr lang="en-US" altLang="zh-TW" dirty="0"/>
              <a:t>manages global transactions through the JTA, </a:t>
            </a:r>
          </a:p>
          <a:p>
            <a:pPr lvl="1"/>
            <a:r>
              <a:rPr lang="en-US" altLang="zh-TW" dirty="0"/>
              <a:t>Furthermore, a JTA </a:t>
            </a:r>
            <a:r>
              <a:rPr lang="en-US" altLang="zh-TW" dirty="0" err="1"/>
              <a:t>UserTransaction</a:t>
            </a:r>
            <a:r>
              <a:rPr lang="en-US" altLang="zh-TW" dirty="0"/>
              <a:t> normally needs to be sourced from JNDI, </a:t>
            </a:r>
          </a:p>
          <a:p>
            <a:pPr lvl="2"/>
            <a:r>
              <a:rPr lang="en-US" altLang="zh-TW" dirty="0"/>
              <a:t>JTA is normally only available in an application server environment.</a:t>
            </a:r>
          </a:p>
          <a:p>
            <a:pPr lvl="1"/>
            <a:r>
              <a:rPr lang="en-US" altLang="zh-TW" dirty="0"/>
              <a:t>the preferred way to use global transactions was via EJB CMT (Container Managed Transaction): </a:t>
            </a:r>
          </a:p>
          <a:p>
            <a:pPr lvl="2"/>
            <a:r>
              <a:rPr lang="en-US" altLang="zh-TW" dirty="0"/>
              <a:t>CMT is a form of declarative transaction management</a:t>
            </a:r>
          </a:p>
          <a:p>
            <a:pPr lvl="2"/>
            <a:r>
              <a:rPr lang="en-US" altLang="zh-TW" dirty="0"/>
              <a:t>CMT is tied to JTA and an application server environment. </a:t>
            </a:r>
          </a:p>
          <a:p>
            <a:pPr lvl="2"/>
            <a:r>
              <a:rPr lang="en-US" altLang="zh-TW" dirty="0"/>
              <a:t>Also, it is only available if one chooses to implement business logic in EJBs, or at least behind a transactional EJB facade. </a:t>
            </a:r>
            <a:endParaRPr lang="zh-TW" altLang="en-US" dirty="0"/>
          </a:p>
        </p:txBody>
      </p:sp>
    </p:spTree>
    <p:extLst>
      <p:ext uri="{BB962C8B-B14F-4D97-AF65-F5344CB8AC3E}">
        <p14:creationId xmlns:p14="http://schemas.microsoft.com/office/powerpoint/2010/main" val="25639036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AC7390-BB02-4F9F-B8D8-2E5EC0B3760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5426C53-285F-4A48-9B89-1B60A474DBAA}"/>
              </a:ext>
            </a:extLst>
          </p:cNvPr>
          <p:cNvSpPr>
            <a:spLocks noGrp="1"/>
          </p:cNvSpPr>
          <p:nvPr>
            <p:ph idx="1"/>
          </p:nvPr>
        </p:nvSpPr>
        <p:spPr/>
        <p:txBody>
          <a:bodyPr>
            <a:normAutofit/>
          </a:bodyPr>
          <a:lstStyle/>
          <a:p>
            <a:r>
              <a:rPr lang="en-US" altLang="zh-TW" dirty="0"/>
              <a:t>17.2.2 Local transactions</a:t>
            </a:r>
          </a:p>
          <a:p>
            <a:r>
              <a:rPr lang="en-US" altLang="zh-TW" dirty="0"/>
              <a:t>Local transactions are resource-specific, such as a transaction associated with a JDBC connection. </a:t>
            </a:r>
          </a:p>
          <a:p>
            <a:r>
              <a:rPr lang="en-US" altLang="zh-TW" dirty="0"/>
              <a:t>have significant disadvantages: </a:t>
            </a:r>
          </a:p>
          <a:p>
            <a:pPr lvl="1"/>
            <a:r>
              <a:rPr lang="en-US" altLang="zh-TW" dirty="0"/>
              <a:t>they cannot work across multiple transactional resources. </a:t>
            </a:r>
          </a:p>
          <a:p>
            <a:pPr lvl="1"/>
            <a:r>
              <a:rPr lang="en-US" altLang="zh-TW" dirty="0"/>
              <a:t>Another downside is that local transactions are invasive to the programming model.</a:t>
            </a:r>
            <a:endParaRPr lang="zh-TW" altLang="en-US" dirty="0"/>
          </a:p>
        </p:txBody>
      </p:sp>
    </p:spTree>
    <p:extLst>
      <p:ext uri="{BB962C8B-B14F-4D97-AF65-F5344CB8AC3E}">
        <p14:creationId xmlns:p14="http://schemas.microsoft.com/office/powerpoint/2010/main" val="35870375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31CB69-3561-4426-9C62-7FC249BC8521}"/>
              </a:ext>
            </a:extLst>
          </p:cNvPr>
          <p:cNvSpPr>
            <a:spLocks noGrp="1"/>
          </p:cNvSpPr>
          <p:nvPr>
            <p:ph type="title"/>
          </p:nvPr>
        </p:nvSpPr>
        <p:spPr/>
        <p:txBody>
          <a:bodyPr/>
          <a:lstStyle/>
          <a:p>
            <a:r>
              <a:rPr lang="en-US" altLang="zh-TW" dirty="0"/>
              <a:t>17.2.3 Spring Framework’s consistent programming model</a:t>
            </a:r>
            <a:endParaRPr lang="zh-TW" altLang="en-US" dirty="0"/>
          </a:p>
        </p:txBody>
      </p:sp>
      <p:sp>
        <p:nvSpPr>
          <p:cNvPr id="3" name="內容版面配置區 2">
            <a:extLst>
              <a:ext uri="{FF2B5EF4-FFF2-40B4-BE49-F238E27FC236}">
                <a16:creationId xmlns:a16="http://schemas.microsoft.com/office/drawing/2014/main" id="{4DBF43FD-17B1-45DA-A9EE-5D0B0038490F}"/>
              </a:ext>
            </a:extLst>
          </p:cNvPr>
          <p:cNvSpPr>
            <a:spLocks noGrp="1"/>
          </p:cNvSpPr>
          <p:nvPr>
            <p:ph idx="1"/>
          </p:nvPr>
        </p:nvSpPr>
        <p:spPr/>
        <p:txBody>
          <a:bodyPr>
            <a:normAutofit/>
          </a:bodyPr>
          <a:lstStyle/>
          <a:p>
            <a:r>
              <a:rPr lang="en-US" altLang="zh-TW" dirty="0"/>
              <a:t>Spring resolves the disadvantages of global and local transactions. It enables application developers to use a consistent programming model in any environment. </a:t>
            </a:r>
          </a:p>
          <a:p>
            <a:r>
              <a:rPr lang="en-US" altLang="zh-TW" dirty="0"/>
              <a:t>The Spring Framework provides both declarative and programmatic transaction management. </a:t>
            </a:r>
          </a:p>
          <a:p>
            <a:pPr lvl="1"/>
            <a:r>
              <a:rPr lang="en-US" altLang="zh-TW" dirty="0"/>
              <a:t>With programmatic transaction management, developers work with the Spring Framework transaction abstraction, which can run over any underlying transaction infrastructure. </a:t>
            </a:r>
          </a:p>
          <a:p>
            <a:pPr lvl="1"/>
            <a:r>
              <a:rPr lang="en-US" altLang="zh-TW" dirty="0"/>
              <a:t>With the preferred declarative model, developers typically write little or no code related to transaction management, and hence do not depend on the Spring Framework transaction API, or any other transaction API.</a:t>
            </a:r>
          </a:p>
          <a:p>
            <a:endParaRPr lang="zh-TW" altLang="en-US" dirty="0"/>
          </a:p>
        </p:txBody>
      </p:sp>
    </p:spTree>
    <p:extLst>
      <p:ext uri="{BB962C8B-B14F-4D97-AF65-F5344CB8AC3E}">
        <p14:creationId xmlns:p14="http://schemas.microsoft.com/office/powerpoint/2010/main" val="33107516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CC402B4F-53DB-41CC-975D-32D36396B710}"/>
              </a:ext>
            </a:extLst>
          </p:cNvPr>
          <p:cNvSpPr>
            <a:spLocks noGrp="1"/>
          </p:cNvSpPr>
          <p:nvPr>
            <p:ph type="title"/>
          </p:nvPr>
        </p:nvSpPr>
        <p:spPr>
          <a:xfrm>
            <a:off x="1179226" y="826680"/>
            <a:ext cx="9833548" cy="1325563"/>
          </a:xfrm>
        </p:spPr>
        <p:txBody>
          <a:bodyPr>
            <a:normAutofit/>
          </a:bodyPr>
          <a:lstStyle/>
          <a:p>
            <a:pPr algn="ctr"/>
            <a:r>
              <a:rPr lang="en-US" altLang="zh-TW" sz="4000">
                <a:solidFill>
                  <a:srgbClr val="FFFFFF"/>
                </a:solidFill>
              </a:rPr>
              <a:t>17.3 Understanding the Spring Framework transaction abstraction</a:t>
            </a:r>
            <a:endParaRPr lang="zh-TW" altLang="en-US" sz="4000">
              <a:solidFill>
                <a:srgbClr val="FFFFFF"/>
              </a:solidFill>
            </a:endParaRPr>
          </a:p>
        </p:txBody>
      </p:sp>
      <p:sp>
        <p:nvSpPr>
          <p:cNvPr id="38" name="內容版面配置區 2">
            <a:extLst>
              <a:ext uri="{FF2B5EF4-FFF2-40B4-BE49-F238E27FC236}">
                <a16:creationId xmlns:a16="http://schemas.microsoft.com/office/drawing/2014/main" id="{1E407FF9-107B-4E49-B51A-9B33D6D08CA2}"/>
              </a:ext>
            </a:extLst>
          </p:cNvPr>
          <p:cNvSpPr>
            <a:spLocks noGrp="1"/>
          </p:cNvSpPr>
          <p:nvPr>
            <p:ph idx="1"/>
          </p:nvPr>
        </p:nvSpPr>
        <p:spPr>
          <a:xfrm>
            <a:off x="1179226" y="3092970"/>
            <a:ext cx="9833548" cy="2693976"/>
          </a:xfrm>
        </p:spPr>
        <p:txBody>
          <a:bodyPr>
            <a:normAutofit/>
          </a:bodyPr>
          <a:lstStyle/>
          <a:p>
            <a:r>
              <a:rPr lang="en-US" altLang="zh-TW" sz="2000" dirty="0">
                <a:solidFill>
                  <a:srgbClr val="000000"/>
                </a:solidFill>
              </a:rPr>
              <a:t>The key to the Spring transaction abstraction is the notion of a transaction strategy. </a:t>
            </a:r>
          </a:p>
          <a:p>
            <a:pPr lvl="1"/>
            <a:r>
              <a:rPr lang="en-US" altLang="zh-TW" sz="1600" dirty="0">
                <a:solidFill>
                  <a:srgbClr val="000000"/>
                </a:solidFill>
              </a:rPr>
              <a:t>defined by the </a:t>
            </a:r>
            <a:r>
              <a:rPr lang="en-US" altLang="zh-TW" sz="1600" dirty="0" err="1">
                <a:solidFill>
                  <a:srgbClr val="000000"/>
                </a:solidFill>
              </a:rPr>
              <a:t>org.springframework.transaction.PlatformTransactionManager</a:t>
            </a:r>
            <a:r>
              <a:rPr lang="en-US" altLang="zh-TW" sz="1600" dirty="0">
                <a:solidFill>
                  <a:srgbClr val="000000"/>
                </a:solidFill>
              </a:rPr>
              <a:t> interface:</a:t>
            </a:r>
          </a:p>
          <a:p>
            <a:pPr lvl="1"/>
            <a:r>
              <a:rPr lang="en-US" altLang="zh-TW" sz="1600" dirty="0">
                <a:solidFill>
                  <a:srgbClr val="000000"/>
                </a:solidFill>
              </a:rPr>
              <a:t>This is primarily a service provider interface (SPI), although it can be used programmatically from your application code. </a:t>
            </a:r>
          </a:p>
          <a:p>
            <a:pPr lvl="1"/>
            <a:r>
              <a:rPr lang="en-US" altLang="zh-TW" sz="1600" dirty="0">
                <a:solidFill>
                  <a:srgbClr val="000000"/>
                </a:solidFill>
              </a:rPr>
              <a:t>Because </a:t>
            </a:r>
            <a:r>
              <a:rPr lang="en-US" altLang="zh-TW" sz="1600" dirty="0" err="1">
                <a:solidFill>
                  <a:srgbClr val="000000"/>
                </a:solidFill>
              </a:rPr>
              <a:t>PlatformTransactionManager</a:t>
            </a:r>
            <a:r>
              <a:rPr lang="en-US" altLang="zh-TW" sz="1600" dirty="0">
                <a:solidFill>
                  <a:srgbClr val="000000"/>
                </a:solidFill>
              </a:rPr>
              <a:t> is an interface, it can be easily mocked or stubbed as necessary. It is not tied to a lookup strategy such as JNDI. </a:t>
            </a:r>
          </a:p>
          <a:p>
            <a:pPr lvl="1"/>
            <a:r>
              <a:rPr lang="en-US" altLang="zh-TW" sz="1600" dirty="0">
                <a:solidFill>
                  <a:srgbClr val="000000"/>
                </a:solidFill>
              </a:rPr>
              <a:t>This benefit alone makes Spring Framework transactions a worthwhile abstraction even when you work with JTA. Transactional code can be tested much more easily than if it used JTA directly.</a:t>
            </a:r>
            <a:endParaRPr lang="zh-TW" altLang="en-US" sz="1600" dirty="0">
              <a:solidFill>
                <a:srgbClr val="000000"/>
              </a:solidFill>
            </a:endParaRPr>
          </a:p>
        </p:txBody>
      </p:sp>
      <p:sp>
        <p:nvSpPr>
          <p:cNvPr id="6" name="Rectangle 2">
            <a:extLst>
              <a:ext uri="{FF2B5EF4-FFF2-40B4-BE49-F238E27FC236}">
                <a16:creationId xmlns:a16="http://schemas.microsoft.com/office/drawing/2014/main" id="{108CDDC8-0288-4DD3-B136-7B71F6DDD348}"/>
              </a:ext>
            </a:extLst>
          </p:cNvPr>
          <p:cNvSpPr>
            <a:spLocks noChangeArrowheads="1"/>
          </p:cNvSpPr>
          <p:nvPr/>
        </p:nvSpPr>
        <p:spPr bwMode="auto">
          <a:xfrm>
            <a:off x="1322662" y="5404520"/>
            <a:ext cx="10123284"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interface</a:t>
            </a:r>
            <a:r>
              <a:rPr kumimoji="0" lang="zh-TW" altLang="zh-TW" sz="1400" b="0" i="0" u="none" strike="noStrike" cap="none" normalizeH="0" baseline="0" dirty="0">
                <a:ln>
                  <a:noFill/>
                </a:ln>
                <a:solidFill>
                  <a:srgbClr val="000000"/>
                </a:solidFill>
                <a:effectLst/>
                <a:latin typeface="Consolas" panose="020B0609020204030204" pitchFamily="49" charset="0"/>
              </a:rPr>
              <a:t> PlatformTransactionManager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TransactionStatus getTransaction(TransactionDefinition definition)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commit(TransactionStatus status)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rollback(TransactionStatus status)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9156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Transaction Management</a:t>
            </a:r>
            <a:endParaRPr lang="zh-TW" altLang="en-US" dirty="0"/>
          </a:p>
        </p:txBody>
      </p:sp>
      <p:sp>
        <p:nvSpPr>
          <p:cNvPr id="3" name="內容版面配置區 2"/>
          <p:cNvSpPr>
            <a:spLocks noGrp="1"/>
          </p:cNvSpPr>
          <p:nvPr>
            <p:ph idx="1"/>
          </p:nvPr>
        </p:nvSpPr>
        <p:spPr/>
        <p:txBody>
          <a:bodyPr>
            <a:normAutofit/>
          </a:bodyPr>
          <a:lstStyle/>
          <a:p>
            <a:r>
              <a:rPr lang="en-US" altLang="zh-TW" dirty="0"/>
              <a:t>Transactions are directly related to entities. Managing transactions essentially then would mean managing how entities lifecycle(create, update delete) is managed. </a:t>
            </a:r>
          </a:p>
          <a:p>
            <a:r>
              <a:rPr lang="en-US" altLang="zh-TW" dirty="0"/>
              <a:t>the only role of </a:t>
            </a:r>
            <a:r>
              <a:rPr lang="en-US" altLang="zh-TW" dirty="0" err="1"/>
              <a:t>EntityManager</a:t>
            </a:r>
            <a:r>
              <a:rPr lang="en-US" altLang="zh-TW" dirty="0"/>
              <a:t> is to determine the lifetime of the Persistence Context. </a:t>
            </a:r>
          </a:p>
          <a:p>
            <a:pPr lvl="1"/>
            <a:r>
              <a:rPr lang="en-US" altLang="zh-TW" dirty="0"/>
              <a:t>It plays no role in dictating how a Persistence Context should behave. </a:t>
            </a:r>
          </a:p>
          <a:p>
            <a:pPr lvl="1"/>
            <a:r>
              <a:rPr lang="en-US" altLang="zh-TW" dirty="0"/>
              <a:t>Whenever a transaction begins, a Persistence Context instance gets associated with it. </a:t>
            </a:r>
          </a:p>
          <a:p>
            <a:pPr lvl="1"/>
            <a:r>
              <a:rPr lang="en-US" altLang="zh-TW" dirty="0"/>
              <a:t>And when a Transaction ends(commits for example), the Persistence Context is flushed and get disassociated with the transaction.</a:t>
            </a:r>
            <a:endParaRPr lang="zh-TW" altLang="en-US" dirty="0"/>
          </a:p>
        </p:txBody>
      </p:sp>
    </p:spTree>
    <p:extLst>
      <p:ext uri="{BB962C8B-B14F-4D97-AF65-F5344CB8AC3E}">
        <p14:creationId xmlns:p14="http://schemas.microsoft.com/office/powerpoint/2010/main" val="18411761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BD74E-5265-4985-B657-82E37513B37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88DC182-C3C5-4EED-9781-5979C12A5097}"/>
              </a:ext>
            </a:extLst>
          </p:cNvPr>
          <p:cNvSpPr>
            <a:spLocks noGrp="1"/>
          </p:cNvSpPr>
          <p:nvPr>
            <p:ph idx="1"/>
          </p:nvPr>
        </p:nvSpPr>
        <p:spPr/>
        <p:txBody>
          <a:bodyPr/>
          <a:lstStyle/>
          <a:p>
            <a:r>
              <a:rPr lang="en-US" altLang="zh-TW" dirty="0"/>
              <a:t>the </a:t>
            </a:r>
            <a:r>
              <a:rPr lang="en-US" altLang="zh-TW" dirty="0" err="1"/>
              <a:t>TransactionException</a:t>
            </a:r>
            <a:r>
              <a:rPr lang="en-US" altLang="zh-TW" dirty="0"/>
              <a:t> that can be thrown by any of the </a:t>
            </a:r>
            <a:r>
              <a:rPr lang="en-US" altLang="zh-TW" dirty="0" err="1"/>
              <a:t>PlatformTransactionManager</a:t>
            </a:r>
            <a:r>
              <a:rPr lang="en-US" altLang="zh-TW" dirty="0"/>
              <a:t> interface’s methods is unchecked (that is, it extends the </a:t>
            </a:r>
            <a:r>
              <a:rPr lang="en-US" altLang="zh-TW" dirty="0" err="1"/>
              <a:t>java.lang.RuntimeException</a:t>
            </a:r>
            <a:r>
              <a:rPr lang="en-US" altLang="zh-TW" dirty="0"/>
              <a:t> class). </a:t>
            </a:r>
          </a:p>
          <a:p>
            <a:r>
              <a:rPr lang="en-US" altLang="zh-TW" dirty="0"/>
              <a:t>the application developer can choose to catch and handle </a:t>
            </a:r>
            <a:r>
              <a:rPr lang="en-US" altLang="zh-TW" dirty="0" err="1"/>
              <a:t>TransactionException</a:t>
            </a:r>
            <a:r>
              <a:rPr lang="en-US" altLang="zh-TW" dirty="0"/>
              <a:t>. </a:t>
            </a:r>
          </a:p>
          <a:p>
            <a:pPr lvl="1"/>
            <a:r>
              <a:rPr lang="en-US" altLang="zh-TW" dirty="0"/>
              <a:t>The salient point is that developers are not forced to do so.</a:t>
            </a:r>
            <a:endParaRPr lang="zh-TW" altLang="en-US" dirty="0"/>
          </a:p>
        </p:txBody>
      </p:sp>
    </p:spTree>
    <p:extLst>
      <p:ext uri="{BB962C8B-B14F-4D97-AF65-F5344CB8AC3E}">
        <p14:creationId xmlns:p14="http://schemas.microsoft.com/office/powerpoint/2010/main" val="29715170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5BE175-4D84-42D5-B6EC-F1C05709107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8C026AD-DC14-4D10-A89E-E71C6170D8F6}"/>
              </a:ext>
            </a:extLst>
          </p:cNvPr>
          <p:cNvSpPr>
            <a:spLocks noGrp="1"/>
          </p:cNvSpPr>
          <p:nvPr>
            <p:ph idx="1"/>
          </p:nvPr>
        </p:nvSpPr>
        <p:spPr/>
        <p:txBody>
          <a:bodyPr/>
          <a:lstStyle/>
          <a:p>
            <a:r>
              <a:rPr lang="en-US" altLang="zh-TW" dirty="0"/>
              <a:t>The </a:t>
            </a:r>
            <a:r>
              <a:rPr lang="en-US" altLang="zh-TW" dirty="0" err="1"/>
              <a:t>getTransaction</a:t>
            </a:r>
            <a:r>
              <a:rPr lang="en-US" altLang="zh-TW" dirty="0"/>
              <a:t>(..) method returns a </a:t>
            </a:r>
            <a:r>
              <a:rPr lang="en-US" altLang="zh-TW" dirty="0" err="1"/>
              <a:t>TransactionStatus</a:t>
            </a:r>
            <a:r>
              <a:rPr lang="en-US" altLang="zh-TW" dirty="0"/>
              <a:t> object, depending on a </a:t>
            </a:r>
            <a:r>
              <a:rPr lang="en-US" altLang="zh-TW" dirty="0" err="1"/>
              <a:t>TransactionDefinition</a:t>
            </a:r>
            <a:r>
              <a:rPr lang="en-US" altLang="zh-TW" dirty="0"/>
              <a:t> parameter. </a:t>
            </a:r>
          </a:p>
          <a:p>
            <a:r>
              <a:rPr lang="en-US" altLang="zh-TW" dirty="0"/>
              <a:t>The returned </a:t>
            </a:r>
            <a:r>
              <a:rPr lang="en-US" altLang="zh-TW" dirty="0" err="1"/>
              <a:t>TransactionStatus</a:t>
            </a:r>
            <a:r>
              <a:rPr lang="en-US" altLang="zh-TW" dirty="0"/>
              <a:t> might represent a new transaction, or can represent an existing transaction if a matching transaction exists in the current call stack. </a:t>
            </a:r>
          </a:p>
          <a:p>
            <a:pPr lvl="1"/>
            <a:r>
              <a:rPr lang="en-US" altLang="zh-TW" dirty="0"/>
              <a:t>The implication in this latter case is that, as with Java EE transaction contexts, a </a:t>
            </a:r>
            <a:r>
              <a:rPr lang="en-US" altLang="zh-TW" dirty="0" err="1"/>
              <a:t>TransactionStatus</a:t>
            </a:r>
            <a:r>
              <a:rPr lang="en-US" altLang="zh-TW" dirty="0"/>
              <a:t> is associated with a thread of execution.</a:t>
            </a:r>
            <a:endParaRPr lang="zh-TW" altLang="en-US" dirty="0"/>
          </a:p>
        </p:txBody>
      </p:sp>
    </p:spTree>
    <p:extLst>
      <p:ext uri="{BB962C8B-B14F-4D97-AF65-F5344CB8AC3E}">
        <p14:creationId xmlns:p14="http://schemas.microsoft.com/office/powerpoint/2010/main" val="14710483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AD09A-07A0-4BA2-9357-8E455B6761B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EA9B21-F03C-42C0-B906-D613E885220B}"/>
              </a:ext>
            </a:extLst>
          </p:cNvPr>
          <p:cNvSpPr>
            <a:spLocks noGrp="1"/>
          </p:cNvSpPr>
          <p:nvPr>
            <p:ph idx="1"/>
          </p:nvPr>
        </p:nvSpPr>
        <p:spPr/>
        <p:txBody>
          <a:bodyPr>
            <a:normAutofit fontScale="85000" lnSpcReduction="20000"/>
          </a:bodyPr>
          <a:lstStyle/>
          <a:p>
            <a:r>
              <a:rPr lang="en-US" altLang="zh-TW" dirty="0"/>
              <a:t>The </a:t>
            </a:r>
            <a:r>
              <a:rPr lang="en-US" altLang="zh-TW" dirty="0" err="1"/>
              <a:t>TransactionDefinition</a:t>
            </a:r>
            <a:r>
              <a:rPr lang="en-US" altLang="zh-TW" dirty="0"/>
              <a:t> interface specifies:</a:t>
            </a:r>
          </a:p>
          <a:p>
            <a:pPr lvl="1"/>
            <a:r>
              <a:rPr lang="en-US" altLang="zh-TW" dirty="0"/>
              <a:t>Propagation: </a:t>
            </a:r>
          </a:p>
          <a:p>
            <a:pPr lvl="2"/>
            <a:r>
              <a:rPr lang="en-US" altLang="zh-TW" dirty="0"/>
              <a:t>Typically, all code executed within a transaction scope will run in that transaction. </a:t>
            </a:r>
          </a:p>
          <a:p>
            <a:pPr lvl="2"/>
            <a:r>
              <a:rPr lang="en-US" altLang="zh-TW" dirty="0"/>
              <a:t>However, you have the option of specifying the behavior in the event that a transactional method is executed when a transaction context already exists. </a:t>
            </a:r>
          </a:p>
          <a:p>
            <a:pPr lvl="2"/>
            <a:r>
              <a:rPr lang="en-US" altLang="zh-TW" dirty="0"/>
              <a:t>For example, code can continue running in the existing transaction (the common case); </a:t>
            </a:r>
          </a:p>
          <a:p>
            <a:pPr lvl="2"/>
            <a:r>
              <a:rPr lang="en-US" altLang="zh-TW" dirty="0"/>
              <a:t>or the existing transaction can be suspended and a new transaction created. </a:t>
            </a:r>
          </a:p>
          <a:p>
            <a:pPr lvl="1"/>
            <a:r>
              <a:rPr lang="en-US" altLang="zh-TW" dirty="0"/>
              <a:t>Isolation: </a:t>
            </a:r>
          </a:p>
          <a:p>
            <a:pPr lvl="2"/>
            <a:r>
              <a:rPr lang="en-US" altLang="zh-TW" dirty="0"/>
              <a:t>The degree to which this transaction is isolated from the work of other transactions. </a:t>
            </a:r>
          </a:p>
          <a:p>
            <a:pPr lvl="2"/>
            <a:r>
              <a:rPr lang="en-US" altLang="zh-TW" dirty="0"/>
              <a:t>For example, can this transaction see uncommitted writes from other transactions?</a:t>
            </a:r>
          </a:p>
          <a:p>
            <a:pPr lvl="1"/>
            <a:r>
              <a:rPr lang="en-US" altLang="zh-TW" dirty="0"/>
              <a:t>Timeout: </a:t>
            </a:r>
          </a:p>
          <a:p>
            <a:pPr lvl="2"/>
            <a:r>
              <a:rPr lang="en-US" altLang="zh-TW" dirty="0"/>
              <a:t>How long this transaction runs before timing out and being rolled back automatically by the underlying transaction infrastructure.</a:t>
            </a:r>
          </a:p>
          <a:p>
            <a:pPr lvl="1"/>
            <a:r>
              <a:rPr lang="en-US" altLang="zh-TW" dirty="0"/>
              <a:t>Read-only status: </a:t>
            </a:r>
          </a:p>
          <a:p>
            <a:pPr lvl="2"/>
            <a:r>
              <a:rPr lang="en-US" altLang="zh-TW" dirty="0"/>
              <a:t>A read-only transaction can be used when your code reads but does not modify data. </a:t>
            </a:r>
          </a:p>
          <a:p>
            <a:pPr lvl="2"/>
            <a:r>
              <a:rPr lang="en-US" altLang="zh-TW" dirty="0"/>
              <a:t>Read-only transactions can be a useful optimization in some cases, such as when you are using Hibernate.</a:t>
            </a:r>
            <a:endParaRPr lang="zh-TW" altLang="en-US" dirty="0"/>
          </a:p>
        </p:txBody>
      </p:sp>
    </p:spTree>
    <p:extLst>
      <p:ext uri="{BB962C8B-B14F-4D97-AF65-F5344CB8AC3E}">
        <p14:creationId xmlns:p14="http://schemas.microsoft.com/office/powerpoint/2010/main" val="3884784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1B000F-8EB1-4407-8BB8-C120C1C09DE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BC08C4B-B678-4A40-B1BA-CF858D3D1649}"/>
              </a:ext>
            </a:extLst>
          </p:cNvPr>
          <p:cNvSpPr>
            <a:spLocks noGrp="1"/>
          </p:cNvSpPr>
          <p:nvPr>
            <p:ph idx="1"/>
          </p:nvPr>
        </p:nvSpPr>
        <p:spPr/>
        <p:txBody>
          <a:bodyPr/>
          <a:lstStyle/>
          <a:p>
            <a:r>
              <a:rPr lang="en-US" altLang="zh-TW" dirty="0" err="1"/>
              <a:t>PlatformTransactionManager</a:t>
            </a:r>
            <a:r>
              <a:rPr lang="en-US" altLang="zh-TW" dirty="0"/>
              <a:t> implementations normally require knowledge of the environment in which they work: JDBC, JTA, Hibernate, and so on. </a:t>
            </a:r>
          </a:p>
          <a:p>
            <a:r>
              <a:rPr lang="en-US" altLang="zh-TW" dirty="0"/>
              <a:t>The following examples show how you can define a local </a:t>
            </a:r>
            <a:r>
              <a:rPr lang="en-US" altLang="zh-TW" dirty="0" err="1"/>
              <a:t>PlatformTransactionManager</a:t>
            </a:r>
            <a:r>
              <a:rPr lang="en-US" altLang="zh-TW" dirty="0"/>
              <a:t> implementation. (This example works with plain JDBC.)</a:t>
            </a:r>
            <a:endParaRPr lang="zh-TW" altLang="en-US" dirty="0"/>
          </a:p>
        </p:txBody>
      </p:sp>
    </p:spTree>
    <p:extLst>
      <p:ext uri="{BB962C8B-B14F-4D97-AF65-F5344CB8AC3E}">
        <p14:creationId xmlns:p14="http://schemas.microsoft.com/office/powerpoint/2010/main" val="14070881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918745-CFFB-4D80-825E-9709D0F8132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2B4D861-A32B-43D3-9806-7A53D1D81E05}"/>
              </a:ext>
            </a:extLst>
          </p:cNvPr>
          <p:cNvSpPr>
            <a:spLocks noGrp="1"/>
          </p:cNvSpPr>
          <p:nvPr>
            <p:ph idx="1"/>
          </p:nvPr>
        </p:nvSpPr>
        <p:spPr/>
        <p:txBody>
          <a:bodyPr/>
          <a:lstStyle/>
          <a:p>
            <a:r>
              <a:rPr lang="en-US" altLang="zh-TW" dirty="0"/>
              <a:t>You define a JDBC </a:t>
            </a:r>
            <a:r>
              <a:rPr lang="en-US" altLang="zh-TW" dirty="0" err="1"/>
              <a:t>DataSource</a:t>
            </a:r>
            <a:endParaRPr lang="en-US" altLang="zh-TW" dirty="0"/>
          </a:p>
          <a:p>
            <a:endParaRPr lang="en-US" altLang="zh-TW" dirty="0"/>
          </a:p>
          <a:p>
            <a:endParaRPr lang="en-US" altLang="zh-TW" dirty="0"/>
          </a:p>
          <a:p>
            <a:endParaRPr lang="en-US" altLang="zh-TW" dirty="0"/>
          </a:p>
          <a:p>
            <a:endParaRPr lang="en-US" altLang="zh-TW" dirty="0"/>
          </a:p>
          <a:p>
            <a:r>
              <a:rPr lang="en-US" altLang="zh-TW" dirty="0"/>
              <a:t>The related </a:t>
            </a:r>
            <a:r>
              <a:rPr lang="en-US" altLang="zh-TW" dirty="0" err="1"/>
              <a:t>PlatformTransactionManager</a:t>
            </a:r>
            <a:r>
              <a:rPr lang="en-US" altLang="zh-TW" dirty="0"/>
              <a:t> bean definition will then have a reference to the </a:t>
            </a:r>
            <a:r>
              <a:rPr lang="en-US" altLang="zh-TW" dirty="0" err="1"/>
              <a:t>DataSource</a:t>
            </a:r>
            <a:r>
              <a:rPr lang="en-US" altLang="zh-TW" dirty="0"/>
              <a:t> definition.</a:t>
            </a:r>
            <a:endParaRPr lang="zh-TW" altLang="en-US" dirty="0"/>
          </a:p>
        </p:txBody>
      </p:sp>
      <p:sp>
        <p:nvSpPr>
          <p:cNvPr id="5" name="Rectangle 2">
            <a:extLst>
              <a:ext uri="{FF2B5EF4-FFF2-40B4-BE49-F238E27FC236}">
                <a16:creationId xmlns:a16="http://schemas.microsoft.com/office/drawing/2014/main" id="{D43AB9F2-5366-4360-98C1-EF5D392650BD}"/>
              </a:ext>
            </a:extLst>
          </p:cNvPr>
          <p:cNvSpPr>
            <a:spLocks noChangeArrowheads="1"/>
          </p:cNvSpPr>
          <p:nvPr/>
        </p:nvSpPr>
        <p:spPr bwMode="auto">
          <a:xfrm>
            <a:off x="1057835" y="2458598"/>
            <a:ext cx="9427581" cy="138499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"org.apache.commons.dbcp.BasicDataSource"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destroy-method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"close"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"driverClassName"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"${jdbc.driverClassName}"</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"url"</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"${jdbc.url}"</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"username"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"${jdbc.username}"</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"password"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"${jdbc.password}"</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2F16D83-33BF-4B3F-BE19-7A679AF93D5E}"/>
              </a:ext>
            </a:extLst>
          </p:cNvPr>
          <p:cNvSpPr>
            <a:spLocks noChangeArrowheads="1"/>
          </p:cNvSpPr>
          <p:nvPr/>
        </p:nvSpPr>
        <p:spPr bwMode="auto">
          <a:xfrm>
            <a:off x="1057835" y="5229128"/>
            <a:ext cx="9526967" cy="73866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51796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3CE0BA-0C0D-4028-B8D4-EFC6BB878A8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530E876-C29F-4EEE-B081-84D9BAF3DE68}"/>
              </a:ext>
            </a:extLst>
          </p:cNvPr>
          <p:cNvSpPr>
            <a:spLocks noGrp="1"/>
          </p:cNvSpPr>
          <p:nvPr>
            <p:ph idx="1"/>
          </p:nvPr>
        </p:nvSpPr>
        <p:spPr/>
        <p:txBody>
          <a:bodyPr/>
          <a:lstStyle/>
          <a:p>
            <a:r>
              <a:rPr lang="en-US" altLang="zh-TW" dirty="0"/>
              <a:t>If you use JTA in a Java EE container then you use a container </a:t>
            </a:r>
            <a:r>
              <a:rPr lang="en-US" altLang="zh-TW" dirty="0" err="1"/>
              <a:t>DataSource</a:t>
            </a:r>
            <a:r>
              <a:rPr lang="en-US" altLang="zh-TW" dirty="0"/>
              <a:t>, obtained through JNDI, in conjunction with Spring’s </a:t>
            </a:r>
            <a:r>
              <a:rPr lang="en-US" altLang="zh-TW" dirty="0" err="1"/>
              <a:t>JtaTransactionManager</a:t>
            </a:r>
            <a:r>
              <a:rPr lang="en-US" altLang="zh-TW" dirty="0"/>
              <a:t>. This is what the JTA and JNDI lookup version would look like:</a:t>
            </a:r>
            <a:endParaRPr lang="zh-TW" altLang="en-US" dirty="0"/>
          </a:p>
        </p:txBody>
      </p:sp>
      <p:sp>
        <p:nvSpPr>
          <p:cNvPr id="5" name="Rectangle 2">
            <a:extLst>
              <a:ext uri="{FF2B5EF4-FFF2-40B4-BE49-F238E27FC236}">
                <a16:creationId xmlns:a16="http://schemas.microsoft.com/office/drawing/2014/main" id="{8D0EBFE4-5B66-4738-9A29-DDAAB5F7A119}"/>
              </a:ext>
            </a:extLst>
          </p:cNvPr>
          <p:cNvSpPr>
            <a:spLocks noChangeArrowheads="1"/>
          </p:cNvSpPr>
          <p:nvPr/>
        </p:nvSpPr>
        <p:spPr bwMode="auto">
          <a:xfrm>
            <a:off x="1380566" y="3499307"/>
            <a:ext cx="9129422" cy="267765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800000"/>
                </a:solidFill>
                <a:effectLst/>
                <a:latin typeface="Consolas" panose="020B0609020204030204" pitchFamily="49" charset="0"/>
              </a:rPr>
              <a:t>&lt;?xml version="1.0" encoding="UTF-8"?&gt;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"http://www.springframework.org/schema/beans"</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xmlns:xsi</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"http://www.w3.org/2001/XMLSchema-instance"</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xmlns:jee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"http://www.springframework.org/schema/jee"</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xsi:schemaLocation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3"/>
              </a:rPr>
              <a:t>http://www.springframework.org/schema/beans/spring-beans.xsd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http://www.springframework.org/schema/jee</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http://www.springframework.org/schema/jee/spring-jee.xsd</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&lt;jee:jndi-lookup</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jndi-name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"jdbc/jpetstore"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"org.springframework.transaction.jta.JtaTransactionManager"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&lt;bean/&gt; definitions here --&gt;</a:t>
            </a:r>
            <a:endParaRPr kumimoji="0" lang="en-US" altLang="zh-TW" sz="1400" b="0" i="1" u="none" strike="noStrike" cap="none" normalizeH="0" baseline="0" dirty="0">
              <a:ln>
                <a:noFill/>
              </a:ln>
              <a:solidFill>
                <a:srgbClr val="3F5F5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&lt;/beans&gt;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55542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B1A244-B424-432E-9C5A-02691166D0D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6712133-6F7C-469B-88D2-DB568DE5550D}"/>
              </a:ext>
            </a:extLst>
          </p:cNvPr>
          <p:cNvSpPr>
            <a:spLocks noGrp="1"/>
          </p:cNvSpPr>
          <p:nvPr>
            <p:ph idx="1"/>
          </p:nvPr>
        </p:nvSpPr>
        <p:spPr/>
        <p:txBody>
          <a:bodyPr/>
          <a:lstStyle/>
          <a:p>
            <a:r>
              <a:rPr lang="en-US" altLang="zh-TW" dirty="0"/>
              <a:t>You can also use Hibernate local transactions easily, as shown in the following examples. In this case, you need to define a Hibernate </a:t>
            </a:r>
            <a:r>
              <a:rPr lang="en-US" altLang="zh-TW" dirty="0" err="1"/>
              <a:t>LocalSessionFactoryBean</a:t>
            </a:r>
            <a:r>
              <a:rPr lang="en-US" altLang="zh-TW" dirty="0"/>
              <a:t>, which your application code will use to obtain Hibernate Session instances.</a:t>
            </a:r>
            <a:endParaRPr lang="zh-TW" altLang="en-US" dirty="0"/>
          </a:p>
        </p:txBody>
      </p:sp>
      <p:sp>
        <p:nvSpPr>
          <p:cNvPr id="5" name="Rectangle 2">
            <a:extLst>
              <a:ext uri="{FF2B5EF4-FFF2-40B4-BE49-F238E27FC236}">
                <a16:creationId xmlns:a16="http://schemas.microsoft.com/office/drawing/2014/main" id="{703C1A57-23CF-43E3-AF67-301A3FB8BA8B}"/>
              </a:ext>
            </a:extLst>
          </p:cNvPr>
          <p:cNvSpPr>
            <a:spLocks noChangeArrowheads="1"/>
          </p:cNvSpPr>
          <p:nvPr/>
        </p:nvSpPr>
        <p:spPr bwMode="auto">
          <a:xfrm>
            <a:off x="1488141" y="3429000"/>
            <a:ext cx="9427581" cy="332398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"org.springframework.orm.hibernate5.LocalSessionFactoryBean"</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"mappingResources"</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&lt;list&gt;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r>
              <a:rPr kumimoji="0" lang="zh-TW" altLang="zh-TW" sz="1400" b="0" i="0" u="none" strike="noStrike" cap="none" normalizeH="0" baseline="0" dirty="0">
                <a:ln>
                  <a:noFill/>
                </a:ln>
                <a:solidFill>
                  <a:srgbClr val="000000"/>
                </a:solidFill>
                <a:effectLst/>
                <a:latin typeface="Consolas" panose="020B0609020204030204" pitchFamily="49" charset="0"/>
              </a:rPr>
              <a:t>org/springframework/samples/petclinic/hibernate/petclinic.hbm.xml</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&lt;/list&gt;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"hibernateProperties"</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r>
              <a:rPr kumimoji="0" lang="zh-TW" altLang="zh-TW" sz="1400" b="0" i="0" u="none" strike="noStrike" cap="none" normalizeH="0" baseline="0" dirty="0">
                <a:ln>
                  <a:noFill/>
                </a:ln>
                <a:solidFill>
                  <a:srgbClr val="000000"/>
                </a:solidFill>
                <a:effectLst/>
                <a:latin typeface="Consolas" panose="020B0609020204030204" pitchFamily="49" charset="0"/>
              </a:rPr>
              <a:t> hibernate.dialect=${hibernate.dialect}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"org.springframework.orm.hibernate5.HibernateTransactionManager"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80576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5457E2-C811-4F08-BBEE-AFEA8644138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9A8CBC-FAE2-4231-80CA-3328695B224E}"/>
              </a:ext>
            </a:extLst>
          </p:cNvPr>
          <p:cNvSpPr>
            <a:spLocks noGrp="1"/>
          </p:cNvSpPr>
          <p:nvPr>
            <p:ph idx="1"/>
          </p:nvPr>
        </p:nvSpPr>
        <p:spPr/>
        <p:txBody>
          <a:bodyPr/>
          <a:lstStyle/>
          <a:p>
            <a:r>
              <a:rPr lang="en-US" altLang="zh-TW" dirty="0"/>
              <a:t>If you are using Hibernate and Java EE container-managed JTA transactions, then you should simply use the same </a:t>
            </a:r>
            <a:r>
              <a:rPr lang="en-US" altLang="zh-TW" dirty="0" err="1"/>
              <a:t>JtaTransactionManager</a:t>
            </a:r>
            <a:r>
              <a:rPr lang="en-US" altLang="zh-TW" dirty="0"/>
              <a:t> as in the previous JTA example for JDBC.</a:t>
            </a:r>
            <a:endParaRPr lang="zh-TW" altLang="en-US" dirty="0"/>
          </a:p>
        </p:txBody>
      </p:sp>
      <p:sp>
        <p:nvSpPr>
          <p:cNvPr id="5" name="Rectangle 2">
            <a:extLst>
              <a:ext uri="{FF2B5EF4-FFF2-40B4-BE49-F238E27FC236}">
                <a16:creationId xmlns:a16="http://schemas.microsoft.com/office/drawing/2014/main" id="{6AAC27AF-9349-495D-80F1-C2B90EB1CF2D}"/>
              </a:ext>
            </a:extLst>
          </p:cNvPr>
          <p:cNvSpPr>
            <a:spLocks noChangeArrowheads="1"/>
          </p:cNvSpPr>
          <p:nvPr/>
        </p:nvSpPr>
        <p:spPr bwMode="auto">
          <a:xfrm>
            <a:off x="968187" y="3723346"/>
            <a:ext cx="8910919"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a:ln>
                  <a:noFill/>
                </a:ln>
                <a:solidFill>
                  <a:srgbClr val="3F7F7F"/>
                </a:solidFill>
                <a:effectLst/>
                <a:latin typeface="Consolas" panose="020B0609020204030204" pitchFamily="49" charset="0"/>
              </a:rPr>
              <a:t>&lt;bean</a:t>
            </a:r>
            <a:r>
              <a:rPr kumimoji="0" lang="zh-TW" altLang="zh-TW" sz="1400" b="0" i="0" u="none" strike="noStrike" cap="none" normalizeH="0" baseline="0">
                <a:ln>
                  <a:noFill/>
                </a:ln>
                <a:solidFill>
                  <a:srgbClr val="000000"/>
                </a:solidFill>
                <a:effectLst/>
                <a:latin typeface="Consolas" panose="020B0609020204030204" pitchFamily="49" charset="0"/>
              </a:rPr>
              <a:t> </a:t>
            </a:r>
            <a:r>
              <a:rPr kumimoji="0" lang="zh-TW" altLang="zh-TW" sz="1400" b="0" i="0" u="none" strike="noStrike" cap="none" normalizeH="0" baseline="0">
                <a:ln>
                  <a:noFill/>
                </a:ln>
                <a:solidFill>
                  <a:srgbClr val="7F007F"/>
                </a:solidFill>
                <a:effectLst/>
                <a:latin typeface="Consolas" panose="020B0609020204030204" pitchFamily="49" charset="0"/>
              </a:rPr>
              <a:t>id</a:t>
            </a:r>
            <a:r>
              <a:rPr kumimoji="0" lang="zh-TW" altLang="zh-TW" sz="1400" b="0" i="0" u="none" strike="noStrike" cap="none" normalizeH="0" baseline="0">
                <a:ln>
                  <a:noFill/>
                </a:ln>
                <a:solidFill>
                  <a:srgbClr val="000000"/>
                </a:solidFill>
                <a:effectLst/>
                <a:latin typeface="Consolas" panose="020B0609020204030204" pitchFamily="49" charset="0"/>
              </a:rPr>
              <a:t>=</a:t>
            </a:r>
            <a:r>
              <a:rPr kumimoji="0" lang="zh-TW" altLang="zh-TW" sz="1400" b="0" i="0" u="none" strike="noStrike" cap="none" normalizeH="0" baseline="0">
                <a:ln>
                  <a:noFill/>
                </a:ln>
                <a:solidFill>
                  <a:srgbClr val="2A00FF"/>
                </a:solidFill>
                <a:effectLst/>
                <a:latin typeface="Consolas" panose="020B0609020204030204" pitchFamily="49" charset="0"/>
              </a:rPr>
              <a:t>"txManager"</a:t>
            </a:r>
            <a:r>
              <a:rPr kumimoji="0" lang="zh-TW" altLang="zh-TW" sz="1400" b="0" i="0" u="none" strike="noStrike" cap="none" normalizeH="0" baseline="0">
                <a:ln>
                  <a:noFill/>
                </a:ln>
                <a:solidFill>
                  <a:srgbClr val="000000"/>
                </a:solidFill>
                <a:effectLst/>
                <a:latin typeface="Consolas" panose="020B0609020204030204" pitchFamily="49" charset="0"/>
              </a:rPr>
              <a:t> </a:t>
            </a:r>
            <a:r>
              <a:rPr kumimoji="0" lang="zh-TW" altLang="zh-TW" sz="1400" b="0" i="0" u="none" strike="noStrike" cap="none" normalizeH="0" baseline="0">
                <a:ln>
                  <a:noFill/>
                </a:ln>
                <a:solidFill>
                  <a:srgbClr val="7F007F"/>
                </a:solidFill>
                <a:effectLst/>
                <a:latin typeface="Consolas" panose="020B0609020204030204" pitchFamily="49" charset="0"/>
              </a:rPr>
              <a:t>class</a:t>
            </a:r>
            <a:r>
              <a:rPr kumimoji="0" lang="zh-TW" altLang="zh-TW" sz="1400" b="0" i="0" u="none" strike="noStrike" cap="none" normalizeH="0" baseline="0">
                <a:ln>
                  <a:noFill/>
                </a:ln>
                <a:solidFill>
                  <a:srgbClr val="000000"/>
                </a:solidFill>
                <a:effectLst/>
                <a:latin typeface="Consolas" panose="020B0609020204030204" pitchFamily="49" charset="0"/>
              </a:rPr>
              <a:t>=</a:t>
            </a:r>
            <a:r>
              <a:rPr kumimoji="0" lang="zh-TW" altLang="zh-TW" sz="1400" b="0" i="0" u="none" strike="noStrike" cap="none" normalizeH="0" baseline="0">
                <a:ln>
                  <a:noFill/>
                </a:ln>
                <a:solidFill>
                  <a:srgbClr val="2A00FF"/>
                </a:solidFill>
                <a:effectLst/>
                <a:latin typeface="Consolas" panose="020B0609020204030204" pitchFamily="49" charset="0"/>
              </a:rPr>
              <a:t>"org.springframework.transaction.jta.JtaTransactionManager"</a:t>
            </a:r>
            <a:r>
              <a:rPr kumimoji="0" lang="zh-TW" altLang="zh-TW" sz="1400" b="0" i="0" u="none" strike="noStrike" cap="none" normalizeH="0" baseline="0">
                <a:ln>
                  <a:noFill/>
                </a:ln>
                <a:solidFill>
                  <a:srgbClr val="3F7F7F"/>
                </a:solidFill>
                <a:effectLst/>
                <a:latin typeface="Consolas" panose="020B0609020204030204" pitchFamily="49" charset="0"/>
              </a:rPr>
              <a:t>/&gt;</a:t>
            </a:r>
            <a:r>
              <a:rPr kumimoji="0" lang="zh-TW" altLang="zh-TW" sz="1400" b="0" i="0" u="none" strike="noStrike" cap="none" normalizeH="0" baseline="0">
                <a:ln>
                  <a:noFill/>
                </a:ln>
                <a:solidFill>
                  <a:schemeClr val="tx1"/>
                </a:solidFill>
                <a:effectLst/>
              </a:rPr>
              <a:t> </a:t>
            </a:r>
            <a:endParaRPr kumimoji="0" lang="zh-TW" altLang="zh-TW"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29452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40729C-F17D-4073-BCAC-EB4B84306C9F}"/>
              </a:ext>
            </a:extLst>
          </p:cNvPr>
          <p:cNvSpPr>
            <a:spLocks noGrp="1"/>
          </p:cNvSpPr>
          <p:nvPr>
            <p:ph type="title"/>
          </p:nvPr>
        </p:nvSpPr>
        <p:spPr/>
        <p:txBody>
          <a:bodyPr/>
          <a:lstStyle/>
          <a:p>
            <a:r>
              <a:rPr lang="en-US" altLang="zh-TW" dirty="0"/>
              <a:t>17.5 Declarative transaction management</a:t>
            </a:r>
            <a:endParaRPr lang="zh-TW" altLang="en-US" dirty="0"/>
          </a:p>
        </p:txBody>
      </p:sp>
      <p:sp>
        <p:nvSpPr>
          <p:cNvPr id="3" name="內容版面配置區 2">
            <a:extLst>
              <a:ext uri="{FF2B5EF4-FFF2-40B4-BE49-F238E27FC236}">
                <a16:creationId xmlns:a16="http://schemas.microsoft.com/office/drawing/2014/main" id="{7B70B8DA-F965-427F-B326-4125AF11136E}"/>
              </a:ext>
            </a:extLst>
          </p:cNvPr>
          <p:cNvSpPr>
            <a:spLocks noGrp="1"/>
          </p:cNvSpPr>
          <p:nvPr>
            <p:ph idx="1"/>
          </p:nvPr>
        </p:nvSpPr>
        <p:spPr/>
        <p:txBody>
          <a:bodyPr>
            <a:normAutofit fontScale="62500" lnSpcReduction="20000"/>
          </a:bodyPr>
          <a:lstStyle/>
          <a:p>
            <a:r>
              <a:rPr lang="en-US" altLang="zh-TW" dirty="0"/>
              <a:t>The Spring Framework’s declarative transaction management is made possible with Spring aspect-oriented programming (AOP)</a:t>
            </a:r>
          </a:p>
          <a:p>
            <a:r>
              <a:rPr lang="en-US" altLang="zh-TW" dirty="0"/>
              <a:t>similar to EJB CMT in that you can specify transaction behavior (or lack of it) down to individual method level. It is possible to make a </a:t>
            </a:r>
            <a:r>
              <a:rPr lang="en-US" altLang="zh-TW" dirty="0" err="1"/>
              <a:t>setRollbackOnly</a:t>
            </a:r>
            <a:r>
              <a:rPr lang="en-US" altLang="zh-TW" dirty="0"/>
              <a:t>() call within a transaction context if necessary.</a:t>
            </a:r>
          </a:p>
          <a:p>
            <a:r>
              <a:rPr lang="en-US" altLang="zh-TW" dirty="0"/>
              <a:t>Unlike EJB CMT, which is tied to JTA, the Spring Framework’s declarative transaction management works in any environment. </a:t>
            </a:r>
          </a:p>
          <a:p>
            <a:pPr lvl="1"/>
            <a:r>
              <a:rPr lang="en-US" altLang="zh-TW" dirty="0"/>
              <a:t>It can work with JTA transactions or local transactions using JDBC, JPA, Hibernate or JDO by simply adjusting the configuration files.</a:t>
            </a:r>
          </a:p>
          <a:p>
            <a:pPr lvl="1"/>
            <a:r>
              <a:rPr lang="en-US" altLang="zh-TW" dirty="0"/>
              <a:t>You can apply the Spring Framework declarative transaction management to any class, not merely special classes such as EJBs.</a:t>
            </a:r>
          </a:p>
          <a:p>
            <a:r>
              <a:rPr lang="en-US" altLang="zh-TW" dirty="0"/>
              <a:t>The Spring Framework offers declarative rollback rules</a:t>
            </a:r>
          </a:p>
          <a:p>
            <a:r>
              <a:rPr lang="en-US" altLang="zh-TW" dirty="0"/>
              <a:t>The Spring Framework enables you to customize transactional behavior, by using AOP. </a:t>
            </a:r>
          </a:p>
          <a:p>
            <a:pPr lvl="1"/>
            <a:r>
              <a:rPr lang="en-US" altLang="zh-TW" dirty="0"/>
              <a:t>For example, you can insert custom behavior in the case of transaction rollback. You can also add arbitrary advice, along with the transactional advice. With EJB CMT, you cannot influence the container’s transaction management except with </a:t>
            </a:r>
            <a:r>
              <a:rPr lang="en-US" altLang="zh-TW" dirty="0" err="1"/>
              <a:t>setRollbackOnly</a:t>
            </a:r>
            <a:r>
              <a:rPr lang="en-US" altLang="zh-TW" dirty="0"/>
              <a:t>().</a:t>
            </a:r>
          </a:p>
          <a:p>
            <a:r>
              <a:rPr lang="en-US" altLang="zh-TW" dirty="0"/>
              <a:t>The Spring Framework does not support propagation of transaction contexts across remote calls, as do high-end application servers. </a:t>
            </a:r>
          </a:p>
          <a:p>
            <a:pPr lvl="1"/>
            <a:r>
              <a:rPr lang="en-US" altLang="zh-TW" dirty="0"/>
              <a:t>If you need this feature, we recommend that you use EJB. </a:t>
            </a:r>
            <a:endParaRPr lang="zh-TW" altLang="en-US" dirty="0"/>
          </a:p>
        </p:txBody>
      </p:sp>
    </p:spTree>
    <p:extLst>
      <p:ext uri="{BB962C8B-B14F-4D97-AF65-F5344CB8AC3E}">
        <p14:creationId xmlns:p14="http://schemas.microsoft.com/office/powerpoint/2010/main" val="7435566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F5450-93CC-4AD6-A791-FD64CEB3AA9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E4F6B57-300B-4E84-B398-4C7693CC91C3}"/>
              </a:ext>
            </a:extLst>
          </p:cNvPr>
          <p:cNvSpPr>
            <a:spLocks noGrp="1"/>
          </p:cNvSpPr>
          <p:nvPr>
            <p:ph idx="1"/>
          </p:nvPr>
        </p:nvSpPr>
        <p:spPr/>
        <p:txBody>
          <a:bodyPr>
            <a:normAutofit/>
          </a:bodyPr>
          <a:lstStyle/>
          <a:p>
            <a:r>
              <a:rPr lang="en-US" altLang="zh-TW" dirty="0"/>
              <a:t>The concept of rollback rules is important: </a:t>
            </a:r>
          </a:p>
          <a:p>
            <a:pPr lvl="1"/>
            <a:r>
              <a:rPr lang="en-US" altLang="zh-TW" dirty="0"/>
              <a:t>they enable you to specify which exceptions (and throwables) should cause automatic rollback. </a:t>
            </a:r>
          </a:p>
          <a:p>
            <a:pPr lvl="1"/>
            <a:r>
              <a:rPr lang="en-US" altLang="zh-TW" dirty="0"/>
              <a:t>You specify this declaratively, in configuration, not in Java code. </a:t>
            </a:r>
          </a:p>
          <a:p>
            <a:pPr lvl="1"/>
            <a:r>
              <a:rPr lang="en-US" altLang="zh-TW" dirty="0"/>
              <a:t>So, although you can still call </a:t>
            </a:r>
            <a:r>
              <a:rPr lang="en-US" altLang="zh-TW" dirty="0" err="1"/>
              <a:t>setRollbackOnly</a:t>
            </a:r>
            <a:r>
              <a:rPr lang="en-US" altLang="zh-TW" dirty="0"/>
              <a:t>() on the </a:t>
            </a:r>
            <a:r>
              <a:rPr lang="en-US" altLang="zh-TW" dirty="0" err="1"/>
              <a:t>TransactionStatus</a:t>
            </a:r>
            <a:r>
              <a:rPr lang="en-US" altLang="zh-TW" dirty="0"/>
              <a:t> object to roll back the current transaction back, most often you can specify a rule that </a:t>
            </a:r>
            <a:r>
              <a:rPr lang="en-US" altLang="zh-TW" dirty="0" err="1"/>
              <a:t>MyApplicationException</a:t>
            </a:r>
            <a:r>
              <a:rPr lang="en-US" altLang="zh-TW" dirty="0"/>
              <a:t> must always result in rollback. </a:t>
            </a:r>
          </a:p>
          <a:p>
            <a:pPr lvl="1"/>
            <a:endParaRPr lang="en-US" altLang="zh-TW" dirty="0"/>
          </a:p>
          <a:p>
            <a:r>
              <a:rPr lang="en-US" altLang="zh-TW" dirty="0"/>
              <a:t>the Spring default behavior:</a:t>
            </a:r>
          </a:p>
          <a:p>
            <a:pPr lvl="1"/>
            <a:r>
              <a:rPr lang="en-US" altLang="zh-TW" dirty="0"/>
              <a:t>roll back is automatic only on unchecked exceptions</a:t>
            </a:r>
            <a:endParaRPr lang="zh-TW" altLang="en-US" dirty="0"/>
          </a:p>
        </p:txBody>
      </p:sp>
    </p:spTree>
    <p:extLst>
      <p:ext uri="{BB962C8B-B14F-4D97-AF65-F5344CB8AC3E}">
        <p14:creationId xmlns:p14="http://schemas.microsoft.com/office/powerpoint/2010/main" val="274831192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9390</Words>
  <Application>Microsoft Office PowerPoint</Application>
  <PresentationFormat>寬螢幕</PresentationFormat>
  <Paragraphs>970</Paragraphs>
  <Slides>122</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122</vt:i4>
      </vt:variant>
    </vt:vector>
  </HeadingPairs>
  <TitlesOfParts>
    <vt:vector size="132" baseType="lpstr">
      <vt:lpstr>Arial Unicode MS</vt:lpstr>
      <vt:lpstr>Droid Sans Mono</vt:lpstr>
      <vt:lpstr>Menlo</vt:lpstr>
      <vt:lpstr>新細明體</vt:lpstr>
      <vt:lpstr>Arial</vt:lpstr>
      <vt:lpstr>Calibri</vt:lpstr>
      <vt:lpstr>Calibri Light</vt:lpstr>
      <vt:lpstr>Consolas</vt:lpstr>
      <vt:lpstr>Courier New</vt:lpstr>
      <vt:lpstr>Office 佈景主題</vt:lpstr>
      <vt:lpstr>Spring + hibernate + JPA</vt:lpstr>
      <vt:lpstr>Introduction</vt:lpstr>
      <vt:lpstr>History</vt:lpstr>
      <vt:lpstr>PowerPoint 簡報</vt:lpstr>
      <vt:lpstr>EntityManager in JPA</vt:lpstr>
      <vt:lpstr>Container Managed Entity Manager</vt:lpstr>
      <vt:lpstr>PowerPoint 簡報</vt:lpstr>
      <vt:lpstr>PowerPoint 簡報</vt:lpstr>
      <vt:lpstr>Transaction Management</vt:lpstr>
      <vt:lpstr>Transaction management types</vt:lpstr>
      <vt:lpstr>PowerPoint 簡報</vt:lpstr>
      <vt:lpstr>Persistence Context, Transactions and Entity Managers</vt:lpstr>
      <vt:lpstr>PowerPoint 簡報</vt:lpstr>
      <vt:lpstr>ORM Mapping Directions</vt:lpstr>
      <vt:lpstr>Types of Mapping</vt:lpstr>
      <vt:lpstr>JPA Class Relationship</vt:lpstr>
      <vt:lpstr>Entity Entity Properties</vt:lpstr>
      <vt:lpstr>Entity Metadata</vt:lpstr>
      <vt:lpstr>Annotations</vt:lpstr>
      <vt:lpstr>PowerPoint 簡報</vt:lpstr>
      <vt:lpstr>mapping.xml </vt:lpstr>
      <vt:lpstr>Java Bean Standard</vt:lpstr>
      <vt:lpstr>Entity Class</vt:lpstr>
      <vt:lpstr>Entity manager</vt:lpstr>
      <vt:lpstr>Application-managed entity managers</vt:lpstr>
      <vt:lpstr>Container-managed entity manager</vt:lpstr>
      <vt:lpstr>Persistence Context</vt:lpstr>
      <vt:lpstr>Transaction-scoped Persistence Context</vt:lpstr>
      <vt:lpstr>Extended Persistence Context</vt:lpstr>
      <vt:lpstr>Entities - lifecycle</vt:lpstr>
      <vt:lpstr>persistence.xml</vt:lpstr>
      <vt:lpstr>JPA basic program example</vt:lpstr>
      <vt:lpstr>Java Persistence Query language</vt:lpstr>
      <vt:lpstr>PowerPoint 簡報</vt:lpstr>
      <vt:lpstr>PowerPoint 簡報</vt:lpstr>
      <vt:lpstr>Named Queries</vt:lpstr>
      <vt:lpstr>Eager and Lazy Loading</vt:lpstr>
      <vt:lpstr>Inheritance Strategies</vt:lpstr>
      <vt:lpstr>Single Table strategy</vt:lpstr>
      <vt:lpstr>PowerPoint 簡報</vt:lpstr>
      <vt:lpstr>Joined table Strategy</vt:lpstr>
      <vt:lpstr>PowerPoint 簡報</vt:lpstr>
      <vt:lpstr>Table per class strategy</vt:lpstr>
      <vt:lpstr>PowerPoint 簡報</vt:lpstr>
      <vt:lpstr>relationships between Entities</vt:lpstr>
      <vt:lpstr>@ManyToOne Relation</vt:lpstr>
      <vt:lpstr>PowerPoint 簡報</vt:lpstr>
      <vt:lpstr>@OneToMany Relation</vt:lpstr>
      <vt:lpstr>PowerPoint 簡報</vt:lpstr>
      <vt:lpstr>@OneToOne Relation</vt:lpstr>
      <vt:lpstr>PowerPoint 簡報</vt:lpstr>
      <vt:lpstr>@ManyToMany Relation</vt:lpstr>
      <vt:lpstr>PowerPoint 簡報</vt:lpstr>
      <vt:lpstr>Criteria API </vt:lpstr>
      <vt:lpstr>PowerPoint 簡報</vt:lpstr>
      <vt:lpstr>Criteria Query Structure</vt:lpstr>
      <vt:lpstr>PowerPoint 簡報</vt:lpstr>
      <vt:lpstr>Enviorment</vt:lpstr>
      <vt:lpstr>Hibernate ORM</vt:lpstr>
      <vt:lpstr>Native SQL Queries</vt:lpstr>
      <vt:lpstr>PowerPoint 簡報</vt:lpstr>
      <vt:lpstr>PowerPoint 簡報</vt:lpstr>
      <vt:lpstr>Dao</vt:lpstr>
      <vt:lpstr>PowerPoint 簡報</vt:lpstr>
      <vt:lpstr>with persistence.xml</vt:lpstr>
      <vt:lpstr>Persistence.xml</vt:lpstr>
      <vt:lpstr>spring configuration</vt:lpstr>
      <vt:lpstr>Dao</vt:lpstr>
      <vt:lpstr>PowerPoint 簡報</vt:lpstr>
      <vt:lpstr>without persistence.xml</vt:lpstr>
      <vt:lpstr>Spring configuration example</vt:lpstr>
      <vt:lpstr>PowerPoint 簡報</vt:lpstr>
      <vt:lpstr>eclipse JPA Project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Transaction Management in Spring Framework</vt:lpstr>
      <vt:lpstr>Introduction</vt:lpstr>
      <vt:lpstr>17.2 Advantages of the Spring Framework’s transaction support model</vt:lpstr>
      <vt:lpstr>PowerPoint 簡報</vt:lpstr>
      <vt:lpstr>17.2.3 Spring Framework’s consistent programming model</vt:lpstr>
      <vt:lpstr>17.3 Understanding the Spring Framework transaction abstraction</vt:lpstr>
      <vt:lpstr>PowerPoint 簡報</vt:lpstr>
      <vt:lpstr>PowerPoint 簡報</vt:lpstr>
      <vt:lpstr>PowerPoint 簡報</vt:lpstr>
      <vt:lpstr>PowerPoint 簡報</vt:lpstr>
      <vt:lpstr>PowerPoint 簡報</vt:lpstr>
      <vt:lpstr>PowerPoint 簡報</vt:lpstr>
      <vt:lpstr>PowerPoint 簡報</vt:lpstr>
      <vt:lpstr>PowerPoint 簡報</vt:lpstr>
      <vt:lpstr>17.5 Declarative transaction management</vt:lpstr>
      <vt:lpstr>PowerPoint 簡報</vt:lpstr>
      <vt:lpstr>17.5.1 Understanding the Spring Framework’s declarative transaction implementation</vt:lpstr>
      <vt:lpstr>17.5.2 Example of declarative transaction implementation</vt:lpstr>
      <vt:lpstr>17.5.3 Rolling back a declarative transaction</vt:lpstr>
      <vt:lpstr>PowerPoint 簡報</vt:lpstr>
      <vt:lpstr>PowerPoint 簡報</vt:lpstr>
      <vt:lpstr>17.5.5 &lt;tx:advice/&gt; settings</vt:lpstr>
      <vt:lpstr>PowerPoint 簡報</vt:lpstr>
      <vt:lpstr>17.5.6 Using @Transactional</vt:lpstr>
      <vt:lpstr>PowerPoint 簡報</vt:lpstr>
      <vt:lpstr>PowerPoint 簡報</vt:lpstr>
      <vt:lpstr>PowerPoint 簡報</vt:lpstr>
      <vt:lpstr>PowerPoint 簡報</vt:lpstr>
      <vt:lpstr>@Transactional settings</vt:lpstr>
      <vt:lpstr>Multiple Transaction Managers with @Transactional</vt:lpstr>
      <vt:lpstr>17.5.7 Transaction propagation</vt:lpstr>
      <vt:lpstr>PowerPoint 簡報</vt:lpstr>
      <vt:lpstr>PowerPoint 簡報</vt:lpstr>
      <vt:lpstr>PowerPoint 簡報</vt:lpstr>
      <vt:lpstr>18. DAO support</vt:lpstr>
      <vt:lpstr>PowerPoint 簡報</vt:lpstr>
      <vt:lpstr>18.3 Annotations used for configuring DAO or Repository classes</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23</cp:revision>
  <dcterms:created xsi:type="dcterms:W3CDTF">2018-10-27T17:27:19Z</dcterms:created>
  <dcterms:modified xsi:type="dcterms:W3CDTF">2018-10-28T15:19:59Z</dcterms:modified>
</cp:coreProperties>
</file>