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9" r:id="rId3"/>
    <p:sldId id="261" r:id="rId4"/>
    <p:sldId id="319" r:id="rId5"/>
    <p:sldId id="380" r:id="rId6"/>
    <p:sldId id="381" r:id="rId7"/>
    <p:sldId id="382" r:id="rId8"/>
    <p:sldId id="383" r:id="rId9"/>
    <p:sldId id="394" r:id="rId10"/>
    <p:sldId id="396" r:id="rId11"/>
    <p:sldId id="395" r:id="rId12"/>
    <p:sldId id="384" r:id="rId13"/>
    <p:sldId id="386" r:id="rId14"/>
    <p:sldId id="387" r:id="rId15"/>
    <p:sldId id="388" r:id="rId16"/>
    <p:sldId id="389" r:id="rId17"/>
    <p:sldId id="391" r:id="rId18"/>
    <p:sldId id="392" r:id="rId19"/>
    <p:sldId id="390" r:id="rId20"/>
    <p:sldId id="385" r:id="rId21"/>
    <p:sldId id="314" r:id="rId22"/>
    <p:sldId id="260" r:id="rId23"/>
    <p:sldId id="315" r:id="rId24"/>
    <p:sldId id="316" r:id="rId25"/>
    <p:sldId id="327" r:id="rId26"/>
    <p:sldId id="328" r:id="rId27"/>
    <p:sldId id="329" r:id="rId28"/>
    <p:sldId id="264" r:id="rId29"/>
    <p:sldId id="263" r:id="rId30"/>
    <p:sldId id="268" r:id="rId31"/>
    <p:sldId id="262" r:id="rId32"/>
    <p:sldId id="265" r:id="rId33"/>
    <p:sldId id="266" r:id="rId34"/>
    <p:sldId id="291" r:id="rId35"/>
    <p:sldId id="269" r:id="rId36"/>
    <p:sldId id="267" r:id="rId37"/>
    <p:sldId id="270"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8" r:id="rId56"/>
    <p:sldId id="349" r:id="rId57"/>
    <p:sldId id="350" r:id="rId58"/>
    <p:sldId id="347" r:id="rId59"/>
    <p:sldId id="351" r:id="rId60"/>
    <p:sldId id="352" r:id="rId61"/>
    <p:sldId id="353" r:id="rId62"/>
    <p:sldId id="354" r:id="rId63"/>
    <p:sldId id="355" r:id="rId64"/>
    <p:sldId id="356" r:id="rId65"/>
    <p:sldId id="357" r:id="rId66"/>
    <p:sldId id="358" r:id="rId67"/>
    <p:sldId id="360" r:id="rId68"/>
    <p:sldId id="361" r:id="rId69"/>
    <p:sldId id="362" r:id="rId70"/>
    <p:sldId id="363" r:id="rId71"/>
    <p:sldId id="364" r:id="rId72"/>
    <p:sldId id="365" r:id="rId73"/>
    <p:sldId id="366" r:id="rId74"/>
    <p:sldId id="368" r:id="rId75"/>
    <p:sldId id="369" r:id="rId76"/>
    <p:sldId id="370" r:id="rId77"/>
    <p:sldId id="371" r:id="rId78"/>
    <p:sldId id="372" r:id="rId79"/>
    <p:sldId id="373" r:id="rId80"/>
    <p:sldId id="374" r:id="rId81"/>
    <p:sldId id="367" r:id="rId82"/>
    <p:sldId id="359" r:id="rId83"/>
    <p:sldId id="375" r:id="rId84"/>
    <p:sldId id="376" r:id="rId85"/>
    <p:sldId id="377" r:id="rId86"/>
    <p:sldId id="378" r:id="rId87"/>
    <p:sldId id="259"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JPA</a:t>
            </a:r>
            <a:r>
              <a:rPr lang="zh-TW" altLang="en-US" dirty="0"/>
              <a:t> </a:t>
            </a:r>
            <a:r>
              <a:rPr lang="en-US" altLang="zh-TW" dirty="0"/>
              <a:t>Tutorial</a:t>
            </a:r>
            <a:br>
              <a:rPr lang="en-US" altLang="zh-TW" dirty="0"/>
            </a:br>
            <a:r>
              <a:rPr lang="en-US" altLang="zh-TW" dirty="0"/>
              <a:t>Part II. Programming</a:t>
            </a:r>
            <a:endParaRPr lang="zh-TW" altLang="en-US" dirty="0"/>
          </a:p>
        </p:txBody>
      </p:sp>
      <p:sp>
        <p:nvSpPr>
          <p:cNvPr id="3" name="副標題 2"/>
          <p:cNvSpPr>
            <a:spLocks noGrp="1"/>
          </p:cNvSpPr>
          <p:nvPr>
            <p:ph type="subTitle" idx="1"/>
          </p:nvPr>
        </p:nvSpPr>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FB0A5D-E410-40B7-97C7-F93D99D5DBC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49448DA-56AE-4B1E-B32C-FD4C8574AE82}"/>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35767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17C763E-F81F-46CA-9281-D885FAEA6B16}"/>
              </a:ext>
            </a:extLst>
          </p:cNvPr>
          <p:cNvSpPr>
            <a:spLocks noGrp="1"/>
          </p:cNvSpPr>
          <p:nvPr>
            <p:ph type="ctrTitle"/>
          </p:nvPr>
        </p:nvSpPr>
        <p:spPr/>
        <p:txBody>
          <a:bodyPr/>
          <a:lstStyle/>
          <a:p>
            <a:r>
              <a:rPr lang="en-US" altLang="zh-TW" dirty="0"/>
              <a:t>JPQL</a:t>
            </a:r>
            <a:endParaRPr lang="zh-TW" altLang="en-US" dirty="0"/>
          </a:p>
        </p:txBody>
      </p:sp>
      <p:sp>
        <p:nvSpPr>
          <p:cNvPr id="5" name="副標題 4">
            <a:extLst>
              <a:ext uri="{FF2B5EF4-FFF2-40B4-BE49-F238E27FC236}">
                <a16:creationId xmlns:a16="http://schemas.microsoft.com/office/drawing/2014/main" id="{E13AC56D-413D-4FCD-8152-C0DF7390AEF7}"/>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9407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CD5B55-CC2D-425A-93A3-48BA0FC99DE7}"/>
              </a:ext>
            </a:extLst>
          </p:cNvPr>
          <p:cNvSpPr>
            <a:spLocks noGrp="1"/>
          </p:cNvSpPr>
          <p:nvPr>
            <p:ph type="ctrTitle"/>
          </p:nvPr>
        </p:nvSpPr>
        <p:spPr/>
        <p:txBody>
          <a:bodyPr/>
          <a:lstStyle/>
          <a:p>
            <a:r>
              <a:rPr lang="en-US" altLang="zh-TW" dirty="0"/>
              <a:t>Criteria API</a:t>
            </a:r>
            <a:endParaRPr lang="zh-TW" altLang="en-US" dirty="0"/>
          </a:p>
        </p:txBody>
      </p:sp>
      <p:sp>
        <p:nvSpPr>
          <p:cNvPr id="5" name="副標題 4">
            <a:extLst>
              <a:ext uri="{FF2B5EF4-FFF2-40B4-BE49-F238E27FC236}">
                <a16:creationId xmlns:a16="http://schemas.microsoft.com/office/drawing/2014/main" id="{503BB901-A952-4A59-A059-8A6758CB6E2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9618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95B0B7E-2C98-43AC-B67E-D3D3D880FF8A}"/>
              </a:ext>
            </a:extLst>
          </p:cNvPr>
          <p:cNvSpPr>
            <a:spLocks noGrp="1"/>
          </p:cNvSpPr>
          <p:nvPr>
            <p:ph type="ctrTitle"/>
          </p:nvPr>
        </p:nvSpPr>
        <p:spPr/>
        <p:txBody>
          <a:bodyPr/>
          <a:lstStyle/>
          <a:p>
            <a:r>
              <a:rPr lang="en-US" altLang="zh-TW" dirty="0"/>
              <a:t>Batching</a:t>
            </a:r>
            <a:endParaRPr lang="zh-TW" altLang="en-US" dirty="0"/>
          </a:p>
        </p:txBody>
      </p:sp>
      <p:sp>
        <p:nvSpPr>
          <p:cNvPr id="5" name="副標題 4">
            <a:extLst>
              <a:ext uri="{FF2B5EF4-FFF2-40B4-BE49-F238E27FC236}">
                <a16:creationId xmlns:a16="http://schemas.microsoft.com/office/drawing/2014/main" id="{BCED85E7-92DF-4181-A687-3AA37316706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3627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E631A87-837B-4AB6-8EA2-83F5CE2693CE}"/>
              </a:ext>
            </a:extLst>
          </p:cNvPr>
          <p:cNvSpPr>
            <a:spLocks noGrp="1"/>
          </p:cNvSpPr>
          <p:nvPr>
            <p:ph type="ctrTitle"/>
          </p:nvPr>
        </p:nvSpPr>
        <p:spPr/>
        <p:txBody>
          <a:bodyPr/>
          <a:lstStyle/>
          <a:p>
            <a:r>
              <a:rPr lang="en-US" altLang="zh-TW" dirty="0"/>
              <a:t>Native SQL</a:t>
            </a:r>
            <a:endParaRPr lang="zh-TW" altLang="en-US" dirty="0"/>
          </a:p>
        </p:txBody>
      </p:sp>
      <p:sp>
        <p:nvSpPr>
          <p:cNvPr id="5" name="副標題 4">
            <a:extLst>
              <a:ext uri="{FF2B5EF4-FFF2-40B4-BE49-F238E27FC236}">
                <a16:creationId xmlns:a16="http://schemas.microsoft.com/office/drawing/2014/main" id="{7B78E2E4-864C-4D9C-9391-AC937FE427B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58793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ctrTitle"/>
          </p:nvPr>
        </p:nvSpPr>
        <p:spPr/>
        <p:txBody>
          <a:bodyPr/>
          <a:lstStyle/>
          <a:p>
            <a:r>
              <a:rPr lang="en-US" altLang="zh-TW" dirty="0"/>
              <a:t>Locking</a:t>
            </a:r>
            <a:endParaRPr lang="zh-TW" altLang="en-US" dirty="0"/>
          </a:p>
        </p:txBody>
      </p:sp>
      <p:sp>
        <p:nvSpPr>
          <p:cNvPr id="5" name="副標題 4">
            <a:extLst>
              <a:ext uri="{FF2B5EF4-FFF2-40B4-BE49-F238E27FC236}">
                <a16:creationId xmlns:a16="http://schemas.microsoft.com/office/drawing/2014/main" id="{EF7BF3B0-D4E4-44CA-A186-20B20BAFD922}"/>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21697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Locking Strategy</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a:t>Optimistic Lock</a:t>
            </a:r>
          </a:p>
          <a:p>
            <a:pPr lvl="1"/>
            <a:r>
              <a:rPr lang="en-US" altLang="zh-TW" dirty="0"/>
              <a:t>keep a version number in database record, so is in the entity</a:t>
            </a:r>
          </a:p>
          <a:p>
            <a:pPr lvl="1"/>
            <a:r>
              <a:rPr lang="en-US" altLang="zh-TW" dirty="0"/>
              <a:t>check that the version before writing any changes back to the database record</a:t>
            </a:r>
          </a:p>
          <a:p>
            <a:pPr lvl="1"/>
            <a:r>
              <a:rPr lang="en-US" altLang="zh-TW" dirty="0"/>
              <a:t>if version of the entity is older than the version of the database record, commitment will fail</a:t>
            </a:r>
          </a:p>
          <a:p>
            <a:pPr lvl="1"/>
            <a:r>
              <a:rPr lang="en-US" altLang="zh-TW" dirty="0"/>
              <a:t>the version number will increase during each commitment</a:t>
            </a:r>
          </a:p>
          <a:p>
            <a:pPr lvl="1"/>
            <a:endParaRPr lang="en-US" altLang="zh-TW" dirty="0"/>
          </a:p>
        </p:txBody>
      </p:sp>
    </p:spTree>
    <p:extLst>
      <p:ext uri="{BB962C8B-B14F-4D97-AF65-F5344CB8AC3E}">
        <p14:creationId xmlns:p14="http://schemas.microsoft.com/office/powerpoint/2010/main" val="2635295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a:t>Pessimistic Lock</a:t>
            </a:r>
          </a:p>
          <a:p>
            <a:pPr lvl="1"/>
            <a:r>
              <a:rPr lang="en-US" altLang="zh-TW" dirty="0"/>
              <a:t>lock resources after they are read</a:t>
            </a:r>
          </a:p>
          <a:p>
            <a:pPr lvl="1"/>
            <a:r>
              <a:rPr lang="en-US" altLang="zh-TW" dirty="0"/>
              <a:t>unlocked after the application has finished using the data.</a:t>
            </a:r>
          </a:p>
          <a:p>
            <a:pPr lvl="1"/>
            <a:r>
              <a:rPr lang="en-US" altLang="zh-TW"/>
              <a:t>may </a:t>
            </a:r>
            <a:r>
              <a:rPr lang="en-US" altLang="zh-TW" dirty="0"/>
              <a:t>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2DDDC9E-7213-4BCD-A7D6-F825C0541D15}"/>
              </a:ext>
            </a:extLst>
          </p:cNvPr>
          <p:cNvSpPr>
            <a:spLocks noGrp="1"/>
          </p:cNvSpPr>
          <p:nvPr>
            <p:ph type="ctrTitle"/>
          </p:nvPr>
        </p:nvSpPr>
        <p:spPr/>
        <p:txBody>
          <a:bodyPr/>
          <a:lstStyle/>
          <a:p>
            <a:r>
              <a:rPr lang="en-US" altLang="zh-TW" dirty="0"/>
              <a:t>Spring Framework</a:t>
            </a:r>
            <a:br>
              <a:rPr lang="en-US" altLang="zh-TW" dirty="0"/>
            </a:br>
            <a:r>
              <a:rPr lang="en-US" altLang="zh-TW" dirty="0"/>
              <a:t>Transaction Management</a:t>
            </a:r>
            <a:endParaRPr lang="zh-TW" altLang="en-US" dirty="0"/>
          </a:p>
        </p:txBody>
      </p:sp>
      <p:sp>
        <p:nvSpPr>
          <p:cNvPr id="5" name="副標題 4">
            <a:extLst>
              <a:ext uri="{FF2B5EF4-FFF2-40B4-BE49-F238E27FC236}">
                <a16:creationId xmlns:a16="http://schemas.microsoft.com/office/drawing/2014/main" id="{6CD4907A-3254-4BED-BC81-DAE2CE1E8D0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6766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AC86DD2-7C79-4502-90D5-8937E5C491F1}"/>
              </a:ext>
            </a:extLst>
          </p:cNvPr>
          <p:cNvSpPr>
            <a:spLocks noGrp="1"/>
          </p:cNvSpPr>
          <p:nvPr>
            <p:ph type="ctrTitle"/>
          </p:nvPr>
        </p:nvSpPr>
        <p:spPr/>
        <p:txBody>
          <a:bodyPr/>
          <a:lstStyle/>
          <a:p>
            <a:r>
              <a:rPr lang="en-US" altLang="zh-TW" dirty="0"/>
              <a:t>1. </a:t>
            </a:r>
            <a:endParaRPr lang="zh-TW" altLang="en-US" dirty="0"/>
          </a:p>
        </p:txBody>
      </p:sp>
      <p:sp>
        <p:nvSpPr>
          <p:cNvPr id="5" name="副標題 4">
            <a:extLst>
              <a:ext uri="{FF2B5EF4-FFF2-40B4-BE49-F238E27FC236}">
                <a16:creationId xmlns:a16="http://schemas.microsoft.com/office/drawing/2014/main" id="{F5F650B8-0BFF-48DA-880E-7993D478278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16021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9A9A6-040D-4AFB-9703-0F5E305BF49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F0FB7B6-6857-436B-B804-A35126A5DDE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66205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76217" y="1938698"/>
            <a:ext cx="4249195" cy="4125191"/>
          </a:xfrm>
          <a:prstGeom prst="rect">
            <a:avLst/>
          </a:prstGeom>
        </p:spPr>
      </p:pic>
      <p:pic>
        <p:nvPicPr>
          <p:cNvPr id="8" name="圖片 7"/>
          <p:cNvPicPr>
            <a:picLocks noChangeAspect="1"/>
          </p:cNvPicPr>
          <p:nvPr/>
        </p:nvPicPr>
        <p:blipFill>
          <a:blip r:embed="rId3"/>
          <a:stretch>
            <a:fillRect/>
          </a:stretch>
        </p:blipFill>
        <p:spPr>
          <a:xfrm>
            <a:off x="4527162" y="1567734"/>
            <a:ext cx="3733060" cy="5097757"/>
          </a:xfrm>
          <a:prstGeom prst="rect">
            <a:avLst/>
          </a:prstGeom>
        </p:spPr>
      </p:pic>
      <p:pic>
        <p:nvPicPr>
          <p:cNvPr id="9" name="圖片 8"/>
          <p:cNvPicPr>
            <a:picLocks noChangeAspect="1"/>
          </p:cNvPicPr>
          <p:nvPr/>
        </p:nvPicPr>
        <p:blipFill>
          <a:blip r:embed="rId4"/>
          <a:stretch>
            <a:fillRect/>
          </a:stretch>
        </p:blipFill>
        <p:spPr>
          <a:xfrm>
            <a:off x="8461973" y="1690688"/>
            <a:ext cx="3653810" cy="4974803"/>
          </a:xfrm>
          <a:prstGeom prst="rect">
            <a:avLst/>
          </a:prstGeom>
        </p:spPr>
      </p:pic>
    </p:spTree>
    <p:extLst>
      <p:ext uri="{BB962C8B-B14F-4D97-AF65-F5344CB8AC3E}">
        <p14:creationId xmlns:p14="http://schemas.microsoft.com/office/powerpoint/2010/main" val="169101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5140332" y="1233342"/>
            <a:ext cx="4155772" cy="4351338"/>
          </a:xfrm>
          <a:prstGeom prst="rect">
            <a:avLst/>
          </a:prstGeom>
        </p:spPr>
      </p:pic>
      <p:pic>
        <p:nvPicPr>
          <p:cNvPr id="5" name="圖片 4"/>
          <p:cNvPicPr>
            <a:picLocks noChangeAspect="1"/>
          </p:cNvPicPr>
          <p:nvPr/>
        </p:nvPicPr>
        <p:blipFill>
          <a:blip r:embed="rId3"/>
          <a:stretch>
            <a:fillRect/>
          </a:stretch>
        </p:blipFill>
        <p:spPr>
          <a:xfrm>
            <a:off x="948710" y="1331795"/>
            <a:ext cx="3738688" cy="5115336"/>
          </a:xfrm>
          <a:prstGeom prst="rect">
            <a:avLst/>
          </a:prstGeom>
        </p:spPr>
      </p:pic>
    </p:spTree>
    <p:extLst>
      <p:ext uri="{BB962C8B-B14F-4D97-AF65-F5344CB8AC3E}">
        <p14:creationId xmlns:p14="http://schemas.microsoft.com/office/powerpoint/2010/main" val="106856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893547" y="1027906"/>
            <a:ext cx="3878611" cy="4431617"/>
          </a:xfrm>
          <a:prstGeom prst="rect">
            <a:avLst/>
          </a:prstGeom>
        </p:spPr>
      </p:pic>
      <p:pic>
        <p:nvPicPr>
          <p:cNvPr id="5" name="圖片 4"/>
          <p:cNvPicPr>
            <a:picLocks noChangeAspect="1"/>
          </p:cNvPicPr>
          <p:nvPr/>
        </p:nvPicPr>
        <p:blipFill>
          <a:blip r:embed="rId3"/>
          <a:stretch>
            <a:fillRect/>
          </a:stretch>
        </p:blipFill>
        <p:spPr>
          <a:xfrm>
            <a:off x="32530" y="867568"/>
            <a:ext cx="3743196" cy="5065599"/>
          </a:xfrm>
          <a:prstGeom prst="rect">
            <a:avLst/>
          </a:prstGeom>
        </p:spPr>
      </p:pic>
      <p:pic>
        <p:nvPicPr>
          <p:cNvPr id="6" name="圖片 5"/>
          <p:cNvPicPr>
            <a:picLocks noChangeAspect="1"/>
          </p:cNvPicPr>
          <p:nvPr/>
        </p:nvPicPr>
        <p:blipFill>
          <a:blip r:embed="rId4"/>
          <a:stretch>
            <a:fillRect/>
          </a:stretch>
        </p:blipFill>
        <p:spPr>
          <a:xfrm>
            <a:off x="8007801" y="867568"/>
            <a:ext cx="3683385" cy="4355692"/>
          </a:xfrm>
          <a:prstGeom prst="rect">
            <a:avLst/>
          </a:prstGeom>
        </p:spPr>
      </p:pic>
    </p:spTree>
    <p:extLst>
      <p:ext uri="{BB962C8B-B14F-4D97-AF65-F5344CB8AC3E}">
        <p14:creationId xmlns:p14="http://schemas.microsoft.com/office/powerpoint/2010/main" val="1870360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82652" y="2379518"/>
            <a:ext cx="4222719" cy="3551085"/>
          </a:xfrm>
          <a:prstGeom prst="rect">
            <a:avLst/>
          </a:prstGeom>
        </p:spPr>
      </p:pic>
      <p:pic>
        <p:nvPicPr>
          <p:cNvPr id="5" name="圖片 4"/>
          <p:cNvPicPr>
            <a:picLocks noChangeAspect="1"/>
          </p:cNvPicPr>
          <p:nvPr/>
        </p:nvPicPr>
        <p:blipFill>
          <a:blip r:embed="rId3"/>
          <a:stretch>
            <a:fillRect/>
          </a:stretch>
        </p:blipFill>
        <p:spPr>
          <a:xfrm>
            <a:off x="4148288" y="2247855"/>
            <a:ext cx="4379283" cy="3682748"/>
          </a:xfrm>
          <a:prstGeom prst="rect">
            <a:avLst/>
          </a:prstGeom>
        </p:spPr>
      </p:pic>
      <p:pic>
        <p:nvPicPr>
          <p:cNvPr id="6" name="圖片 5"/>
          <p:cNvPicPr>
            <a:picLocks noChangeAspect="1"/>
          </p:cNvPicPr>
          <p:nvPr/>
        </p:nvPicPr>
        <p:blipFill>
          <a:blip r:embed="rId4"/>
          <a:stretch>
            <a:fillRect/>
          </a:stretch>
        </p:blipFill>
        <p:spPr>
          <a:xfrm>
            <a:off x="7572293" y="2247855"/>
            <a:ext cx="4470771" cy="3772450"/>
          </a:xfrm>
          <a:prstGeom prst="rect">
            <a:avLst/>
          </a:prstGeom>
        </p:spPr>
      </p:pic>
    </p:spTree>
    <p:extLst>
      <p:ext uri="{BB962C8B-B14F-4D97-AF65-F5344CB8AC3E}">
        <p14:creationId xmlns:p14="http://schemas.microsoft.com/office/powerpoint/2010/main" val="2690700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40746" y="543285"/>
            <a:ext cx="4904762" cy="5771429"/>
          </a:xfrm>
          <a:prstGeom prst="rect">
            <a:avLst/>
          </a:prstGeom>
        </p:spPr>
      </p:pic>
      <p:pic>
        <p:nvPicPr>
          <p:cNvPr id="5" name="圖片 4"/>
          <p:cNvPicPr>
            <a:picLocks noChangeAspect="1"/>
          </p:cNvPicPr>
          <p:nvPr/>
        </p:nvPicPr>
        <p:blipFill>
          <a:blip r:embed="rId3"/>
          <a:stretch>
            <a:fillRect/>
          </a:stretch>
        </p:blipFill>
        <p:spPr>
          <a:xfrm>
            <a:off x="7306286" y="543285"/>
            <a:ext cx="4885714" cy="5790476"/>
          </a:xfrm>
          <a:prstGeom prst="rect">
            <a:avLst/>
          </a:prstGeom>
        </p:spPr>
      </p:pic>
    </p:spTree>
    <p:extLst>
      <p:ext uri="{BB962C8B-B14F-4D97-AF65-F5344CB8AC3E}">
        <p14:creationId xmlns:p14="http://schemas.microsoft.com/office/powerpoint/2010/main" val="1800671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3865" y="2584835"/>
            <a:ext cx="2761905" cy="1542857"/>
          </a:xfrm>
          <a:prstGeom prst="rect">
            <a:avLst/>
          </a:prstGeom>
        </p:spPr>
      </p:pic>
      <p:pic>
        <p:nvPicPr>
          <p:cNvPr id="5" name="圖片 4"/>
          <p:cNvPicPr>
            <a:picLocks noChangeAspect="1"/>
          </p:cNvPicPr>
          <p:nvPr/>
        </p:nvPicPr>
        <p:blipFill>
          <a:blip r:embed="rId3"/>
          <a:stretch>
            <a:fillRect/>
          </a:stretch>
        </p:blipFill>
        <p:spPr>
          <a:xfrm>
            <a:off x="6401900" y="2396151"/>
            <a:ext cx="3752381" cy="2876190"/>
          </a:xfrm>
          <a:prstGeom prst="rect">
            <a:avLst/>
          </a:prstGeom>
        </p:spPr>
      </p:pic>
    </p:spTree>
    <p:extLst>
      <p:ext uri="{BB962C8B-B14F-4D97-AF65-F5344CB8AC3E}">
        <p14:creationId xmlns:p14="http://schemas.microsoft.com/office/powerpoint/2010/main" val="2187190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838200" y="1340428"/>
            <a:ext cx="4747284" cy="4968998"/>
          </a:xfrm>
          <a:prstGeom prst="rect">
            <a:avLst/>
          </a:prstGeom>
        </p:spPr>
      </p:pic>
      <p:pic>
        <p:nvPicPr>
          <p:cNvPr id="7" name="圖片 6"/>
          <p:cNvPicPr>
            <a:picLocks noChangeAspect="1"/>
          </p:cNvPicPr>
          <p:nvPr/>
        </p:nvPicPr>
        <p:blipFill>
          <a:blip r:embed="rId3"/>
          <a:stretch>
            <a:fillRect/>
          </a:stretch>
        </p:blipFill>
        <p:spPr>
          <a:xfrm>
            <a:off x="6096000" y="2187184"/>
            <a:ext cx="5651817" cy="3275485"/>
          </a:xfrm>
          <a:prstGeom prst="rect">
            <a:avLst/>
          </a:prstGeom>
        </p:spPr>
      </p:pic>
    </p:spTree>
    <p:extLst>
      <p:ext uri="{BB962C8B-B14F-4D97-AF65-F5344CB8AC3E}">
        <p14:creationId xmlns:p14="http://schemas.microsoft.com/office/powerpoint/2010/main" val="3968993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6368770" y="2302032"/>
            <a:ext cx="5190476" cy="2523809"/>
          </a:xfrm>
          <a:prstGeom prst="rect">
            <a:avLst/>
          </a:prstGeom>
        </p:spPr>
      </p:pic>
      <p:pic>
        <p:nvPicPr>
          <p:cNvPr id="7" name="圖片 6"/>
          <p:cNvPicPr>
            <a:picLocks noChangeAspect="1"/>
          </p:cNvPicPr>
          <p:nvPr/>
        </p:nvPicPr>
        <p:blipFill>
          <a:blip r:embed="rId3"/>
          <a:stretch>
            <a:fillRect/>
          </a:stretch>
        </p:blipFill>
        <p:spPr>
          <a:xfrm>
            <a:off x="1550611" y="2506793"/>
            <a:ext cx="3209524" cy="2114286"/>
          </a:xfrm>
          <a:prstGeom prst="rect">
            <a:avLst/>
          </a:prstGeom>
        </p:spPr>
      </p:pic>
    </p:spTree>
    <p:extLst>
      <p:ext uri="{BB962C8B-B14F-4D97-AF65-F5344CB8AC3E}">
        <p14:creationId xmlns:p14="http://schemas.microsoft.com/office/powerpoint/2010/main" val="1745805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5665912" y="2971799"/>
            <a:ext cx="5687888" cy="2926103"/>
          </a:xfrm>
          <a:prstGeom prst="rect">
            <a:avLst/>
          </a:prstGeom>
        </p:spPr>
      </p:pic>
      <p:pic>
        <p:nvPicPr>
          <p:cNvPr id="6" name="圖片 5"/>
          <p:cNvPicPr>
            <a:picLocks noChangeAspect="1"/>
          </p:cNvPicPr>
          <p:nvPr/>
        </p:nvPicPr>
        <p:blipFill>
          <a:blip r:embed="rId3"/>
          <a:stretch>
            <a:fillRect/>
          </a:stretch>
        </p:blipFill>
        <p:spPr>
          <a:xfrm>
            <a:off x="198826" y="2453946"/>
            <a:ext cx="6406107" cy="3088913"/>
          </a:xfrm>
          <a:prstGeom prst="rect">
            <a:avLst/>
          </a:prstGeom>
        </p:spPr>
      </p:pic>
    </p:spTree>
    <p:extLst>
      <p:ext uri="{BB962C8B-B14F-4D97-AF65-F5344CB8AC3E}">
        <p14:creationId xmlns:p14="http://schemas.microsoft.com/office/powerpoint/2010/main" val="3453672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496000" y="952809"/>
            <a:ext cx="9200000" cy="4952381"/>
          </a:xfrm>
          <a:prstGeom prst="rect">
            <a:avLst/>
          </a:prstGeom>
        </p:spPr>
      </p:pic>
    </p:spTree>
    <p:extLst>
      <p:ext uri="{BB962C8B-B14F-4D97-AF65-F5344CB8AC3E}">
        <p14:creationId xmlns:p14="http://schemas.microsoft.com/office/powerpoint/2010/main" val="30595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16C23-EB18-4823-AE5E-2C6506B19B4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D8F19DC-FDFA-42A3-824B-54C89AFD516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071495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a:t>Methods 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a:t>create() :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920313" y="22936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920313" y="43907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920313" y="36700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920313" y="54064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1179226" y="826680"/>
            <a:ext cx="9833548" cy="1325563"/>
          </a:xfrm>
        </p:spPr>
        <p:txBody>
          <a:bodyPr>
            <a:normAutofit/>
          </a:bodyPr>
          <a:lstStyle/>
          <a:p>
            <a:pPr algn="ctr"/>
            <a:r>
              <a:rPr lang="en-US" altLang="zh-TW" sz="4000">
                <a:solidFill>
                  <a:srgbClr val="FFFFFF"/>
                </a:solidFill>
              </a:rPr>
              <a:t>17.3 Understanding the Spring Framework transaction abstraction</a:t>
            </a:r>
            <a:endParaRPr lang="zh-TW" altLang="en-US" sz="4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1179226" y="3092970"/>
            <a:ext cx="9833548" cy="2693976"/>
          </a:xfrm>
        </p:spPr>
        <p:txBody>
          <a:bodyPr>
            <a:normAutofit/>
          </a:bodyPr>
          <a:lstStyle/>
          <a:p>
            <a:r>
              <a:rPr lang="en-US" altLang="zh-TW" sz="2000" dirty="0">
                <a:solidFill>
                  <a:srgbClr val="000000"/>
                </a:solidFill>
              </a:rPr>
              <a:t>The key to the Spring transaction abstraction is the notion of a transaction strategy. </a:t>
            </a:r>
          </a:p>
          <a:p>
            <a:pPr lvl="1"/>
            <a:r>
              <a:rPr lang="en-US" altLang="zh-TW" sz="1600" dirty="0">
                <a:solidFill>
                  <a:srgbClr val="000000"/>
                </a:solidFill>
              </a:rPr>
              <a:t>defined by the </a:t>
            </a:r>
            <a:r>
              <a:rPr lang="en-US" altLang="zh-TW" sz="1600" dirty="0" err="1">
                <a:solidFill>
                  <a:srgbClr val="000000"/>
                </a:solidFill>
              </a:rPr>
              <a:t>org.springframework.transaction.PlatformTransactionManager</a:t>
            </a:r>
            <a:r>
              <a:rPr lang="en-US" altLang="zh-TW" sz="1600" dirty="0">
                <a:solidFill>
                  <a:srgbClr val="000000"/>
                </a:solidFill>
              </a:rPr>
              <a:t> interface:</a:t>
            </a:r>
          </a:p>
          <a:p>
            <a:pPr lvl="1"/>
            <a:r>
              <a:rPr lang="en-US" altLang="zh-TW" sz="1600" dirty="0">
                <a:solidFill>
                  <a:srgbClr val="000000"/>
                </a:solidFill>
              </a:rPr>
              <a:t>This is primarily a service provider interface (SPI), although it can be used programmatically from your application code. </a:t>
            </a:r>
          </a:p>
          <a:p>
            <a:pPr lvl="1"/>
            <a:r>
              <a:rPr lang="en-US" altLang="zh-TW" sz="1600" dirty="0">
                <a:solidFill>
                  <a:srgbClr val="000000"/>
                </a:solidFill>
              </a:rPr>
              <a:t>Because </a:t>
            </a:r>
            <a:r>
              <a:rPr lang="en-US" altLang="zh-TW" sz="1600" dirty="0" err="1">
                <a:solidFill>
                  <a:srgbClr val="000000"/>
                </a:solidFill>
              </a:rPr>
              <a:t>PlatformTransactionManager</a:t>
            </a:r>
            <a:r>
              <a:rPr lang="en-US" altLang="zh-TW" sz="1600" dirty="0">
                <a:solidFill>
                  <a:srgbClr val="000000"/>
                </a:solidFill>
              </a:rPr>
              <a:t> is an interface, it can be easily mocked or stubbed as necessary. It is not tied to a lookup strategy such as JNDI. </a:t>
            </a:r>
          </a:p>
          <a:p>
            <a:pPr lvl="1"/>
            <a:r>
              <a:rPr lang="en-US" altLang="zh-TW" sz="16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6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1322662" y="5404520"/>
            <a:ext cx="10123284"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interface</a:t>
            </a:r>
            <a:r>
              <a:rPr kumimoji="0" lang="zh-TW" altLang="zh-TW" sz="1400" b="0" i="0" u="none" strike="noStrike" cap="none" normalizeH="0" baseline="0" dirty="0">
                <a:ln>
                  <a:noFill/>
                </a:ln>
                <a:solidFill>
                  <a:srgbClr val="000000"/>
                </a:solidFill>
                <a:effectLst/>
                <a:latin typeface="Consolas" panose="020B0609020204030204" pitchFamily="49" charset="0"/>
              </a:rPr>
              <a:t> PlatformTransactionManager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TransactionStatus getTransaction(TransactionDefinition definition)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commit(TransactionStatus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rollback(TransactionStatus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fontScale="85000" lnSpcReduction="2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1057835" y="2458598"/>
            <a:ext cx="9427581" cy="138499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"org.apache.commons.dbcp.BasicDataSource"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destroy-method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"close"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"driverClassName"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"${jdbc.driverClassName}"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"url"</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"${jdbc.url}"</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"username"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"${jdbc.username}"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"password"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"${jdbc.password}"</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1057835" y="5229128"/>
            <a:ext cx="9526967"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380566" y="3499307"/>
            <a:ext cx="9129422" cy="267765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"http://www.springframework.org/schema/beans"</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"http://www.w3.org/2001/XMLSchema-instance"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xmlns:jee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"http://www.springframework.org/schema/jee"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http://www.springframework.org/schema/jee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http://www.springframework.org/schema/jee/spring-jee.xsd</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&lt;jee:jndi-lookup</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jndi-name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"jdbc/jpetstore"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488141" y="3429000"/>
            <a:ext cx="9427581" cy="33239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"org.springframework.orm.hibernate5.LocalSessionFactoryBean"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"mappingResources"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org/springframework/samples/petclinic/hibernate/petclinic.hbm.xml</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"hibernateProperties"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 hibernate.dialect=${hibernate.dialect}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"org.springframework.orm.hibernate5.HibernateTransactionManager"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968187" y="3723346"/>
            <a:ext cx="8910919"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a:ln>
                  <a:noFill/>
                </a:ln>
                <a:solidFill>
                  <a:srgbClr val="3F7F7F"/>
                </a:solidFill>
                <a:effectLst/>
                <a:latin typeface="Consolas" panose="020B0609020204030204" pitchFamily="49" charset="0"/>
              </a:rPr>
              <a:t>&lt;bean</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id</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"txManager"</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class</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a:ln>
                  <a:noFill/>
                </a:ln>
                <a:solidFill>
                  <a:srgbClr val="3F7F7F"/>
                </a:solidFill>
                <a:effectLst/>
                <a:latin typeface="Consolas" panose="020B0609020204030204" pitchFamily="49" charset="0"/>
              </a:rPr>
              <a:t>/&gt;</a:t>
            </a:r>
            <a:r>
              <a:rPr kumimoji="0" lang="zh-TW" altLang="zh-TW" sz="1400" b="0" i="0" u="none" strike="noStrike" cap="none" normalizeH="0" baseline="0">
                <a:ln>
                  <a:noFill/>
                </a:ln>
                <a:solidFill>
                  <a:schemeClr val="tx1"/>
                </a:solidFill>
                <a:effectLst/>
              </a:rPr>
              <a:t> </a:t>
            </a:r>
            <a:endParaRPr kumimoji="0" lang="zh-TW" altLang="zh-TW"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62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905436" y="1690688"/>
            <a:ext cx="10123284" cy="461664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advice (what 'happens'; see the &lt;aop:advisor/&gt; bean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transaction-manager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semantics...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all methods starting with 'get' are read-only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"get*"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read-only</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"true"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methods use the default transaction settings (see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ensure that the above transactional advice runs for any execution</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of an operation defined by the FooService interface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&lt;aop:pointcut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expression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"execution(* x.y.service.FooService.*(..))"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&lt;aop:advisor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advice-ref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pointcut-ref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lnSpcReduction="10000"/>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1093694" y="3429000"/>
            <a:ext cx="9825126"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"Throwable"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no-rollback-for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"InstrumentNotFoundException"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2106705" y="2619529"/>
            <a:ext cx="7638630" cy="203132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resolvePosition()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try</a:t>
            </a:r>
            <a:r>
              <a:rPr kumimoji="0" lang="zh-TW" altLang="zh-TW" sz="1400" b="0" i="0" u="none" strike="noStrike" cap="none" normalizeH="0" baseline="0" dirty="0">
                <a:ln>
                  <a:noFill/>
                </a:ln>
                <a:solidFill>
                  <a:srgbClr val="000000"/>
                </a:solidFill>
                <a:effectLst/>
                <a:latin typeface="Consolas" panose="020B0609020204030204" pitchFamily="49" charset="0"/>
              </a:rPr>
              <a:t>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some business logic...</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catch</a:t>
            </a:r>
            <a:r>
              <a:rPr kumimoji="0" lang="zh-TW" altLang="zh-TW" sz="1400" b="0" i="0" u="none" strike="noStrike" cap="none" normalizeH="0" baseline="0" dirty="0">
                <a:ln>
                  <a:noFill/>
                </a:ln>
                <a:solidFill>
                  <a:srgbClr val="000000"/>
                </a:solidFill>
                <a:effectLst/>
                <a:latin typeface="Consolas" panose="020B0609020204030204" pitchFamily="49" charset="0"/>
              </a:rPr>
              <a:t> (NoProductInStockException ex)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trigger rollback programmatically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TransactionAspectSupport.currentTransactionStatus().setRollbackOnly();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1326777" y="1642689"/>
          <a:ext cx="9224684" cy="4740182"/>
        </p:xfrm>
        <a:graphic>
          <a:graphicData uri="http://schemas.openxmlformats.org/drawingml/2006/table">
            <a:tbl>
              <a:tblPr firstRow="1">
                <a:tableStyleId>{B301B821-A1FF-4177-AEE7-76D212191A09}</a:tableStyleId>
              </a:tblPr>
              <a:tblGrid>
                <a:gridCol w="1523999">
                  <a:extLst>
                    <a:ext uri="{9D8B030D-6E8A-4147-A177-3AD203B41FA5}">
                      <a16:colId xmlns:a16="http://schemas.microsoft.com/office/drawing/2014/main" val="2834707146"/>
                    </a:ext>
                  </a:extLst>
                </a:gridCol>
                <a:gridCol w="1246095">
                  <a:extLst>
                    <a:ext uri="{9D8B030D-6E8A-4147-A177-3AD203B41FA5}">
                      <a16:colId xmlns:a16="http://schemas.microsoft.com/office/drawing/2014/main" val="753155047"/>
                    </a:ext>
                  </a:extLst>
                </a:gridCol>
                <a:gridCol w="1541929">
                  <a:extLst>
                    <a:ext uri="{9D8B030D-6E8A-4147-A177-3AD203B41FA5}">
                      <a16:colId xmlns:a16="http://schemas.microsoft.com/office/drawing/2014/main" val="3439266014"/>
                    </a:ext>
                  </a:extLst>
                </a:gridCol>
                <a:gridCol w="4912661">
                  <a:extLst>
                    <a:ext uri="{9D8B030D-6E8A-4147-A177-3AD203B41FA5}">
                      <a16:colId xmlns:a16="http://schemas.microsoft.com/office/drawing/2014/main" val="243881398"/>
                    </a:ext>
                  </a:extLst>
                </a:gridCol>
              </a:tblGrid>
              <a:tr h="272217">
                <a:tc>
                  <a:txBody>
                    <a:bodyPr/>
                    <a:lstStyle/>
                    <a:p>
                      <a:pPr algn="l"/>
                      <a:r>
                        <a:rPr lang="en-US" sz="1400">
                          <a:effectLst/>
                        </a:rPr>
                        <a:t>Attribute</a:t>
                      </a:r>
                      <a:endParaRPr lang="en-US" sz="1400" b="1">
                        <a:effectLst/>
                      </a:endParaRPr>
                    </a:p>
                  </a:txBody>
                  <a:tcPr marL="47520" marR="47520" marT="21932" marB="21932"/>
                </a:tc>
                <a:tc>
                  <a:txBody>
                    <a:bodyPr/>
                    <a:lstStyle/>
                    <a:p>
                      <a:pPr algn="l"/>
                      <a:r>
                        <a:rPr lang="en-US" sz="1400">
                          <a:effectLst/>
                        </a:rPr>
                        <a:t>Required?</a:t>
                      </a:r>
                      <a:endParaRPr lang="en-US" sz="1400" b="1">
                        <a:effectLst/>
                      </a:endParaRPr>
                    </a:p>
                  </a:txBody>
                  <a:tcPr marL="47520" marR="47520" marT="21932" marB="21932"/>
                </a:tc>
                <a:tc>
                  <a:txBody>
                    <a:bodyPr/>
                    <a:lstStyle/>
                    <a:p>
                      <a:pPr algn="l"/>
                      <a:r>
                        <a:rPr lang="en-US" sz="1400">
                          <a:effectLst/>
                        </a:rPr>
                        <a:t>Default</a:t>
                      </a:r>
                      <a:endParaRPr lang="en-US" sz="1400" b="1">
                        <a:effectLst/>
                      </a:endParaRPr>
                    </a:p>
                  </a:txBody>
                  <a:tcPr marL="47520" marR="47520" marT="21932" marB="21932"/>
                </a:tc>
                <a:tc>
                  <a:txBody>
                    <a:bodyPr/>
                    <a:lstStyle/>
                    <a:p>
                      <a:pPr algn="l"/>
                      <a:r>
                        <a:rPr lang="en-US" sz="1400">
                          <a:effectLst/>
                        </a:rPr>
                        <a:t>Description</a:t>
                      </a:r>
                      <a:endParaRPr lang="en-US" sz="1400" b="1">
                        <a:effectLst/>
                      </a:endParaRPr>
                    </a:p>
                  </a:txBody>
                  <a:tcPr marL="47520" marR="47520" marT="21932" marB="21932"/>
                </a:tc>
                <a:extLst>
                  <a:ext uri="{0D108BD9-81ED-4DB2-BD59-A6C34878D82A}">
                    <a16:rowId xmlns:a16="http://schemas.microsoft.com/office/drawing/2014/main" val="815629700"/>
                  </a:ext>
                </a:extLst>
              </a:tr>
              <a:tr h="1271938">
                <a:tc>
                  <a:txBody>
                    <a:bodyPr/>
                    <a:lstStyle/>
                    <a:p>
                      <a:pPr algn="l"/>
                      <a:r>
                        <a:rPr lang="en-US" sz="1400">
                          <a:effectLst/>
                        </a:rPr>
                        <a:t>name</a:t>
                      </a:r>
                    </a:p>
                  </a:txBody>
                  <a:tcPr marL="25588" marR="25588" marT="21932" marB="21932"/>
                </a:tc>
                <a:tc>
                  <a:txBody>
                    <a:bodyPr/>
                    <a:lstStyle/>
                    <a:p>
                      <a:pPr algn="l"/>
                      <a:r>
                        <a:rPr lang="en-US" sz="1400" dirty="0">
                          <a:effectLst/>
                        </a:rPr>
                        <a:t>Yes</a:t>
                      </a:r>
                    </a:p>
                  </a:txBody>
                  <a:tcPr marL="25588" marR="25588" marT="21932" marB="21932"/>
                </a:tc>
                <a:tc>
                  <a:txBody>
                    <a:bodyPr/>
                    <a:lstStyle/>
                    <a:p>
                      <a:pPr algn="l"/>
                      <a:r>
                        <a:rPr lang="zh-TW" altLang="en-US" sz="1400" dirty="0">
                          <a:effectLst/>
                        </a:rPr>
                        <a:t> </a:t>
                      </a:r>
                    </a:p>
                  </a:txBody>
                  <a:tcPr marL="25588" marR="25588" marT="21932" marB="21932"/>
                </a:tc>
                <a:tc>
                  <a:txBody>
                    <a:bodyPr/>
                    <a:lstStyle/>
                    <a:p>
                      <a:pPr algn="l"/>
                      <a:r>
                        <a:rPr lang="en-US" sz="1400">
                          <a:effectLst/>
                        </a:rPr>
                        <a:t>Method name(s) with which the transaction attributes are to be associated. The wildcard (*) character can be used to associate the same transaction attribute settings with a number of methods; for example, get*, handle*, on*Event, and so forth.</a:t>
                      </a:r>
                    </a:p>
                  </a:txBody>
                  <a:tcPr marL="25588" marR="25588" marT="21932" marB="21932"/>
                </a:tc>
                <a:extLst>
                  <a:ext uri="{0D108BD9-81ED-4DB2-BD59-A6C34878D82A}">
                    <a16:rowId xmlns:a16="http://schemas.microsoft.com/office/drawing/2014/main" val="1441870669"/>
                  </a:ext>
                </a:extLst>
              </a:tr>
              <a:tr h="272217">
                <a:tc>
                  <a:txBody>
                    <a:bodyPr/>
                    <a:lstStyle/>
                    <a:p>
                      <a:pPr algn="l"/>
                      <a:r>
                        <a:rPr lang="en-US" sz="1400">
                          <a:effectLst/>
                        </a:rPr>
                        <a:t>propagation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REQUIRED</a:t>
                      </a:r>
                    </a:p>
                  </a:txBody>
                  <a:tcPr marL="25588" marR="25588" marT="21932" marB="21932"/>
                </a:tc>
                <a:tc>
                  <a:txBody>
                    <a:bodyPr/>
                    <a:lstStyle/>
                    <a:p>
                      <a:pPr algn="l"/>
                      <a:r>
                        <a:rPr lang="en-US" sz="1400">
                          <a:effectLst/>
                        </a:rPr>
                        <a:t>Transaction propagation behavior.</a:t>
                      </a:r>
                    </a:p>
                  </a:txBody>
                  <a:tcPr marL="25588" marR="25588" marT="21932" marB="21932"/>
                </a:tc>
                <a:extLst>
                  <a:ext uri="{0D108BD9-81ED-4DB2-BD59-A6C34878D82A}">
                    <a16:rowId xmlns:a16="http://schemas.microsoft.com/office/drawing/2014/main" val="270483930"/>
                  </a:ext>
                </a:extLst>
              </a:tr>
              <a:tr h="498014">
                <a:tc>
                  <a:txBody>
                    <a:bodyPr/>
                    <a:lstStyle/>
                    <a:p>
                      <a:pPr algn="l"/>
                      <a:r>
                        <a:rPr lang="en-US" sz="1400">
                          <a:effectLst/>
                        </a:rPr>
                        <a:t>isolation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DEFAULT</a:t>
                      </a:r>
                    </a:p>
                  </a:txBody>
                  <a:tcPr marL="25588" marR="25588" marT="21932" marB="21932"/>
                </a:tc>
                <a:tc>
                  <a:txBody>
                    <a:bodyPr/>
                    <a:lstStyle/>
                    <a:p>
                      <a:pPr algn="l"/>
                      <a:r>
                        <a:rPr lang="en-US" sz="1400">
                          <a:effectLst/>
                        </a:rPr>
                        <a:t>Transaction isolation level. Only applicable to propagation REQUIRED or REQUIRES_NEW.</a:t>
                      </a:r>
                    </a:p>
                  </a:txBody>
                  <a:tcPr marL="25588" marR="25588" marT="21932" marB="21932"/>
                </a:tc>
                <a:extLst>
                  <a:ext uri="{0D108BD9-81ED-4DB2-BD59-A6C34878D82A}">
                    <a16:rowId xmlns:a16="http://schemas.microsoft.com/office/drawing/2014/main" val="620082720"/>
                  </a:ext>
                </a:extLst>
              </a:tr>
              <a:tr h="498014">
                <a:tc>
                  <a:txBody>
                    <a:bodyPr/>
                    <a:lstStyle/>
                    <a:p>
                      <a:pPr algn="l"/>
                      <a:r>
                        <a:rPr lang="en-US" sz="1400">
                          <a:effectLst/>
                        </a:rPr>
                        <a:t>timeout</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altLang="zh-TW" sz="1400">
                          <a:effectLst/>
                        </a:rPr>
                        <a:t>-1</a:t>
                      </a:r>
                    </a:p>
                  </a:txBody>
                  <a:tcPr marL="25588" marR="25588" marT="21932" marB="21932"/>
                </a:tc>
                <a:tc>
                  <a:txBody>
                    <a:bodyPr/>
                    <a:lstStyle/>
                    <a:p>
                      <a:pPr algn="l"/>
                      <a:r>
                        <a:rPr lang="en-US" sz="1400">
                          <a:effectLst/>
                        </a:rPr>
                        <a:t>Transaction timeout (seconds). Only applicable to propagation REQUIRED or REQUIRES_NEW.</a:t>
                      </a:r>
                    </a:p>
                  </a:txBody>
                  <a:tcPr marL="25588" marR="25588" marT="21932" marB="21932"/>
                </a:tc>
                <a:extLst>
                  <a:ext uri="{0D108BD9-81ED-4DB2-BD59-A6C34878D82A}">
                    <a16:rowId xmlns:a16="http://schemas.microsoft.com/office/drawing/2014/main" val="250499425"/>
                  </a:ext>
                </a:extLst>
              </a:tr>
              <a:tr h="498014">
                <a:tc>
                  <a:txBody>
                    <a:bodyPr/>
                    <a:lstStyle/>
                    <a:p>
                      <a:pPr algn="l"/>
                      <a:r>
                        <a:rPr lang="en-US" sz="1400">
                          <a:effectLst/>
                        </a:rPr>
                        <a:t>read-only</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false</a:t>
                      </a:r>
                    </a:p>
                  </a:txBody>
                  <a:tcPr marL="25588" marR="25588" marT="21932" marB="21932"/>
                </a:tc>
                <a:tc>
                  <a:txBody>
                    <a:bodyPr/>
                    <a:lstStyle/>
                    <a:p>
                      <a:pPr algn="l"/>
                      <a:r>
                        <a:rPr lang="en-US" sz="1400">
                          <a:effectLst/>
                        </a:rPr>
                        <a:t>Read/write vs. read-only transaction. Only applicable to REQUIRED or REQUIRES_NEW.</a:t>
                      </a:r>
                    </a:p>
                  </a:txBody>
                  <a:tcPr marL="25588" marR="25588" marT="21932" marB="21932"/>
                </a:tc>
                <a:extLst>
                  <a:ext uri="{0D108BD9-81ED-4DB2-BD59-A6C34878D82A}">
                    <a16:rowId xmlns:a16="http://schemas.microsoft.com/office/drawing/2014/main" val="241729814"/>
                  </a:ext>
                </a:extLst>
              </a:tr>
              <a:tr h="714884">
                <a:tc>
                  <a:txBody>
                    <a:bodyPr/>
                    <a:lstStyle/>
                    <a:p>
                      <a:pPr algn="l"/>
                      <a:r>
                        <a:rPr lang="en-US" sz="1400">
                          <a:effectLst/>
                        </a:rPr>
                        <a:t>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a:effectLst/>
                        </a:rPr>
                        <a:t>Exception(s) that trigger rollback; comma-delimited. For example,com.foo.MyBusinessException,ServletException.</a:t>
                      </a:r>
                    </a:p>
                  </a:txBody>
                  <a:tcPr marL="25588" marR="25588" marT="21932" marB="21932"/>
                </a:tc>
                <a:extLst>
                  <a:ext uri="{0D108BD9-81ED-4DB2-BD59-A6C34878D82A}">
                    <a16:rowId xmlns:a16="http://schemas.microsoft.com/office/drawing/2014/main" val="4223857148"/>
                  </a:ext>
                </a:extLst>
              </a:tr>
              <a:tr h="714884">
                <a:tc>
                  <a:txBody>
                    <a:bodyPr/>
                    <a:lstStyle/>
                    <a:p>
                      <a:pPr algn="l"/>
                      <a:r>
                        <a:rPr lang="en-US" sz="1400">
                          <a:effectLst/>
                        </a:rPr>
                        <a:t>no-rollback-for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dirty="0">
                          <a:effectLst/>
                        </a:rPr>
                        <a:t>Exception(s) that do not trigger rollback; comma-delimited. For </a:t>
                      </a:r>
                      <a:r>
                        <a:rPr lang="en-US" sz="1400" dirty="0" err="1">
                          <a:effectLst/>
                        </a:rPr>
                        <a:t>example,com.foo.MyBusinessException,ServletException</a:t>
                      </a:r>
                      <a:r>
                        <a:rPr lang="en-US" sz="1400" dirty="0">
                          <a:effectLst/>
                        </a:rPr>
                        <a:t>.</a:t>
                      </a:r>
                    </a:p>
                  </a:txBody>
                  <a:tcPr marL="25588" marR="25588" marT="21932" marB="21932"/>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389530" y="3435461"/>
            <a:ext cx="5750292" cy="181588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the service class that we want to make 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DefaultFooService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FooService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String barName);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insertFoo(Foo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updateFoo(Foo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986118" y="474345"/>
            <a:ext cx="10023898" cy="590931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from the file 'context.xml'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http://www.w3.org/2001/XMLSchema-instance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xmlns:aop</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xmlns:tx</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6"/>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7"/>
              </a:rPr>
              <a:t>http://www.springframework.org/schema/tx/spring-tx.xsd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http://www.springframework.org/schema/aop/spring-aop.xsd"</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enable the configuration of transactional behavior based on annotations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000000"/>
                </a:solidFill>
                <a:effectLst/>
                <a:latin typeface="Consolas" panose="020B0609020204030204" pitchFamily="49" charset="0"/>
              </a:rPr>
              <a:t>&lt;tx:annotation-driven transaction-manager="txManager"/&gt;</a:t>
            </a: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 PlatformTransactionManager is still required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dependency is defined somewhere else)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1039907" y="1470210"/>
          <a:ext cx="9955306" cy="5163670"/>
        </p:xfrm>
        <a:graphic>
          <a:graphicData uri="http://schemas.openxmlformats.org/drawingml/2006/table">
            <a:tbl>
              <a:tblPr firstRow="1" bandRow="1">
                <a:tableStyleId>{69012ECD-51FC-41F1-AA8D-1B2483CD663E}</a:tableStyleId>
              </a:tblPr>
              <a:tblGrid>
                <a:gridCol w="2250141">
                  <a:extLst>
                    <a:ext uri="{9D8B030D-6E8A-4147-A177-3AD203B41FA5}">
                      <a16:colId xmlns:a16="http://schemas.microsoft.com/office/drawing/2014/main" val="1596105766"/>
                    </a:ext>
                  </a:extLst>
                </a:gridCol>
                <a:gridCol w="3343835">
                  <a:extLst>
                    <a:ext uri="{9D8B030D-6E8A-4147-A177-3AD203B41FA5}">
                      <a16:colId xmlns:a16="http://schemas.microsoft.com/office/drawing/2014/main" val="3003841203"/>
                    </a:ext>
                  </a:extLst>
                </a:gridCol>
                <a:gridCol w="4361330">
                  <a:extLst>
                    <a:ext uri="{9D8B030D-6E8A-4147-A177-3AD203B41FA5}">
                      <a16:colId xmlns:a16="http://schemas.microsoft.com/office/drawing/2014/main" val="2063808494"/>
                    </a:ext>
                  </a:extLst>
                </a:gridCol>
              </a:tblGrid>
              <a:tr h="304686">
                <a:tc>
                  <a:txBody>
                    <a:bodyPr/>
                    <a:lstStyle/>
                    <a:p>
                      <a:pPr algn="l"/>
                      <a:r>
                        <a:rPr lang="en-US" sz="1400" dirty="0">
                          <a:effectLst/>
                        </a:rPr>
                        <a:t>Property</a:t>
                      </a:r>
                      <a:endParaRPr lang="en-US" sz="1400" b="1" dirty="0">
                        <a:effectLst/>
                      </a:endParaRPr>
                    </a:p>
                  </a:txBody>
                  <a:tcPr marL="78046" marR="78046" marT="36021" marB="36021"/>
                </a:tc>
                <a:tc>
                  <a:txBody>
                    <a:bodyPr/>
                    <a:lstStyle/>
                    <a:p>
                      <a:pPr algn="l"/>
                      <a:r>
                        <a:rPr lang="en-US" sz="1400" dirty="0">
                          <a:effectLst/>
                        </a:rPr>
                        <a:t>Type</a:t>
                      </a:r>
                      <a:endParaRPr lang="en-US" sz="1400" b="1" dirty="0">
                        <a:effectLst/>
                      </a:endParaRPr>
                    </a:p>
                  </a:txBody>
                  <a:tcPr marL="78046" marR="78046" marT="36021" marB="36021"/>
                </a:tc>
                <a:tc>
                  <a:txBody>
                    <a:bodyPr/>
                    <a:lstStyle/>
                    <a:p>
                      <a:pPr algn="l"/>
                      <a:r>
                        <a:rPr lang="en-US" sz="1400">
                          <a:effectLst/>
                        </a:rPr>
                        <a:t>Description</a:t>
                      </a:r>
                      <a:endParaRPr lang="en-US" sz="1400" b="1">
                        <a:effectLst/>
                      </a:endParaRPr>
                    </a:p>
                  </a:txBody>
                  <a:tcPr marL="78046" marR="78046" marT="36021" marB="36021"/>
                </a:tc>
                <a:extLst>
                  <a:ext uri="{0D108BD9-81ED-4DB2-BD59-A6C34878D82A}">
                    <a16:rowId xmlns:a16="http://schemas.microsoft.com/office/drawing/2014/main" val="1869412533"/>
                  </a:ext>
                </a:extLst>
              </a:tr>
              <a:tr h="532463">
                <a:tc>
                  <a:txBody>
                    <a:bodyPr/>
                    <a:lstStyle/>
                    <a:p>
                      <a:pPr algn="l"/>
                      <a:r>
                        <a:rPr lang="en-US" sz="1400" u="none" strike="noStrike">
                          <a:effectLst/>
                          <a:hlinkClick r:id="rId2" tooltip="Multiple Transaction Managers with @Transactional"/>
                        </a:rPr>
                        <a:t>value</a:t>
                      </a:r>
                      <a:endParaRPr lang="en-US" sz="1400">
                        <a:effectLst/>
                      </a:endParaRPr>
                    </a:p>
                  </a:txBody>
                  <a:tcPr marL="42025" marR="42025" marT="36021" marB="36021"/>
                </a:tc>
                <a:tc>
                  <a:txBody>
                    <a:bodyPr/>
                    <a:lstStyle/>
                    <a:p>
                      <a:pPr algn="l"/>
                      <a:r>
                        <a:rPr lang="en-US" sz="1400">
                          <a:effectLst/>
                        </a:rPr>
                        <a:t>String</a:t>
                      </a:r>
                    </a:p>
                  </a:txBody>
                  <a:tcPr marL="42025" marR="42025" marT="36021" marB="36021"/>
                </a:tc>
                <a:tc>
                  <a:txBody>
                    <a:bodyPr/>
                    <a:lstStyle/>
                    <a:p>
                      <a:pPr algn="l"/>
                      <a:r>
                        <a:rPr lang="en-US" sz="1400">
                          <a:effectLst/>
                        </a:rPr>
                        <a:t>Optional qualifier specifying the transaction manager to be used.</a:t>
                      </a:r>
                    </a:p>
                  </a:txBody>
                  <a:tcPr marL="42025" marR="42025" marT="36021" marB="36021"/>
                </a:tc>
                <a:extLst>
                  <a:ext uri="{0D108BD9-81ED-4DB2-BD59-A6C34878D82A}">
                    <a16:rowId xmlns:a16="http://schemas.microsoft.com/office/drawing/2014/main" val="18854525"/>
                  </a:ext>
                </a:extLst>
              </a:tr>
              <a:tr h="304686">
                <a:tc>
                  <a:txBody>
                    <a:bodyPr/>
                    <a:lstStyle/>
                    <a:p>
                      <a:pPr algn="l"/>
                      <a:r>
                        <a:rPr lang="en-US" sz="1400" u="none" strike="noStrike" dirty="0">
                          <a:effectLst/>
                          <a:hlinkClick r:id="rId3" tooltip="17.5.7 Transaction propagation"/>
                        </a:rPr>
                        <a:t>propagation</a:t>
                      </a:r>
                      <a:endParaRPr lang="en-US" sz="1400" dirty="0">
                        <a:effectLst/>
                      </a:endParaRPr>
                    </a:p>
                  </a:txBody>
                  <a:tcPr marL="42025" marR="42025" marT="36021" marB="36021"/>
                </a:tc>
                <a:tc>
                  <a:txBody>
                    <a:bodyPr/>
                    <a:lstStyle/>
                    <a:p>
                      <a:pPr algn="l"/>
                      <a:r>
                        <a:rPr lang="en-US" sz="1400">
                          <a:effectLst/>
                        </a:rPr>
                        <a:t>enum: Propagation</a:t>
                      </a:r>
                    </a:p>
                  </a:txBody>
                  <a:tcPr marL="42025" marR="42025" marT="36021" marB="36021"/>
                </a:tc>
                <a:tc>
                  <a:txBody>
                    <a:bodyPr/>
                    <a:lstStyle/>
                    <a:p>
                      <a:pPr algn="l"/>
                      <a:r>
                        <a:rPr lang="en-US" sz="1400">
                          <a:effectLst/>
                        </a:rPr>
                        <a:t>Optional propagation setting.</a:t>
                      </a:r>
                    </a:p>
                  </a:txBody>
                  <a:tcPr marL="42025" marR="42025" marT="36021" marB="36021"/>
                </a:tc>
                <a:extLst>
                  <a:ext uri="{0D108BD9-81ED-4DB2-BD59-A6C34878D82A}">
                    <a16:rowId xmlns:a16="http://schemas.microsoft.com/office/drawing/2014/main" val="1192554524"/>
                  </a:ext>
                </a:extLst>
              </a:tr>
              <a:tr h="630661">
                <a:tc>
                  <a:txBody>
                    <a:bodyPr/>
                    <a:lstStyle/>
                    <a:p>
                      <a:pPr algn="l"/>
                      <a:r>
                        <a:rPr lang="en-US" sz="1400">
                          <a:effectLst/>
                        </a:rPr>
                        <a:t>isolation</a:t>
                      </a:r>
                    </a:p>
                  </a:txBody>
                  <a:tcPr marL="42025" marR="42025" marT="36021" marB="36021"/>
                </a:tc>
                <a:tc>
                  <a:txBody>
                    <a:bodyPr/>
                    <a:lstStyle/>
                    <a:p>
                      <a:pPr algn="l"/>
                      <a:r>
                        <a:rPr lang="en-US" sz="1400">
                          <a:effectLst/>
                        </a:rPr>
                        <a:t>enum: Isolation</a:t>
                      </a:r>
                    </a:p>
                  </a:txBody>
                  <a:tcPr marL="42025" marR="42025" marT="36021" marB="36021"/>
                </a:tc>
                <a:tc>
                  <a:txBody>
                    <a:bodyPr/>
                    <a:lstStyle/>
                    <a:p>
                      <a:pPr algn="l"/>
                      <a:r>
                        <a:rPr lang="en-US" sz="1400">
                          <a:effectLst/>
                        </a:rPr>
                        <a:t>Optional isolation level. Only applicable to propagation REQUIRED or REQUIRES_NEW.</a:t>
                      </a:r>
                    </a:p>
                  </a:txBody>
                  <a:tcPr marL="42025" marR="42025" marT="36021" marB="36021"/>
                </a:tc>
                <a:extLst>
                  <a:ext uri="{0D108BD9-81ED-4DB2-BD59-A6C34878D82A}">
                    <a16:rowId xmlns:a16="http://schemas.microsoft.com/office/drawing/2014/main" val="1575227575"/>
                  </a:ext>
                </a:extLst>
              </a:tr>
              <a:tr h="630661">
                <a:tc>
                  <a:txBody>
                    <a:bodyPr/>
                    <a:lstStyle/>
                    <a:p>
                      <a:pPr algn="l"/>
                      <a:r>
                        <a:rPr lang="en-US" sz="1400" dirty="0">
                          <a:effectLst/>
                        </a:rPr>
                        <a:t>timeout</a:t>
                      </a:r>
                    </a:p>
                  </a:txBody>
                  <a:tcPr marL="42025" marR="42025" marT="36021" marB="36021"/>
                </a:tc>
                <a:tc>
                  <a:txBody>
                    <a:bodyPr/>
                    <a:lstStyle/>
                    <a:p>
                      <a:pPr algn="l"/>
                      <a:r>
                        <a:rPr lang="en-US" sz="1400">
                          <a:effectLst/>
                        </a:rPr>
                        <a:t>int (in seconds granularity)</a:t>
                      </a:r>
                    </a:p>
                  </a:txBody>
                  <a:tcPr marL="42025" marR="42025" marT="36021" marB="36021"/>
                </a:tc>
                <a:tc>
                  <a:txBody>
                    <a:bodyPr/>
                    <a:lstStyle/>
                    <a:p>
                      <a:pPr algn="l"/>
                      <a:r>
                        <a:rPr lang="en-US" sz="1400">
                          <a:effectLst/>
                        </a:rPr>
                        <a:t>Optional transaction timeout. Only applicable to propagation REQUIRED or REQUIRES_NEW.</a:t>
                      </a:r>
                    </a:p>
                  </a:txBody>
                  <a:tcPr marL="42025" marR="42025" marT="36021" marB="36021"/>
                </a:tc>
                <a:extLst>
                  <a:ext uri="{0D108BD9-81ED-4DB2-BD59-A6C34878D82A}">
                    <a16:rowId xmlns:a16="http://schemas.microsoft.com/office/drawing/2014/main" val="3427100139"/>
                  </a:ext>
                </a:extLst>
              </a:tr>
              <a:tr h="630661">
                <a:tc>
                  <a:txBody>
                    <a:bodyPr/>
                    <a:lstStyle/>
                    <a:p>
                      <a:pPr algn="l"/>
                      <a:r>
                        <a:rPr lang="en-US" sz="1400">
                          <a:effectLst/>
                        </a:rPr>
                        <a:t>readOnly</a:t>
                      </a:r>
                    </a:p>
                  </a:txBody>
                  <a:tcPr marL="42025" marR="42025" marT="36021" marB="36021"/>
                </a:tc>
                <a:tc>
                  <a:txBody>
                    <a:bodyPr/>
                    <a:lstStyle/>
                    <a:p>
                      <a:pPr algn="l"/>
                      <a:r>
                        <a:rPr lang="en-US" sz="1400">
                          <a:effectLst/>
                        </a:rPr>
                        <a:t>boolean</a:t>
                      </a:r>
                    </a:p>
                  </a:txBody>
                  <a:tcPr marL="42025" marR="42025" marT="36021" marB="36021"/>
                </a:tc>
                <a:tc>
                  <a:txBody>
                    <a:bodyPr/>
                    <a:lstStyle/>
                    <a:p>
                      <a:pPr algn="l"/>
                      <a:r>
                        <a:rPr lang="en-US" sz="1400">
                          <a:effectLst/>
                        </a:rPr>
                        <a:t>Read/write vs. read-only transaction. Only applicable to REQUIRED or REQUIRES_NEW.</a:t>
                      </a:r>
                    </a:p>
                  </a:txBody>
                  <a:tcPr marL="42025" marR="42025" marT="36021" marB="36021"/>
                </a:tc>
                <a:extLst>
                  <a:ext uri="{0D108BD9-81ED-4DB2-BD59-A6C34878D82A}">
                    <a16:rowId xmlns:a16="http://schemas.microsoft.com/office/drawing/2014/main" val="1184015354"/>
                  </a:ext>
                </a:extLst>
              </a:tr>
              <a:tr h="532463">
                <a:tc>
                  <a:txBody>
                    <a:bodyPr/>
                    <a:lstStyle/>
                    <a:p>
                      <a:pPr algn="l"/>
                      <a:r>
                        <a:rPr lang="en-US" sz="1400">
                          <a:effectLst/>
                        </a:rPr>
                        <a:t>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cause rollback.</a:t>
                      </a:r>
                    </a:p>
                  </a:txBody>
                  <a:tcPr marL="42025" marR="42025" marT="36021" marB="36021"/>
                </a:tc>
                <a:extLst>
                  <a:ext uri="{0D108BD9-81ED-4DB2-BD59-A6C34878D82A}">
                    <a16:rowId xmlns:a16="http://schemas.microsoft.com/office/drawing/2014/main" val="1976863636"/>
                  </a:ext>
                </a:extLst>
              </a:tr>
              <a:tr h="532463">
                <a:tc>
                  <a:txBody>
                    <a:bodyPr/>
                    <a:lstStyle/>
                    <a:p>
                      <a:pPr algn="l"/>
                      <a:r>
                        <a:rPr lang="en-US" sz="1400">
                          <a:effectLst/>
                        </a:rPr>
                        <a:t>rollbackForClassName</a:t>
                      </a:r>
                    </a:p>
                  </a:txBody>
                  <a:tcPr marL="42025" marR="42025" marT="36021" marB="36021"/>
                </a:tc>
                <a:tc>
                  <a:txBody>
                    <a:bodyPr/>
                    <a:lstStyle/>
                    <a:p>
                      <a:pPr algn="l"/>
                      <a:r>
                        <a:rPr lang="en-US" sz="1400">
                          <a:effectLst/>
                        </a:rPr>
                        <a:t>Array of class names. Classes must be derived from Throwable.</a:t>
                      </a:r>
                    </a:p>
                  </a:txBody>
                  <a:tcPr marL="42025" marR="42025" marT="36021" marB="36021"/>
                </a:tc>
                <a:tc>
                  <a:txBody>
                    <a:bodyPr/>
                    <a:lstStyle/>
                    <a:p>
                      <a:pPr algn="l"/>
                      <a:r>
                        <a:rPr lang="en-US" sz="1400">
                          <a:effectLst/>
                        </a:rPr>
                        <a:t>Optional array of names of exception classes that must cause rollback.</a:t>
                      </a:r>
                    </a:p>
                  </a:txBody>
                  <a:tcPr marL="42025" marR="42025" marT="36021" marB="36021"/>
                </a:tc>
                <a:extLst>
                  <a:ext uri="{0D108BD9-81ED-4DB2-BD59-A6C34878D82A}">
                    <a16:rowId xmlns:a16="http://schemas.microsoft.com/office/drawing/2014/main" val="3774430968"/>
                  </a:ext>
                </a:extLst>
              </a:tr>
              <a:tr h="532463">
                <a:tc>
                  <a:txBody>
                    <a:bodyPr/>
                    <a:lstStyle/>
                    <a:p>
                      <a:pPr algn="l"/>
                      <a:r>
                        <a:rPr lang="en-US" sz="1400">
                          <a:effectLst/>
                        </a:rPr>
                        <a:t>noRollbackFor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not cause rollback.</a:t>
                      </a:r>
                    </a:p>
                  </a:txBody>
                  <a:tcPr marL="42025" marR="42025" marT="36021" marB="36021"/>
                </a:tc>
                <a:extLst>
                  <a:ext uri="{0D108BD9-81ED-4DB2-BD59-A6C34878D82A}">
                    <a16:rowId xmlns:a16="http://schemas.microsoft.com/office/drawing/2014/main" val="112437954"/>
                  </a:ext>
                </a:extLst>
              </a:tr>
              <a:tr h="532463">
                <a:tc>
                  <a:txBody>
                    <a:bodyPr/>
                    <a:lstStyle/>
                    <a:p>
                      <a:pPr algn="l"/>
                      <a:r>
                        <a:rPr lang="en-US" sz="1400">
                          <a:effectLst/>
                        </a:rPr>
                        <a:t>noRollbackForClassName</a:t>
                      </a:r>
                    </a:p>
                  </a:txBody>
                  <a:tcPr marL="42025" marR="42025" marT="36021" marB="36021"/>
                </a:tc>
                <a:tc>
                  <a:txBody>
                    <a:bodyPr/>
                    <a:lstStyle/>
                    <a:p>
                      <a:pPr algn="l"/>
                      <a:r>
                        <a:rPr lang="en-US" sz="1400">
                          <a:effectLst/>
                        </a:rPr>
                        <a:t>Array of String class names, which must be derived from Throwable.</a:t>
                      </a:r>
                    </a:p>
                  </a:txBody>
                  <a:tcPr marL="42025" marR="42025" marT="36021" marB="36021"/>
                </a:tc>
                <a:tc>
                  <a:txBody>
                    <a:bodyPr/>
                    <a:lstStyle/>
                    <a:p>
                      <a:pPr algn="l"/>
                      <a:r>
                        <a:rPr lang="en-US" sz="1400" dirty="0">
                          <a:effectLst/>
                        </a:rPr>
                        <a:t>Optional array of names of exception classes that must not cause rollback.</a:t>
                      </a:r>
                    </a:p>
                  </a:txBody>
                  <a:tcPr marL="42025" marR="42025" marT="36021" marB="36021"/>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945341" y="1982450"/>
            <a:ext cx="4031873" cy="144655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class</a:t>
            </a:r>
            <a:r>
              <a:rPr kumimoji="0" lang="zh-TW" altLang="zh-TW" sz="1100" b="0" i="0" u="none" strike="noStrike" cap="none" normalizeH="0" baseline="0" dirty="0">
                <a:ln>
                  <a:noFill/>
                </a:ln>
                <a:solidFill>
                  <a:srgbClr val="000000"/>
                </a:solidFill>
                <a:effectLst/>
                <a:latin typeface="Consolas" panose="020B0609020204030204" pitchFamily="49" charset="0"/>
              </a:rPr>
              <a:t> TransactionalService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@Transactional("order")</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setSomething(String name)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@Transactional("account")</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doSomething()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solidFill>
                  <a:srgbClr val="000000"/>
                </a:solidFill>
                <a:effectLst/>
                <a:latin typeface="Consolas" panose="020B0609020204030204" pitchFamily="49" charset="0"/>
              </a:rPr>
              <a:t>}</a:t>
            </a:r>
            <a:r>
              <a:rPr kumimoji="0" lang="zh-TW" altLang="zh-TW" sz="9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1205753" y="3930194"/>
            <a:ext cx="10620215" cy="2462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&lt;tx:annotation-driven/&gt;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"transactionManager1"</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"order"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"transactionManager2"</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"account"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75" y="2317028"/>
            <a:ext cx="6236677" cy="265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D87F92C-142A-4DD8-8135-0357BA9CAFEE}"/>
              </a:ext>
            </a:extLst>
          </p:cNvPr>
          <p:cNvSpPr>
            <a:spLocks noGrp="1"/>
          </p:cNvSpPr>
          <p:nvPr>
            <p:ph type="ctrTitle"/>
          </p:nvPr>
        </p:nvSpPr>
        <p:spPr/>
        <p:txBody>
          <a:bodyPr/>
          <a:lstStyle/>
          <a:p>
            <a:r>
              <a:rPr lang="en-US" altLang="zh-TW" dirty="0"/>
              <a:t>Exception Handling</a:t>
            </a:r>
            <a:endParaRPr lang="zh-TW" altLang="en-US" dirty="0"/>
          </a:p>
        </p:txBody>
      </p:sp>
      <p:sp>
        <p:nvSpPr>
          <p:cNvPr id="5" name="副標題 4">
            <a:extLst>
              <a:ext uri="{FF2B5EF4-FFF2-40B4-BE49-F238E27FC236}">
                <a16:creationId xmlns:a16="http://schemas.microsoft.com/office/drawing/2014/main" id="{B5100A6E-D4E0-4A3B-8EFE-9D4DABB2306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190598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fontScale="92500" lnSpcReduction="2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47" y="4193671"/>
            <a:ext cx="6664361" cy="229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70000" lnSpcReduction="2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 y="681038"/>
            <a:ext cx="10702837"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2626659" y="4332512"/>
            <a:ext cx="5551520" cy="95410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SomeMovieFinder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380564" y="3417676"/>
            <a:ext cx="5352747" cy="160043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80808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JpaMovieFinder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808080"/>
                </a:solidFill>
                <a:effectLst/>
                <a:latin typeface="Consolas" panose="020B0609020204030204" pitchFamily="49" charset="0"/>
              </a:rPr>
              <a:t>    </a:t>
            </a:r>
            <a:r>
              <a:rPr kumimoji="0" lang="zh-TW" altLang="zh-TW" sz="1400" b="0" i="1" u="none" strike="noStrike" cap="none" normalizeH="0" baseline="0" dirty="0">
                <a:ln>
                  <a:noFill/>
                </a:ln>
                <a:solidFill>
                  <a:srgbClr val="808080"/>
                </a:solidFill>
                <a:effectLst/>
                <a:latin typeface="Consolas" panose="020B0609020204030204" pitchFamily="49" charset="0"/>
              </a:rPr>
              <a:t>@PersistenceContext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private</a:t>
            </a:r>
            <a:r>
              <a:rPr kumimoji="0" lang="zh-TW" altLang="zh-TW" sz="1400" b="0" i="0" u="none" strike="noStrike" cap="none" normalizeH="0" baseline="0" dirty="0">
                <a:ln>
                  <a:noFill/>
                </a:ln>
                <a:solidFill>
                  <a:srgbClr val="000000"/>
                </a:solidFill>
                <a:effectLst/>
                <a:latin typeface="Consolas" panose="020B0609020204030204" pitchFamily="49" charset="0"/>
              </a:rPr>
              <a:t> EntityManager entityManager;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a:t>Event 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88942803"/>
              </p:ext>
            </p:extLst>
          </p:nvPr>
        </p:nvGraphicFramePr>
        <p:xfrm>
          <a:off x="1810869" y="2680447"/>
          <a:ext cx="7535900" cy="3987259"/>
        </p:xfrm>
        <a:graphic>
          <a:graphicData uri="http://schemas.openxmlformats.org/drawingml/2006/table">
            <a:tbl>
              <a:tblPr/>
              <a:tblGrid>
                <a:gridCol w="2366683">
                  <a:extLst>
                    <a:ext uri="{9D8B030D-6E8A-4147-A177-3AD203B41FA5}">
                      <a16:colId xmlns:a16="http://schemas.microsoft.com/office/drawing/2014/main" val="1846632215"/>
                    </a:ext>
                  </a:extLst>
                </a:gridCol>
                <a:gridCol w="5169217">
                  <a:extLst>
                    <a:ext uri="{9D8B030D-6E8A-4147-A177-3AD203B41FA5}">
                      <a16:colId xmlns:a16="http://schemas.microsoft.com/office/drawing/2014/main" val="1954260059"/>
                    </a:ext>
                  </a:extLst>
                </a:gridCol>
              </a:tblGrid>
              <a:tr h="254163">
                <a:tc>
                  <a:txBody>
                    <a:bodyPr/>
                    <a:lstStyle/>
                    <a:p>
                      <a:pPr algn="l" rtl="0" fontAlgn="t"/>
                      <a:r>
                        <a:rPr lang="en-US" sz="1300" b="1">
                          <a:effectLst/>
                        </a:rPr>
                        <a:t>Type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1">
                          <a:effectLst/>
                        </a:rPr>
                        <a:t>Description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186135423"/>
                  </a:ext>
                </a:extLst>
              </a:tr>
              <a:tr h="577173">
                <a:tc>
                  <a:txBody>
                    <a:bodyPr/>
                    <a:lstStyle/>
                    <a:p>
                      <a:pPr algn="l" rtl="0" fontAlgn="t"/>
                      <a:r>
                        <a:rPr lang="en-US" sz="1300" b="0">
                          <a:effectLst/>
                          <a:latin typeface="inherit"/>
                        </a:rPr>
                        <a:t>@PrePersist</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before the entity manager persist operation is actually executed or cascaded. This call is synchronous with the persist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77477544"/>
                  </a:ext>
                </a:extLst>
              </a:tr>
              <a:tr h="577173">
                <a:tc>
                  <a:txBody>
                    <a:bodyPr/>
                    <a:lstStyle/>
                    <a:p>
                      <a:pPr algn="l" rtl="0" fontAlgn="t"/>
                      <a:r>
                        <a:rPr lang="en-US" sz="1300" b="0">
                          <a:effectLst/>
                          <a:latin typeface="inherit"/>
                        </a:rPr>
                        <a:t>@PreRemove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before the entity manager remove operation is actually executed or cascaded. This call is synchronous with the remove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070754042"/>
                  </a:ext>
                </a:extLst>
              </a:tr>
              <a:tr h="750325">
                <a:tc>
                  <a:txBody>
                    <a:bodyPr/>
                    <a:lstStyle/>
                    <a:p>
                      <a:pPr algn="l" rtl="0" fontAlgn="t"/>
                      <a:r>
                        <a:rPr lang="en-US" sz="1300" b="0">
                          <a:effectLst/>
                          <a:latin typeface="inherit"/>
                        </a:rPr>
                        <a:t>@PostPersist</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after the entity manager persist operation is actually executed or cascaded. This call is invoked after the database INSERT is executed.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62861645"/>
                  </a:ext>
                </a:extLst>
              </a:tr>
              <a:tr h="577173">
                <a:tc>
                  <a:txBody>
                    <a:bodyPr/>
                    <a:lstStyle/>
                    <a:p>
                      <a:pPr algn="l" rtl="0" fontAlgn="t"/>
                      <a:r>
                        <a:rPr lang="en-US" sz="1300" b="0">
                          <a:effectLst/>
                          <a:latin typeface="inherit"/>
                        </a:rPr>
                        <a:t>@PostRemove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after the entity manager remove operation is actually executed or cascaded. This call is synchronous with the remove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319624714"/>
                  </a:ext>
                </a:extLst>
              </a:tr>
              <a:tr h="404022">
                <a:tc>
                  <a:txBody>
                    <a:bodyPr/>
                    <a:lstStyle/>
                    <a:p>
                      <a:pPr algn="l" rtl="0" fontAlgn="t"/>
                      <a:r>
                        <a:rPr lang="en-US" sz="1300" b="0">
                          <a:effectLst/>
                          <a:latin typeface="inherit"/>
                        </a:rPr>
                        <a:t>@PreUpdate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before the database UPDATE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70872192"/>
                  </a:ext>
                </a:extLst>
              </a:tr>
              <a:tr h="254163">
                <a:tc>
                  <a:txBody>
                    <a:bodyPr/>
                    <a:lstStyle/>
                    <a:p>
                      <a:pPr algn="l" rtl="0" fontAlgn="t"/>
                      <a:r>
                        <a:rPr lang="en-US" sz="1300" b="0">
                          <a:effectLst/>
                          <a:latin typeface="inherit"/>
                        </a:rPr>
                        <a:t>@PostUpdate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after the database UPDATE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84007640"/>
                  </a:ext>
                </a:extLst>
              </a:tr>
              <a:tr h="577173">
                <a:tc>
                  <a:txBody>
                    <a:bodyPr/>
                    <a:lstStyle/>
                    <a:p>
                      <a:pPr algn="l" rtl="0" fontAlgn="t"/>
                      <a:r>
                        <a:rPr lang="en-US" sz="1300" b="0">
                          <a:effectLst/>
                          <a:latin typeface="inherit"/>
                        </a:rPr>
                        <a:t>@PostLoad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dirty="0">
                          <a:effectLst/>
                          <a:latin typeface="inherit"/>
                        </a:rPr>
                        <a:t>Executed after an entity has been loaded into the current persistence context or an entity has been refreshed.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6039</Words>
  <Application>Microsoft Office PowerPoint</Application>
  <PresentationFormat>寬螢幕</PresentationFormat>
  <Paragraphs>587</Paragraphs>
  <Slides>87</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87</vt:i4>
      </vt:variant>
    </vt:vector>
  </HeadingPairs>
  <TitlesOfParts>
    <vt:vector size="97"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vt:lpstr>
      <vt:lpstr>Enviorment</vt:lpstr>
      <vt:lpstr>Hibernate ORM</vt:lpstr>
      <vt:lpstr>Methods of EntityManager</vt:lpstr>
      <vt:lpstr>PowerPoint 簡報</vt:lpstr>
      <vt:lpstr>PowerPoint 簡報</vt:lpstr>
      <vt:lpstr>Exception Handling</vt:lpstr>
      <vt:lpstr>Event Handling</vt:lpstr>
      <vt:lpstr>example</vt:lpstr>
      <vt:lpstr>PowerPoint 簡報</vt:lpstr>
      <vt:lpstr>JPQL</vt:lpstr>
      <vt:lpstr>Criteria API</vt:lpstr>
      <vt:lpstr>Batching</vt:lpstr>
      <vt:lpstr>Native SQL</vt:lpstr>
      <vt:lpstr>Locking</vt:lpstr>
      <vt:lpstr>Locking Strategy</vt:lpstr>
      <vt:lpstr>PowerPoint 簡報</vt:lpstr>
      <vt:lpstr>Spring Framework Transaction Management</vt:lpstr>
      <vt:lpstr>PowerPoint 簡報</vt:lpstr>
      <vt:lpstr>Criteria API </vt:lpstr>
      <vt:lpstr>PowerPoint 簡報</vt:lpstr>
      <vt:lpstr>Criteria Query Structure</vt:lpstr>
      <vt:lpstr>PowerPoint 簡報</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eclipse JPA Project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39</cp:revision>
  <dcterms:created xsi:type="dcterms:W3CDTF">2018-10-27T17:27:19Z</dcterms:created>
  <dcterms:modified xsi:type="dcterms:W3CDTF">2018-11-05T15:45:33Z</dcterms:modified>
</cp:coreProperties>
</file>