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 id="2147483796" r:id="rId2"/>
  </p:sldMasterIdLst>
  <p:sldIdLst>
    <p:sldId id="256" r:id="rId3"/>
    <p:sldId id="379" r:id="rId4"/>
    <p:sldId id="257" r:id="rId5"/>
    <p:sldId id="258" r:id="rId6"/>
    <p:sldId id="284" r:id="rId7"/>
    <p:sldId id="317" r:id="rId8"/>
    <p:sldId id="274" r:id="rId9"/>
    <p:sldId id="322" r:id="rId10"/>
    <p:sldId id="318" r:id="rId11"/>
    <p:sldId id="323" r:id="rId12"/>
    <p:sldId id="278" r:id="rId13"/>
    <p:sldId id="282" r:id="rId14"/>
    <p:sldId id="277" r:id="rId15"/>
    <p:sldId id="286" r:id="rId16"/>
    <p:sldId id="287" r:id="rId17"/>
    <p:sldId id="305" r:id="rId18"/>
    <p:sldId id="395" r:id="rId19"/>
    <p:sldId id="394" r:id="rId20"/>
    <p:sldId id="306" r:id="rId21"/>
    <p:sldId id="297" r:id="rId22"/>
    <p:sldId id="386" r:id="rId23"/>
    <p:sldId id="381" r:id="rId24"/>
    <p:sldId id="261" r:id="rId25"/>
    <p:sldId id="330" r:id="rId26"/>
    <p:sldId id="382" r:id="rId27"/>
    <p:sldId id="331" r:id="rId28"/>
    <p:sldId id="332" r:id="rId29"/>
    <p:sldId id="383" r:id="rId30"/>
    <p:sldId id="334" r:id="rId31"/>
    <p:sldId id="335" r:id="rId32"/>
    <p:sldId id="336" r:id="rId33"/>
    <p:sldId id="384" r:id="rId34"/>
    <p:sldId id="385" r:id="rId35"/>
    <p:sldId id="338" r:id="rId36"/>
    <p:sldId id="339" r:id="rId37"/>
    <p:sldId id="283" r:id="rId38"/>
    <p:sldId id="292" r:id="rId39"/>
    <p:sldId id="380" r:id="rId40"/>
    <p:sldId id="293" r:id="rId41"/>
    <p:sldId id="295" r:id="rId42"/>
    <p:sldId id="294" r:id="rId43"/>
    <p:sldId id="296" r:id="rId44"/>
    <p:sldId id="314" r:id="rId45"/>
    <p:sldId id="260" r:id="rId46"/>
    <p:sldId id="315" r:id="rId47"/>
    <p:sldId id="316" r:id="rId48"/>
    <p:sldId id="319" r:id="rId49"/>
    <p:sldId id="327" r:id="rId50"/>
    <p:sldId id="328" r:id="rId51"/>
    <p:sldId id="329" r:id="rId52"/>
    <p:sldId id="264" r:id="rId53"/>
    <p:sldId id="263" r:id="rId54"/>
    <p:sldId id="268" r:id="rId55"/>
    <p:sldId id="262" r:id="rId56"/>
    <p:sldId id="265" r:id="rId57"/>
    <p:sldId id="266" r:id="rId58"/>
    <p:sldId id="291" r:id="rId59"/>
    <p:sldId id="269" r:id="rId60"/>
    <p:sldId id="267" r:id="rId61"/>
    <p:sldId id="270" r:id="rId62"/>
    <p:sldId id="340" r:id="rId63"/>
    <p:sldId id="341" r:id="rId64"/>
    <p:sldId id="342" r:id="rId65"/>
    <p:sldId id="343" r:id="rId66"/>
    <p:sldId id="344" r:id="rId67"/>
    <p:sldId id="345" r:id="rId68"/>
    <p:sldId id="346" r:id="rId69"/>
    <p:sldId id="348" r:id="rId70"/>
    <p:sldId id="349" r:id="rId71"/>
    <p:sldId id="350" r:id="rId72"/>
    <p:sldId id="347" r:id="rId73"/>
    <p:sldId id="351" r:id="rId74"/>
    <p:sldId id="352" r:id="rId75"/>
    <p:sldId id="353" r:id="rId76"/>
    <p:sldId id="354" r:id="rId77"/>
    <p:sldId id="355" r:id="rId78"/>
    <p:sldId id="356" r:id="rId79"/>
    <p:sldId id="357" r:id="rId80"/>
    <p:sldId id="358" r:id="rId81"/>
    <p:sldId id="360" r:id="rId82"/>
    <p:sldId id="361" r:id="rId83"/>
    <p:sldId id="362" r:id="rId84"/>
    <p:sldId id="363" r:id="rId85"/>
    <p:sldId id="364" r:id="rId86"/>
    <p:sldId id="365" r:id="rId87"/>
    <p:sldId id="366" r:id="rId88"/>
    <p:sldId id="368" r:id="rId89"/>
    <p:sldId id="369" r:id="rId90"/>
    <p:sldId id="370" r:id="rId91"/>
    <p:sldId id="371" r:id="rId92"/>
    <p:sldId id="372" r:id="rId93"/>
    <p:sldId id="373" r:id="rId94"/>
    <p:sldId id="374" r:id="rId95"/>
    <p:sldId id="367" r:id="rId96"/>
    <p:sldId id="359" r:id="rId97"/>
    <p:sldId id="375" r:id="rId98"/>
    <p:sldId id="376" r:id="rId99"/>
    <p:sldId id="377" r:id="rId100"/>
    <p:sldId id="378" r:id="rId101"/>
    <p:sldId id="259"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13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7280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8300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121031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5163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40731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96279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23082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99176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030955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6308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3144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731622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61757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028017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14491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8682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68018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40276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14372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4050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304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05341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1358744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E8ECDC8-BA8A-40BE-ADB5-07E1343FAE8E}" type="datetimeFigureOut">
              <a:rPr lang="zh-TW" altLang="en-US" smtClean="0"/>
              <a:t>2018-10-31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05439227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mp"/><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13.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13.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 Hibernate + </a:t>
            </a:r>
            <a:r>
              <a:rPr lang="en-US" altLang="zh-TW" dirty="0" err="1"/>
              <a:t>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types of Transaction management</a:t>
            </a:r>
            <a:endParaRPr lang="zh-TW" altLang="en-US" dirty="0"/>
          </a:p>
        </p:txBody>
      </p:sp>
      <p:sp>
        <p:nvSpPr>
          <p:cNvPr id="3" name="內容版面配置區 2"/>
          <p:cNvSpPr>
            <a:spLocks noGrp="1"/>
          </p:cNvSpPr>
          <p:nvPr>
            <p:ph idx="1"/>
          </p:nvPr>
        </p:nvSpPr>
        <p:spPr/>
        <p:txBody>
          <a:bodyPr>
            <a:normAutofit/>
          </a:bodyPr>
          <a:lstStyle/>
          <a:p>
            <a:pPr fontAlgn="base"/>
            <a:r>
              <a:rPr lang="en-US" altLang="zh-TW" dirty="0"/>
              <a:t>RESOURCE LOCAL Transactions</a:t>
            </a:r>
          </a:p>
          <a:p>
            <a:pPr lvl="1" fontAlgn="base"/>
            <a:r>
              <a:rPr lang="en-US" altLang="zh-TW" dirty="0"/>
              <a:t>refer to the native transactions of the JDBC Driver</a:t>
            </a:r>
          </a:p>
          <a:p>
            <a:pPr lvl="1" fontAlgn="base"/>
            <a:r>
              <a:rPr lang="en-US" altLang="zh-TW" dirty="0"/>
              <a:t>for example a JDBC Connection. </a:t>
            </a:r>
          </a:p>
          <a:p>
            <a:pPr lvl="1" fontAlgn="base"/>
            <a:endParaRPr lang="en-US" altLang="zh-TW" dirty="0"/>
          </a:p>
          <a:p>
            <a:pPr fontAlgn="base"/>
            <a:r>
              <a:rPr lang="en-US" altLang="zh-TW" dirty="0"/>
              <a:t>JTA or GLOBAL Transactions</a:t>
            </a:r>
          </a:p>
          <a:p>
            <a:pPr lvl="1" fontAlgn="base"/>
            <a:r>
              <a:rPr lang="en-US" altLang="zh-TW" dirty="0"/>
              <a:t>refer to the transactions of the JEE server. </a:t>
            </a:r>
          </a:p>
          <a:p>
            <a:pPr lvl="1" fontAlgn="base"/>
            <a:r>
              <a:rPr lang="en-US" altLang="zh-TW" dirty="0"/>
              <a:t>use JTA  transactions When you need two or more resources within a single transaction</a:t>
            </a:r>
          </a:p>
          <a:p>
            <a:pPr fontAlgn="base"/>
            <a:endParaRPr lang="en-US" altLang="zh-TW" dirty="0"/>
          </a:p>
          <a:p>
            <a:pPr fontAlgn="base"/>
            <a:endParaRPr lang="zh-TW" altLang="en-US" dirty="0"/>
          </a:p>
        </p:txBody>
      </p:sp>
    </p:spTree>
    <p:extLst>
      <p:ext uri="{BB962C8B-B14F-4D97-AF65-F5344CB8AC3E}">
        <p14:creationId xmlns:p14="http://schemas.microsoft.com/office/powerpoint/2010/main" val="11198328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JPA Tutorial - JPA Introduction</a:t>
            </a:r>
          </a:p>
          <a:p>
            <a:pPr lvl="1"/>
            <a:r>
              <a:rPr lang="en-US" altLang="zh-TW" dirty="0"/>
              <a:t>http://www.java2s.com/Tutorials/Java/JPA/index.htm</a:t>
            </a:r>
          </a:p>
          <a:p>
            <a:pPr lvl="1"/>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Hibernate ORM 5.3.7.Final User Guide</a:t>
            </a:r>
          </a:p>
          <a:p>
            <a:pPr lvl="1"/>
            <a:r>
              <a:rPr lang="en-US" altLang="zh-TW" dirty="0"/>
              <a:t>http://docs.jboss.org/hibernate/orm/5.3/userguide/html_single/Hibernate_User_Guide.html</a:t>
            </a:r>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23ED-A6AA-4A07-93FB-11D85C6C5F93}"/>
              </a:ext>
            </a:extLst>
          </p:cNvPr>
          <p:cNvSpPr>
            <a:spLocks noGrp="1"/>
          </p:cNvSpPr>
          <p:nvPr>
            <p:ph type="title"/>
          </p:nvPr>
        </p:nvSpPr>
        <p:spPr/>
        <p:txBody>
          <a:bodyPr/>
          <a:lstStyle/>
          <a:p>
            <a:r>
              <a:rPr lang="en-US" altLang="zh-TW" dirty="0"/>
              <a:t>JPA configuration - persistence.xml</a:t>
            </a:r>
            <a:endParaRPr lang="zh-TW" altLang="en-US" dirty="0"/>
          </a:p>
        </p:txBody>
      </p:sp>
      <p:sp>
        <p:nvSpPr>
          <p:cNvPr id="3" name="內容版面配置區 2">
            <a:extLst>
              <a:ext uri="{FF2B5EF4-FFF2-40B4-BE49-F238E27FC236}">
                <a16:creationId xmlns:a16="http://schemas.microsoft.com/office/drawing/2014/main" id="{805AC191-19A5-4C22-89B1-27D33C38CE96}"/>
              </a:ext>
            </a:extLst>
          </p:cNvPr>
          <p:cNvSpPr>
            <a:spLocks noGrp="1"/>
          </p:cNvSpPr>
          <p:nvPr>
            <p:ph idx="1"/>
          </p:nvPr>
        </p:nvSpPr>
        <p:spPr/>
        <p:txBody>
          <a:bodyPr>
            <a:normAutofit/>
          </a:bodyPr>
          <a:lstStyle/>
          <a:p>
            <a:r>
              <a:rPr lang="en-US" altLang="zh-TW" dirty="0"/>
              <a:t>a </a:t>
            </a:r>
            <a:r>
              <a:rPr lang="en-US" altLang="zh-TW" dirty="0" err="1"/>
              <a:t>standardard</a:t>
            </a:r>
            <a:r>
              <a:rPr lang="en-US" altLang="zh-TW" dirty="0"/>
              <a:t> configuration file named “persistence.xml “ need to be placed in the META-INF directory inside the JAR file that contains the entity beans. </a:t>
            </a:r>
          </a:p>
          <a:p>
            <a:r>
              <a:rPr lang="en-US" altLang="zh-TW" dirty="0"/>
              <a:t>Content of persistence.xml</a:t>
            </a:r>
          </a:p>
          <a:p>
            <a:pPr lvl="1"/>
            <a:r>
              <a:rPr lang="en-US" altLang="zh-TW" dirty="0"/>
              <a:t>a persistence-unit with a unique name</a:t>
            </a:r>
          </a:p>
          <a:p>
            <a:pPr lvl="1"/>
            <a:r>
              <a:rPr lang="en-US" altLang="zh-TW" dirty="0"/>
              <a:t>The provider attributes used to specify the underlying implementation of the JPA </a:t>
            </a:r>
            <a:r>
              <a:rPr lang="en-US" altLang="zh-TW" dirty="0" err="1"/>
              <a:t>EntityManager</a:t>
            </a:r>
            <a:r>
              <a:rPr lang="en-US" altLang="zh-TW" dirty="0"/>
              <a:t>.</a:t>
            </a:r>
          </a:p>
          <a:p>
            <a:pPr lvl="1"/>
            <a:r>
              <a:rPr lang="en-US" altLang="zh-TW" dirty="0"/>
              <a:t>entity classes</a:t>
            </a:r>
          </a:p>
          <a:p>
            <a:pPr lvl="1"/>
            <a:endParaRPr lang="zh-TW" altLang="en-US" dirty="0"/>
          </a:p>
        </p:txBody>
      </p:sp>
    </p:spTree>
    <p:extLst>
      <p:ext uri="{BB962C8B-B14F-4D97-AF65-F5344CB8AC3E}">
        <p14:creationId xmlns:p14="http://schemas.microsoft.com/office/powerpoint/2010/main" val="271147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a:t>
            </a:r>
            <a:endParaRPr lang="zh-TW" altLang="en-US" dirty="0"/>
          </a:p>
        </p:txBody>
      </p:sp>
      <p:sp>
        <p:nvSpPr>
          <p:cNvPr id="3" name="內容版面配置區 2"/>
          <p:cNvSpPr>
            <a:spLocks noGrp="1"/>
          </p:cNvSpPr>
          <p:nvPr>
            <p:ph idx="1"/>
          </p:nvPr>
        </p:nvSpPr>
        <p:spPr/>
        <p:txBody>
          <a:bodyPr>
            <a:normAutofit/>
          </a:bodyPr>
          <a:lstStyle/>
          <a:p>
            <a:r>
              <a:rPr lang="en-US" altLang="zh-TW" dirty="0"/>
              <a:t>Each entity is associated with some metadata that represents the information of it. </a:t>
            </a:r>
          </a:p>
          <a:p>
            <a:r>
              <a:rPr lang="en-US" altLang="zh-TW" dirty="0"/>
              <a:t>Entity metadata</a:t>
            </a:r>
          </a:p>
          <a:p>
            <a:pPr lvl="1"/>
            <a:r>
              <a:rPr lang="en-US" altLang="zh-TW" b="1" dirty="0"/>
              <a:t>Annotation -</a:t>
            </a:r>
            <a:r>
              <a:rPr lang="en-US" altLang="zh-TW" dirty="0"/>
              <a:t> In Java, annotations are the form of tags that represents metadata. This metadata persist inside the class.</a:t>
            </a:r>
          </a:p>
          <a:p>
            <a:pPr lvl="1"/>
            <a:r>
              <a:rPr lang="en-US" altLang="zh-TW" b="1" dirty="0"/>
              <a:t>XML -</a:t>
            </a:r>
            <a:r>
              <a:rPr lang="en-US" altLang="zh-TW" dirty="0"/>
              <a:t> In this form, metadata persist outside the class in XML file.</a:t>
            </a:r>
          </a:p>
          <a:p>
            <a:r>
              <a:rPr lang="en-US" altLang="zh-TW" dirty="0"/>
              <a:t>Java Bean standard</a:t>
            </a:r>
          </a:p>
          <a:p>
            <a:pPr lvl="1"/>
            <a:r>
              <a:rPr lang="en-US" altLang="zh-TW" dirty="0"/>
              <a:t>default constructor or a file that contains serialized instance. </a:t>
            </a:r>
          </a:p>
          <a:p>
            <a:pPr lvl="1"/>
            <a:r>
              <a:rPr lang="en-US" altLang="zh-TW" dirty="0"/>
              <a:t>Non-Boolean property contains getter and setter methods.</a:t>
            </a:r>
          </a:p>
          <a:p>
            <a:pPr lvl="2"/>
            <a:r>
              <a:rPr lang="en-US" altLang="zh-TW" dirty="0"/>
              <a:t>E.g. the field name is ‘salary’ therefore the getter method of this field is ‘</a:t>
            </a:r>
            <a:r>
              <a:rPr lang="en-US" altLang="zh-TW" dirty="0" err="1"/>
              <a:t>getSalary</a:t>
            </a:r>
            <a:r>
              <a:rPr lang="en-US" altLang="zh-TW" dirty="0"/>
              <a:t> ()’.</a:t>
            </a:r>
          </a:p>
          <a:p>
            <a:pPr lvl="2"/>
            <a:r>
              <a:rPr lang="en-US" altLang="zh-TW" dirty="0"/>
              <a:t>E.g. the field name is ‘salary’ therefore the setter method of this field is ‘</a:t>
            </a:r>
            <a:r>
              <a:rPr lang="en-US" altLang="zh-TW" dirty="0" err="1"/>
              <a:t>setSalary</a:t>
            </a:r>
            <a:r>
              <a:rPr lang="en-US" altLang="zh-TW" dirty="0"/>
              <a:t> (double </a:t>
            </a:r>
            <a:r>
              <a:rPr lang="en-US" altLang="zh-TW" dirty="0" err="1"/>
              <a:t>sal</a:t>
            </a:r>
            <a:r>
              <a:rPr lang="en-US" altLang="zh-TW" dirty="0"/>
              <a:t>)’.</a:t>
            </a:r>
          </a:p>
          <a:p>
            <a:pPr lvl="1"/>
            <a:r>
              <a:rPr lang="en-US" altLang="zh-TW" dirty="0"/>
              <a:t>Boolean property contain setter and is method.</a:t>
            </a:r>
          </a:p>
          <a:p>
            <a:pPr lvl="2"/>
            <a:r>
              <a:rPr lang="en-US" altLang="zh-TW" dirty="0"/>
              <a:t>E.g. the Boolean property ‘empty’, the is method of this field is ‘</a:t>
            </a:r>
            <a:r>
              <a:rPr lang="en-US" altLang="zh-TW" dirty="0" err="1"/>
              <a:t>isEmpty</a:t>
            </a:r>
            <a:r>
              <a:rPr lang="en-US" altLang="zh-TW" dirty="0"/>
              <a:t> ()’.</a:t>
            </a:r>
          </a:p>
          <a:p>
            <a:pPr lvl="1"/>
            <a:endParaRPr lang="en-US" altLang="zh-TW" dirty="0"/>
          </a:p>
          <a:p>
            <a:pPr lvl="1"/>
            <a:endParaRPr lang="zh-TW" altLang="en-US" dirty="0"/>
          </a:p>
        </p:txBody>
      </p:sp>
    </p:spTree>
    <p:extLst>
      <p:ext uri="{BB962C8B-B14F-4D97-AF65-F5344CB8AC3E}">
        <p14:creationId xmlns:p14="http://schemas.microsoft.com/office/powerpoint/2010/main" val="161416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F2791-4A67-4997-9E87-95AA1795B799}"/>
              </a:ext>
            </a:extLst>
          </p:cNvPr>
          <p:cNvSpPr>
            <a:spLocks noGrp="1"/>
          </p:cNvSpPr>
          <p:nvPr>
            <p:ph type="title"/>
          </p:nvPr>
        </p:nvSpPr>
        <p:spPr/>
        <p:txBody>
          <a:bodyPr/>
          <a:lstStyle/>
          <a:p>
            <a:r>
              <a:rPr lang="en-US" altLang="zh-TW" dirty="0"/>
              <a:t>Entities - lifecycle</a:t>
            </a:r>
            <a:endParaRPr lang="zh-TW" altLang="en-US" dirty="0"/>
          </a:p>
        </p:txBody>
      </p:sp>
      <p:sp>
        <p:nvSpPr>
          <p:cNvPr id="3" name="內容版面配置區 2">
            <a:extLst>
              <a:ext uri="{FF2B5EF4-FFF2-40B4-BE49-F238E27FC236}">
                <a16:creationId xmlns:a16="http://schemas.microsoft.com/office/drawing/2014/main" id="{E94010AB-A67B-4230-93D6-DD1BF65184EE}"/>
              </a:ext>
            </a:extLst>
          </p:cNvPr>
          <p:cNvSpPr>
            <a:spLocks noGrp="1"/>
          </p:cNvSpPr>
          <p:nvPr>
            <p:ph idx="1"/>
          </p:nvPr>
        </p:nvSpPr>
        <p:spPr>
          <a:xfrm>
            <a:off x="633845" y="2936667"/>
            <a:ext cx="7886700" cy="3243471"/>
          </a:xfrm>
        </p:spPr>
        <p:txBody>
          <a:bodyPr>
            <a:normAutofit fontScale="85000" lnSpcReduction="20000"/>
          </a:bodyPr>
          <a:lstStyle/>
          <a:p>
            <a:r>
              <a:rPr lang="en-US" altLang="zh-TW" dirty="0"/>
              <a:t>New (transient): </a:t>
            </a:r>
          </a:p>
          <a:p>
            <a:pPr lvl="1"/>
            <a:r>
              <a:rPr lang="en-US" altLang="zh-TW" dirty="0"/>
              <a:t>an entity is new if it has just been instantiated using the new operator, and it is not associated with a persistence context. </a:t>
            </a:r>
          </a:p>
          <a:p>
            <a:pPr lvl="1"/>
            <a:r>
              <a:rPr lang="en-US" altLang="zh-TW" dirty="0"/>
              <a:t>not exist in the database</a:t>
            </a:r>
          </a:p>
          <a:p>
            <a:r>
              <a:rPr lang="en-US" altLang="zh-TW" dirty="0"/>
              <a:t>Managed (persistent): </a:t>
            </a:r>
          </a:p>
          <a:p>
            <a:pPr lvl="1"/>
            <a:r>
              <a:rPr lang="en-US" altLang="zh-TW" dirty="0"/>
              <a:t>currently associated with a persistence context.</a:t>
            </a:r>
          </a:p>
          <a:p>
            <a:pPr lvl="1"/>
            <a:r>
              <a:rPr lang="en-US" altLang="zh-TW" dirty="0"/>
              <a:t>any change to the object will be persisted to the database when the commit method is called</a:t>
            </a:r>
          </a:p>
          <a:p>
            <a:r>
              <a:rPr lang="en-US" altLang="zh-TW" dirty="0"/>
              <a:t>Detached: </a:t>
            </a:r>
          </a:p>
          <a:p>
            <a:pPr lvl="1"/>
            <a:r>
              <a:rPr lang="en-US" altLang="zh-TW" dirty="0"/>
              <a:t>no longer associated with a persistence context</a:t>
            </a:r>
          </a:p>
          <a:p>
            <a:pPr lvl="1"/>
            <a:r>
              <a:rPr lang="en-US" altLang="zh-TW" dirty="0"/>
              <a:t>can be reattached to the </a:t>
            </a:r>
            <a:r>
              <a:rPr lang="en-US" altLang="zh-TW" dirty="0" err="1"/>
              <a:t>EntityManager</a:t>
            </a:r>
            <a:r>
              <a:rPr lang="en-US" altLang="zh-TW" dirty="0"/>
              <a:t> through the merge method</a:t>
            </a:r>
          </a:p>
          <a:p>
            <a:r>
              <a:rPr lang="en-US" altLang="zh-TW" dirty="0"/>
              <a:t>Removed: </a:t>
            </a:r>
          </a:p>
          <a:p>
            <a:pPr lvl="1"/>
            <a:r>
              <a:rPr lang="en-US" altLang="zh-TW" dirty="0"/>
              <a:t>an instance associated with a persistence context but scheduled for removal from the database.</a:t>
            </a:r>
            <a:endParaRPr lang="zh-TW" altLang="en-US" dirty="0"/>
          </a:p>
        </p:txBody>
      </p:sp>
      <p:pic>
        <p:nvPicPr>
          <p:cNvPr id="4" name="Picture 10" descr="JPA Entity Lifecycle">
            <a:extLst>
              <a:ext uri="{FF2B5EF4-FFF2-40B4-BE49-F238E27FC236}">
                <a16:creationId xmlns:a16="http://schemas.microsoft.com/office/drawing/2014/main" id="{5B9D9E41-976C-4A20-B99C-92BD3759B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099" y="1251826"/>
            <a:ext cx="4472610" cy="168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6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Annotations for entity class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40064990"/>
              </p:ext>
            </p:extLst>
          </p:nvPr>
        </p:nvGraphicFramePr>
        <p:xfrm>
          <a:off x="927388" y="1929929"/>
          <a:ext cx="6733310" cy="3829234"/>
        </p:xfrm>
        <a:graphic>
          <a:graphicData uri="http://schemas.openxmlformats.org/drawingml/2006/table">
            <a:tbl>
              <a:tblPr firstRow="1" bandRow="1">
                <a:tableStyleId>{1FECB4D8-DB02-4DC6-A0A2-4F2EBAE1DC90}</a:tableStyleId>
              </a:tblPr>
              <a:tblGrid>
                <a:gridCol w="1504085">
                  <a:extLst>
                    <a:ext uri="{9D8B030D-6E8A-4147-A177-3AD203B41FA5}">
                      <a16:colId xmlns:a16="http://schemas.microsoft.com/office/drawing/2014/main" val="4070058162"/>
                    </a:ext>
                  </a:extLst>
                </a:gridCol>
                <a:gridCol w="5229225">
                  <a:extLst>
                    <a:ext uri="{9D8B030D-6E8A-4147-A177-3AD203B41FA5}">
                      <a16:colId xmlns:a16="http://schemas.microsoft.com/office/drawing/2014/main" val="3381381622"/>
                    </a:ext>
                  </a:extLst>
                </a:gridCol>
              </a:tblGrid>
              <a:tr h="232970">
                <a:tc>
                  <a:txBody>
                    <a:bodyPr/>
                    <a:lstStyle/>
                    <a:p>
                      <a:pPr algn="l" fontAlgn="t"/>
                      <a:r>
                        <a:rPr lang="en-US" sz="1200">
                          <a:effectLst/>
                        </a:rPr>
                        <a:t>Annotation</a:t>
                      </a:r>
                    </a:p>
                  </a:txBody>
                  <a:tcPr marL="9476" marR="9476" marT="9476" marB="9476"/>
                </a:tc>
                <a:tc>
                  <a:txBody>
                    <a:bodyPr/>
                    <a:lstStyle/>
                    <a:p>
                      <a:pPr algn="l" fontAlgn="t"/>
                      <a:r>
                        <a:rPr lang="en-US" sz="1200">
                          <a:effectLst/>
                        </a:rPr>
                        <a:t>Description</a:t>
                      </a:r>
                    </a:p>
                  </a:txBody>
                  <a:tcPr marL="9476" marR="9476" marT="9476" marB="9476"/>
                </a:tc>
                <a:extLst>
                  <a:ext uri="{0D108BD9-81ED-4DB2-BD59-A6C34878D82A}">
                    <a16:rowId xmlns:a16="http://schemas.microsoft.com/office/drawing/2014/main" val="4043605773"/>
                  </a:ext>
                </a:extLst>
              </a:tr>
              <a:tr h="232970">
                <a:tc>
                  <a:txBody>
                    <a:bodyPr/>
                    <a:lstStyle/>
                    <a:p>
                      <a:pPr fontAlgn="t"/>
                      <a:r>
                        <a:rPr lang="en-US" sz="1200">
                          <a:effectLst/>
                        </a:rPr>
                        <a:t>@Entity</a:t>
                      </a:r>
                    </a:p>
                  </a:txBody>
                  <a:tcPr marL="9476" marR="9476" marT="9476" marB="9476"/>
                </a:tc>
                <a:tc>
                  <a:txBody>
                    <a:bodyPr/>
                    <a:lstStyle/>
                    <a:p>
                      <a:pPr fontAlgn="t"/>
                      <a:r>
                        <a:rPr lang="en-US" sz="1200">
                          <a:effectLst/>
                        </a:rPr>
                        <a:t>This annotation specifies to declare the class as entity or a table.</a:t>
                      </a:r>
                    </a:p>
                  </a:txBody>
                  <a:tcPr marL="9476" marR="9476" marT="9476" marB="9476"/>
                </a:tc>
                <a:extLst>
                  <a:ext uri="{0D108BD9-81ED-4DB2-BD59-A6C34878D82A}">
                    <a16:rowId xmlns:a16="http://schemas.microsoft.com/office/drawing/2014/main" val="3457585525"/>
                  </a:ext>
                </a:extLst>
              </a:tr>
              <a:tr h="232970">
                <a:tc>
                  <a:txBody>
                    <a:bodyPr/>
                    <a:lstStyle/>
                    <a:p>
                      <a:pPr fontAlgn="t"/>
                      <a:r>
                        <a:rPr lang="en-US" sz="1200">
                          <a:effectLst/>
                        </a:rPr>
                        <a:t>@Table</a:t>
                      </a:r>
                    </a:p>
                  </a:txBody>
                  <a:tcPr marL="9476" marR="9476" marT="9476" marB="9476"/>
                </a:tc>
                <a:tc>
                  <a:txBody>
                    <a:bodyPr/>
                    <a:lstStyle/>
                    <a:p>
                      <a:pPr fontAlgn="t"/>
                      <a:r>
                        <a:rPr lang="en-US" sz="1200">
                          <a:effectLst/>
                        </a:rPr>
                        <a:t>This annotation specifies to declare table name.</a:t>
                      </a:r>
                    </a:p>
                  </a:txBody>
                  <a:tcPr marL="9476" marR="9476" marT="9476" marB="9476"/>
                </a:tc>
                <a:extLst>
                  <a:ext uri="{0D108BD9-81ED-4DB2-BD59-A6C34878D82A}">
                    <a16:rowId xmlns:a16="http://schemas.microsoft.com/office/drawing/2014/main" val="95174138"/>
                  </a:ext>
                </a:extLst>
              </a:tr>
              <a:tr h="232970">
                <a:tc>
                  <a:txBody>
                    <a:bodyPr/>
                    <a:lstStyle/>
                    <a:p>
                      <a:pPr fontAlgn="t"/>
                      <a:r>
                        <a:rPr lang="en-US" sz="1200">
                          <a:effectLst/>
                        </a:rPr>
                        <a:t>@Basic</a:t>
                      </a:r>
                    </a:p>
                  </a:txBody>
                  <a:tcPr marL="9476" marR="9476" marT="9476" marB="9476"/>
                </a:tc>
                <a:tc>
                  <a:txBody>
                    <a:bodyPr/>
                    <a:lstStyle/>
                    <a:p>
                      <a:pPr fontAlgn="t"/>
                      <a:r>
                        <a:rPr lang="en-US" sz="1200">
                          <a:effectLst/>
                        </a:rPr>
                        <a:t>This annotation specifies non constraint fields explicitly.</a:t>
                      </a:r>
                    </a:p>
                  </a:txBody>
                  <a:tcPr marL="9476" marR="9476" marT="9476" marB="9476"/>
                </a:tc>
                <a:extLst>
                  <a:ext uri="{0D108BD9-81ED-4DB2-BD59-A6C34878D82A}">
                    <a16:rowId xmlns:a16="http://schemas.microsoft.com/office/drawing/2014/main" val="2493548313"/>
                  </a:ext>
                </a:extLst>
              </a:tr>
              <a:tr h="444064">
                <a:tc>
                  <a:txBody>
                    <a:bodyPr/>
                    <a:lstStyle/>
                    <a:p>
                      <a:pPr fontAlgn="t"/>
                      <a:r>
                        <a:rPr lang="en-US" sz="1200">
                          <a:effectLst/>
                        </a:rPr>
                        <a:t>@Embedded</a:t>
                      </a:r>
                    </a:p>
                  </a:txBody>
                  <a:tcPr marL="9476" marR="9476" marT="9476" marB="9476"/>
                </a:tc>
                <a:tc>
                  <a:txBody>
                    <a:bodyPr/>
                    <a:lstStyle/>
                    <a:p>
                      <a:pPr fontAlgn="t"/>
                      <a:r>
                        <a:rPr lang="en-US" sz="1200">
                          <a:effectLst/>
                        </a:rPr>
                        <a:t>This annotation specifies the properties of class or an entity whose value instance of an embeddable class.</a:t>
                      </a:r>
                    </a:p>
                  </a:txBody>
                  <a:tcPr marL="9476" marR="9476" marT="9476" marB="9476"/>
                </a:tc>
                <a:extLst>
                  <a:ext uri="{0D108BD9-81ED-4DB2-BD59-A6C34878D82A}">
                    <a16:rowId xmlns:a16="http://schemas.microsoft.com/office/drawing/2014/main" val="4031678235"/>
                  </a:ext>
                </a:extLst>
              </a:tr>
              <a:tr h="444064">
                <a:tc>
                  <a:txBody>
                    <a:bodyPr/>
                    <a:lstStyle/>
                    <a:p>
                      <a:pPr fontAlgn="t"/>
                      <a:r>
                        <a:rPr lang="en-US" sz="1200">
                          <a:effectLst/>
                        </a:rPr>
                        <a:t>@Id</a:t>
                      </a:r>
                    </a:p>
                  </a:txBody>
                  <a:tcPr marL="9476" marR="9476" marT="9476" marB="9476"/>
                </a:tc>
                <a:tc>
                  <a:txBody>
                    <a:bodyPr/>
                    <a:lstStyle/>
                    <a:p>
                      <a:pPr fontAlgn="t"/>
                      <a:r>
                        <a:rPr lang="en-US" sz="1200">
                          <a:effectLst/>
                        </a:rPr>
                        <a:t>This annotation specifies the property, use for identity (primary key of a table) of the class.</a:t>
                      </a:r>
                    </a:p>
                  </a:txBody>
                  <a:tcPr marL="9476" marR="9476" marT="9476" marB="9476"/>
                </a:tc>
                <a:extLst>
                  <a:ext uri="{0D108BD9-81ED-4DB2-BD59-A6C34878D82A}">
                    <a16:rowId xmlns:a16="http://schemas.microsoft.com/office/drawing/2014/main" val="783883932"/>
                  </a:ext>
                </a:extLst>
              </a:tr>
              <a:tr h="444064">
                <a:tc>
                  <a:txBody>
                    <a:bodyPr/>
                    <a:lstStyle/>
                    <a:p>
                      <a:pPr fontAlgn="t"/>
                      <a:r>
                        <a:rPr lang="en-US" sz="1200">
                          <a:effectLst/>
                        </a:rPr>
                        <a:t>@GeneratedValue</a:t>
                      </a:r>
                    </a:p>
                  </a:txBody>
                  <a:tcPr marL="9476" marR="9476" marT="9476" marB="9476"/>
                </a:tc>
                <a:tc>
                  <a:txBody>
                    <a:bodyPr/>
                    <a:lstStyle/>
                    <a:p>
                      <a:pPr fontAlgn="t"/>
                      <a:r>
                        <a:rPr lang="en-US" sz="1200">
                          <a:effectLst/>
                        </a:rPr>
                        <a:t>This annotation specifies, how the identity attribute can be initialized such as Automatic, manual, or value taken from sequence table.</a:t>
                      </a:r>
                    </a:p>
                  </a:txBody>
                  <a:tcPr marL="9476" marR="9476" marT="9476" marB="9476"/>
                </a:tc>
                <a:extLst>
                  <a:ext uri="{0D108BD9-81ED-4DB2-BD59-A6C34878D82A}">
                    <a16:rowId xmlns:a16="http://schemas.microsoft.com/office/drawing/2014/main" val="1465849521"/>
                  </a:ext>
                </a:extLst>
              </a:tr>
              <a:tr h="444064">
                <a:tc>
                  <a:txBody>
                    <a:bodyPr/>
                    <a:lstStyle/>
                    <a:p>
                      <a:pPr fontAlgn="t"/>
                      <a:r>
                        <a:rPr lang="en-US" sz="1200">
                          <a:effectLst/>
                        </a:rPr>
                        <a:t>@Transient</a:t>
                      </a:r>
                    </a:p>
                  </a:txBody>
                  <a:tcPr marL="9476" marR="9476" marT="9476" marB="9476"/>
                </a:tc>
                <a:tc>
                  <a:txBody>
                    <a:bodyPr/>
                    <a:lstStyle/>
                    <a:p>
                      <a:pPr fontAlgn="t"/>
                      <a:r>
                        <a:rPr lang="en-US" sz="1200">
                          <a:effectLst/>
                        </a:rPr>
                        <a:t>This annotation specifies the property which in not persistent i.e. the value is never stored into database.</a:t>
                      </a:r>
                    </a:p>
                  </a:txBody>
                  <a:tcPr marL="9476" marR="9476" marT="9476" marB="9476"/>
                </a:tc>
                <a:extLst>
                  <a:ext uri="{0D108BD9-81ED-4DB2-BD59-A6C34878D82A}">
                    <a16:rowId xmlns:a16="http://schemas.microsoft.com/office/drawing/2014/main" val="2594533214"/>
                  </a:ext>
                </a:extLst>
              </a:tr>
              <a:tr h="232970">
                <a:tc>
                  <a:txBody>
                    <a:bodyPr/>
                    <a:lstStyle/>
                    <a:p>
                      <a:pPr fontAlgn="t"/>
                      <a:r>
                        <a:rPr lang="en-US" sz="1200">
                          <a:effectLst/>
                        </a:rPr>
                        <a:t>@Column</a:t>
                      </a:r>
                    </a:p>
                  </a:txBody>
                  <a:tcPr marL="9476" marR="9476" marT="9476" marB="9476"/>
                </a:tc>
                <a:tc>
                  <a:txBody>
                    <a:bodyPr/>
                    <a:lstStyle/>
                    <a:p>
                      <a:pPr fontAlgn="t"/>
                      <a:r>
                        <a:rPr lang="en-US" sz="1200">
                          <a:effectLst/>
                        </a:rPr>
                        <a:t>This annotation is used to specify column or attribute for persistence property.</a:t>
                      </a:r>
                    </a:p>
                  </a:txBody>
                  <a:tcPr marL="9476" marR="9476" marT="9476" marB="9476"/>
                </a:tc>
                <a:extLst>
                  <a:ext uri="{0D108BD9-81ED-4DB2-BD59-A6C34878D82A}">
                    <a16:rowId xmlns:a16="http://schemas.microsoft.com/office/drawing/2014/main" val="3773761510"/>
                  </a:ext>
                </a:extLst>
              </a:tr>
              <a:tr h="444064">
                <a:tc>
                  <a:txBody>
                    <a:bodyPr/>
                    <a:lstStyle/>
                    <a:p>
                      <a:pPr fontAlgn="t"/>
                      <a:r>
                        <a:rPr lang="en-US" sz="1200">
                          <a:effectLst/>
                        </a:rPr>
                        <a:t>@SequenceGenerator</a:t>
                      </a:r>
                    </a:p>
                  </a:txBody>
                  <a:tcPr marL="9476" marR="9476" marT="9476" marB="9476"/>
                </a:tc>
                <a:tc>
                  <a:txBody>
                    <a:bodyPr/>
                    <a:lstStyle/>
                    <a:p>
                      <a:pPr fontAlgn="t"/>
                      <a:r>
                        <a:rPr lang="en-US" sz="1200">
                          <a:effectLst/>
                        </a:rPr>
                        <a:t>This annotation is used to define the value for the property which is specified in @GeneratedValue annotation. It creates a sequence.</a:t>
                      </a:r>
                    </a:p>
                  </a:txBody>
                  <a:tcPr marL="9476" marR="9476" marT="9476" marB="9476"/>
                </a:tc>
                <a:extLst>
                  <a:ext uri="{0D108BD9-81ED-4DB2-BD59-A6C34878D82A}">
                    <a16:rowId xmlns:a16="http://schemas.microsoft.com/office/drawing/2014/main" val="259628224"/>
                  </a:ext>
                </a:extLst>
              </a:tr>
              <a:tr h="444064">
                <a:tc>
                  <a:txBody>
                    <a:bodyPr/>
                    <a:lstStyle/>
                    <a:p>
                      <a:pPr fontAlgn="t"/>
                      <a:r>
                        <a:rPr lang="en-US" sz="1200" dirty="0">
                          <a:effectLst/>
                        </a:rPr>
                        <a:t>@</a:t>
                      </a:r>
                      <a:r>
                        <a:rPr lang="en-US" sz="1200" dirty="0" err="1">
                          <a:effectLst/>
                        </a:rPr>
                        <a:t>TableGenerator</a:t>
                      </a:r>
                      <a:endParaRPr lang="en-US" sz="1200" dirty="0">
                        <a:effectLst/>
                      </a:endParaRPr>
                    </a:p>
                  </a:txBody>
                  <a:tcPr marL="9476" marR="9476" marT="9476" marB="9476"/>
                </a:tc>
                <a:tc>
                  <a:txBody>
                    <a:bodyPr/>
                    <a:lstStyle/>
                    <a:p>
                      <a:pPr fontAlgn="t"/>
                      <a:r>
                        <a:rPr lang="en-US" sz="1200" dirty="0">
                          <a:effectLst/>
                        </a:rPr>
                        <a:t>This annotation is used to specify the value generator for property specified in @</a:t>
                      </a:r>
                      <a:r>
                        <a:rPr lang="en-US" sz="1200" dirty="0" err="1">
                          <a:effectLst/>
                        </a:rPr>
                        <a:t>GeneratedValue</a:t>
                      </a:r>
                      <a:r>
                        <a:rPr lang="en-US" sz="1200" dirty="0">
                          <a:effectLst/>
                        </a:rPr>
                        <a:t> annotation. It creates a table for value generation.</a:t>
                      </a:r>
                    </a:p>
                  </a:txBody>
                  <a:tcPr marL="9476" marR="9476" marT="9476" marB="9476"/>
                </a:tc>
                <a:extLst>
                  <a:ext uri="{0D108BD9-81ED-4DB2-BD59-A6C34878D82A}">
                    <a16:rowId xmlns:a16="http://schemas.microsoft.com/office/drawing/2014/main" val="602585526"/>
                  </a:ext>
                </a:extLst>
              </a:tr>
            </a:tbl>
          </a:graphicData>
        </a:graphic>
      </p:graphicFrame>
    </p:spTree>
    <p:extLst>
      <p:ext uri="{BB962C8B-B14F-4D97-AF65-F5344CB8AC3E}">
        <p14:creationId xmlns:p14="http://schemas.microsoft.com/office/powerpoint/2010/main" val="56054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3614417719"/>
              </p:ext>
            </p:extLst>
          </p:nvPr>
        </p:nvGraphicFramePr>
        <p:xfrm>
          <a:off x="869169" y="1950910"/>
          <a:ext cx="6733310" cy="3929804"/>
        </p:xfrm>
        <a:graphic>
          <a:graphicData uri="http://schemas.openxmlformats.org/drawingml/2006/table">
            <a:tbl>
              <a:tblPr firstRow="1" bandRow="1">
                <a:tableStyleId>{1FECB4D8-DB02-4DC6-A0A2-4F2EBAE1DC90}</a:tableStyleId>
              </a:tblPr>
              <a:tblGrid>
                <a:gridCol w="1504085">
                  <a:extLst>
                    <a:ext uri="{9D8B030D-6E8A-4147-A177-3AD203B41FA5}">
                      <a16:colId xmlns:a16="http://schemas.microsoft.com/office/drawing/2014/main" val="4070058162"/>
                    </a:ext>
                  </a:extLst>
                </a:gridCol>
                <a:gridCol w="5229225">
                  <a:extLst>
                    <a:ext uri="{9D8B030D-6E8A-4147-A177-3AD203B41FA5}">
                      <a16:colId xmlns:a16="http://schemas.microsoft.com/office/drawing/2014/main" val="3381381622"/>
                    </a:ext>
                  </a:extLst>
                </a:gridCol>
              </a:tblGrid>
              <a:tr h="215346">
                <a:tc>
                  <a:txBody>
                    <a:bodyPr/>
                    <a:lstStyle/>
                    <a:p>
                      <a:pPr algn="l" fontAlgn="t"/>
                      <a:r>
                        <a:rPr lang="en-US" sz="1200">
                          <a:effectLst/>
                        </a:rPr>
                        <a:t>Annotation</a:t>
                      </a:r>
                    </a:p>
                  </a:txBody>
                  <a:tcPr marL="9476" marR="9476" marT="9476" marB="9476"/>
                </a:tc>
                <a:tc>
                  <a:txBody>
                    <a:bodyPr/>
                    <a:lstStyle/>
                    <a:p>
                      <a:pPr algn="l" fontAlgn="t"/>
                      <a:r>
                        <a:rPr lang="en-US" sz="1200">
                          <a:effectLst/>
                        </a:rPr>
                        <a:t>Description</a:t>
                      </a:r>
                    </a:p>
                  </a:txBody>
                  <a:tcPr marL="9476" marR="9476" marT="9476" marB="9476"/>
                </a:tc>
                <a:extLst>
                  <a:ext uri="{0D108BD9-81ED-4DB2-BD59-A6C34878D82A}">
                    <a16:rowId xmlns:a16="http://schemas.microsoft.com/office/drawing/2014/main" val="4043605773"/>
                  </a:ext>
                </a:extLst>
              </a:tr>
              <a:tr h="605594">
                <a:tc>
                  <a:txBody>
                    <a:bodyPr/>
                    <a:lstStyle/>
                    <a:p>
                      <a:pPr fontAlgn="t"/>
                      <a:r>
                        <a:rPr lang="en-US" sz="1200" dirty="0">
                          <a:effectLst/>
                        </a:rPr>
                        <a:t>@</a:t>
                      </a:r>
                      <a:r>
                        <a:rPr lang="en-US" sz="1200" dirty="0" err="1">
                          <a:effectLst/>
                        </a:rPr>
                        <a:t>AccessType</a:t>
                      </a:r>
                      <a:endParaRPr lang="en-US" sz="1200" dirty="0">
                        <a:effectLst/>
                      </a:endParaRPr>
                    </a:p>
                  </a:txBody>
                  <a:tcPr marL="9476" marR="9476" marT="9476" marB="9476"/>
                </a:tc>
                <a:tc>
                  <a:txBody>
                    <a:bodyPr/>
                    <a:lstStyle/>
                    <a:p>
                      <a:pPr fontAlgn="t"/>
                      <a:r>
                        <a:rPr lang="en-US" sz="1200">
                          <a:effectLst/>
                        </a:rPr>
                        <a:t>This type of annotation is used to set the access type. If you set @AccessType(FIELD) then Field wise access will occur. If you set @AccessType(PROPERTY) then Property wise assess will occur.</a:t>
                      </a:r>
                    </a:p>
                  </a:txBody>
                  <a:tcPr marL="9476" marR="9476" marT="9476" marB="9476"/>
                </a:tc>
                <a:extLst>
                  <a:ext uri="{0D108BD9-81ED-4DB2-BD59-A6C34878D82A}">
                    <a16:rowId xmlns:a16="http://schemas.microsoft.com/office/drawing/2014/main" val="2882897617"/>
                  </a:ext>
                </a:extLst>
              </a:tr>
              <a:tr h="410471">
                <a:tc>
                  <a:txBody>
                    <a:bodyPr/>
                    <a:lstStyle/>
                    <a:p>
                      <a:pPr fontAlgn="t"/>
                      <a:r>
                        <a:rPr lang="en-US" sz="1200">
                          <a:effectLst/>
                        </a:rPr>
                        <a:t>@JoinColumn</a:t>
                      </a:r>
                    </a:p>
                  </a:txBody>
                  <a:tcPr marL="9476" marR="9476" marT="9476" marB="9476"/>
                </a:tc>
                <a:tc>
                  <a:txBody>
                    <a:bodyPr/>
                    <a:lstStyle/>
                    <a:p>
                      <a:pPr fontAlgn="t"/>
                      <a:r>
                        <a:rPr lang="en-US" sz="1200">
                          <a:effectLst/>
                        </a:rPr>
                        <a:t>This annotation is used to specify an entity association or entity collection. This is used in many- to-one and one-to-many associations.</a:t>
                      </a:r>
                    </a:p>
                  </a:txBody>
                  <a:tcPr marL="9476" marR="9476" marT="9476" marB="9476"/>
                </a:tc>
                <a:extLst>
                  <a:ext uri="{0D108BD9-81ED-4DB2-BD59-A6C34878D82A}">
                    <a16:rowId xmlns:a16="http://schemas.microsoft.com/office/drawing/2014/main" val="2839565803"/>
                  </a:ext>
                </a:extLst>
              </a:tr>
              <a:tr h="410471">
                <a:tc>
                  <a:txBody>
                    <a:bodyPr/>
                    <a:lstStyle/>
                    <a:p>
                      <a:pPr fontAlgn="t"/>
                      <a:r>
                        <a:rPr lang="en-US" sz="1200">
                          <a:effectLst/>
                        </a:rPr>
                        <a:t>@UniqueConstraint</a:t>
                      </a:r>
                    </a:p>
                  </a:txBody>
                  <a:tcPr marL="9476" marR="9476" marT="9476" marB="9476"/>
                </a:tc>
                <a:tc>
                  <a:txBody>
                    <a:bodyPr/>
                    <a:lstStyle/>
                    <a:p>
                      <a:pPr fontAlgn="t"/>
                      <a:r>
                        <a:rPr lang="en-US" sz="1200">
                          <a:effectLst/>
                        </a:rPr>
                        <a:t>This annotation is used to specify the field, unique constraint for primary or secondary table.</a:t>
                      </a:r>
                    </a:p>
                  </a:txBody>
                  <a:tcPr marL="9476" marR="9476" marT="9476" marB="9476"/>
                </a:tc>
                <a:extLst>
                  <a:ext uri="{0D108BD9-81ED-4DB2-BD59-A6C34878D82A}">
                    <a16:rowId xmlns:a16="http://schemas.microsoft.com/office/drawing/2014/main" val="2552190059"/>
                  </a:ext>
                </a:extLst>
              </a:tr>
              <a:tr h="410471">
                <a:tc>
                  <a:txBody>
                    <a:bodyPr/>
                    <a:lstStyle/>
                    <a:p>
                      <a:pPr fontAlgn="t"/>
                      <a:r>
                        <a:rPr lang="en-US" sz="1200">
                          <a:effectLst/>
                        </a:rPr>
                        <a:t>@ColumnResult</a:t>
                      </a:r>
                    </a:p>
                  </a:txBody>
                  <a:tcPr marL="9476" marR="9476" marT="9476" marB="9476"/>
                </a:tc>
                <a:tc>
                  <a:txBody>
                    <a:bodyPr/>
                    <a:lstStyle/>
                    <a:p>
                      <a:pPr fontAlgn="t"/>
                      <a:r>
                        <a:rPr lang="en-US" sz="1200">
                          <a:effectLst/>
                        </a:rPr>
                        <a:t>This annotation references the name of a column in the SQL query using select clause.</a:t>
                      </a:r>
                    </a:p>
                  </a:txBody>
                  <a:tcPr marL="9476" marR="9476" marT="9476" marB="9476"/>
                </a:tc>
                <a:extLst>
                  <a:ext uri="{0D108BD9-81ED-4DB2-BD59-A6C34878D82A}">
                    <a16:rowId xmlns:a16="http://schemas.microsoft.com/office/drawing/2014/main" val="2362283745"/>
                  </a:ext>
                </a:extLst>
              </a:tr>
              <a:tr h="410471">
                <a:tc>
                  <a:txBody>
                    <a:bodyPr/>
                    <a:lstStyle/>
                    <a:p>
                      <a:pPr fontAlgn="t"/>
                      <a:r>
                        <a:rPr lang="en-US" sz="1200">
                          <a:effectLst/>
                        </a:rPr>
                        <a:t>@ManyToMany</a:t>
                      </a:r>
                    </a:p>
                  </a:txBody>
                  <a:tcPr marL="9476" marR="9476" marT="9476" marB="9476"/>
                </a:tc>
                <a:tc>
                  <a:txBody>
                    <a:bodyPr/>
                    <a:lstStyle/>
                    <a:p>
                      <a:pPr fontAlgn="t"/>
                      <a:r>
                        <a:rPr lang="en-US" sz="1200">
                          <a:effectLst/>
                        </a:rPr>
                        <a:t>This annotation is used to define a many-to-many relationship between the join Tables.</a:t>
                      </a:r>
                    </a:p>
                  </a:txBody>
                  <a:tcPr marL="9476" marR="9476" marT="9476" marB="9476"/>
                </a:tc>
                <a:extLst>
                  <a:ext uri="{0D108BD9-81ED-4DB2-BD59-A6C34878D82A}">
                    <a16:rowId xmlns:a16="http://schemas.microsoft.com/office/drawing/2014/main" val="1863247518"/>
                  </a:ext>
                </a:extLst>
              </a:tr>
              <a:tr h="410471">
                <a:tc>
                  <a:txBody>
                    <a:bodyPr/>
                    <a:lstStyle/>
                    <a:p>
                      <a:pPr fontAlgn="t"/>
                      <a:r>
                        <a:rPr lang="en-US" sz="1200">
                          <a:effectLst/>
                        </a:rPr>
                        <a:t>@ManyToOne</a:t>
                      </a:r>
                    </a:p>
                  </a:txBody>
                  <a:tcPr marL="9476" marR="9476" marT="9476" marB="9476"/>
                </a:tc>
                <a:tc>
                  <a:txBody>
                    <a:bodyPr/>
                    <a:lstStyle/>
                    <a:p>
                      <a:pPr fontAlgn="t"/>
                      <a:r>
                        <a:rPr lang="en-US" sz="1200">
                          <a:effectLst/>
                        </a:rPr>
                        <a:t>This annotation is used to define a many-to-one relationship between the join Tables.</a:t>
                      </a:r>
                    </a:p>
                  </a:txBody>
                  <a:tcPr marL="9476" marR="9476" marT="9476" marB="9476"/>
                </a:tc>
                <a:extLst>
                  <a:ext uri="{0D108BD9-81ED-4DB2-BD59-A6C34878D82A}">
                    <a16:rowId xmlns:a16="http://schemas.microsoft.com/office/drawing/2014/main" val="2949098817"/>
                  </a:ext>
                </a:extLst>
              </a:tr>
              <a:tr h="410471">
                <a:tc>
                  <a:txBody>
                    <a:bodyPr/>
                    <a:lstStyle/>
                    <a:p>
                      <a:pPr fontAlgn="t"/>
                      <a:r>
                        <a:rPr lang="en-US" sz="1200">
                          <a:effectLst/>
                        </a:rPr>
                        <a:t>@OneToMany</a:t>
                      </a:r>
                    </a:p>
                  </a:txBody>
                  <a:tcPr marL="9476" marR="9476" marT="9476" marB="9476"/>
                </a:tc>
                <a:tc>
                  <a:txBody>
                    <a:bodyPr/>
                    <a:lstStyle/>
                    <a:p>
                      <a:pPr fontAlgn="t"/>
                      <a:r>
                        <a:rPr lang="en-US" sz="1200">
                          <a:effectLst/>
                        </a:rPr>
                        <a:t>This annotation is used to define a one-to-many relationship between the join Tables.</a:t>
                      </a:r>
                    </a:p>
                  </a:txBody>
                  <a:tcPr marL="9476" marR="9476" marT="9476" marB="9476"/>
                </a:tc>
                <a:extLst>
                  <a:ext uri="{0D108BD9-81ED-4DB2-BD59-A6C34878D82A}">
                    <a16:rowId xmlns:a16="http://schemas.microsoft.com/office/drawing/2014/main" val="2961557913"/>
                  </a:ext>
                </a:extLst>
              </a:tr>
              <a:tr h="215346">
                <a:tc>
                  <a:txBody>
                    <a:bodyPr/>
                    <a:lstStyle/>
                    <a:p>
                      <a:pPr fontAlgn="t"/>
                      <a:r>
                        <a:rPr lang="en-US" sz="1200">
                          <a:effectLst/>
                        </a:rPr>
                        <a:t>@OneToOne</a:t>
                      </a:r>
                    </a:p>
                  </a:txBody>
                  <a:tcPr marL="9476" marR="9476" marT="9476" marB="9476"/>
                </a:tc>
                <a:tc>
                  <a:txBody>
                    <a:bodyPr/>
                    <a:lstStyle/>
                    <a:p>
                      <a:pPr fontAlgn="t"/>
                      <a:r>
                        <a:rPr lang="en-US" sz="1200">
                          <a:effectLst/>
                        </a:rPr>
                        <a:t>This annotation is used to define a one-to-one relationship between the join Tables.</a:t>
                      </a:r>
                    </a:p>
                  </a:txBody>
                  <a:tcPr marL="9476" marR="9476" marT="9476" marB="9476"/>
                </a:tc>
                <a:extLst>
                  <a:ext uri="{0D108BD9-81ED-4DB2-BD59-A6C34878D82A}">
                    <a16:rowId xmlns:a16="http://schemas.microsoft.com/office/drawing/2014/main" val="886389990"/>
                  </a:ext>
                </a:extLst>
              </a:tr>
              <a:tr h="215346">
                <a:tc>
                  <a:txBody>
                    <a:bodyPr/>
                    <a:lstStyle/>
                    <a:p>
                      <a:pPr fontAlgn="t"/>
                      <a:r>
                        <a:rPr lang="en-US" sz="1200">
                          <a:effectLst/>
                        </a:rPr>
                        <a:t>@NamedQueries</a:t>
                      </a:r>
                    </a:p>
                  </a:txBody>
                  <a:tcPr marL="9476" marR="9476" marT="9476" marB="9476"/>
                </a:tc>
                <a:tc>
                  <a:txBody>
                    <a:bodyPr/>
                    <a:lstStyle/>
                    <a:p>
                      <a:pPr fontAlgn="t"/>
                      <a:r>
                        <a:rPr lang="en-US" sz="1200">
                          <a:effectLst/>
                        </a:rPr>
                        <a:t>This annotation is used for specifying list of named queries.</a:t>
                      </a:r>
                    </a:p>
                  </a:txBody>
                  <a:tcPr marL="9476" marR="9476" marT="9476" marB="9476"/>
                </a:tc>
                <a:extLst>
                  <a:ext uri="{0D108BD9-81ED-4DB2-BD59-A6C34878D82A}">
                    <a16:rowId xmlns:a16="http://schemas.microsoft.com/office/drawing/2014/main" val="563101650"/>
                  </a:ext>
                </a:extLst>
              </a:tr>
              <a:tr h="215346">
                <a:tc>
                  <a:txBody>
                    <a:bodyPr/>
                    <a:lstStyle/>
                    <a:p>
                      <a:pPr fontAlgn="t"/>
                      <a:r>
                        <a:rPr lang="en-US" sz="1200">
                          <a:effectLst/>
                        </a:rPr>
                        <a:t>@NamedQuery</a:t>
                      </a:r>
                    </a:p>
                  </a:txBody>
                  <a:tcPr marL="9476" marR="9476" marT="9476" marB="9476"/>
                </a:tc>
                <a:tc>
                  <a:txBody>
                    <a:bodyPr/>
                    <a:lstStyle/>
                    <a:p>
                      <a:pPr fontAlgn="t"/>
                      <a:r>
                        <a:rPr lang="en-US" sz="1200" dirty="0">
                          <a:effectLst/>
                        </a:rPr>
                        <a:t>This annotation is used for specifying a Query using static name.</a:t>
                      </a:r>
                    </a:p>
                  </a:txBody>
                  <a:tcPr marL="9476" marR="9476" marT="9476" marB="9476"/>
                </a:tc>
                <a:extLst>
                  <a:ext uri="{0D108BD9-81ED-4DB2-BD59-A6C34878D82A}">
                    <a16:rowId xmlns:a16="http://schemas.microsoft.com/office/drawing/2014/main" val="3535124799"/>
                  </a:ext>
                </a:extLst>
              </a:tr>
            </a:tbl>
          </a:graphicData>
        </a:graphic>
      </p:graphicFrame>
    </p:spTree>
    <p:extLst>
      <p:ext uri="{BB962C8B-B14F-4D97-AF65-F5344CB8AC3E}">
        <p14:creationId xmlns:p14="http://schemas.microsoft.com/office/powerpoint/2010/main" val="412822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a:t>
            </a:r>
            <a:r>
              <a:rPr lang="en-US" altLang="zh-TW" dirty="0" smtClean="0"/>
              <a:t>elationships </a:t>
            </a:r>
            <a:r>
              <a:rPr lang="en-US" altLang="zh-TW" dirty="0"/>
              <a:t>between </a:t>
            </a:r>
            <a:r>
              <a:rPr lang="en-US" altLang="zh-TW" dirty="0" smtClean="0"/>
              <a:t>Entities </a:t>
            </a:r>
            <a:br>
              <a:rPr lang="en-US" altLang="zh-TW" dirty="0" smtClean="0"/>
            </a:br>
            <a:r>
              <a:rPr lang="en-US" altLang="zh-TW" dirty="0" smtClean="0"/>
              <a:t>- </a:t>
            </a:r>
            <a:r>
              <a:rPr lang="en-US" altLang="zh-TW" dirty="0"/>
              <a:t>Mapping Directions</a:t>
            </a:r>
            <a:endParaRPr lang="zh-TW" altLang="en-US" dirty="0"/>
          </a:p>
        </p:txBody>
      </p:sp>
      <p:sp>
        <p:nvSpPr>
          <p:cNvPr id="3" name="內容版面配置區 2"/>
          <p:cNvSpPr>
            <a:spLocks noGrp="1"/>
          </p:cNvSpPr>
          <p:nvPr>
            <p:ph idx="1"/>
          </p:nvPr>
        </p:nvSpPr>
        <p:spPr/>
        <p:txBody>
          <a:bodyPr>
            <a:normAutofit/>
          </a:bodyPr>
          <a:lstStyle/>
          <a:p>
            <a:r>
              <a:rPr lang="en-US" altLang="zh-TW" dirty="0"/>
              <a:t>Unidirectional relationship </a:t>
            </a:r>
          </a:p>
          <a:p>
            <a:pPr lvl="1"/>
            <a:r>
              <a:rPr lang="en-US" altLang="zh-TW" dirty="0"/>
              <a:t>In this relationship, only one entity can refer the properties to another. </a:t>
            </a:r>
          </a:p>
          <a:p>
            <a:pPr lvl="1"/>
            <a:r>
              <a:rPr lang="en-US" altLang="zh-TW" dirty="0"/>
              <a:t>It contains only one owing side that specifies how an update can be made in the database.</a:t>
            </a:r>
          </a:p>
          <a:p>
            <a:endParaRPr lang="en-US" altLang="zh-TW" dirty="0"/>
          </a:p>
          <a:p>
            <a:r>
              <a:rPr lang="en-US" altLang="zh-TW" dirty="0"/>
              <a:t>Bidirectional relationship </a:t>
            </a:r>
          </a:p>
          <a:p>
            <a:pPr lvl="1"/>
            <a:r>
              <a:rPr lang="en-US" altLang="zh-TW" dirty="0"/>
              <a:t>This relationship contains an owning side as well as an inverse side. </a:t>
            </a:r>
          </a:p>
          <a:p>
            <a:pPr lvl="1"/>
            <a:r>
              <a:rPr lang="en-US" altLang="zh-TW" dirty="0"/>
              <a:t>So here every entity has a relationship field or refer the property to other entity.</a:t>
            </a:r>
            <a:endParaRPr lang="zh-TW" altLang="en-US" dirty="0"/>
          </a:p>
          <a:p>
            <a:endParaRPr lang="fr-FR" altLang="zh-TW" dirty="0" smtClean="0"/>
          </a:p>
          <a:p>
            <a:endParaRPr lang="zh-TW" altLang="en-US" dirty="0"/>
          </a:p>
        </p:txBody>
      </p:sp>
    </p:spTree>
    <p:extLst>
      <p:ext uri="{BB962C8B-B14F-4D97-AF65-F5344CB8AC3E}">
        <p14:creationId xmlns:p14="http://schemas.microsoft.com/office/powerpoint/2010/main" val="189191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Relationships between Entities </a:t>
            </a:r>
            <a:r>
              <a:rPr lang="en-US" altLang="zh-TW" dirty="0" smtClean="0"/>
              <a:t/>
            </a:r>
            <a:br>
              <a:rPr lang="en-US" altLang="zh-TW" dirty="0" smtClean="0"/>
            </a:br>
            <a:r>
              <a:rPr lang="en-US" altLang="zh-TW" dirty="0" smtClean="0"/>
              <a:t>- </a:t>
            </a:r>
            <a:r>
              <a:rPr lang="en-US" altLang="zh-TW" dirty="0"/>
              <a:t>Types of Mapping</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One-to-one </a:t>
            </a:r>
          </a:p>
          <a:p>
            <a:pPr lvl="1"/>
            <a:r>
              <a:rPr lang="en-US" altLang="zh-TW" dirty="0" smtClean="0"/>
              <a:t>@</a:t>
            </a:r>
            <a:r>
              <a:rPr lang="en-US" altLang="zh-TW" dirty="0" err="1"/>
              <a:t>OneToOne</a:t>
            </a:r>
            <a:r>
              <a:rPr lang="en-US" altLang="zh-TW" dirty="0"/>
              <a:t> annotation. </a:t>
            </a:r>
            <a:endParaRPr lang="en-US" altLang="zh-TW" dirty="0" smtClean="0"/>
          </a:p>
          <a:p>
            <a:pPr lvl="1"/>
            <a:r>
              <a:rPr lang="en-US" altLang="zh-TW" dirty="0" smtClean="0"/>
              <a:t>instance </a:t>
            </a:r>
            <a:r>
              <a:rPr lang="en-US" altLang="zh-TW" dirty="0"/>
              <a:t>of each entity is related to a single instance of another entity.</a:t>
            </a:r>
          </a:p>
          <a:p>
            <a:r>
              <a:rPr lang="en-US" altLang="zh-TW" dirty="0"/>
              <a:t>One-to-many</a:t>
            </a:r>
          </a:p>
          <a:p>
            <a:pPr lvl="1"/>
            <a:r>
              <a:rPr lang="en-US" altLang="zh-TW" dirty="0" smtClean="0"/>
              <a:t>@</a:t>
            </a:r>
            <a:r>
              <a:rPr lang="en-US" altLang="zh-TW" dirty="0" err="1"/>
              <a:t>OneToMany</a:t>
            </a:r>
            <a:r>
              <a:rPr lang="en-US" altLang="zh-TW" dirty="0"/>
              <a:t> annotation. </a:t>
            </a:r>
            <a:endParaRPr lang="en-US" altLang="zh-TW" dirty="0" smtClean="0"/>
          </a:p>
          <a:p>
            <a:pPr lvl="1"/>
            <a:r>
              <a:rPr lang="en-US" altLang="zh-TW" dirty="0" smtClean="0"/>
              <a:t>an </a:t>
            </a:r>
            <a:r>
              <a:rPr lang="en-US" altLang="zh-TW" dirty="0"/>
              <a:t>instance of one entity can be related to more than one instance of another entity.</a:t>
            </a:r>
          </a:p>
          <a:p>
            <a:r>
              <a:rPr lang="en-US" altLang="zh-TW" dirty="0"/>
              <a:t>Many-to-one </a:t>
            </a:r>
          </a:p>
          <a:p>
            <a:pPr lvl="1"/>
            <a:r>
              <a:rPr lang="en-US" altLang="zh-TW" dirty="0" smtClean="0"/>
              <a:t>@</a:t>
            </a:r>
            <a:r>
              <a:rPr lang="en-US" altLang="zh-TW" dirty="0" err="1"/>
              <a:t>ManyToOne</a:t>
            </a:r>
            <a:r>
              <a:rPr lang="en-US" altLang="zh-TW" dirty="0"/>
              <a:t> annotation. </a:t>
            </a:r>
            <a:endParaRPr lang="en-US" altLang="zh-TW" dirty="0" smtClean="0"/>
          </a:p>
          <a:p>
            <a:pPr lvl="1"/>
            <a:r>
              <a:rPr lang="en-US" altLang="zh-TW" dirty="0" smtClean="0"/>
              <a:t>multiple </a:t>
            </a:r>
            <a:r>
              <a:rPr lang="en-US" altLang="zh-TW" dirty="0"/>
              <a:t>instances of an entity can be related to single instance of another entity.</a:t>
            </a:r>
          </a:p>
          <a:p>
            <a:r>
              <a:rPr lang="en-US" altLang="zh-TW" dirty="0"/>
              <a:t>Many-to-many </a:t>
            </a:r>
          </a:p>
          <a:p>
            <a:pPr lvl="1"/>
            <a:r>
              <a:rPr lang="en-US" altLang="zh-TW" dirty="0" smtClean="0"/>
              <a:t>@</a:t>
            </a:r>
            <a:r>
              <a:rPr lang="en-US" altLang="zh-TW" dirty="0" err="1"/>
              <a:t>ManyToMany</a:t>
            </a:r>
            <a:r>
              <a:rPr lang="en-US" altLang="zh-TW" dirty="0"/>
              <a:t> annotation. </a:t>
            </a:r>
            <a:endParaRPr lang="en-US" altLang="zh-TW" dirty="0" smtClean="0"/>
          </a:p>
          <a:p>
            <a:pPr lvl="1"/>
            <a:r>
              <a:rPr lang="en-US" altLang="zh-TW" dirty="0" smtClean="0"/>
              <a:t>multiple </a:t>
            </a:r>
            <a:r>
              <a:rPr lang="en-US" altLang="zh-TW" dirty="0"/>
              <a:t>instances of an entity can be related to multiple instances of another entity. In this mapping, any side can be the owing side.</a:t>
            </a:r>
            <a:endParaRPr lang="zh-TW" altLang="en-US" dirty="0"/>
          </a:p>
        </p:txBody>
      </p:sp>
    </p:spTree>
    <p:extLst>
      <p:ext uri="{BB962C8B-B14F-4D97-AF65-F5344CB8AC3E}">
        <p14:creationId xmlns:p14="http://schemas.microsoft.com/office/powerpoint/2010/main" val="3758565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47495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Many-To-One relation between entities: </a:t>
            </a:r>
          </a:p>
          <a:p>
            <a:pPr lvl="1"/>
            <a:r>
              <a:rPr lang="en-US" altLang="zh-TW" dirty="0"/>
              <a:t>Where one entity (column or set of columns) is/are referenced with another entity (column or set of columns) which contain unique values. </a:t>
            </a:r>
          </a:p>
          <a:p>
            <a:r>
              <a:rPr lang="en-US" altLang="zh-TW" dirty="0"/>
              <a:t>In relational databases these relations are applicable by using foreign key/primary key between tables.</a:t>
            </a:r>
            <a:endParaRPr lang="zh-TW" altLang="en-US" dirty="0"/>
          </a:p>
        </p:txBody>
      </p:sp>
      <p:pic>
        <p:nvPicPr>
          <p:cNvPr id="5" name="圖片 4"/>
          <p:cNvPicPr>
            <a:picLocks noChangeAspect="1"/>
          </p:cNvPicPr>
          <p:nvPr/>
        </p:nvPicPr>
        <p:blipFill>
          <a:blip r:embed="rId2"/>
          <a:stretch>
            <a:fillRect/>
          </a:stretch>
        </p:blipFill>
        <p:spPr>
          <a:xfrm>
            <a:off x="919443" y="3858221"/>
            <a:ext cx="4385714" cy="764286"/>
          </a:xfrm>
          <a:prstGeom prst="rect">
            <a:avLst/>
          </a:prstGeom>
        </p:spPr>
      </p:pic>
      <p:pic>
        <p:nvPicPr>
          <p:cNvPr id="6" name="圖片 5"/>
          <p:cNvPicPr>
            <a:picLocks noChangeAspect="1"/>
          </p:cNvPicPr>
          <p:nvPr/>
        </p:nvPicPr>
        <p:blipFill>
          <a:blip r:embed="rId3"/>
          <a:stretch>
            <a:fillRect/>
          </a:stretch>
        </p:blipFill>
        <p:spPr>
          <a:xfrm>
            <a:off x="919443" y="4730288"/>
            <a:ext cx="4378571" cy="1092857"/>
          </a:xfrm>
          <a:prstGeom prst="rect">
            <a:avLst/>
          </a:prstGeom>
        </p:spPr>
      </p:pic>
    </p:spTree>
    <p:extLst>
      <p:ext uri="{BB962C8B-B14F-4D97-AF65-F5344CB8AC3E}">
        <p14:creationId xmlns:p14="http://schemas.microsoft.com/office/powerpoint/2010/main" val="316297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A807F-9749-43A7-AD0A-C416AA0149C1}"/>
              </a:ext>
            </a:extLst>
          </p:cNvPr>
          <p:cNvSpPr>
            <a:spLocks noGrp="1"/>
          </p:cNvSpPr>
          <p:nvPr>
            <p:ph type="ctrTitle"/>
          </p:nvPr>
        </p:nvSpPr>
        <p:spPr/>
        <p:txBody>
          <a:bodyPr/>
          <a:lstStyle/>
          <a:p>
            <a:r>
              <a:rPr lang="en-US" altLang="zh-TW" dirty="0"/>
              <a:t>1. Introduction</a:t>
            </a:r>
            <a:endParaRPr lang="zh-TW" altLang="en-US" dirty="0"/>
          </a:p>
        </p:txBody>
      </p:sp>
      <p:sp>
        <p:nvSpPr>
          <p:cNvPr id="5" name="副標題 4">
            <a:extLst>
              <a:ext uri="{FF2B5EF4-FFF2-40B4-BE49-F238E27FC236}">
                <a16:creationId xmlns:a16="http://schemas.microsoft.com/office/drawing/2014/main" id="{83E04DE7-1ED9-4635-AE5C-01EF2CB9236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9846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Fetch Types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Eager </a:t>
            </a:r>
            <a:r>
              <a:rPr lang="en-US" altLang="zh-TW" dirty="0"/>
              <a:t>fetch</a:t>
            </a:r>
          </a:p>
          <a:p>
            <a:pPr lvl="1"/>
            <a:r>
              <a:rPr lang="en-US" altLang="zh-TW" dirty="0"/>
              <a:t>Fetching the whole record while finding the record using Primary Key</a:t>
            </a:r>
            <a:r>
              <a:rPr lang="en-US" altLang="zh-TW" dirty="0" smtClean="0"/>
              <a:t>.</a:t>
            </a:r>
          </a:p>
          <a:p>
            <a:pPr lvl="1"/>
            <a:endParaRPr lang="en-US" altLang="zh-TW" dirty="0"/>
          </a:p>
          <a:p>
            <a:r>
              <a:rPr lang="en-US" altLang="zh-TW" dirty="0"/>
              <a:t>Lazy fetch</a:t>
            </a:r>
          </a:p>
          <a:p>
            <a:pPr lvl="1"/>
            <a:r>
              <a:rPr lang="en-US" altLang="zh-TW" dirty="0"/>
              <a:t>It checks for the availability of entities with primary key if it exists. </a:t>
            </a:r>
            <a:endParaRPr lang="en-US" altLang="zh-TW" dirty="0" smtClean="0"/>
          </a:p>
          <a:p>
            <a:pPr lvl="1"/>
            <a:r>
              <a:rPr lang="en-US" altLang="zh-TW" dirty="0" smtClean="0"/>
              <a:t>Then </a:t>
            </a:r>
            <a:r>
              <a:rPr lang="en-US" altLang="zh-TW" dirty="0"/>
              <a:t>later if you call any of the getter method of that entity then it fetches the whole</a:t>
            </a:r>
            <a:r>
              <a:rPr lang="en-US" altLang="zh-TW" dirty="0" smtClean="0"/>
              <a:t>.</a:t>
            </a:r>
          </a:p>
          <a:p>
            <a:pPr lvl="1"/>
            <a:endParaRPr lang="en-US" altLang="zh-TW" dirty="0"/>
          </a:p>
          <a:p>
            <a:r>
              <a:rPr lang="en-US" altLang="zh-TW" dirty="0"/>
              <a:t>The default depends on the cardinality of the relationship. </a:t>
            </a:r>
          </a:p>
          <a:p>
            <a:pPr lvl="1"/>
            <a:r>
              <a:rPr lang="en-US" altLang="zh-TW" dirty="0"/>
              <a:t>All to-one relationships use </a:t>
            </a:r>
            <a:r>
              <a:rPr lang="en-US" altLang="zh-TW" dirty="0" err="1"/>
              <a:t>FetchType.EAGER</a:t>
            </a:r>
            <a:r>
              <a:rPr lang="en-US" altLang="zh-TW" dirty="0"/>
              <a:t>  by </a:t>
            </a:r>
            <a:r>
              <a:rPr lang="en-US" altLang="zh-TW" dirty="0" smtClean="0"/>
              <a:t>default.</a:t>
            </a:r>
            <a:endParaRPr lang="en-US" altLang="zh-TW" dirty="0"/>
          </a:p>
          <a:p>
            <a:pPr lvl="1"/>
            <a:r>
              <a:rPr lang="en-US" altLang="zh-TW" dirty="0"/>
              <a:t>all to-many relationships </a:t>
            </a:r>
            <a:r>
              <a:rPr lang="en-US" altLang="zh-TW" dirty="0" err="1"/>
              <a:t>FetchType.LAZY</a:t>
            </a:r>
            <a:r>
              <a:rPr lang="en-US" altLang="zh-TW" dirty="0"/>
              <a:t> by </a:t>
            </a:r>
            <a:r>
              <a:rPr lang="en-US" altLang="zh-TW" dirty="0" smtClean="0"/>
              <a:t>default.</a:t>
            </a:r>
          </a:p>
          <a:p>
            <a:endParaRPr lang="en-US" altLang="zh-TW" dirty="0" smtClean="0"/>
          </a:p>
        </p:txBody>
      </p:sp>
    </p:spTree>
    <p:extLst>
      <p:ext uri="{BB962C8B-B14F-4D97-AF65-F5344CB8AC3E}">
        <p14:creationId xmlns:p14="http://schemas.microsoft.com/office/powerpoint/2010/main" val="3025960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Cascade Types</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err="1" smtClean="0"/>
              <a:t>CascadeType.PERSIST</a:t>
            </a:r>
            <a:r>
              <a:rPr lang="en-US" altLang="zh-TW" dirty="0" smtClean="0"/>
              <a:t> </a:t>
            </a:r>
          </a:p>
          <a:p>
            <a:pPr lvl="1"/>
            <a:r>
              <a:rPr lang="en-US" altLang="zh-TW" dirty="0" smtClean="0"/>
              <a:t>save</a:t>
            </a:r>
            <a:r>
              <a:rPr lang="en-US" altLang="zh-TW" dirty="0"/>
              <a:t>() or persist() operations cascade to related entities.</a:t>
            </a:r>
          </a:p>
          <a:p>
            <a:r>
              <a:rPr lang="en-US" altLang="zh-TW" dirty="0" err="1" smtClean="0"/>
              <a:t>CascadeType.MERGE</a:t>
            </a:r>
            <a:endParaRPr lang="en-US" altLang="zh-TW" dirty="0" smtClean="0"/>
          </a:p>
          <a:p>
            <a:pPr lvl="1"/>
            <a:r>
              <a:rPr lang="en-US" altLang="zh-TW" dirty="0" smtClean="0"/>
              <a:t>related </a:t>
            </a:r>
            <a:r>
              <a:rPr lang="en-US" altLang="zh-TW" dirty="0"/>
              <a:t>entities are merged when the owning entity is merged.</a:t>
            </a:r>
          </a:p>
          <a:p>
            <a:r>
              <a:rPr lang="en-US" altLang="zh-TW" dirty="0" err="1" smtClean="0"/>
              <a:t>CascadeType.REFRESH</a:t>
            </a:r>
            <a:r>
              <a:rPr lang="en-US" altLang="zh-TW" dirty="0" smtClean="0"/>
              <a:t> </a:t>
            </a:r>
          </a:p>
          <a:p>
            <a:pPr lvl="1"/>
            <a:r>
              <a:rPr lang="en-US" altLang="zh-TW" dirty="0" smtClean="0"/>
              <a:t>reload data from database into related entities</a:t>
            </a:r>
          </a:p>
          <a:p>
            <a:pPr lvl="1"/>
            <a:r>
              <a:rPr lang="en-US" altLang="zh-TW" dirty="0" smtClean="0"/>
              <a:t>same as refresh() operation</a:t>
            </a:r>
            <a:endParaRPr lang="en-US" altLang="zh-TW" dirty="0"/>
          </a:p>
          <a:p>
            <a:r>
              <a:rPr lang="en-US" altLang="zh-TW" dirty="0" err="1"/>
              <a:t>CascadeType.REMOVE</a:t>
            </a:r>
            <a:r>
              <a:rPr lang="en-US" altLang="zh-TW" dirty="0"/>
              <a:t> </a:t>
            </a:r>
            <a:endParaRPr lang="en-US" altLang="zh-TW" dirty="0" smtClean="0"/>
          </a:p>
          <a:p>
            <a:pPr lvl="1"/>
            <a:r>
              <a:rPr lang="en-US" altLang="zh-TW" dirty="0" smtClean="0"/>
              <a:t>removes </a:t>
            </a:r>
            <a:r>
              <a:rPr lang="en-US" altLang="zh-TW" dirty="0"/>
              <a:t>all related entities association </a:t>
            </a:r>
            <a:r>
              <a:rPr lang="en-US" altLang="zh-TW" dirty="0" smtClean="0"/>
              <a:t>when </a:t>
            </a:r>
            <a:r>
              <a:rPr lang="en-US" altLang="zh-TW" dirty="0"/>
              <a:t>the owning entity is deleted.</a:t>
            </a:r>
          </a:p>
          <a:p>
            <a:r>
              <a:rPr lang="en-US" altLang="zh-TW" dirty="0" err="1" smtClean="0"/>
              <a:t>CascadeType.DETACH</a:t>
            </a:r>
            <a:r>
              <a:rPr lang="en-US" altLang="zh-TW" dirty="0" smtClean="0"/>
              <a:t>  </a:t>
            </a:r>
          </a:p>
          <a:p>
            <a:pPr lvl="1"/>
            <a:r>
              <a:rPr lang="en-US" altLang="zh-TW" dirty="0" smtClean="0"/>
              <a:t>detaches </a:t>
            </a:r>
            <a:r>
              <a:rPr lang="en-US" altLang="zh-TW" dirty="0"/>
              <a:t>all related entities if a “manual detach” occurs.</a:t>
            </a:r>
          </a:p>
          <a:p>
            <a:r>
              <a:rPr lang="en-US" altLang="zh-TW" dirty="0" err="1"/>
              <a:t>CascadeType.ALL</a:t>
            </a:r>
            <a:r>
              <a:rPr lang="en-US" altLang="zh-TW" dirty="0"/>
              <a:t> : </a:t>
            </a:r>
            <a:endParaRPr lang="en-US" altLang="zh-TW" dirty="0" smtClean="0"/>
          </a:p>
          <a:p>
            <a:pPr lvl="1"/>
            <a:r>
              <a:rPr lang="en-US" altLang="zh-TW" dirty="0" smtClean="0"/>
              <a:t>shorthand for </a:t>
            </a:r>
            <a:r>
              <a:rPr lang="en-US" altLang="zh-TW" dirty="0"/>
              <a:t>all of the above cascade operations</a:t>
            </a:r>
            <a:r>
              <a:rPr lang="en-US" altLang="zh-TW" dirty="0" smtClean="0"/>
              <a:t>.</a:t>
            </a:r>
          </a:p>
          <a:p>
            <a:endParaRPr lang="en-US" altLang="zh-TW" dirty="0" smtClean="0"/>
          </a:p>
          <a:p>
            <a:r>
              <a:rPr lang="en-US" altLang="zh-TW" dirty="0"/>
              <a:t> By default no operations are cascaded.</a:t>
            </a:r>
            <a:endParaRPr lang="zh-TW" altLang="en-US" dirty="0"/>
          </a:p>
        </p:txBody>
      </p:sp>
    </p:spTree>
    <p:extLst>
      <p:ext uri="{BB962C8B-B14F-4D97-AF65-F5344CB8AC3E}">
        <p14:creationId xmlns:p14="http://schemas.microsoft.com/office/powerpoint/2010/main" val="2798128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D80BAE3-0719-4E1D-AB2C-E1A9F81A6CC9}"/>
              </a:ext>
            </a:extLst>
          </p:cNvPr>
          <p:cNvSpPr>
            <a:spLocks noGrp="1"/>
          </p:cNvSpPr>
          <p:nvPr>
            <p:ph type="ctrTitle"/>
          </p:nvPr>
        </p:nvSpPr>
        <p:spPr/>
        <p:txBody>
          <a:bodyPr/>
          <a:lstStyle/>
          <a:p>
            <a:r>
              <a:rPr lang="en-US" altLang="zh-TW" dirty="0"/>
              <a:t>2. JPA in eclipse</a:t>
            </a:r>
            <a:endParaRPr lang="zh-TW" altLang="en-US" dirty="0"/>
          </a:p>
        </p:txBody>
      </p:sp>
      <p:sp>
        <p:nvSpPr>
          <p:cNvPr id="5" name="副標題 4">
            <a:extLst>
              <a:ext uri="{FF2B5EF4-FFF2-40B4-BE49-F238E27FC236}">
                <a16:creationId xmlns:a16="http://schemas.microsoft.com/office/drawing/2014/main" id="{358F6409-5558-47B9-BBDC-9FA7586D244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5013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create JPA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stretch>
            <a:fillRect/>
          </a:stretch>
        </p:blipFill>
        <p:spPr>
          <a:xfrm>
            <a:off x="2088510" y="1760435"/>
            <a:ext cx="4406293" cy="4277704"/>
          </a:xfrm>
          <a:prstGeom prst="rect">
            <a:avLst/>
          </a:prstGeom>
        </p:spPr>
      </p:pic>
      <p:sp>
        <p:nvSpPr>
          <p:cNvPr id="4" name="矩形 3">
            <a:extLst>
              <a:ext uri="{FF2B5EF4-FFF2-40B4-BE49-F238E27FC236}">
                <a16:creationId xmlns:a16="http://schemas.microsoft.com/office/drawing/2014/main" id="{103716C9-F7E4-4E62-AE04-1051C6DE4327}"/>
              </a:ext>
            </a:extLst>
          </p:cNvPr>
          <p:cNvSpPr/>
          <p:nvPr/>
        </p:nvSpPr>
        <p:spPr>
          <a:xfrm>
            <a:off x="2435550" y="3751604"/>
            <a:ext cx="931491" cy="1709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04807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E2B761-561F-40CE-89E6-E933C4146634}"/>
              </a:ext>
            </a:extLst>
          </p:cNvPr>
          <p:cNvSpPr>
            <a:spLocks noGrp="1"/>
          </p:cNvSpPr>
          <p:nvPr>
            <p:ph type="title"/>
          </p:nvPr>
        </p:nvSpPr>
        <p:spPr/>
        <p:txBody>
          <a:bodyPr/>
          <a:lstStyle/>
          <a:p>
            <a:r>
              <a:rPr lang="en-US" altLang="zh-TW" dirty="0"/>
              <a:t>input project name and just press [next]</a:t>
            </a:r>
            <a:endParaRPr lang="zh-TW" altLang="en-US" dirty="0"/>
          </a:p>
        </p:txBody>
      </p:sp>
      <p:sp>
        <p:nvSpPr>
          <p:cNvPr id="3" name="內容版面配置區 2">
            <a:extLst>
              <a:ext uri="{FF2B5EF4-FFF2-40B4-BE49-F238E27FC236}">
                <a16:creationId xmlns:a16="http://schemas.microsoft.com/office/drawing/2014/main" id="{11D261F4-D52C-452A-9498-A7D811905AFD}"/>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616B6D39-F32F-428E-B2E3-411B197943C9}"/>
              </a:ext>
            </a:extLst>
          </p:cNvPr>
          <p:cNvPicPr>
            <a:picLocks noChangeAspect="1"/>
          </p:cNvPicPr>
          <p:nvPr/>
        </p:nvPicPr>
        <p:blipFill>
          <a:blip r:embed="rId2"/>
          <a:stretch>
            <a:fillRect/>
          </a:stretch>
        </p:blipFill>
        <p:spPr>
          <a:xfrm>
            <a:off x="1069723" y="1860165"/>
            <a:ext cx="3126264" cy="4269135"/>
          </a:xfrm>
          <a:prstGeom prst="rect">
            <a:avLst/>
          </a:prstGeom>
        </p:spPr>
      </p:pic>
      <p:pic>
        <p:nvPicPr>
          <p:cNvPr id="5" name="圖片 4">
            <a:extLst>
              <a:ext uri="{FF2B5EF4-FFF2-40B4-BE49-F238E27FC236}">
                <a16:creationId xmlns:a16="http://schemas.microsoft.com/office/drawing/2014/main" id="{28407728-C879-4B12-AC49-8BF39FBD104B}"/>
              </a:ext>
            </a:extLst>
          </p:cNvPr>
          <p:cNvPicPr>
            <a:picLocks noChangeAspect="1"/>
          </p:cNvPicPr>
          <p:nvPr/>
        </p:nvPicPr>
        <p:blipFill>
          <a:blip r:embed="rId3"/>
          <a:stretch>
            <a:fillRect/>
          </a:stretch>
        </p:blipFill>
        <p:spPr>
          <a:xfrm>
            <a:off x="4948014" y="1691322"/>
            <a:ext cx="3253256" cy="4429432"/>
          </a:xfrm>
          <a:prstGeom prst="rect">
            <a:avLst/>
          </a:prstGeom>
        </p:spPr>
      </p:pic>
      <p:sp>
        <p:nvSpPr>
          <p:cNvPr id="6" name="矩形 5">
            <a:extLst>
              <a:ext uri="{FF2B5EF4-FFF2-40B4-BE49-F238E27FC236}">
                <a16:creationId xmlns:a16="http://schemas.microsoft.com/office/drawing/2014/main" id="{622CFF20-040C-4F4B-B57C-DBF355FA5A60}"/>
              </a:ext>
            </a:extLst>
          </p:cNvPr>
          <p:cNvSpPr/>
          <p:nvPr/>
        </p:nvSpPr>
        <p:spPr>
          <a:xfrm>
            <a:off x="2237804" y="5847289"/>
            <a:ext cx="931491" cy="1709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87D4E2C3-A3EA-4216-8DFD-7C8187632AD5}"/>
              </a:ext>
            </a:extLst>
          </p:cNvPr>
          <p:cNvSpPr/>
          <p:nvPr/>
        </p:nvSpPr>
        <p:spPr>
          <a:xfrm>
            <a:off x="6178609" y="5862415"/>
            <a:ext cx="727588" cy="1557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C7AF53E-9726-44F5-ADAC-2C87FF4B77B1}"/>
              </a:ext>
            </a:extLst>
          </p:cNvPr>
          <p:cNvSpPr/>
          <p:nvPr/>
        </p:nvSpPr>
        <p:spPr>
          <a:xfrm>
            <a:off x="1176701" y="3666688"/>
            <a:ext cx="2933826" cy="238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F5714603-8BD6-4C5D-9F59-F8E869F04C31}"/>
              </a:ext>
            </a:extLst>
          </p:cNvPr>
          <p:cNvSpPr/>
          <p:nvPr/>
        </p:nvSpPr>
        <p:spPr>
          <a:xfrm>
            <a:off x="1165942" y="2524687"/>
            <a:ext cx="2933826" cy="238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05410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 library for JPA</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5496041" y="2134050"/>
            <a:ext cx="3116829" cy="3263504"/>
          </a:xfrm>
          <a:prstGeom prst="rect">
            <a:avLst/>
          </a:prstGeom>
        </p:spPr>
      </p:pic>
      <p:pic>
        <p:nvPicPr>
          <p:cNvPr id="5" name="圖片 4"/>
          <p:cNvPicPr>
            <a:picLocks noChangeAspect="1"/>
          </p:cNvPicPr>
          <p:nvPr/>
        </p:nvPicPr>
        <p:blipFill>
          <a:blip r:embed="rId3"/>
          <a:stretch>
            <a:fillRect/>
          </a:stretch>
        </p:blipFill>
        <p:spPr>
          <a:xfrm>
            <a:off x="1249918" y="1569596"/>
            <a:ext cx="3569910" cy="4884411"/>
          </a:xfrm>
          <a:prstGeom prst="rect">
            <a:avLst/>
          </a:prstGeom>
        </p:spPr>
      </p:pic>
      <p:sp>
        <p:nvSpPr>
          <p:cNvPr id="7" name="矩形 6">
            <a:extLst>
              <a:ext uri="{FF2B5EF4-FFF2-40B4-BE49-F238E27FC236}">
                <a16:creationId xmlns:a16="http://schemas.microsoft.com/office/drawing/2014/main" id="{EF38F1E6-1CE8-492B-ACBB-3E58E433289D}"/>
              </a:ext>
            </a:extLst>
          </p:cNvPr>
          <p:cNvSpPr/>
          <p:nvPr/>
        </p:nvSpPr>
        <p:spPr>
          <a:xfrm>
            <a:off x="1384417" y="2809700"/>
            <a:ext cx="3315770" cy="2667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D2BE04CC-5442-4BAB-8B91-208963125D32}"/>
              </a:ext>
            </a:extLst>
          </p:cNvPr>
          <p:cNvSpPr/>
          <p:nvPr/>
        </p:nvSpPr>
        <p:spPr>
          <a:xfrm>
            <a:off x="4409630" y="3153620"/>
            <a:ext cx="290557" cy="1365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語音泡泡: 圓角矩形 2">
            <a:extLst>
              <a:ext uri="{FF2B5EF4-FFF2-40B4-BE49-F238E27FC236}">
                <a16:creationId xmlns:a16="http://schemas.microsoft.com/office/drawing/2014/main" id="{552C440A-CD31-4DBF-928C-C51AEA17D1EB}"/>
              </a:ext>
            </a:extLst>
          </p:cNvPr>
          <p:cNvSpPr/>
          <p:nvPr/>
        </p:nvSpPr>
        <p:spPr>
          <a:xfrm>
            <a:off x="5324030" y="1965533"/>
            <a:ext cx="3495230" cy="3572142"/>
          </a:xfrm>
          <a:prstGeom prst="wedgeRoundRectCallout">
            <a:avLst>
              <a:gd name="adj1" fmla="val -68266"/>
              <a:gd name="adj2" fmla="val -1596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43443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 connection</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870432" y="1691322"/>
            <a:ext cx="3291370" cy="4454151"/>
          </a:xfrm>
          <a:prstGeom prst="rect">
            <a:avLst/>
          </a:prstGeom>
        </p:spPr>
      </p:pic>
      <p:sp>
        <p:nvSpPr>
          <p:cNvPr id="7" name="矩形 6">
            <a:extLst>
              <a:ext uri="{FF2B5EF4-FFF2-40B4-BE49-F238E27FC236}">
                <a16:creationId xmlns:a16="http://schemas.microsoft.com/office/drawing/2014/main" id="{AD8EAB4F-AB99-483A-8338-770E548A87AE}"/>
              </a:ext>
            </a:extLst>
          </p:cNvPr>
          <p:cNvSpPr/>
          <p:nvPr/>
        </p:nvSpPr>
        <p:spPr>
          <a:xfrm>
            <a:off x="3298677" y="4078412"/>
            <a:ext cx="692438" cy="2025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a:extLst>
              <a:ext uri="{FF2B5EF4-FFF2-40B4-BE49-F238E27FC236}">
                <a16:creationId xmlns:a16="http://schemas.microsoft.com/office/drawing/2014/main" id="{27F799A0-CED7-4B2E-B059-C321EAF083C8}"/>
              </a:ext>
            </a:extLst>
          </p:cNvPr>
          <p:cNvPicPr>
            <a:picLocks noChangeAspect="1"/>
          </p:cNvPicPr>
          <p:nvPr/>
        </p:nvPicPr>
        <p:blipFill>
          <a:blip r:embed="rId3"/>
          <a:stretch>
            <a:fillRect/>
          </a:stretch>
        </p:blipFill>
        <p:spPr>
          <a:xfrm>
            <a:off x="5364610" y="2213962"/>
            <a:ext cx="2908958" cy="3323713"/>
          </a:xfrm>
          <a:prstGeom prst="rect">
            <a:avLst/>
          </a:prstGeom>
        </p:spPr>
      </p:pic>
      <p:sp>
        <p:nvSpPr>
          <p:cNvPr id="9" name="語音泡泡: 圓角矩形 8">
            <a:extLst>
              <a:ext uri="{FF2B5EF4-FFF2-40B4-BE49-F238E27FC236}">
                <a16:creationId xmlns:a16="http://schemas.microsoft.com/office/drawing/2014/main" id="{1ED67EE8-0388-4263-9381-267B72D28355}"/>
              </a:ext>
            </a:extLst>
          </p:cNvPr>
          <p:cNvSpPr/>
          <p:nvPr/>
        </p:nvSpPr>
        <p:spPr>
          <a:xfrm>
            <a:off x="5324030" y="1965533"/>
            <a:ext cx="3042303" cy="3572142"/>
          </a:xfrm>
          <a:prstGeom prst="wedgeRoundRectCallout">
            <a:avLst>
              <a:gd name="adj1" fmla="val -91249"/>
              <a:gd name="adj2" fmla="val 1202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A59E9EE2-950E-4A40-B2CF-B3C948DC8D3C}"/>
              </a:ext>
            </a:extLst>
          </p:cNvPr>
          <p:cNvSpPr/>
          <p:nvPr/>
        </p:nvSpPr>
        <p:spPr>
          <a:xfrm>
            <a:off x="5502067" y="3918397"/>
            <a:ext cx="692438" cy="2025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7853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480823-197B-451F-A3A0-DBE25EF7BD41}"/>
              </a:ext>
            </a:extLst>
          </p:cNvPr>
          <p:cNvSpPr>
            <a:spLocks noGrp="1"/>
          </p:cNvSpPr>
          <p:nvPr>
            <p:ph type="title"/>
          </p:nvPr>
        </p:nvSpPr>
        <p:spPr/>
        <p:txBody>
          <a:bodyPr/>
          <a:lstStyle/>
          <a:p>
            <a:r>
              <a:rPr lang="en-US" altLang="zh-TW" dirty="0"/>
              <a:t>specify </a:t>
            </a:r>
            <a:r>
              <a:rPr lang="en-US" altLang="zh-TW" dirty="0" err="1"/>
              <a:t>jdbc</a:t>
            </a:r>
            <a:r>
              <a:rPr lang="en-US" altLang="zh-TW" dirty="0"/>
              <a:t> driver</a:t>
            </a:r>
            <a:endParaRPr lang="zh-TW" altLang="en-US" dirty="0"/>
          </a:p>
        </p:txBody>
      </p:sp>
      <p:sp>
        <p:nvSpPr>
          <p:cNvPr id="3" name="內容版面配置區 2">
            <a:extLst>
              <a:ext uri="{FF2B5EF4-FFF2-40B4-BE49-F238E27FC236}">
                <a16:creationId xmlns:a16="http://schemas.microsoft.com/office/drawing/2014/main" id="{F059DDEB-CE12-4492-ACA8-45CC037E1444}"/>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id="{865746EC-4FAF-4FF6-B981-92907263AC21}"/>
              </a:ext>
            </a:extLst>
          </p:cNvPr>
          <p:cNvPicPr>
            <a:picLocks noChangeAspect="1"/>
          </p:cNvPicPr>
          <p:nvPr/>
        </p:nvPicPr>
        <p:blipFill>
          <a:blip r:embed="rId2"/>
          <a:stretch>
            <a:fillRect/>
          </a:stretch>
        </p:blipFill>
        <p:spPr>
          <a:xfrm>
            <a:off x="363617" y="1327516"/>
            <a:ext cx="3277513" cy="3875738"/>
          </a:xfrm>
          <a:prstGeom prst="rect">
            <a:avLst/>
          </a:prstGeom>
        </p:spPr>
      </p:pic>
      <p:pic>
        <p:nvPicPr>
          <p:cNvPr id="8" name="圖片 7">
            <a:extLst>
              <a:ext uri="{FF2B5EF4-FFF2-40B4-BE49-F238E27FC236}">
                <a16:creationId xmlns:a16="http://schemas.microsoft.com/office/drawing/2014/main" id="{038AFA98-7D7A-4653-8EC0-99C44B85D606}"/>
              </a:ext>
            </a:extLst>
          </p:cNvPr>
          <p:cNvPicPr>
            <a:picLocks noChangeAspect="1"/>
          </p:cNvPicPr>
          <p:nvPr/>
        </p:nvPicPr>
        <p:blipFill>
          <a:blip r:embed="rId3"/>
          <a:stretch>
            <a:fillRect/>
          </a:stretch>
        </p:blipFill>
        <p:spPr>
          <a:xfrm>
            <a:off x="4645529" y="347382"/>
            <a:ext cx="3167039" cy="2663314"/>
          </a:xfrm>
          <a:prstGeom prst="rect">
            <a:avLst/>
          </a:prstGeom>
        </p:spPr>
      </p:pic>
      <p:sp>
        <p:nvSpPr>
          <p:cNvPr id="11" name="矩形 10">
            <a:extLst>
              <a:ext uri="{FF2B5EF4-FFF2-40B4-BE49-F238E27FC236}">
                <a16:creationId xmlns:a16="http://schemas.microsoft.com/office/drawing/2014/main" id="{7B06F7FB-0BB3-4337-AD3A-55BC6C5832AC}"/>
              </a:ext>
            </a:extLst>
          </p:cNvPr>
          <p:cNvSpPr/>
          <p:nvPr/>
        </p:nvSpPr>
        <p:spPr>
          <a:xfrm>
            <a:off x="3221764" y="2032605"/>
            <a:ext cx="333516" cy="197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語音泡泡: 圓角矩形 11">
            <a:extLst>
              <a:ext uri="{FF2B5EF4-FFF2-40B4-BE49-F238E27FC236}">
                <a16:creationId xmlns:a16="http://schemas.microsoft.com/office/drawing/2014/main" id="{D74F5A34-02E8-4ADC-9E5D-1CB35CBE4C80}"/>
              </a:ext>
            </a:extLst>
          </p:cNvPr>
          <p:cNvSpPr/>
          <p:nvPr/>
        </p:nvSpPr>
        <p:spPr>
          <a:xfrm>
            <a:off x="4255806" y="427290"/>
            <a:ext cx="4110527" cy="6127334"/>
          </a:xfrm>
          <a:prstGeom prst="wedgeRoundRectCallout">
            <a:avLst>
              <a:gd name="adj1" fmla="val -68019"/>
              <a:gd name="adj2" fmla="val -2226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a:extLst>
              <a:ext uri="{FF2B5EF4-FFF2-40B4-BE49-F238E27FC236}">
                <a16:creationId xmlns:a16="http://schemas.microsoft.com/office/drawing/2014/main" id="{798A0A3A-9129-467E-BAAD-B4DF83FFA83B}"/>
              </a:ext>
            </a:extLst>
          </p:cNvPr>
          <p:cNvPicPr>
            <a:picLocks noChangeAspect="1"/>
          </p:cNvPicPr>
          <p:nvPr/>
        </p:nvPicPr>
        <p:blipFill>
          <a:blip r:embed="rId4"/>
          <a:stretch>
            <a:fillRect/>
          </a:stretch>
        </p:blipFill>
        <p:spPr>
          <a:xfrm>
            <a:off x="4730870" y="3265385"/>
            <a:ext cx="3284462" cy="2771440"/>
          </a:xfrm>
          <a:prstGeom prst="rect">
            <a:avLst/>
          </a:prstGeom>
        </p:spPr>
      </p:pic>
      <p:sp>
        <p:nvSpPr>
          <p:cNvPr id="15" name="矩形 14">
            <a:extLst>
              <a:ext uri="{FF2B5EF4-FFF2-40B4-BE49-F238E27FC236}">
                <a16:creationId xmlns:a16="http://schemas.microsoft.com/office/drawing/2014/main" id="{8C68003B-96D7-43AF-A8A7-C9267CB53F75}"/>
              </a:ext>
            </a:extLst>
          </p:cNvPr>
          <p:cNvSpPr/>
          <p:nvPr/>
        </p:nvSpPr>
        <p:spPr>
          <a:xfrm>
            <a:off x="4792766" y="4090716"/>
            <a:ext cx="2530980" cy="2420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03682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080559" y="1264714"/>
            <a:ext cx="3678572" cy="4328572"/>
          </a:xfrm>
          <a:prstGeom prst="rect">
            <a:avLst/>
          </a:prstGeom>
        </p:spPr>
      </p:pic>
      <p:pic>
        <p:nvPicPr>
          <p:cNvPr id="5" name="圖片 4"/>
          <p:cNvPicPr>
            <a:picLocks noChangeAspect="1"/>
          </p:cNvPicPr>
          <p:nvPr/>
        </p:nvPicPr>
        <p:blipFill>
          <a:blip r:embed="rId3"/>
          <a:stretch>
            <a:fillRect/>
          </a:stretch>
        </p:blipFill>
        <p:spPr>
          <a:xfrm>
            <a:off x="5069516" y="1264714"/>
            <a:ext cx="3664286" cy="4342857"/>
          </a:xfrm>
          <a:prstGeom prst="rect">
            <a:avLst/>
          </a:prstGeom>
        </p:spPr>
      </p:pic>
      <p:sp>
        <p:nvSpPr>
          <p:cNvPr id="6" name="矩形 5">
            <a:extLst>
              <a:ext uri="{FF2B5EF4-FFF2-40B4-BE49-F238E27FC236}">
                <a16:creationId xmlns:a16="http://schemas.microsoft.com/office/drawing/2014/main" id="{51A982B6-7131-4ED3-839F-323F5313E5CF}"/>
              </a:ext>
            </a:extLst>
          </p:cNvPr>
          <p:cNvSpPr/>
          <p:nvPr/>
        </p:nvSpPr>
        <p:spPr>
          <a:xfrm>
            <a:off x="1222049" y="2032605"/>
            <a:ext cx="3469592" cy="15908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6ED941F0-085E-4ACC-A228-5BAC59E5058B}"/>
              </a:ext>
            </a:extLst>
          </p:cNvPr>
          <p:cNvSpPr/>
          <p:nvPr/>
        </p:nvSpPr>
        <p:spPr>
          <a:xfrm>
            <a:off x="3913973" y="4818534"/>
            <a:ext cx="845158" cy="1978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E3DE12D5-C1D4-49DE-A99D-D78BDD18C516}"/>
              </a:ext>
            </a:extLst>
          </p:cNvPr>
          <p:cNvSpPr/>
          <p:nvPr/>
        </p:nvSpPr>
        <p:spPr>
          <a:xfrm>
            <a:off x="2534266" y="5278583"/>
            <a:ext cx="845158" cy="1978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837F5B78-BA95-4A28-93A8-BD6418274C76}"/>
              </a:ext>
            </a:extLst>
          </p:cNvPr>
          <p:cNvSpPr/>
          <p:nvPr/>
        </p:nvSpPr>
        <p:spPr>
          <a:xfrm>
            <a:off x="7218283" y="5287875"/>
            <a:ext cx="845158" cy="1978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663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normAutofit/>
          </a:bodyPr>
          <a:lstStyle/>
          <a:p>
            <a:r>
              <a:rPr lang="en-US" altLang="zh-TW" dirty="0"/>
              <a:t> </a:t>
            </a:r>
            <a:r>
              <a:rPr lang="en-US" altLang="zh-TW" i="1" dirty="0"/>
              <a:t>Object-relational mapping</a:t>
            </a:r>
            <a:r>
              <a:rPr lang="en-US" altLang="zh-TW" dirty="0"/>
              <a:t> (ORM)</a:t>
            </a:r>
          </a:p>
          <a:p>
            <a:pPr lvl="1"/>
            <a:r>
              <a:rPr lang="en-US" altLang="zh-TW" dirty="0"/>
              <a:t>Mapping object models (Java programs) to relational models (database tables, fields) and vice versa</a:t>
            </a:r>
          </a:p>
          <a:p>
            <a:pPr lvl="1"/>
            <a:endParaRPr lang="en-US" altLang="zh-TW" dirty="0"/>
          </a:p>
          <a:p>
            <a:r>
              <a:rPr lang="en-US" altLang="zh-TW" dirty="0"/>
              <a:t> Java Persistence API (JPA)</a:t>
            </a:r>
          </a:p>
          <a:p>
            <a:pPr lvl="1"/>
            <a:r>
              <a:rPr lang="en-US" altLang="zh-TW" dirty="0"/>
              <a:t>a vendor independent specification for ORM</a:t>
            </a:r>
          </a:p>
          <a:p>
            <a:pPr lvl="1"/>
            <a:endParaRPr lang="en-US" altLang="zh-TW" dirty="0"/>
          </a:p>
          <a:p>
            <a:r>
              <a:rPr lang="en-US" altLang="zh-TW" dirty="0"/>
              <a:t>Popular JPA Providers</a:t>
            </a:r>
          </a:p>
          <a:p>
            <a:pPr lvl="1"/>
            <a:r>
              <a:rPr lang="en-US" altLang="zh-TW" dirty="0"/>
              <a:t>Hibernate, </a:t>
            </a:r>
            <a:r>
              <a:rPr lang="en-US" altLang="zh-TW" dirty="0" err="1"/>
              <a:t>Toplink</a:t>
            </a:r>
            <a:r>
              <a:rPr lang="en-US" altLang="zh-TW" dirty="0"/>
              <a:t>, </a:t>
            </a:r>
            <a:r>
              <a:rPr lang="en-US" altLang="zh-TW" dirty="0" err="1"/>
              <a:t>EclipseLink</a:t>
            </a:r>
            <a:r>
              <a:rPr lang="en-US" altLang="zh-TW" dirty="0"/>
              <a:t> and Apache </a:t>
            </a:r>
            <a:r>
              <a:rPr lang="en-US" altLang="zh-TW" dirty="0" err="1"/>
              <a:t>OpenJPA</a:t>
            </a:r>
            <a:endParaRPr lang="zh-TW" altLang="en-US" dirty="0"/>
          </a:p>
        </p:txBody>
      </p:sp>
    </p:spTree>
    <p:extLst>
      <p:ext uri="{BB962C8B-B14F-4D97-AF65-F5344CB8AC3E}">
        <p14:creationId xmlns:p14="http://schemas.microsoft.com/office/powerpoint/2010/main" val="2155756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after creating a project</a:t>
            </a:r>
            <a:endParaRPr lang="zh-TW" altLang="en-US" dirty="0"/>
          </a:p>
        </p:txBody>
      </p:sp>
      <p:sp>
        <p:nvSpPr>
          <p:cNvPr id="3" name="內容版面配置區 2"/>
          <p:cNvSpPr>
            <a:spLocks noGrp="1"/>
          </p:cNvSpPr>
          <p:nvPr>
            <p:ph sz="half" idx="1"/>
          </p:nvPr>
        </p:nvSpPr>
        <p:spPr/>
        <p:txBody>
          <a:bodyPr/>
          <a:lstStyle/>
          <a:p>
            <a:r>
              <a:rPr lang="en-US" altLang="zh-TW" dirty="0"/>
              <a:t>JPA Project structure</a:t>
            </a:r>
            <a:endParaRPr lang="zh-TW" altLang="en-US" dirty="0"/>
          </a:p>
        </p:txBody>
      </p:sp>
      <p:sp>
        <p:nvSpPr>
          <p:cNvPr id="6" name="內容版面配置區 5">
            <a:extLst>
              <a:ext uri="{FF2B5EF4-FFF2-40B4-BE49-F238E27FC236}">
                <a16:creationId xmlns:a16="http://schemas.microsoft.com/office/drawing/2014/main" id="{F4F4A8D2-169D-4C23-A1DD-D0C079E2B4A8}"/>
              </a:ext>
            </a:extLst>
          </p:cNvPr>
          <p:cNvSpPr>
            <a:spLocks noGrp="1"/>
          </p:cNvSpPr>
          <p:nvPr>
            <p:ph sz="half" idx="2"/>
          </p:nvPr>
        </p:nvSpPr>
        <p:spPr/>
        <p:txBody>
          <a:bodyPr/>
          <a:lstStyle/>
          <a:p>
            <a:r>
              <a:rPr lang="en-US" altLang="zh-TW" dirty="0"/>
              <a:t>Data Source Explorer</a:t>
            </a:r>
            <a:endParaRPr lang="zh-TW" altLang="en-US" dirty="0"/>
          </a:p>
        </p:txBody>
      </p:sp>
      <p:pic>
        <p:nvPicPr>
          <p:cNvPr id="4" name="圖片 3"/>
          <p:cNvPicPr>
            <a:picLocks noChangeAspect="1"/>
          </p:cNvPicPr>
          <p:nvPr/>
        </p:nvPicPr>
        <p:blipFill>
          <a:blip r:embed="rId2"/>
          <a:stretch>
            <a:fillRect/>
          </a:stretch>
        </p:blipFill>
        <p:spPr>
          <a:xfrm>
            <a:off x="727293" y="2269967"/>
            <a:ext cx="3104972" cy="1734502"/>
          </a:xfrm>
          <a:prstGeom prst="rect">
            <a:avLst/>
          </a:prstGeom>
          <a:ln>
            <a:solidFill>
              <a:schemeClr val="tx1">
                <a:lumMod val="50000"/>
                <a:lumOff val="50000"/>
              </a:schemeClr>
            </a:solidFill>
          </a:ln>
        </p:spPr>
      </p:pic>
      <p:pic>
        <p:nvPicPr>
          <p:cNvPr id="5" name="圖片 4"/>
          <p:cNvPicPr>
            <a:picLocks noChangeAspect="1"/>
          </p:cNvPicPr>
          <p:nvPr/>
        </p:nvPicPr>
        <p:blipFill>
          <a:blip r:embed="rId3"/>
          <a:stretch>
            <a:fillRect/>
          </a:stretch>
        </p:blipFill>
        <p:spPr>
          <a:xfrm>
            <a:off x="4871103" y="2350428"/>
            <a:ext cx="3078650" cy="2359777"/>
          </a:xfrm>
          <a:prstGeom prst="rect">
            <a:avLst/>
          </a:prstGeom>
          <a:solidFill>
            <a:srgbClr val="FFFFFF">
              <a:shade val="85000"/>
            </a:srgbClr>
          </a:solidFill>
          <a:ln w="12700" cap="rnd">
            <a:solidFill>
              <a:schemeClr val="tx1">
                <a:lumMod val="50000"/>
                <a:lumOff val="50000"/>
              </a:schemeClr>
            </a:solidFill>
          </a:ln>
          <a:effectLst/>
        </p:spPr>
      </p:pic>
    </p:spTree>
    <p:extLst>
      <p:ext uri="{BB962C8B-B14F-4D97-AF65-F5344CB8AC3E}">
        <p14:creationId xmlns:p14="http://schemas.microsoft.com/office/powerpoint/2010/main" val="4225904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create entities</a:t>
            </a:r>
            <a:endParaRPr lang="zh-TW" altLang="en-US" dirty="0"/>
          </a:p>
        </p:txBody>
      </p:sp>
      <p:pic>
        <p:nvPicPr>
          <p:cNvPr id="11" name="內容版面配置區 10" descr="Generate Custom Entities">
            <a:extLst>
              <a:ext uri="{FF2B5EF4-FFF2-40B4-BE49-F238E27FC236}">
                <a16:creationId xmlns:a16="http://schemas.microsoft.com/office/drawing/2014/main" id="{1B643E52-144F-49D4-B6B5-EA9F77232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4388" y="1618124"/>
            <a:ext cx="3483384" cy="4351338"/>
          </a:xfrm>
        </p:spPr>
      </p:pic>
      <p:pic>
        <p:nvPicPr>
          <p:cNvPr id="5" name="圖片 4"/>
          <p:cNvPicPr>
            <a:picLocks noChangeAspect="1"/>
          </p:cNvPicPr>
          <p:nvPr/>
        </p:nvPicPr>
        <p:blipFill>
          <a:blip r:embed="rId3"/>
          <a:stretch>
            <a:fillRect/>
          </a:stretch>
        </p:blipFill>
        <p:spPr>
          <a:xfrm>
            <a:off x="554680" y="1691322"/>
            <a:ext cx="4017320" cy="4204943"/>
          </a:xfrm>
          <a:prstGeom prst="rect">
            <a:avLst/>
          </a:prstGeom>
          <a:ln>
            <a:solidFill>
              <a:schemeClr val="tx1">
                <a:lumMod val="50000"/>
                <a:lumOff val="50000"/>
              </a:schemeClr>
            </a:solidFill>
          </a:ln>
        </p:spPr>
      </p:pic>
      <p:sp>
        <p:nvSpPr>
          <p:cNvPr id="6" name="矩形 5">
            <a:extLst>
              <a:ext uri="{FF2B5EF4-FFF2-40B4-BE49-F238E27FC236}">
                <a16:creationId xmlns:a16="http://schemas.microsoft.com/office/drawing/2014/main" id="{E1C9C697-4630-40A9-A751-5B3CB4248E6C}"/>
              </a:ext>
            </a:extLst>
          </p:cNvPr>
          <p:cNvSpPr/>
          <p:nvPr/>
        </p:nvSpPr>
        <p:spPr>
          <a:xfrm>
            <a:off x="973328" y="5098788"/>
            <a:ext cx="2123192" cy="2334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657DCD2-2336-4834-8388-02302A943BE8}"/>
              </a:ext>
            </a:extLst>
          </p:cNvPr>
          <p:cNvSpPr/>
          <p:nvPr/>
        </p:nvSpPr>
        <p:spPr>
          <a:xfrm>
            <a:off x="3070882" y="5366013"/>
            <a:ext cx="1501117" cy="2233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18041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7E4E7D-A0AF-4A28-BDC8-158B096F3490}"/>
              </a:ext>
            </a:extLst>
          </p:cNvPr>
          <p:cNvSpPr>
            <a:spLocks noGrp="1"/>
          </p:cNvSpPr>
          <p:nvPr>
            <p:ph type="title"/>
          </p:nvPr>
        </p:nvSpPr>
        <p:spPr/>
        <p:txBody>
          <a:bodyPr/>
          <a:lstStyle/>
          <a:p>
            <a:r>
              <a:rPr lang="en-US" altLang="zh-TW" dirty="0"/>
              <a:t>customize table association and defaults</a:t>
            </a:r>
            <a:endParaRPr lang="zh-TW" altLang="en-US" dirty="0"/>
          </a:p>
        </p:txBody>
      </p:sp>
      <p:pic>
        <p:nvPicPr>
          <p:cNvPr id="7" name="圖片 6" descr="Generate Custom Entities">
            <a:extLst>
              <a:ext uri="{FF2B5EF4-FFF2-40B4-BE49-F238E27FC236}">
                <a16:creationId xmlns:a16="http://schemas.microsoft.com/office/drawing/2014/main" id="{9D54013A-9682-4AF3-B110-55E3C22E3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84" y="1316052"/>
            <a:ext cx="3950781" cy="4935196"/>
          </a:xfrm>
          <a:prstGeom prst="rect">
            <a:avLst/>
          </a:prstGeom>
        </p:spPr>
      </p:pic>
      <p:pic>
        <p:nvPicPr>
          <p:cNvPr id="11" name="內容版面配置區 10" descr="Generate Custom Entities">
            <a:extLst>
              <a:ext uri="{FF2B5EF4-FFF2-40B4-BE49-F238E27FC236}">
                <a16:creationId xmlns:a16="http://schemas.microsoft.com/office/drawing/2014/main" id="{31FA11A6-CCC1-4DAA-8304-9B2F25FC20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01935" y="1392964"/>
            <a:ext cx="3889211" cy="4858284"/>
          </a:xfrm>
        </p:spPr>
      </p:pic>
    </p:spTree>
    <p:extLst>
      <p:ext uri="{BB962C8B-B14F-4D97-AF65-F5344CB8AC3E}">
        <p14:creationId xmlns:p14="http://schemas.microsoft.com/office/powerpoint/2010/main" val="1888330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76A865-85A5-4196-B8B7-1732C5C87585}"/>
              </a:ext>
            </a:extLst>
          </p:cNvPr>
          <p:cNvSpPr>
            <a:spLocks noGrp="1"/>
          </p:cNvSpPr>
          <p:nvPr>
            <p:ph type="title"/>
          </p:nvPr>
        </p:nvSpPr>
        <p:spPr/>
        <p:txBody>
          <a:bodyPr/>
          <a:lstStyle/>
          <a:p>
            <a:r>
              <a:rPr lang="en-US" altLang="zh-TW" dirty="0"/>
              <a:t>automatically generate entities</a:t>
            </a:r>
            <a:endParaRPr lang="zh-TW" altLang="en-US" dirty="0"/>
          </a:p>
        </p:txBody>
      </p:sp>
      <p:sp>
        <p:nvSpPr>
          <p:cNvPr id="7" name="內容版面配置區 6">
            <a:extLst>
              <a:ext uri="{FF2B5EF4-FFF2-40B4-BE49-F238E27FC236}">
                <a16:creationId xmlns:a16="http://schemas.microsoft.com/office/drawing/2014/main" id="{F67E4C86-A050-400C-A6DE-44734E460503}"/>
              </a:ext>
            </a:extLst>
          </p:cNvPr>
          <p:cNvSpPr>
            <a:spLocks noGrp="1"/>
          </p:cNvSpPr>
          <p:nvPr>
            <p:ph idx="1"/>
          </p:nvPr>
        </p:nvSpPr>
        <p:spPr>
          <a:xfrm>
            <a:off x="633845" y="1828801"/>
            <a:ext cx="7886700" cy="4351337"/>
          </a:xfrm>
        </p:spPr>
        <p:txBody>
          <a:bodyPr/>
          <a:lstStyle/>
          <a:p>
            <a:endParaRPr lang="zh-TW" altLang="en-US" dirty="0"/>
          </a:p>
        </p:txBody>
      </p:sp>
      <p:pic>
        <p:nvPicPr>
          <p:cNvPr id="8" name="圖片 7">
            <a:extLst>
              <a:ext uri="{FF2B5EF4-FFF2-40B4-BE49-F238E27FC236}">
                <a16:creationId xmlns:a16="http://schemas.microsoft.com/office/drawing/2014/main" id="{2092EF91-32A9-47C1-B72E-47B7A2785599}"/>
              </a:ext>
            </a:extLst>
          </p:cNvPr>
          <p:cNvPicPr>
            <a:picLocks noChangeAspect="1"/>
          </p:cNvPicPr>
          <p:nvPr/>
        </p:nvPicPr>
        <p:blipFill>
          <a:blip r:embed="rId2"/>
          <a:stretch>
            <a:fillRect/>
          </a:stretch>
        </p:blipFill>
        <p:spPr>
          <a:xfrm>
            <a:off x="1550610" y="2506792"/>
            <a:ext cx="3991217" cy="2629229"/>
          </a:xfrm>
          <a:prstGeom prst="rect">
            <a:avLst/>
          </a:prstGeom>
          <a:ln>
            <a:solidFill>
              <a:schemeClr val="tx1">
                <a:lumMod val="50000"/>
                <a:lumOff val="50000"/>
              </a:schemeClr>
            </a:solidFill>
          </a:ln>
        </p:spPr>
      </p:pic>
    </p:spTree>
    <p:extLst>
      <p:ext uri="{BB962C8B-B14F-4D97-AF65-F5344CB8AC3E}">
        <p14:creationId xmlns:p14="http://schemas.microsoft.com/office/powerpoint/2010/main" val="3442986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3945459" y="1510623"/>
            <a:ext cx="4969327" cy="2396123"/>
          </a:xfrm>
          <a:prstGeom prst="rect">
            <a:avLst/>
          </a:prstGeom>
          <a:ln>
            <a:solidFill>
              <a:schemeClr val="tx1">
                <a:lumMod val="50000"/>
                <a:lumOff val="50000"/>
              </a:schemeClr>
            </a:solidFill>
          </a:ln>
        </p:spPr>
      </p:pic>
      <p:sp>
        <p:nvSpPr>
          <p:cNvPr id="2" name="標題 1"/>
          <p:cNvSpPr>
            <a:spLocks noGrp="1"/>
          </p:cNvSpPr>
          <p:nvPr>
            <p:ph type="title"/>
          </p:nvPr>
        </p:nvSpPr>
        <p:spPr/>
        <p:txBody>
          <a:bodyPr/>
          <a:lstStyle/>
          <a:p>
            <a:r>
              <a:rPr lang="en-US" altLang="zh-TW" dirty="0"/>
              <a:t>edit persistence.xml (1)</a:t>
            </a:r>
            <a:endParaRPr lang="zh-TW" altLang="en-US" dirty="0"/>
          </a:p>
        </p:txBody>
      </p:sp>
      <p:pic>
        <p:nvPicPr>
          <p:cNvPr id="5" name="圖片 4"/>
          <p:cNvPicPr>
            <a:picLocks noChangeAspect="1"/>
          </p:cNvPicPr>
          <p:nvPr/>
        </p:nvPicPr>
        <p:blipFill>
          <a:blip r:embed="rId3"/>
          <a:stretch>
            <a:fillRect/>
          </a:stretch>
        </p:blipFill>
        <p:spPr>
          <a:xfrm>
            <a:off x="1047298" y="4034246"/>
            <a:ext cx="4966769" cy="2555127"/>
          </a:xfrm>
          <a:prstGeom prst="rect">
            <a:avLst/>
          </a:prstGeom>
          <a:ln>
            <a:solidFill>
              <a:schemeClr val="tx1">
                <a:lumMod val="50000"/>
                <a:lumOff val="50000"/>
              </a:schemeClr>
            </a:solidFill>
          </a:ln>
        </p:spPr>
      </p:pic>
      <p:pic>
        <p:nvPicPr>
          <p:cNvPr id="7" name="內容版面配置區 6">
            <a:extLst>
              <a:ext uri="{FF2B5EF4-FFF2-40B4-BE49-F238E27FC236}">
                <a16:creationId xmlns:a16="http://schemas.microsoft.com/office/drawing/2014/main" id="{7C1E1B0E-11D2-4BE8-B3DD-CCE03C7ADC35}"/>
              </a:ext>
            </a:extLst>
          </p:cNvPr>
          <p:cNvPicPr>
            <a:picLocks noGrp="1" noChangeAspect="1"/>
          </p:cNvPicPr>
          <p:nvPr>
            <p:ph idx="1"/>
          </p:nvPr>
        </p:nvPicPr>
        <p:blipFill>
          <a:blip r:embed="rId4"/>
          <a:stretch>
            <a:fillRect/>
          </a:stretch>
        </p:blipFill>
        <p:spPr>
          <a:xfrm>
            <a:off x="850085" y="1383123"/>
            <a:ext cx="3467663" cy="1686111"/>
          </a:xfrm>
          <a:prstGeom prst="rect">
            <a:avLst/>
          </a:prstGeom>
          <a:ln>
            <a:solidFill>
              <a:schemeClr val="tx1">
                <a:lumMod val="50000"/>
                <a:lumOff val="50000"/>
              </a:schemeClr>
            </a:solidFill>
          </a:ln>
        </p:spPr>
      </p:pic>
      <p:sp>
        <p:nvSpPr>
          <p:cNvPr id="8" name="矩形 7">
            <a:extLst>
              <a:ext uri="{FF2B5EF4-FFF2-40B4-BE49-F238E27FC236}">
                <a16:creationId xmlns:a16="http://schemas.microsoft.com/office/drawing/2014/main" id="{BFD60AD6-0DF1-444F-AAC8-F7211208955E}"/>
              </a:ext>
            </a:extLst>
          </p:cNvPr>
          <p:cNvSpPr/>
          <p:nvPr/>
        </p:nvSpPr>
        <p:spPr>
          <a:xfrm>
            <a:off x="1867695" y="2300921"/>
            <a:ext cx="2123192" cy="2334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EB480973-7014-492F-94A3-3A615BE66BE8}"/>
              </a:ext>
            </a:extLst>
          </p:cNvPr>
          <p:cNvSpPr/>
          <p:nvPr/>
        </p:nvSpPr>
        <p:spPr>
          <a:xfrm>
            <a:off x="6368356" y="1783925"/>
            <a:ext cx="2123192" cy="768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A217F705-EAF6-4BAE-8951-4926BD4E1C66}"/>
              </a:ext>
            </a:extLst>
          </p:cNvPr>
          <p:cNvSpPr/>
          <p:nvPr/>
        </p:nvSpPr>
        <p:spPr>
          <a:xfrm>
            <a:off x="1149847" y="5241423"/>
            <a:ext cx="2123192" cy="1509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FD4871F-AC70-45CA-8EDA-A578A6A33229}"/>
              </a:ext>
            </a:extLst>
          </p:cNvPr>
          <p:cNvSpPr/>
          <p:nvPr/>
        </p:nvSpPr>
        <p:spPr>
          <a:xfrm>
            <a:off x="1149847" y="5403169"/>
            <a:ext cx="2123192" cy="6814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57608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edit persistence.xml(2)</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122000" y="2147326"/>
            <a:ext cx="6900000" cy="3714286"/>
          </a:xfrm>
          <a:prstGeom prst="rect">
            <a:avLst/>
          </a:prstGeom>
        </p:spPr>
      </p:pic>
    </p:spTree>
    <p:extLst>
      <p:ext uri="{BB962C8B-B14F-4D97-AF65-F5344CB8AC3E}">
        <p14:creationId xmlns:p14="http://schemas.microsoft.com/office/powerpoint/2010/main" val="73925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Class</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9" name="矩形 8"/>
          <p:cNvSpPr/>
          <p:nvPr/>
        </p:nvSpPr>
        <p:spPr>
          <a:xfrm>
            <a:off x="1187889" y="2417708"/>
            <a:ext cx="6072188" cy="3693319"/>
          </a:xfrm>
          <a:prstGeom prst="rect">
            <a:avLst/>
          </a:prstGeom>
        </p:spPr>
        <p:txBody>
          <a:bodyPr wrap="square">
            <a:spAutoFit/>
          </a:bodyPr>
          <a:lstStyle/>
          <a:p>
            <a:r>
              <a:rPr lang="en-US" altLang="zh-TW" sz="900" dirty="0">
                <a:solidFill>
                  <a:srgbClr val="646464"/>
                </a:solidFill>
                <a:latin typeface="Courier New" panose="02070309020205020404" pitchFamily="49" charset="0"/>
              </a:rPr>
              <a:t>@Entity</a:t>
            </a:r>
          </a:p>
          <a:p>
            <a:r>
              <a:rPr lang="en-US" altLang="zh-TW" sz="900" dirty="0">
                <a:solidFill>
                  <a:srgbClr val="646464"/>
                </a:solidFill>
                <a:latin typeface="Courier New" panose="02070309020205020404" pitchFamily="49" charset="0"/>
              </a:rPr>
              <a:t>@Table</a:t>
            </a:r>
            <a:r>
              <a:rPr lang="en-US" altLang="zh-TW" sz="900" dirty="0">
                <a:solidFill>
                  <a:srgbClr val="000000"/>
                </a:solidFill>
                <a:latin typeface="Courier New" panose="02070309020205020404" pitchFamily="49" charset="0"/>
              </a:rPr>
              <a:t>(name=</a:t>
            </a:r>
            <a:r>
              <a:rPr lang="en-US" altLang="zh-TW" sz="900" dirty="0">
                <a:solidFill>
                  <a:srgbClr val="2A00FF"/>
                </a:solidFill>
                <a:latin typeface="Courier New" panose="02070309020205020404" pitchFamily="49" charset="0"/>
              </a:rPr>
              <a:t>"PERSON"</a:t>
            </a:r>
            <a:r>
              <a:rPr lang="en-US" altLang="zh-TW" sz="900"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class</a:t>
            </a:r>
            <a:r>
              <a:rPr lang="en-US" altLang="zh-TW" sz="900" b="1" dirty="0">
                <a:solidFill>
                  <a:srgbClr val="000000"/>
                </a:solidFill>
                <a:latin typeface="Courier New" panose="02070309020205020404" pitchFamily="49" charset="0"/>
              </a:rPr>
              <a:t> Person {</a:t>
            </a:r>
            <a:endParaRPr lang="zh-TW" altLang="en-US" sz="900" dirty="0">
              <a:latin typeface="Courier New" panose="02070309020205020404" pitchFamily="49" charset="0"/>
            </a:endParaRPr>
          </a:p>
          <a:p>
            <a:r>
              <a:rPr lang="en-US" altLang="zh-TW" sz="900" dirty="0">
                <a:solidFill>
                  <a:srgbClr val="646464"/>
                </a:solidFill>
                <a:latin typeface="Courier New" panose="02070309020205020404" pitchFamily="49" charset="0"/>
              </a:rPr>
              <a:t>  @Id</a:t>
            </a:r>
          </a:p>
          <a:p>
            <a:r>
              <a:rPr lang="en-US" altLang="zh-TW" sz="900" dirty="0">
                <a:solidFill>
                  <a:srgbClr val="646464"/>
                </a:solidFill>
                <a:latin typeface="Courier New" panose="02070309020205020404" pitchFamily="49" charset="0"/>
              </a:rPr>
              <a:t>  @Column</a:t>
            </a:r>
            <a:r>
              <a:rPr lang="en-US" altLang="zh-TW" sz="900" dirty="0">
                <a:solidFill>
                  <a:srgbClr val="000000"/>
                </a:solidFill>
                <a:latin typeface="Courier New" panose="02070309020205020404" pitchFamily="49" charset="0"/>
              </a:rPr>
              <a:t>(name=</a:t>
            </a:r>
            <a:r>
              <a:rPr lang="en-US" altLang="zh-TW" sz="900" dirty="0">
                <a:solidFill>
                  <a:srgbClr val="2A00FF"/>
                </a:solidFill>
                <a:latin typeface="Courier New" panose="02070309020205020404" pitchFamily="49" charset="0"/>
              </a:rPr>
              <a:t>"id"</a:t>
            </a:r>
            <a:r>
              <a:rPr lang="en-US" altLang="zh-TW" sz="900" dirty="0">
                <a:solidFill>
                  <a:srgbClr val="000000"/>
                </a:solidFill>
                <a:latin typeface="Courier New" panose="02070309020205020404" pitchFamily="49" charset="0"/>
              </a:rPr>
              <a:t>)</a:t>
            </a:r>
          </a:p>
          <a:p>
            <a:r>
              <a:rPr lang="en-US" altLang="zh-TW" sz="900" dirty="0">
                <a:solidFill>
                  <a:srgbClr val="646464"/>
                </a:solidFill>
                <a:latin typeface="Courier New" panose="02070309020205020404" pitchFamily="49" charset="0"/>
              </a:rPr>
              <a:t>  @</a:t>
            </a:r>
            <a:r>
              <a:rPr lang="en-US" altLang="zh-TW" sz="900" dirty="0" err="1">
                <a:solidFill>
                  <a:srgbClr val="646464"/>
                </a:solidFill>
                <a:latin typeface="Courier New" panose="02070309020205020404" pitchFamily="49" charset="0"/>
              </a:rPr>
              <a:t>GeneratedValue</a:t>
            </a:r>
            <a:r>
              <a:rPr lang="en-US" altLang="zh-TW" sz="900" dirty="0">
                <a:solidFill>
                  <a:srgbClr val="000000"/>
                </a:solidFill>
                <a:latin typeface="Courier New" panose="02070309020205020404" pitchFamily="49" charset="0"/>
              </a:rPr>
              <a:t>(strategy=</a:t>
            </a:r>
            <a:r>
              <a:rPr lang="en-US" altLang="zh-TW" sz="900" dirty="0" err="1">
                <a:solidFill>
                  <a:srgbClr val="000000"/>
                </a:solidFill>
                <a:latin typeface="Courier New" panose="02070309020205020404" pitchFamily="49" charset="0"/>
              </a:rPr>
              <a:t>GenerationType.</a:t>
            </a:r>
            <a:r>
              <a:rPr lang="en-US" altLang="zh-TW" sz="900" b="1" i="1" dirty="0" err="1">
                <a:solidFill>
                  <a:srgbClr val="0000C0"/>
                </a:solidFill>
                <a:latin typeface="Courier New" panose="02070309020205020404" pitchFamily="49" charset="0"/>
              </a:rPr>
              <a:t>IDENTITY</a:t>
            </a:r>
            <a:r>
              <a:rPr lang="en-US" altLang="zh-TW" sz="900" b="1" i="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private</a:t>
            </a:r>
            <a:r>
              <a:rPr lang="en-US" altLang="zh-TW" sz="900" b="1" dirty="0">
                <a:solidFill>
                  <a:srgbClr val="000000"/>
                </a:solidFill>
                <a:latin typeface="Courier New" panose="02070309020205020404" pitchFamily="49" charset="0"/>
              </a:rPr>
              <a:t> </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private</a:t>
            </a:r>
            <a:r>
              <a:rPr lang="en-US" altLang="zh-TW" sz="900" b="1" dirty="0">
                <a:solidFill>
                  <a:srgbClr val="000000"/>
                </a:solidFill>
                <a:latin typeface="Courier New" panose="02070309020205020404" pitchFamily="49" charset="0"/>
              </a:rPr>
              <a:t> String </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endParaRPr lang="en-US" altLang="zh-TW" sz="900" b="1" dirty="0">
              <a:solidFill>
                <a:srgbClr val="000000"/>
              </a:solidFill>
              <a:latin typeface="Courier New" panose="02070309020205020404" pitchFamily="49" charset="0"/>
            </a:endParaRP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getId</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void</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setId</a:t>
            </a:r>
            <a:r>
              <a:rPr lang="en-US" altLang="zh-TW" sz="900" b="1" dirty="0">
                <a:solidFill>
                  <a:srgbClr val="000000"/>
                </a:solidFill>
                <a:latin typeface="Courier New" panose="02070309020205020404" pitchFamily="49" charset="0"/>
              </a:rPr>
              <a:t>(</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a:solidFill>
                  <a:srgbClr val="6A3E3E"/>
                </a:solidFill>
                <a:latin typeface="Courier New" panose="02070309020205020404" pitchFamily="49" charset="0"/>
              </a:rPr>
              <a:t>id</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this</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 = </a:t>
            </a:r>
            <a:r>
              <a:rPr lang="en-US" altLang="zh-TW" sz="900" b="1" dirty="0">
                <a:solidFill>
                  <a:srgbClr val="6A3E3E"/>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String </a:t>
            </a:r>
            <a:r>
              <a:rPr lang="en-US" altLang="zh-TW" sz="900" b="1" dirty="0" err="1">
                <a:solidFill>
                  <a:srgbClr val="000000"/>
                </a:solidFill>
                <a:latin typeface="Courier New" panose="02070309020205020404" pitchFamily="49" charset="0"/>
              </a:rPr>
              <a:t>getName</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void</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setName</a:t>
            </a:r>
            <a:r>
              <a:rPr lang="en-US" altLang="zh-TW" sz="900" b="1" dirty="0">
                <a:solidFill>
                  <a:srgbClr val="000000"/>
                </a:solidFill>
                <a:latin typeface="Courier New" panose="02070309020205020404" pitchFamily="49" charset="0"/>
              </a:rPr>
              <a:t>(String </a:t>
            </a:r>
            <a:r>
              <a:rPr lang="en-US" altLang="zh-TW" sz="900" b="1" dirty="0">
                <a:solidFill>
                  <a:srgbClr val="6A3E3E"/>
                </a:solidFill>
                <a:latin typeface="Courier New" panose="02070309020205020404" pitchFamily="49" charset="0"/>
              </a:rPr>
              <a:t>name</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this</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 = </a:t>
            </a:r>
            <a:r>
              <a:rPr lang="en-US" altLang="zh-TW" sz="900" b="1" dirty="0">
                <a:solidFill>
                  <a:srgbClr val="6A3E3E"/>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dirty="0">
                <a:solidFill>
                  <a:srgbClr val="646464"/>
                </a:solidFill>
                <a:latin typeface="Courier New" panose="02070309020205020404" pitchFamily="49" charset="0"/>
              </a:rPr>
              <a:t>  @Override</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String </a:t>
            </a:r>
            <a:r>
              <a:rPr lang="en-US" altLang="zh-TW" sz="900" b="1" dirty="0" err="1">
                <a:solidFill>
                  <a:srgbClr val="000000"/>
                </a:solidFill>
                <a:latin typeface="Courier New" panose="02070309020205020404" pitchFamily="49" charset="0"/>
              </a:rPr>
              <a:t>toString</a:t>
            </a:r>
            <a:r>
              <a:rPr lang="en-US" altLang="zh-TW" sz="900" b="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2A00FF"/>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r>
              <a:rPr lang="en-US" altLang="zh-TW" sz="900" b="1" dirty="0">
                <a:solidFill>
                  <a:srgbClr val="2A00FF"/>
                </a:solidFill>
                <a:latin typeface="Courier New" panose="02070309020205020404" pitchFamily="49" charset="0"/>
              </a:rPr>
              <a:t>", name="</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r>
              <a:rPr lang="en-US" altLang="zh-TW" sz="900" b="1" dirty="0">
                <a:solidFill>
                  <a:srgbClr val="2A00FF"/>
                </a:solidFill>
                <a:latin typeface="Courier New" panose="02070309020205020404" pitchFamily="49" charset="0"/>
              </a:rPr>
              <a:t>", country="</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country</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4606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JPA example</a:t>
            </a:r>
            <a:endParaRPr lang="zh-TW" altLang="en-US" dirty="0"/>
          </a:p>
        </p:txBody>
      </p:sp>
      <p:sp>
        <p:nvSpPr>
          <p:cNvPr id="3" name="內容版面配置區 2"/>
          <p:cNvSpPr>
            <a:spLocks noGrp="1"/>
          </p:cNvSpPr>
          <p:nvPr>
            <p:ph idx="1"/>
          </p:nvPr>
        </p:nvSpPr>
        <p:spPr/>
        <p:txBody>
          <a:bodyPr/>
          <a:lstStyle/>
          <a:p>
            <a:r>
              <a:rPr lang="en-US" altLang="zh-TW" dirty="0"/>
              <a:t>an example of Application-Managed Entity Manager </a:t>
            </a:r>
            <a:endParaRPr lang="zh-TW" altLang="en-US" dirty="0"/>
          </a:p>
        </p:txBody>
      </p:sp>
      <p:sp>
        <p:nvSpPr>
          <p:cNvPr id="4" name="矩形 3"/>
          <p:cNvSpPr/>
          <p:nvPr/>
        </p:nvSpPr>
        <p:spPr>
          <a:xfrm>
            <a:off x="716973" y="2509314"/>
            <a:ext cx="7793182" cy="2677656"/>
          </a:xfrm>
          <a:prstGeom prst="rect">
            <a:avLst/>
          </a:prstGeom>
        </p:spPr>
        <p:txBody>
          <a:bodyPr wrap="square">
            <a:spAutoFit/>
          </a:bodyPr>
          <a:lstStyle/>
          <a:p>
            <a:r>
              <a:rPr lang="en-US" altLang="zh-TW" sz="1050" dirty="0" err="1">
                <a:solidFill>
                  <a:srgbClr val="000000"/>
                </a:solidFill>
                <a:latin typeface="Courier New" panose="02070309020205020404" pitchFamily="49" charset="0"/>
              </a:rPr>
              <a:t>EntityManagerFactory</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a:solidFill>
                  <a:srgbClr val="000000"/>
                </a:solidFill>
                <a:latin typeface="Courier New" panose="02070309020205020404" pitchFamily="49" charset="0"/>
              </a:rPr>
              <a:t> = </a:t>
            </a:r>
            <a:r>
              <a:rPr lang="en-US" altLang="zh-TW" sz="1050" dirty="0" err="1">
                <a:solidFill>
                  <a:srgbClr val="000000"/>
                </a:solidFill>
                <a:latin typeface="Courier New" panose="02070309020205020404" pitchFamily="49" charset="0"/>
              </a:rPr>
              <a:t>Persistence.</a:t>
            </a:r>
            <a:r>
              <a:rPr lang="en-US" altLang="zh-TW" sz="1050" i="1" dirty="0" err="1">
                <a:solidFill>
                  <a:srgbClr val="000000"/>
                </a:solidFill>
                <a:latin typeface="Courier New" panose="02070309020205020404" pitchFamily="49" charset="0"/>
              </a:rPr>
              <a:t>createEntityManagerFactory</a:t>
            </a:r>
            <a:r>
              <a:rPr lang="en-US" altLang="zh-TW" sz="1050" i="1" dirty="0">
                <a:solidFill>
                  <a:srgbClr val="000000"/>
                </a:solidFill>
                <a:latin typeface="Courier New" panose="02070309020205020404" pitchFamily="49" charset="0"/>
              </a:rPr>
              <a:t>( </a:t>
            </a:r>
            <a:r>
              <a:rPr lang="en-US" altLang="zh-TW" sz="1050" i="1" dirty="0">
                <a:solidFill>
                  <a:srgbClr val="2A00FF"/>
                </a:solidFill>
                <a:latin typeface="Courier New" panose="02070309020205020404" pitchFamily="49" charset="0"/>
              </a:rPr>
              <a:t>"LOCAL_PERSISTENCE"</a:t>
            </a:r>
            <a:r>
              <a:rPr lang="en-US" altLang="zh-TW" sz="1050" i="1" dirty="0">
                <a:solidFill>
                  <a:srgbClr val="000000"/>
                </a:solidFill>
                <a:latin typeface="Courier New" panose="02070309020205020404" pitchFamily="49" charset="0"/>
              </a:rPr>
              <a:t> );</a:t>
            </a:r>
          </a:p>
          <a:p>
            <a:r>
              <a:rPr lang="zh-TW" altLang="en-US" sz="1050" dirty="0">
                <a:solidFill>
                  <a:srgbClr val="000000"/>
                </a:solidFill>
                <a:latin typeface="Courier New" panose="02070309020205020404" pitchFamily="49" charset="0"/>
              </a:rPr>
              <a:t>      </a:t>
            </a:r>
          </a:p>
          <a:p>
            <a:r>
              <a:rPr lang="en-US" altLang="zh-TW" sz="1050" dirty="0" err="1">
                <a:solidFill>
                  <a:srgbClr val="000000"/>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.createEntityManager</a:t>
            </a:r>
            <a:r>
              <a:rPr lang="en-US" altLang="zh-TW" sz="1050" dirty="0">
                <a:solidFill>
                  <a:srgbClr val="000000"/>
                </a:solidFill>
                <a:latin typeface="Courier New" panose="02070309020205020404" pitchFamily="49" charset="0"/>
              </a:rPr>
              <a:t>( );</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 ).begin( );</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Person </a:t>
            </a:r>
            <a:r>
              <a:rPr lang="en-US" altLang="zh-TW" sz="1050" dirty="0" err="1">
                <a:solidFill>
                  <a:srgbClr val="6A3E3E"/>
                </a:solidFill>
                <a:latin typeface="Courier New" panose="02070309020205020404" pitchFamily="49" charset="0"/>
              </a:rPr>
              <a:t>person</a:t>
            </a:r>
            <a:r>
              <a:rPr lang="en-US" altLang="zh-TW" sz="1050" dirty="0">
                <a:solidFill>
                  <a:srgbClr val="000000"/>
                </a:solidFill>
                <a:latin typeface="Courier New" panose="02070309020205020404" pitchFamily="49" charset="0"/>
              </a:rPr>
              <a:t> = </a:t>
            </a:r>
            <a:r>
              <a:rPr lang="en-US" altLang="zh-TW" sz="1050" b="1" dirty="0">
                <a:solidFill>
                  <a:srgbClr val="7F0055"/>
                </a:solidFill>
                <a:latin typeface="Courier New" panose="02070309020205020404" pitchFamily="49" charset="0"/>
              </a:rPr>
              <a:t>new</a:t>
            </a:r>
            <a:r>
              <a:rPr lang="en-US" altLang="zh-TW" sz="1050" b="1" dirty="0">
                <a:solidFill>
                  <a:srgbClr val="000000"/>
                </a:solidFill>
                <a:latin typeface="Courier New" panose="02070309020205020404" pitchFamily="49" charset="0"/>
              </a:rPr>
              <a:t> Person();</a:t>
            </a:r>
          </a:p>
          <a:p>
            <a:r>
              <a:rPr lang="en-US" altLang="zh-TW" sz="1050" dirty="0" err="1">
                <a:solidFill>
                  <a:srgbClr val="6A3E3E"/>
                </a:solidFill>
                <a:latin typeface="Courier New" panose="02070309020205020404" pitchFamily="49" charset="0"/>
              </a:rPr>
              <a:t>person</a:t>
            </a:r>
            <a:r>
              <a:rPr lang="en-US" altLang="zh-TW" sz="1050" dirty="0" err="1">
                <a:solidFill>
                  <a:srgbClr val="000000"/>
                </a:solidFill>
                <a:latin typeface="Courier New" panose="02070309020205020404" pitchFamily="49" charset="0"/>
              </a:rPr>
              <a:t>.setName</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"Elvin"</a:t>
            </a:r>
            <a:r>
              <a:rPr lang="en-US" altLang="zh-TW" sz="1050" dirty="0">
                <a:solidFill>
                  <a:srgbClr val="000000"/>
                </a:solidFill>
                <a:latin typeface="Courier New" panose="02070309020205020404" pitchFamily="49" charset="0"/>
              </a:rPr>
              <a:t>);</a:t>
            </a:r>
          </a:p>
          <a:p>
            <a:r>
              <a:rPr lang="en-US" altLang="zh-TW" sz="1050" dirty="0" err="1">
                <a:solidFill>
                  <a:srgbClr val="6A3E3E"/>
                </a:solidFill>
                <a:latin typeface="Courier New" panose="02070309020205020404" pitchFamily="49" charset="0"/>
              </a:rPr>
              <a:t>person</a:t>
            </a:r>
            <a:r>
              <a:rPr lang="en-US" altLang="zh-TW" sz="1050" dirty="0" err="1">
                <a:solidFill>
                  <a:srgbClr val="000000"/>
                </a:solidFill>
                <a:latin typeface="Courier New" panose="02070309020205020404" pitchFamily="49" charset="0"/>
              </a:rPr>
              <a:t>.setCountry</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"Denmark"</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.persist</a:t>
            </a:r>
            <a:r>
              <a:rPr lang="en-US" altLang="zh-TW" sz="1050" dirty="0">
                <a:solidFill>
                  <a:srgbClr val="000000"/>
                </a:solidFill>
                <a:latin typeface="Courier New" panose="02070309020205020404" pitchFamily="49" charset="0"/>
              </a:rPr>
              <a:t>(</a:t>
            </a:r>
            <a:r>
              <a:rPr lang="en-US" altLang="zh-TW" sz="1050" dirty="0">
                <a:solidFill>
                  <a:srgbClr val="6A3E3E"/>
                </a:solidFill>
                <a:latin typeface="Courier New" panose="02070309020205020404" pitchFamily="49" charset="0"/>
              </a:rPr>
              <a:t>person</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err="1">
                <a:solidFill>
                  <a:srgbClr val="000000"/>
                </a:solidFill>
                <a:latin typeface="Courier New" panose="02070309020205020404" pitchFamily="49" charset="0"/>
              </a:rPr>
              <a:t>System.</a:t>
            </a:r>
            <a:r>
              <a:rPr lang="en-US" altLang="zh-TW" sz="1050" b="1" i="1" dirty="0" err="1">
                <a:solidFill>
                  <a:srgbClr val="0000C0"/>
                </a:solidFill>
                <a:latin typeface="Courier New" panose="02070309020205020404" pitchFamily="49" charset="0"/>
              </a:rPr>
              <a:t>out</a:t>
            </a:r>
            <a:r>
              <a:rPr lang="en-US" altLang="zh-TW" sz="1050" b="1" i="1" dirty="0" err="1">
                <a:solidFill>
                  <a:srgbClr val="000000"/>
                </a:solidFill>
                <a:latin typeface="Courier New" panose="02070309020205020404" pitchFamily="49" charset="0"/>
              </a:rPr>
              <a:t>.println</a:t>
            </a:r>
            <a:r>
              <a:rPr lang="en-US" altLang="zh-TW" sz="1050" b="1" i="1" dirty="0">
                <a:solidFill>
                  <a:srgbClr val="000000"/>
                </a:solidFill>
                <a:latin typeface="Courier New" panose="02070309020205020404" pitchFamily="49" charset="0"/>
              </a:rPr>
              <a:t>(</a:t>
            </a:r>
            <a:r>
              <a:rPr lang="en-US" altLang="zh-TW" sz="1050" b="1" i="1" dirty="0">
                <a:solidFill>
                  <a:srgbClr val="2A00FF"/>
                </a:solidFill>
                <a:latin typeface="Courier New" panose="02070309020205020404" pitchFamily="49" charset="0"/>
              </a:rPr>
              <a:t>"create: "</a:t>
            </a:r>
            <a:r>
              <a:rPr lang="en-US" altLang="zh-TW" sz="1050" b="1" i="1" dirty="0">
                <a:solidFill>
                  <a:srgbClr val="000000"/>
                </a:solidFill>
                <a:latin typeface="Courier New" panose="02070309020205020404" pitchFamily="49" charset="0"/>
              </a:rPr>
              <a:t> + </a:t>
            </a:r>
            <a:r>
              <a:rPr lang="en-US" altLang="zh-TW" sz="1050" b="1" i="1" dirty="0" err="1">
                <a:solidFill>
                  <a:srgbClr val="6A3E3E"/>
                </a:solidFill>
                <a:latin typeface="Courier New" panose="02070309020205020404" pitchFamily="49" charset="0"/>
              </a:rPr>
              <a:t>person</a:t>
            </a:r>
            <a:r>
              <a:rPr lang="en-US" altLang="zh-TW" sz="1050" b="1" i="1" dirty="0" err="1">
                <a:solidFill>
                  <a:srgbClr val="000000"/>
                </a:solidFill>
                <a:latin typeface="Courier New" panose="02070309020205020404" pitchFamily="49" charset="0"/>
              </a:rPr>
              <a:t>.toString</a:t>
            </a:r>
            <a:r>
              <a:rPr lang="en-US" altLang="zh-TW" sz="1050" b="1" i="1" dirty="0">
                <a:solidFill>
                  <a:srgbClr val="000000"/>
                </a:solidFill>
                <a:latin typeface="Courier New" panose="02070309020205020404" pitchFamily="49" charset="0"/>
              </a:rPr>
              <a:t>());</a:t>
            </a:r>
          </a:p>
          <a:p>
            <a:endParaRPr lang="en-US" altLang="zh-TW" sz="1050" b="1" i="1" dirty="0">
              <a:solidFill>
                <a:srgbClr val="000000"/>
              </a:solidFill>
              <a:latin typeface="Courier New" panose="02070309020205020404" pitchFamily="49" charset="0"/>
            </a:endParaRP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().commit();</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p>
          <a:p>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endParaRPr lang="zh-TW" altLang="en-US" sz="1050" dirty="0"/>
          </a:p>
        </p:txBody>
      </p:sp>
    </p:spTree>
    <p:extLst>
      <p:ext uri="{BB962C8B-B14F-4D97-AF65-F5344CB8AC3E}">
        <p14:creationId xmlns:p14="http://schemas.microsoft.com/office/powerpoint/2010/main" val="3120307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63E65C4-860E-4F22-8020-71F6F85AE758}"/>
              </a:ext>
            </a:extLst>
          </p:cNvPr>
          <p:cNvSpPr>
            <a:spLocks noGrp="1"/>
          </p:cNvSpPr>
          <p:nvPr>
            <p:ph type="ctrTitle"/>
          </p:nvPr>
        </p:nvSpPr>
        <p:spPr/>
        <p:txBody>
          <a:bodyPr/>
          <a:lstStyle/>
          <a:p>
            <a:r>
              <a:rPr lang="en-US" altLang="zh-TW" dirty="0"/>
              <a:t>2. API Introduction</a:t>
            </a:r>
            <a:endParaRPr lang="zh-TW" altLang="en-US" dirty="0"/>
          </a:p>
        </p:txBody>
      </p:sp>
      <p:sp>
        <p:nvSpPr>
          <p:cNvPr id="7" name="副標題 6">
            <a:extLst>
              <a:ext uri="{FF2B5EF4-FFF2-40B4-BE49-F238E27FC236}">
                <a16:creationId xmlns:a16="http://schemas.microsoft.com/office/drawing/2014/main" id="{4425C5EF-3A18-44C5-B22E-56916F50FFE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57966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History</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JPA 1.0 - released in 2006 as a part of EJB 3.0 specification.</a:t>
            </a:r>
          </a:p>
          <a:p>
            <a:r>
              <a:rPr lang="en-US" altLang="zh-TW" dirty="0"/>
              <a:t>JPA 2.0 - released in the last of 2009. </a:t>
            </a:r>
          </a:p>
          <a:p>
            <a:pPr lvl="1"/>
            <a:r>
              <a:rPr lang="en-US" altLang="zh-TW" dirty="0"/>
              <a:t>It supports validation.</a:t>
            </a:r>
          </a:p>
          <a:p>
            <a:pPr lvl="1"/>
            <a:r>
              <a:rPr lang="en-US" altLang="zh-TW" dirty="0"/>
              <a:t>It expands the functionality of object-relational mapping.</a:t>
            </a:r>
          </a:p>
          <a:p>
            <a:pPr lvl="1"/>
            <a:r>
              <a:rPr lang="en-US" altLang="zh-TW" dirty="0"/>
              <a:t>It shares the object of cache support.</a:t>
            </a:r>
          </a:p>
          <a:p>
            <a:r>
              <a:rPr lang="en-US" altLang="zh-TW" dirty="0"/>
              <a:t>JPA 2.1 - released in 2013</a:t>
            </a:r>
          </a:p>
          <a:p>
            <a:pPr lvl="1"/>
            <a:r>
              <a:rPr lang="en-US" altLang="zh-TW" dirty="0"/>
              <a:t>It allows fetching of objects.</a:t>
            </a:r>
          </a:p>
          <a:p>
            <a:pPr lvl="1"/>
            <a:r>
              <a:rPr lang="en-US" altLang="zh-TW" dirty="0"/>
              <a:t>It provides support for criteria update/delete.</a:t>
            </a:r>
          </a:p>
          <a:p>
            <a:pPr lvl="1"/>
            <a:r>
              <a:rPr lang="en-US" altLang="zh-TW" dirty="0"/>
              <a:t>It generates schema.</a:t>
            </a:r>
          </a:p>
          <a:p>
            <a:r>
              <a:rPr lang="en-US" altLang="zh-TW" dirty="0"/>
              <a:t>JPA 2.2 - released as a development of </a:t>
            </a:r>
            <a:r>
              <a:rPr lang="en-US" altLang="zh-TW" dirty="0" err="1"/>
              <a:t>maintainenece</a:t>
            </a:r>
            <a:r>
              <a:rPr lang="en-US" altLang="zh-TW" dirty="0"/>
              <a:t> in 2017.</a:t>
            </a:r>
          </a:p>
          <a:p>
            <a:pPr lvl="1"/>
            <a:r>
              <a:rPr lang="en-US" altLang="zh-TW" dirty="0"/>
              <a:t> It supports Java 8 Date and Time.</a:t>
            </a:r>
          </a:p>
          <a:p>
            <a:pPr lvl="1"/>
            <a:r>
              <a:rPr lang="en-US" altLang="zh-TW" dirty="0"/>
              <a:t>It provides @Repeatable annotation that can be used when we want to apply the same annotations to a declaration or type use.</a:t>
            </a:r>
          </a:p>
          <a:p>
            <a:pPr lvl="1"/>
            <a:r>
              <a:rPr lang="en-US" altLang="zh-TW" dirty="0"/>
              <a:t>It allows JPA annotation to be used in meta-annotations.</a:t>
            </a:r>
          </a:p>
          <a:p>
            <a:pPr lvl="1"/>
            <a:r>
              <a:rPr lang="en-US" altLang="zh-TW" dirty="0"/>
              <a:t>It provides an ability to stream a query result.</a:t>
            </a:r>
            <a:br>
              <a:rPr lang="en-US" altLang="zh-TW" dirty="0"/>
            </a:br>
            <a:endParaRPr lang="zh-TW" altLang="en-US" dirty="0"/>
          </a:p>
        </p:txBody>
      </p:sp>
    </p:spTree>
    <p:extLst>
      <p:ext uri="{BB962C8B-B14F-4D97-AF65-F5344CB8AC3E}">
        <p14:creationId xmlns:p14="http://schemas.microsoft.com/office/powerpoint/2010/main" val="1029032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541626" y="2706282"/>
            <a:ext cx="8060748" cy="2192908"/>
          </a:xfrm>
          <a:prstGeom prst="rect">
            <a:avLst/>
          </a:prstGeom>
        </p:spPr>
        <p:txBody>
          <a:bodyPr wrap="square">
            <a:spAutoFit/>
          </a:bodyPr>
          <a:lstStyle/>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EntityManagerFactory</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a:solidFill>
                  <a:srgbClr val="000000"/>
                </a:solidFill>
                <a:latin typeface="Courier New" panose="02070309020205020404" pitchFamily="49" charset="0"/>
              </a:rPr>
              <a:t> = </a:t>
            </a:r>
            <a:r>
              <a:rPr lang="en-US" altLang="zh-TW" sz="1050" dirty="0" err="1">
                <a:solidFill>
                  <a:srgbClr val="000000"/>
                </a:solidFill>
                <a:latin typeface="Courier New" panose="02070309020205020404" pitchFamily="49" charset="0"/>
              </a:rPr>
              <a:t>Persistence.</a:t>
            </a:r>
            <a:r>
              <a:rPr lang="en-US" altLang="zh-TW" sz="1050" i="1" dirty="0" err="1">
                <a:solidFill>
                  <a:srgbClr val="000000"/>
                </a:solidFill>
                <a:latin typeface="Courier New" panose="02070309020205020404" pitchFamily="49" charset="0"/>
              </a:rPr>
              <a:t>createEntityManagerFactory</a:t>
            </a:r>
            <a:r>
              <a:rPr lang="en-US" altLang="zh-TW" sz="1050" i="1" dirty="0">
                <a:solidFill>
                  <a:srgbClr val="000000"/>
                </a:solidFill>
                <a:latin typeface="Courier New" panose="02070309020205020404" pitchFamily="49" charset="0"/>
              </a:rPr>
              <a:t>( </a:t>
            </a:r>
            <a:r>
              <a:rPr lang="en-US" altLang="zh-TW" sz="1050" i="1" dirty="0">
                <a:solidFill>
                  <a:srgbClr val="2A00FF"/>
                </a:solidFill>
                <a:latin typeface="Courier New" panose="02070309020205020404" pitchFamily="49" charset="0"/>
              </a:rPr>
              <a:t>"LOCAL_PERSISTENCE"</a:t>
            </a:r>
            <a:r>
              <a:rPr lang="en-US" altLang="zh-TW" sz="1050" i="1"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.createEntityManager</a:t>
            </a:r>
            <a:r>
              <a:rPr lang="en-US" altLang="zh-TW"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 ).begin( );</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Query </a:t>
            </a:r>
            <a:r>
              <a:rPr lang="en-US" altLang="zh-TW" sz="1050" dirty="0" err="1">
                <a:solidFill>
                  <a:srgbClr val="6A3E3E"/>
                </a:solidFill>
                <a:latin typeface="Courier New" panose="02070309020205020404" pitchFamily="49" charset="0"/>
              </a:rPr>
              <a:t>query</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.createQuery</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"from Person p"</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List&lt;Person&gt; </a:t>
            </a:r>
            <a:r>
              <a:rPr lang="en-US" altLang="zh-TW" sz="1050" dirty="0" err="1">
                <a:solidFill>
                  <a:srgbClr val="6A3E3E"/>
                </a:solidFill>
                <a:latin typeface="Courier New" panose="02070309020205020404" pitchFamily="49" charset="0"/>
              </a:rPr>
              <a:t>personList</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query</a:t>
            </a:r>
            <a:r>
              <a:rPr lang="en-US" altLang="zh-TW" sz="1050" dirty="0" err="1">
                <a:solidFill>
                  <a:srgbClr val="000000"/>
                </a:solidFill>
                <a:latin typeface="Courier New" panose="02070309020205020404" pitchFamily="49" charset="0"/>
              </a:rPr>
              <a:t>.getResultList</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a:t>
            </a:r>
            <a:r>
              <a:rPr lang="en-US" altLang="zh-TW" sz="1050" b="1" dirty="0">
                <a:solidFill>
                  <a:srgbClr val="7F0055"/>
                </a:solidFill>
                <a:latin typeface="Courier New" panose="02070309020205020404" pitchFamily="49" charset="0"/>
              </a:rPr>
              <a:t>for</a:t>
            </a:r>
            <a:r>
              <a:rPr lang="en-US" altLang="zh-TW" sz="1050" b="1" dirty="0">
                <a:solidFill>
                  <a:srgbClr val="000000"/>
                </a:solidFill>
                <a:latin typeface="Courier New" panose="02070309020205020404" pitchFamily="49" charset="0"/>
              </a:rPr>
              <a:t> (Person </a:t>
            </a:r>
            <a:r>
              <a:rPr lang="en-US" altLang="zh-TW" sz="1050" b="1" dirty="0">
                <a:solidFill>
                  <a:srgbClr val="6A3E3E"/>
                </a:solidFill>
                <a:latin typeface="Courier New" panose="02070309020205020404" pitchFamily="49" charset="0"/>
              </a:rPr>
              <a:t>item</a:t>
            </a:r>
            <a:r>
              <a:rPr lang="en-US" altLang="zh-TW" sz="1050" b="1" dirty="0">
                <a:solidFill>
                  <a:srgbClr val="000000"/>
                </a:solidFill>
                <a:latin typeface="Courier New" panose="02070309020205020404" pitchFamily="49" charset="0"/>
              </a:rPr>
              <a:t>: </a:t>
            </a:r>
            <a:r>
              <a:rPr lang="en-US" altLang="zh-TW" sz="1050" b="1" dirty="0" err="1">
                <a:solidFill>
                  <a:srgbClr val="6A3E3E"/>
                </a:solidFill>
                <a:latin typeface="Courier New" panose="02070309020205020404" pitchFamily="49" charset="0"/>
              </a:rPr>
              <a:t>personList</a:t>
            </a:r>
            <a:r>
              <a:rPr lang="en-US" altLang="zh-TW" sz="1050" b="1"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System.</a:t>
            </a:r>
            <a:r>
              <a:rPr lang="en-US" altLang="zh-TW" sz="1050" b="1" i="1" dirty="0" err="1">
                <a:solidFill>
                  <a:srgbClr val="0000C0"/>
                </a:solidFill>
                <a:latin typeface="Courier New" panose="02070309020205020404" pitchFamily="49" charset="0"/>
              </a:rPr>
              <a:t>out</a:t>
            </a:r>
            <a:r>
              <a:rPr lang="en-US" altLang="zh-TW" sz="1050" b="1" i="1" dirty="0" err="1">
                <a:solidFill>
                  <a:srgbClr val="000000"/>
                </a:solidFill>
                <a:latin typeface="Courier New" panose="02070309020205020404" pitchFamily="49" charset="0"/>
              </a:rPr>
              <a:t>.println</a:t>
            </a:r>
            <a:r>
              <a:rPr lang="en-US" altLang="zh-TW" sz="1050" b="1" i="1" dirty="0">
                <a:solidFill>
                  <a:srgbClr val="000000"/>
                </a:solidFill>
                <a:latin typeface="Courier New" panose="02070309020205020404" pitchFamily="49" charset="0"/>
              </a:rPr>
              <a:t>(</a:t>
            </a:r>
            <a:r>
              <a:rPr lang="en-US" altLang="zh-TW" sz="1050" b="1" i="1" dirty="0">
                <a:solidFill>
                  <a:srgbClr val="2A00FF"/>
                </a:solidFill>
                <a:latin typeface="Courier New" panose="02070309020205020404" pitchFamily="49" charset="0"/>
              </a:rPr>
              <a:t>"list: "</a:t>
            </a:r>
            <a:r>
              <a:rPr lang="en-US" altLang="zh-TW" sz="1050" b="1" i="1" dirty="0">
                <a:solidFill>
                  <a:srgbClr val="000000"/>
                </a:solidFill>
                <a:latin typeface="Courier New" panose="02070309020205020404" pitchFamily="49" charset="0"/>
              </a:rPr>
              <a:t> + </a:t>
            </a:r>
            <a:r>
              <a:rPr lang="en-US" altLang="zh-TW" sz="1050" b="1" i="1" dirty="0" err="1">
                <a:solidFill>
                  <a:srgbClr val="6A3E3E"/>
                </a:solidFill>
                <a:latin typeface="Courier New" panose="02070309020205020404" pitchFamily="49" charset="0"/>
              </a:rPr>
              <a:t>item</a:t>
            </a:r>
            <a:r>
              <a:rPr lang="en-US" altLang="zh-TW" sz="1050" b="1" i="1" dirty="0" err="1">
                <a:solidFill>
                  <a:srgbClr val="000000"/>
                </a:solidFill>
                <a:latin typeface="Courier New" panose="02070309020205020404" pitchFamily="49" charset="0"/>
              </a:rPr>
              <a:t>.toString</a:t>
            </a:r>
            <a:r>
              <a:rPr lang="en-US" altLang="zh-TW" sz="1050" b="1" i="1"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().commit();</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endParaRPr lang="zh-TW" altLang="en-US" sz="1050" dirty="0"/>
          </a:p>
        </p:txBody>
      </p:sp>
    </p:spTree>
    <p:extLst>
      <p:ext uri="{BB962C8B-B14F-4D97-AF65-F5344CB8AC3E}">
        <p14:creationId xmlns:p14="http://schemas.microsoft.com/office/powerpoint/2010/main" val="562749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Basic</a:t>
            </a:r>
          </a:p>
          <a:p>
            <a:pPr lvl="1"/>
            <a:r>
              <a:rPr lang="en-US" altLang="zh-TW" dirty="0"/>
              <a:t>from Person p</a:t>
            </a:r>
          </a:p>
          <a:p>
            <a:pPr lvl="1"/>
            <a:r>
              <a:rPr lang="en-US" altLang="zh-TW" dirty="0"/>
              <a:t>select p from Person p</a:t>
            </a:r>
          </a:p>
          <a:p>
            <a:r>
              <a:rPr lang="en-US" altLang="zh-TW" dirty="0"/>
              <a:t>Between, And, Like Keywords</a:t>
            </a:r>
          </a:p>
          <a:p>
            <a:pPr lvl="1"/>
            <a:r>
              <a:rPr lang="en-US" altLang="zh-TW" dirty="0"/>
              <a:t>Select e from Employee e where </a:t>
            </a:r>
            <a:r>
              <a:rPr lang="en-US" altLang="zh-TW" dirty="0" err="1"/>
              <a:t>e.salary</a:t>
            </a:r>
            <a:r>
              <a:rPr lang="en-US" altLang="zh-TW" dirty="0"/>
              <a:t> Between 30000 and 40000</a:t>
            </a:r>
          </a:p>
          <a:p>
            <a:pPr lvl="1"/>
            <a:r>
              <a:rPr lang="en-US" altLang="zh-TW" dirty="0"/>
              <a:t>Select e from Employee e where </a:t>
            </a:r>
            <a:r>
              <a:rPr lang="en-US" altLang="zh-TW" dirty="0" err="1"/>
              <a:t>e.ename</a:t>
            </a:r>
            <a:r>
              <a:rPr lang="en-US" altLang="zh-TW" dirty="0"/>
              <a:t> LIKE 'M%'</a:t>
            </a:r>
          </a:p>
          <a:p>
            <a:r>
              <a:rPr lang="en-US" altLang="zh-TW" dirty="0"/>
              <a:t>Ordering</a:t>
            </a:r>
          </a:p>
          <a:p>
            <a:pPr lvl="1"/>
            <a:r>
              <a:rPr lang="en-US" altLang="zh-TW" dirty="0"/>
              <a:t>Select e from Employee e ORDER BY </a:t>
            </a:r>
            <a:r>
              <a:rPr lang="en-US" altLang="zh-TW" dirty="0" err="1"/>
              <a:t>e.ename</a:t>
            </a:r>
            <a:r>
              <a:rPr lang="en-US" altLang="zh-TW" dirty="0"/>
              <a:t> ASC</a:t>
            </a:r>
          </a:p>
          <a:p>
            <a:pPr lvl="1"/>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normAutofit/>
          </a:bodyPr>
          <a:lstStyle/>
          <a:p>
            <a:r>
              <a:rPr lang="en-US" altLang="zh-TW" dirty="0"/>
              <a:t>A @</a:t>
            </a:r>
            <a:r>
              <a:rPr lang="en-US" altLang="zh-TW" dirty="0" err="1"/>
              <a:t>NamedQuery</a:t>
            </a:r>
            <a:r>
              <a:rPr lang="en-US" altLang="zh-TW" dirty="0"/>
              <a:t> annotation is defined as a query with a predefined unchangeable query string. </a:t>
            </a:r>
          </a:p>
          <a:p>
            <a:r>
              <a:rPr lang="en-US" altLang="zh-TW" dirty="0"/>
              <a:t>Instead of dynamic queries, usage of named queries may improve code organization by separating the JPQL query strings from POJO. </a:t>
            </a:r>
          </a:p>
          <a:p>
            <a:r>
              <a:rPr lang="en-US" altLang="zh-TW" dirty="0"/>
              <a:t>It also passes the query parameters rather than embedding literals dynamically into the query string and results in more efficient queries.</a:t>
            </a:r>
            <a:endParaRPr lang="zh-TW" altLang="en-US" dirty="0"/>
          </a:p>
        </p:txBody>
      </p:sp>
    </p:spTree>
    <p:extLst>
      <p:ext uri="{BB962C8B-B14F-4D97-AF65-F5344CB8AC3E}">
        <p14:creationId xmlns:p14="http://schemas.microsoft.com/office/powerpoint/2010/main" val="487580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000" dirty="0"/>
              <a:t>Criteria Query Structure</a:t>
            </a:r>
            <a:endParaRPr lang="zh-TW" altLang="en-US" sz="3000" dirty="0"/>
          </a:p>
        </p:txBody>
      </p:sp>
      <p:sp>
        <p:nvSpPr>
          <p:cNvPr id="3" name="內容版面配置區 2"/>
          <p:cNvSpPr>
            <a:spLocks noGrp="1"/>
          </p:cNvSpPr>
          <p:nvPr>
            <p:ph idx="1"/>
          </p:nvPr>
        </p:nvSpPr>
        <p:spPr>
          <a:xfrm>
            <a:off x="628650" y="3740727"/>
            <a:ext cx="7886700" cy="1749245"/>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1582016" y="1924050"/>
            <a:ext cx="4114800"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EntityManager</a:t>
            </a:r>
            <a:r>
              <a:rPr lang="zh-TW" altLang="zh-TW" sz="1050" dirty="0">
                <a:solidFill>
                  <a:srgbClr val="313131"/>
                </a:solidFill>
                <a:latin typeface="Arial Unicode MS" panose="020B0604020202020204" pitchFamily="34" charset="-120"/>
                <a:ea typeface="Menlo"/>
              </a:rPr>
              <a:t> em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CriteriaBuilder</a:t>
            </a:r>
            <a:r>
              <a:rPr lang="zh-TW" altLang="zh-TW" sz="1050" dirty="0">
                <a:solidFill>
                  <a:srgbClr val="313131"/>
                </a:solidFill>
                <a:latin typeface="Arial Unicode MS" panose="020B0604020202020204" pitchFamily="34" charset="-120"/>
                <a:ea typeface="Menlo"/>
              </a:rPr>
              <a:t> cb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em</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getCriteriaBuilder</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CriteriaQuery</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cq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cb</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createQuery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Root</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from</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cq</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from</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313131"/>
                </a:solidFill>
                <a:latin typeface="Arial Unicode MS" panose="020B0604020202020204" pitchFamily="34" charset="-120"/>
                <a:ea typeface="Menlo"/>
              </a:rPr>
              <a:t>cq</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select</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TypedQuery</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q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em</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createQuery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cq</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List</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allitems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q</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getResultList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4145103" y="1968243"/>
            <a:ext cx="2377790" cy="3194198"/>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628650" y="3553691"/>
            <a:ext cx="7886700" cy="1936281"/>
          </a:xfrm>
        </p:spPr>
        <p:txBody>
          <a:bodyPr>
            <a:normAutofit/>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097190" y="2195405"/>
            <a:ext cx="3600345" cy="113107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entityManager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a:t>
            </a: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FROM Person"</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getResultList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Droid Sans Mono"/>
              </a:rPr>
              <a:t>for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persons</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Number</a:t>
            </a:r>
            <a:r>
              <a:rPr lang="zh-TW" altLang="zh-TW" sz="1050" dirty="0">
                <a:solidFill>
                  <a:srgbClr val="000000"/>
                </a:solidFill>
                <a:latin typeface="Arial Unicode MS" panose="020B0604020202020204" pitchFamily="34" charset="-120"/>
                <a:ea typeface="Droid Sans Mono"/>
              </a:rPr>
              <a:t> id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Number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0</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000000"/>
                </a:solidFill>
                <a:latin typeface="Arial Unicode MS" panose="020B0604020202020204" pitchFamily="34" charset="-120"/>
                <a:ea typeface="Droid Sans Mono"/>
              </a:rPr>
              <a:t> name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1</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4242680"/>
            <a:ext cx="7886700" cy="1247292"/>
          </a:xfrm>
        </p:spPr>
        <p:txBody>
          <a:bodyPr>
            <a:normAutofit/>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849457" y="2393011"/>
            <a:ext cx="4929235" cy="129266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session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 FROM Person"</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addScalar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"id"</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LongType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INSTANCE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addScalar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"name"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StringType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INSTANCE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Droid Sans Mono"/>
              </a:rPr>
              <a:t>for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persons</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0066"/>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Long</a:t>
            </a:r>
            <a:r>
              <a:rPr lang="zh-TW" altLang="zh-TW" sz="1050" dirty="0">
                <a:solidFill>
                  <a:srgbClr val="000000"/>
                </a:solidFill>
                <a:latin typeface="Arial Unicode MS" panose="020B0604020202020204" pitchFamily="34" charset="-120"/>
                <a:ea typeface="Droid Sans Mono"/>
              </a:rPr>
              <a:t> id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Long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0</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0066"/>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000000"/>
                </a:solidFill>
                <a:latin typeface="Arial Unicode MS" panose="020B0604020202020204" pitchFamily="34" charset="-120"/>
                <a:ea typeface="Droid Sans Mono"/>
              </a:rPr>
              <a:t> name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1</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Components</a:t>
            </a:r>
            <a:endParaRPr lang="zh-TW" altLang="en-US" dirty="0"/>
          </a:p>
        </p:txBody>
      </p:sp>
      <p:sp>
        <p:nvSpPr>
          <p:cNvPr id="3" name="內容版面配置區 2"/>
          <p:cNvSpPr>
            <a:spLocks noGrp="1"/>
          </p:cNvSpPr>
          <p:nvPr>
            <p:ph idx="1"/>
          </p:nvPr>
        </p:nvSpPr>
        <p:spPr/>
        <p:txBody>
          <a:bodyPr>
            <a:normAutofit lnSpcReduction="10000"/>
          </a:bodyPr>
          <a:lstStyle/>
          <a:p>
            <a:pPr fontAlgn="base"/>
            <a:r>
              <a:rPr lang="en-US" altLang="zh-TW" b="1" dirty="0" err="1"/>
              <a:t>EntityManager</a:t>
            </a:r>
            <a:r>
              <a:rPr lang="en-US" altLang="zh-TW" b="1" dirty="0"/>
              <a:t> </a:t>
            </a:r>
          </a:p>
          <a:p>
            <a:pPr lvl="1" fontAlgn="base"/>
            <a:r>
              <a:rPr lang="en-US" altLang="zh-TW" dirty="0"/>
              <a:t>A class that manages the persistent state(or lifecycle) of an entity.</a:t>
            </a:r>
          </a:p>
          <a:p>
            <a:pPr lvl="1" fontAlgn="base"/>
            <a:r>
              <a:rPr lang="en-US" altLang="zh-TW" dirty="0"/>
              <a:t>provides the operations from and to the database</a:t>
            </a:r>
          </a:p>
          <a:p>
            <a:pPr lvl="1" fontAlgn="base"/>
            <a:endParaRPr lang="en-US" altLang="zh-TW" dirty="0"/>
          </a:p>
          <a:p>
            <a:pPr fontAlgn="base"/>
            <a:r>
              <a:rPr lang="en-US" altLang="zh-TW" b="1" dirty="0"/>
              <a:t>Persistence Unit</a:t>
            </a:r>
            <a:r>
              <a:rPr lang="en-US" altLang="zh-TW" dirty="0"/>
              <a:t> </a:t>
            </a:r>
          </a:p>
          <a:p>
            <a:pPr lvl="1" fontAlgn="base"/>
            <a:r>
              <a:rPr lang="en-US" altLang="zh-TW" dirty="0"/>
              <a:t>a named configuration of entity classes.</a:t>
            </a:r>
          </a:p>
          <a:p>
            <a:pPr lvl="1" fontAlgn="base"/>
            <a:r>
              <a:rPr lang="en-US" altLang="zh-TW" dirty="0"/>
              <a:t>described via the persistence.xml file in the META-INF directory of the source folder</a:t>
            </a:r>
          </a:p>
          <a:p>
            <a:pPr lvl="1" fontAlgn="base"/>
            <a:endParaRPr lang="en-US" altLang="zh-TW" dirty="0"/>
          </a:p>
          <a:p>
            <a:pPr fontAlgn="base"/>
            <a:r>
              <a:rPr lang="en-US" altLang="zh-TW" b="1" dirty="0"/>
              <a:t>Persistence Context </a:t>
            </a:r>
          </a:p>
          <a:p>
            <a:pPr lvl="1" fontAlgn="base"/>
            <a:r>
              <a:rPr lang="en-US" altLang="zh-TW" dirty="0"/>
              <a:t>a managed set of entity instances. </a:t>
            </a:r>
          </a:p>
          <a:p>
            <a:pPr lvl="1" fontAlgn="base"/>
            <a:endParaRPr lang="en-US" altLang="zh-TW" dirty="0"/>
          </a:p>
          <a:p>
            <a:pPr fontAlgn="base"/>
            <a:r>
              <a:rPr lang="en-US" altLang="zh-TW" b="1" dirty="0"/>
              <a:t>Entities </a:t>
            </a:r>
          </a:p>
          <a:p>
            <a:pPr lvl="1" fontAlgn="base"/>
            <a:r>
              <a:rPr lang="en-US" altLang="zh-TW" dirty="0"/>
              <a:t>POJO used to be persisted in a database</a:t>
            </a:r>
          </a:p>
          <a:p>
            <a:pPr lvl="1" fontAlgn="base"/>
            <a:endParaRPr lang="en-US" altLang="zh-TW" dirty="0"/>
          </a:p>
          <a:p>
            <a:endParaRPr lang="zh-TW" altLang="en-US" dirty="0"/>
          </a:p>
        </p:txBody>
      </p:sp>
    </p:spTree>
    <p:extLst>
      <p:ext uri="{BB962C8B-B14F-4D97-AF65-F5344CB8AC3E}">
        <p14:creationId xmlns:p14="http://schemas.microsoft.com/office/powerpoint/2010/main" val="27785963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925033" y="3373473"/>
            <a:ext cx="3565079" cy="48474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Person</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entityManager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a:t>
            </a: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FROM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88"/>
                </a:solidFill>
                <a:latin typeface="Arial Unicode MS" panose="020B0604020202020204" pitchFamily="34" charset="-120"/>
                <a:ea typeface="Droid Sans Mono"/>
              </a:rPr>
              <a:t>class</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getResultList</a:t>
            </a: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2681344" y="3199055"/>
            <a:ext cx="974912" cy="459890"/>
          </a:xfrm>
          <a:prstGeom prst="rect">
            <a:avLst/>
          </a:prstGeom>
          <a:noFill/>
          <a:ln w="12700">
            <a:solidFill>
              <a:schemeClr val="tx1"/>
            </a:solidFill>
          </a:ln>
        </p:spPr>
        <p:txBody>
          <a:bodyPr wrap="square" rtlCol="0">
            <a:noAutofit/>
          </a:bodyPr>
          <a:lstStyle/>
          <a:p>
            <a:pPr algn="ctr"/>
            <a:r>
              <a:rPr lang="en-US" altLang="zh-TW" sz="1350" dirty="0"/>
              <a:t>Service</a:t>
            </a:r>
          </a:p>
          <a:p>
            <a:pPr algn="ctr"/>
            <a:r>
              <a:rPr lang="en-US" altLang="zh-TW" sz="1350" dirty="0"/>
              <a:t>Interface</a:t>
            </a:r>
            <a:endParaRPr lang="zh-TW" altLang="en-US" sz="1350"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4118833" y="3200400"/>
            <a:ext cx="974912" cy="459890"/>
          </a:xfrm>
          <a:prstGeom prst="rect">
            <a:avLst/>
          </a:prstGeom>
          <a:noFill/>
          <a:ln w="12700">
            <a:solidFill>
              <a:schemeClr val="tx1"/>
            </a:solidFill>
          </a:ln>
        </p:spPr>
        <p:txBody>
          <a:bodyPr wrap="square" rtlCol="0">
            <a:noAutofit/>
          </a:bodyPr>
          <a:lstStyle/>
          <a:p>
            <a:pPr algn="ctr"/>
            <a:r>
              <a:rPr lang="en-US" altLang="zh-TW" sz="1350" dirty="0"/>
              <a:t>Dao</a:t>
            </a:r>
          </a:p>
          <a:p>
            <a:pPr algn="ctr"/>
            <a:r>
              <a:rPr lang="en-US" altLang="zh-TW" sz="1350" dirty="0"/>
              <a:t>Interface</a:t>
            </a:r>
            <a:endParaRPr lang="zh-TW" altLang="en-US" sz="1350"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5515979" y="3199055"/>
            <a:ext cx="974912" cy="459890"/>
          </a:xfrm>
          <a:prstGeom prst="rect">
            <a:avLst/>
          </a:prstGeom>
          <a:noFill/>
          <a:ln w="12700">
            <a:solidFill>
              <a:schemeClr val="tx1"/>
            </a:solidFill>
          </a:ln>
        </p:spPr>
        <p:txBody>
          <a:bodyPr wrap="square" rtlCol="0">
            <a:noAutofit/>
          </a:bodyPr>
          <a:lstStyle/>
          <a:p>
            <a:pPr algn="ctr"/>
            <a:r>
              <a:rPr lang="en-US" altLang="zh-TW" sz="1350" dirty="0"/>
              <a:t>Entity</a:t>
            </a:r>
            <a:endParaRPr lang="zh-TW" altLang="en-US" sz="1350"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214940" y="3199055"/>
            <a:ext cx="974912" cy="459890"/>
          </a:xfrm>
          <a:prstGeom prst="rect">
            <a:avLst/>
          </a:prstGeom>
          <a:noFill/>
          <a:ln w="12700">
            <a:solidFill>
              <a:schemeClr val="tx1"/>
            </a:solidFill>
          </a:ln>
        </p:spPr>
        <p:txBody>
          <a:bodyPr wrap="square" rtlCol="0">
            <a:noAutofit/>
          </a:bodyPr>
          <a:lstStyle/>
          <a:p>
            <a:pPr algn="ctr"/>
            <a:r>
              <a:rPr lang="en-US" altLang="zh-TW" sz="1350" dirty="0"/>
              <a:t>Boundary</a:t>
            </a:r>
            <a:endParaRPr lang="zh-TW" altLang="en-US" sz="1350"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189852" y="3429000"/>
            <a:ext cx="491493"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3656256" y="3429000"/>
            <a:ext cx="462577" cy="134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5093744" y="3429000"/>
            <a:ext cx="422235"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4118833" y="4345186"/>
            <a:ext cx="974912" cy="459890"/>
          </a:xfrm>
          <a:prstGeom prst="rect">
            <a:avLst/>
          </a:prstGeom>
          <a:noFill/>
          <a:ln w="12700">
            <a:solidFill>
              <a:schemeClr val="tx1"/>
            </a:solidFill>
          </a:ln>
        </p:spPr>
        <p:txBody>
          <a:bodyPr wrap="square" rtlCol="0">
            <a:noAutofit/>
          </a:bodyPr>
          <a:lstStyle/>
          <a:p>
            <a:pPr algn="ctr"/>
            <a:r>
              <a:rPr lang="en-US" altLang="zh-TW" sz="1350" dirty="0" err="1"/>
              <a:t>DaoImpl</a:t>
            </a:r>
            <a:endParaRPr lang="zh-TW" altLang="en-US" sz="1350"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2681344" y="4344514"/>
            <a:ext cx="974912" cy="459890"/>
          </a:xfrm>
          <a:prstGeom prst="rect">
            <a:avLst/>
          </a:prstGeom>
          <a:noFill/>
          <a:ln w="12700">
            <a:solidFill>
              <a:schemeClr val="tx1"/>
            </a:solidFill>
          </a:ln>
        </p:spPr>
        <p:txBody>
          <a:bodyPr wrap="square" rtlCol="0">
            <a:noAutofit/>
          </a:bodyPr>
          <a:lstStyle/>
          <a:p>
            <a:pPr algn="ctr"/>
            <a:r>
              <a:rPr lang="en-US" altLang="zh-TW" sz="1350" dirty="0" err="1"/>
              <a:t>ServiceImpl</a:t>
            </a:r>
            <a:endParaRPr lang="zh-TW" altLang="en-US" sz="1350"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3656256" y="3657601"/>
            <a:ext cx="502919" cy="916858"/>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3168800" y="3658945"/>
            <a:ext cx="0" cy="68556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4606289" y="3660290"/>
            <a:ext cx="0" cy="684896"/>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5093745" y="3657601"/>
            <a:ext cx="462577" cy="91753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427617" y="1972834"/>
            <a:ext cx="7785848" cy="3647152"/>
          </a:xfrm>
          <a:prstGeom prst="rect">
            <a:avLst/>
          </a:prstGeom>
        </p:spPr>
        <p:txBody>
          <a:bodyPr wrap="square">
            <a:spAutoFit/>
          </a:bodyPr>
          <a:lstStyle/>
          <a:p>
            <a:r>
              <a:rPr lang="fr-FR" altLang="zh-TW" sz="1050" dirty="0">
                <a:solidFill>
                  <a:srgbClr val="008080"/>
                </a:solidFill>
                <a:latin typeface="Consolas" panose="020B0609020204030204" pitchFamily="49" charset="0"/>
              </a:rPr>
              <a:t>&lt;</a:t>
            </a:r>
            <a:r>
              <a:rPr lang="fr-FR" altLang="zh-TW" sz="1050" dirty="0">
                <a:solidFill>
                  <a:srgbClr val="3F7F7F"/>
                </a:solidFill>
                <a:latin typeface="Consolas" panose="020B0609020204030204" pitchFamily="49" charset="0"/>
              </a:rPr>
              <a:t>persistence </a:t>
            </a:r>
            <a:r>
              <a:rPr lang="fr-FR" altLang="zh-TW" sz="1050" dirty="0">
                <a:solidFill>
                  <a:srgbClr val="7F007F"/>
                </a:solidFill>
                <a:latin typeface="Consolas" panose="020B0609020204030204" pitchFamily="49" charset="0"/>
              </a:rPr>
              <a:t>xmlns</a:t>
            </a:r>
            <a:r>
              <a:rPr lang="fr-FR" altLang="zh-TW" sz="1050" dirty="0">
                <a:solidFill>
                  <a:srgbClr val="000000"/>
                </a:solidFill>
                <a:latin typeface="Consolas" panose="020B0609020204030204" pitchFamily="49" charset="0"/>
              </a:rPr>
              <a:t>=</a:t>
            </a:r>
            <a:r>
              <a:rPr lang="fr-FR" altLang="zh-TW" sz="1050" i="1" dirty="0">
                <a:solidFill>
                  <a:srgbClr val="2A00FF"/>
                </a:solidFill>
                <a:latin typeface="Consolas" panose="020B0609020204030204" pitchFamily="49" charset="0"/>
              </a:rPr>
              <a:t>"http://xmlns.jcp.org/xml/ns/persistence"</a:t>
            </a:r>
          </a:p>
          <a:p>
            <a:r>
              <a:rPr lang="en-US" altLang="zh-TW" sz="1050" dirty="0">
                <a:latin typeface="Consolas" panose="020B0609020204030204" pitchFamily="49" charset="0"/>
              </a:rPr>
              <a:t>  </a:t>
            </a:r>
            <a:r>
              <a:rPr lang="en-US" altLang="zh-TW" sz="1050" dirty="0" err="1">
                <a:solidFill>
                  <a:srgbClr val="7F007F"/>
                </a:solidFill>
                <a:latin typeface="Consolas" panose="020B0609020204030204" pitchFamily="49" charset="0"/>
              </a:rPr>
              <a:t>xmlns:xsi</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"http://www.w3.org/2001/XMLSchema-instance"</a:t>
            </a:r>
          </a:p>
          <a:p>
            <a:r>
              <a:rPr lang="en-US" altLang="zh-TW" sz="1050" dirty="0">
                <a:latin typeface="Consolas" panose="020B0609020204030204" pitchFamily="49" charset="0"/>
              </a:rPr>
              <a:t>  </a:t>
            </a:r>
            <a:r>
              <a:rPr lang="en-US" altLang="zh-TW" sz="1050" dirty="0" err="1">
                <a:solidFill>
                  <a:srgbClr val="7F007F"/>
                </a:solidFill>
                <a:latin typeface="Consolas" panose="020B0609020204030204" pitchFamily="49" charset="0"/>
              </a:rPr>
              <a:t>xsi:schemaLocation</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"http://xmlns.jcp.org/xml/ns/persistence</a:t>
            </a:r>
          </a:p>
          <a:p>
            <a:r>
              <a:rPr lang="en-US" altLang="zh-TW" sz="1050" i="1" dirty="0">
                <a:solidFill>
                  <a:srgbClr val="2A00FF"/>
                </a:solidFill>
                <a:latin typeface="Consolas" panose="020B0609020204030204" pitchFamily="49" charset="0"/>
              </a:rPr>
              <a:t>             http://xmlns.jcp.org/xml/ns/persistence/persistence_2_1.xsd"</a:t>
            </a:r>
          </a:p>
          <a:p>
            <a:r>
              <a:rPr lang="en-US" altLang="zh-TW" sz="1050" dirty="0">
                <a:latin typeface="Consolas" panose="020B0609020204030204" pitchFamily="49" charset="0"/>
              </a:rPr>
              <a:t>  </a:t>
            </a:r>
            <a:r>
              <a:rPr lang="en-US" altLang="zh-TW" sz="1050" dirty="0">
                <a:solidFill>
                  <a:srgbClr val="7F007F"/>
                </a:solidFill>
                <a:latin typeface="Consolas" panose="020B0609020204030204" pitchFamily="49" charset="0"/>
              </a:rPr>
              <a:t>version</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"2.1"</a:t>
            </a:r>
            <a:r>
              <a:rPr lang="en-US" altLang="zh-TW" sz="1050" i="1"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persistence-unit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"LOCAL_PERSISTENCE"</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description</a:t>
            </a:r>
            <a:r>
              <a:rPr lang="en-US" altLang="zh-TW" sz="1050" dirty="0">
                <a:solidFill>
                  <a:srgbClr val="008080"/>
                </a:solidFill>
                <a:latin typeface="Consolas" panose="020B0609020204030204" pitchFamily="49" charset="0"/>
              </a:rPr>
              <a:t>&gt;</a:t>
            </a:r>
            <a:r>
              <a:rPr lang="en-US" altLang="zh-TW" sz="1050" dirty="0">
                <a:solidFill>
                  <a:srgbClr val="000000"/>
                </a:solidFill>
                <a:latin typeface="Consolas" panose="020B0609020204030204" pitchFamily="49" charset="0"/>
              </a:rPr>
              <a:t> Spring Hibernate JPA Configuration Example</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description</a:t>
            </a:r>
            <a:r>
              <a:rPr lang="en-US" altLang="zh-TW" sz="1050"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provider</a:t>
            </a:r>
            <a:r>
              <a:rPr lang="en-US" altLang="zh-TW" sz="1050" dirty="0">
                <a:solidFill>
                  <a:srgbClr val="008080"/>
                </a:solidFill>
                <a:latin typeface="Consolas" panose="020B0609020204030204" pitchFamily="49" charset="0"/>
              </a:rPr>
              <a:t>&gt;</a:t>
            </a:r>
            <a:r>
              <a:rPr lang="en-US" altLang="zh-TW" sz="1050" dirty="0" err="1">
                <a:solidFill>
                  <a:srgbClr val="000000"/>
                </a:solidFill>
                <a:latin typeface="Consolas" panose="020B0609020204030204" pitchFamily="49" charset="0"/>
              </a:rPr>
              <a:t>org.hibernate.jpa.HibernatePersistenceProvider</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provider</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3F5FBF"/>
                </a:solidFill>
                <a:latin typeface="Consolas" panose="020B0609020204030204" pitchFamily="49" charset="0"/>
              </a:rPr>
              <a:t>    &lt;!-- </a:t>
            </a:r>
            <a:r>
              <a:rPr lang="en-US" altLang="zh-TW" sz="1050" dirty="0" err="1">
                <a:solidFill>
                  <a:srgbClr val="3F5FBF"/>
                </a:solidFill>
                <a:latin typeface="Consolas" panose="020B0609020204030204" pitchFamily="49" charset="0"/>
              </a:rPr>
              <a:t>jdbc</a:t>
            </a:r>
            <a:r>
              <a:rPr lang="en-US" altLang="zh-TW" sz="1050" dirty="0">
                <a:solidFill>
                  <a:srgbClr val="3F5FBF"/>
                </a:solidFill>
                <a:latin typeface="Consolas" panose="020B0609020204030204" pitchFamily="49" charset="0"/>
              </a:rPr>
              <a:t> configuration --&gt;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properties</a:t>
            </a:r>
            <a:r>
              <a:rPr lang="en-US" altLang="zh-TW" sz="1050"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javax.persistence.jdbc.driver</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org.postgresql.Driver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"javax.persistence.jdbc.url"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jdbc:postgresql</a:t>
            </a:r>
            <a:r>
              <a:rPr lang="en-US" altLang="zh-TW" sz="1050" i="1" dirty="0">
                <a:solidFill>
                  <a:srgbClr val="2A00FF"/>
                </a:solidFill>
                <a:latin typeface="Consolas" panose="020B0609020204030204" pitchFamily="49" charset="0"/>
              </a:rPr>
              <a:t>://localhost:5432/</a:t>
            </a:r>
            <a:r>
              <a:rPr lang="en-US" altLang="zh-TW" sz="1050" i="1" dirty="0" err="1">
                <a:solidFill>
                  <a:srgbClr val="2A00FF"/>
                </a:solidFill>
                <a:latin typeface="Consolas" panose="020B0609020204030204" pitchFamily="49" charset="0"/>
              </a:rPr>
              <a:t>test_db</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javax.persistence.jdbc.user</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test_user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javax.persistence.jdbc.password</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test_password</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hibernate.dialect</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org.hibernate.dialect.PostgreSQLDialect</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hibernate.show_sql</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"true"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properties</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persistence-unit</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a:t>
            </a:r>
            <a:r>
              <a:rPr lang="en-US" altLang="zh-TW" sz="1050" dirty="0">
                <a:solidFill>
                  <a:srgbClr val="008080"/>
                </a:solidFill>
                <a:latin typeface="Consolas" panose="020B0609020204030204" pitchFamily="49" charset="0"/>
              </a:rPr>
              <a:t>&gt;</a:t>
            </a:r>
            <a:endParaRPr lang="zh-TW" altLang="en-US" sz="1050" dirty="0"/>
          </a:p>
        </p:txBody>
      </p:sp>
    </p:spTree>
    <p:extLst>
      <p:ext uri="{BB962C8B-B14F-4D97-AF65-F5344CB8AC3E}">
        <p14:creationId xmlns:p14="http://schemas.microsoft.com/office/powerpoint/2010/main" val="3146888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628650" y="2798635"/>
            <a:ext cx="8173795" cy="830997"/>
          </a:xfrm>
          <a:prstGeom prst="rect">
            <a:avLst/>
          </a:prstGeom>
        </p:spPr>
        <p:txBody>
          <a:bodyPr wrap="square">
            <a:spAutoFit/>
          </a:bodyPr>
          <a:lstStyle/>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bean </a:t>
            </a:r>
            <a:r>
              <a:rPr lang="en-US" altLang="zh-TW" sz="1200" dirty="0">
                <a:solidFill>
                  <a:srgbClr val="7F007F"/>
                </a:solidFill>
                <a:latin typeface="Consolas" panose="020B0609020204030204" pitchFamily="49" charset="0"/>
              </a:rPr>
              <a:t>id</a:t>
            </a:r>
            <a:r>
              <a:rPr lang="en-US" altLang="zh-TW" sz="1200"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a:t>
            </a:r>
            <a:r>
              <a:rPr lang="en-US" altLang="zh-TW" sz="1200" i="1" dirty="0" err="1">
                <a:solidFill>
                  <a:srgbClr val="2A00FF"/>
                </a:solidFill>
                <a:latin typeface="Consolas" panose="020B0609020204030204" pitchFamily="49" charset="0"/>
              </a:rPr>
              <a:t>entityManagerFactory</a:t>
            </a:r>
            <a:r>
              <a:rPr lang="en-US" altLang="zh-TW" sz="1200" i="1" dirty="0">
                <a:solidFill>
                  <a:srgbClr val="2A00FF"/>
                </a:solidFill>
                <a:latin typeface="Consolas" panose="020B0609020204030204" pitchFamily="49" charset="0"/>
              </a:rPr>
              <a:t>" </a:t>
            </a:r>
            <a:r>
              <a:rPr lang="en-US" altLang="zh-TW" sz="1200" i="1" dirty="0">
                <a:solidFill>
                  <a:srgbClr val="7F007F"/>
                </a:solidFill>
                <a:latin typeface="Consolas" panose="020B0609020204030204" pitchFamily="49" charset="0"/>
              </a:rPr>
              <a:t>class</a:t>
            </a:r>
            <a:r>
              <a:rPr lang="en-US" altLang="zh-TW" sz="1200" i="1"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"org.springframework.orm.jpa.LocalContainerEntityManagerFactoryBean"</a:t>
            </a:r>
            <a:r>
              <a:rPr lang="en-US" altLang="zh-TW" sz="1200" i="1" dirty="0">
                <a:solidFill>
                  <a:srgbClr val="008080"/>
                </a:solidFill>
                <a:latin typeface="Consolas" panose="020B0609020204030204" pitchFamily="49" charset="0"/>
              </a:rPr>
              <a:t>&gt;</a:t>
            </a:r>
          </a:p>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property </a:t>
            </a:r>
            <a:r>
              <a:rPr lang="en-US" altLang="zh-TW" sz="1200" dirty="0">
                <a:solidFill>
                  <a:srgbClr val="7F007F"/>
                </a:solidFill>
                <a:latin typeface="Consolas" panose="020B0609020204030204" pitchFamily="49" charset="0"/>
              </a:rPr>
              <a:t>name</a:t>
            </a:r>
            <a:r>
              <a:rPr lang="en-US" altLang="zh-TW" sz="1200"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a:t>
            </a:r>
            <a:r>
              <a:rPr lang="en-US" altLang="zh-TW" sz="1200" i="1" dirty="0" err="1">
                <a:solidFill>
                  <a:srgbClr val="2A00FF"/>
                </a:solidFill>
                <a:latin typeface="Consolas" panose="020B0609020204030204" pitchFamily="49" charset="0"/>
              </a:rPr>
              <a:t>persistenceUnitName</a:t>
            </a:r>
            <a:r>
              <a:rPr lang="en-US" altLang="zh-TW" sz="1200" i="1" dirty="0">
                <a:solidFill>
                  <a:srgbClr val="2A00FF"/>
                </a:solidFill>
                <a:latin typeface="Consolas" panose="020B0609020204030204" pitchFamily="49" charset="0"/>
              </a:rPr>
              <a:t>" </a:t>
            </a:r>
            <a:r>
              <a:rPr lang="en-US" altLang="zh-TW" sz="1200" i="1" dirty="0">
                <a:solidFill>
                  <a:srgbClr val="7F007F"/>
                </a:solidFill>
                <a:latin typeface="Consolas" panose="020B0609020204030204" pitchFamily="49" charset="0"/>
              </a:rPr>
              <a:t>value</a:t>
            </a:r>
            <a:r>
              <a:rPr lang="en-US" altLang="zh-TW" sz="1200" i="1"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"LOCAL_PERSISTENCE"</a:t>
            </a:r>
            <a:r>
              <a:rPr lang="en-US" altLang="zh-TW" sz="1200" i="1" dirty="0">
                <a:solidFill>
                  <a:srgbClr val="008080"/>
                </a:solidFill>
                <a:latin typeface="Consolas" panose="020B0609020204030204" pitchFamily="49" charset="0"/>
              </a:rPr>
              <a:t>/&gt;</a:t>
            </a:r>
          </a:p>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bean</a:t>
            </a:r>
            <a:r>
              <a:rPr lang="en-US" altLang="zh-TW" sz="1200" dirty="0">
                <a:solidFill>
                  <a:srgbClr val="008080"/>
                </a:solidFill>
                <a:latin typeface="Consolas" panose="020B0609020204030204" pitchFamily="49" charset="0"/>
              </a:rPr>
              <a:t>&gt;</a:t>
            </a:r>
            <a:endParaRPr lang="zh-TW" altLang="en-US" sz="1200" dirty="0"/>
          </a:p>
        </p:txBody>
      </p:sp>
    </p:spTree>
    <p:extLst>
      <p:ext uri="{BB962C8B-B14F-4D97-AF65-F5344CB8AC3E}">
        <p14:creationId xmlns:p14="http://schemas.microsoft.com/office/powerpoint/2010/main" val="4031223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742950" y="2736503"/>
            <a:ext cx="7772401" cy="1384995"/>
          </a:xfrm>
          <a:prstGeom prst="rect">
            <a:avLst/>
          </a:prstGeom>
        </p:spPr>
        <p:txBody>
          <a:bodyPr wrap="square">
            <a:spAutoFit/>
          </a:bodyPr>
          <a:lstStyle/>
          <a:p>
            <a:r>
              <a:rPr lang="en-US" altLang="zh-TW" sz="1200" dirty="0">
                <a:solidFill>
                  <a:srgbClr val="646464"/>
                </a:solidFill>
                <a:latin typeface="Consolas" panose="020B0609020204030204" pitchFamily="49" charset="0"/>
              </a:rPr>
              <a:t>@Repository</a:t>
            </a:r>
          </a:p>
          <a:p>
            <a:r>
              <a:rPr lang="en-US" altLang="zh-TW" sz="1200" b="1" dirty="0">
                <a:solidFill>
                  <a:srgbClr val="7F0055"/>
                </a:solidFill>
                <a:latin typeface="Consolas" panose="020B0609020204030204" pitchFamily="49" charset="0"/>
              </a:rPr>
              <a:t>public</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class</a:t>
            </a:r>
            <a:r>
              <a:rPr lang="en-US" altLang="zh-TW" sz="1200" b="1" dirty="0">
                <a:solidFill>
                  <a:srgbClr val="000000"/>
                </a:solidFill>
                <a:latin typeface="Consolas" panose="020B0609020204030204" pitchFamily="49" charset="0"/>
              </a:rPr>
              <a:t> </a:t>
            </a:r>
            <a:r>
              <a:rPr lang="en-US" altLang="zh-TW" sz="1200" b="1" dirty="0" err="1">
                <a:solidFill>
                  <a:srgbClr val="000000"/>
                </a:solidFill>
                <a:latin typeface="Consolas" panose="020B0609020204030204" pitchFamily="49" charset="0"/>
              </a:rPr>
              <a:t>PersonDAOImpl</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implements</a:t>
            </a:r>
            <a:r>
              <a:rPr lang="en-US" altLang="zh-TW" sz="1200" b="1" dirty="0">
                <a:solidFill>
                  <a:srgbClr val="000000"/>
                </a:solidFill>
                <a:latin typeface="Consolas" panose="020B0609020204030204" pitchFamily="49" charset="0"/>
              </a:rPr>
              <a:t> </a:t>
            </a:r>
            <a:r>
              <a:rPr lang="en-US" altLang="zh-TW" sz="1200" b="1" dirty="0" err="1">
                <a:solidFill>
                  <a:srgbClr val="000000"/>
                </a:solidFill>
                <a:latin typeface="Consolas" panose="020B0609020204030204" pitchFamily="49" charset="0"/>
              </a:rPr>
              <a:t>PersonDAO</a:t>
            </a:r>
            <a:r>
              <a:rPr lang="en-US" altLang="zh-TW" sz="1200" b="1" dirty="0">
                <a:solidFill>
                  <a:srgbClr val="000000"/>
                </a:solidFill>
                <a:latin typeface="Consolas" panose="020B0609020204030204" pitchFamily="49" charset="0"/>
              </a:rPr>
              <a:t> {</a:t>
            </a:r>
          </a:p>
          <a:p>
            <a:endParaRPr lang="zh-TW" altLang="en-US" sz="1200" dirty="0">
              <a:latin typeface="Consolas" panose="020B0609020204030204" pitchFamily="49" charset="0"/>
            </a:endParaRPr>
          </a:p>
          <a:p>
            <a:r>
              <a:rPr lang="en-US" altLang="zh-TW" sz="1200" b="1" dirty="0">
                <a:solidFill>
                  <a:srgbClr val="7F0055"/>
                </a:solidFill>
                <a:latin typeface="Consolas" panose="020B0609020204030204" pitchFamily="49" charset="0"/>
              </a:rPr>
              <a:t>  private</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static</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final</a:t>
            </a:r>
            <a:r>
              <a:rPr lang="en-US" altLang="zh-TW" sz="1200" b="1" dirty="0">
                <a:solidFill>
                  <a:srgbClr val="000000"/>
                </a:solidFill>
                <a:latin typeface="Consolas" panose="020B0609020204030204" pitchFamily="49" charset="0"/>
              </a:rPr>
              <a:t> Logger </a:t>
            </a:r>
            <a:r>
              <a:rPr lang="en-US" altLang="zh-TW" sz="1200" b="1" i="1" dirty="0" err="1">
                <a:solidFill>
                  <a:srgbClr val="0000C0"/>
                </a:solidFill>
                <a:latin typeface="Consolas" panose="020B0609020204030204" pitchFamily="49" charset="0"/>
              </a:rPr>
              <a:t>logger</a:t>
            </a:r>
            <a:r>
              <a:rPr lang="en-US" altLang="zh-TW" sz="1200" b="1" i="1" dirty="0">
                <a:solidFill>
                  <a:srgbClr val="000000"/>
                </a:solidFill>
                <a:latin typeface="Consolas" panose="020B0609020204030204" pitchFamily="49" charset="0"/>
              </a:rPr>
              <a:t> = </a:t>
            </a:r>
            <a:r>
              <a:rPr lang="en-US" altLang="zh-TW" sz="1200" b="1" i="1" dirty="0" err="1">
                <a:solidFill>
                  <a:srgbClr val="000000"/>
                </a:solidFill>
                <a:latin typeface="Consolas" panose="020B0609020204030204" pitchFamily="49" charset="0"/>
              </a:rPr>
              <a:t>LoggerFactory.getLogger</a:t>
            </a:r>
            <a:r>
              <a:rPr lang="en-US" altLang="zh-TW" sz="1200" b="1" i="1" dirty="0">
                <a:solidFill>
                  <a:srgbClr val="000000"/>
                </a:solidFill>
                <a:latin typeface="Consolas" panose="020B0609020204030204" pitchFamily="49" charset="0"/>
              </a:rPr>
              <a:t>(</a:t>
            </a:r>
            <a:r>
              <a:rPr lang="en-US" altLang="zh-TW" sz="1200" b="1" i="1" dirty="0" err="1">
                <a:solidFill>
                  <a:srgbClr val="000000"/>
                </a:solidFill>
                <a:latin typeface="Consolas" panose="020B0609020204030204" pitchFamily="49" charset="0"/>
              </a:rPr>
              <a:t>PersonDAOImpl.</a:t>
            </a:r>
            <a:r>
              <a:rPr lang="en-US" altLang="zh-TW" sz="1200" b="1" i="1" dirty="0" err="1">
                <a:solidFill>
                  <a:srgbClr val="7F0055"/>
                </a:solidFill>
                <a:latin typeface="Consolas" panose="020B0609020204030204" pitchFamily="49" charset="0"/>
              </a:rPr>
              <a:t>class</a:t>
            </a:r>
            <a:r>
              <a:rPr lang="en-US" altLang="zh-TW" sz="1200" b="1" i="1" dirty="0">
                <a:solidFill>
                  <a:srgbClr val="000000"/>
                </a:solidFill>
                <a:latin typeface="Consolas" panose="020B0609020204030204" pitchFamily="49" charset="0"/>
              </a:rPr>
              <a:t>);</a:t>
            </a:r>
          </a:p>
          <a:p>
            <a:endParaRPr lang="zh-TW" altLang="en-US" sz="1200" dirty="0">
              <a:latin typeface="Consolas" panose="020B0609020204030204" pitchFamily="49" charset="0"/>
            </a:endParaRPr>
          </a:p>
          <a:p>
            <a:r>
              <a:rPr lang="en-US" altLang="zh-TW" sz="1200" dirty="0">
                <a:solidFill>
                  <a:srgbClr val="646464"/>
                </a:solidFill>
                <a:latin typeface="Consolas" panose="020B0609020204030204" pitchFamily="49" charset="0"/>
              </a:rPr>
              <a:t>  @</a:t>
            </a:r>
            <a:r>
              <a:rPr lang="en-US" altLang="zh-TW" sz="1200" dirty="0" err="1">
                <a:solidFill>
                  <a:srgbClr val="646464"/>
                </a:solidFill>
                <a:latin typeface="Consolas" panose="020B0609020204030204" pitchFamily="49" charset="0"/>
              </a:rPr>
              <a:t>PersistenceContext</a:t>
            </a:r>
            <a:endParaRPr lang="en-US" altLang="zh-TW" sz="1200" dirty="0">
              <a:solidFill>
                <a:srgbClr val="000000"/>
              </a:solidFill>
              <a:latin typeface="Consolas" panose="020B0609020204030204" pitchFamily="49" charset="0"/>
            </a:endParaRPr>
          </a:p>
          <a:p>
            <a:r>
              <a:rPr lang="en-US" altLang="zh-TW" sz="1200" dirty="0">
                <a:solidFill>
                  <a:srgbClr val="000000"/>
                </a:solidFill>
                <a:latin typeface="Consolas" panose="020B0609020204030204" pitchFamily="49" charset="0"/>
              </a:rPr>
              <a:t>  </a:t>
            </a:r>
            <a:r>
              <a:rPr lang="en-US" altLang="zh-TW" sz="1200" dirty="0" err="1">
                <a:solidFill>
                  <a:srgbClr val="000000"/>
                </a:solidFill>
                <a:latin typeface="Consolas" panose="020B0609020204030204" pitchFamily="49" charset="0"/>
              </a:rPr>
              <a:t>EntityManager</a:t>
            </a:r>
            <a:r>
              <a:rPr lang="en-US" altLang="zh-TW" sz="1200" dirty="0">
                <a:solidFill>
                  <a:srgbClr val="000000"/>
                </a:solidFill>
                <a:latin typeface="Consolas" panose="020B0609020204030204" pitchFamily="49" charset="0"/>
              </a:rPr>
              <a:t> </a:t>
            </a:r>
            <a:r>
              <a:rPr lang="en-US" altLang="zh-TW" sz="1200" dirty="0" err="1">
                <a:solidFill>
                  <a:srgbClr val="0000C0"/>
                </a:solidFill>
                <a:latin typeface="Consolas" panose="020B0609020204030204" pitchFamily="49" charset="0"/>
              </a:rPr>
              <a:t>entityManager</a:t>
            </a:r>
            <a:r>
              <a:rPr lang="en-US" altLang="zh-TW" sz="1200" dirty="0">
                <a:solidFill>
                  <a:srgbClr val="000000"/>
                </a:solidFill>
                <a:latin typeface="Consolas" panose="020B0609020204030204" pitchFamily="49" charset="0"/>
              </a:rPr>
              <a:t>;</a:t>
            </a:r>
            <a:endParaRPr lang="zh-TW" altLang="en-US" sz="1200" dirty="0"/>
          </a:p>
        </p:txBody>
      </p:sp>
    </p:spTree>
    <p:extLst>
      <p:ext uri="{BB962C8B-B14F-4D97-AF65-F5344CB8AC3E}">
        <p14:creationId xmlns:p14="http://schemas.microsoft.com/office/powerpoint/2010/main" val="5908224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normAutofit/>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628650" y="2618461"/>
            <a:ext cx="8198672" cy="3323987"/>
          </a:xfrm>
          <a:prstGeom prst="rect">
            <a:avLst/>
          </a:prstGeom>
        </p:spPr>
        <p:txBody>
          <a:bodyPr wrap="square">
            <a:spAutoFit/>
          </a:bodyPr>
          <a:lstStyle/>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id</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entityManagerFactory</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class</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"org.springframework.orm.jpa.LocalContainerEntityManagerFactoryBean"</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ref</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packagesToScan</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my.test.model</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jpaVendorAdapter</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class</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org.springframework.orm.jpa.vendor.HibernateJpaVendorAdapter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jpaProperties</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props</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 </a:t>
            </a:r>
            <a:r>
              <a:rPr lang="en-US" altLang="zh-TW" sz="1050" dirty="0">
                <a:solidFill>
                  <a:srgbClr val="7F007F"/>
                </a:solidFill>
                <a:latin typeface="Consolas" panose="020B0609020204030204" pitchFamily="49" charset="0"/>
              </a:rPr>
              <a:t>key</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hibernate.dialect</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r>
              <a:rPr lang="en-US" altLang="zh-TW" sz="1050" i="1" dirty="0" err="1">
                <a:solidFill>
                  <a:srgbClr val="000000"/>
                </a:solidFill>
                <a:latin typeface="Consolas" panose="020B0609020204030204" pitchFamily="49" charset="0"/>
              </a:rPr>
              <a:t>org.hibernate.dialect.PostgreSQLDialect</a:t>
            </a:r>
            <a:r>
              <a:rPr lang="en-US" altLang="zh-TW" sz="1050" i="1" dirty="0">
                <a:solidFill>
                  <a:srgbClr val="008080"/>
                </a:solidFill>
                <a:latin typeface="Consolas" panose="020B0609020204030204" pitchFamily="49" charset="0"/>
              </a:rPr>
              <a:t>&lt;/</a:t>
            </a:r>
            <a:r>
              <a:rPr lang="en-US" altLang="zh-TW" sz="1050" i="1" dirty="0">
                <a:solidFill>
                  <a:srgbClr val="3F7F7F"/>
                </a:solidFill>
                <a:latin typeface="Consolas" panose="020B0609020204030204" pitchFamily="49" charset="0"/>
              </a:rPr>
              <a:t>prop</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 </a:t>
            </a:r>
            <a:r>
              <a:rPr lang="en-US" altLang="zh-TW" sz="1050" dirty="0">
                <a:solidFill>
                  <a:srgbClr val="7F007F"/>
                </a:solidFill>
                <a:latin typeface="Consolas" panose="020B0609020204030204" pitchFamily="49" charset="0"/>
              </a:rPr>
              <a:t>key</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hibernate.show_sql</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r>
              <a:rPr lang="en-US" altLang="zh-TW" sz="1050" i="1" dirty="0">
                <a:solidFill>
                  <a:srgbClr val="000000"/>
                </a:solidFill>
                <a:latin typeface="Consolas" panose="020B0609020204030204" pitchFamily="49" charset="0"/>
              </a:rPr>
              <a:t>true</a:t>
            </a:r>
            <a:r>
              <a:rPr lang="en-US" altLang="zh-TW" sz="1050" i="1" dirty="0">
                <a:solidFill>
                  <a:srgbClr val="008080"/>
                </a:solidFill>
                <a:latin typeface="Consolas" panose="020B0609020204030204" pitchFamily="49" charset="0"/>
              </a:rPr>
              <a:t>&lt;/</a:t>
            </a:r>
            <a:r>
              <a:rPr lang="en-US" altLang="zh-TW" sz="1050" i="1" dirty="0">
                <a:solidFill>
                  <a:srgbClr val="3F7F7F"/>
                </a:solidFill>
                <a:latin typeface="Consolas" panose="020B0609020204030204" pitchFamily="49" charset="0"/>
              </a:rPr>
              <a:t>prop</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props</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id</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class</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"org.apache.commons.dbcp2.BasicDataSource" </a:t>
            </a:r>
            <a:r>
              <a:rPr lang="en-US" altLang="zh-TW" sz="1050" i="1" dirty="0">
                <a:solidFill>
                  <a:srgbClr val="7F007F"/>
                </a:solidFill>
                <a:latin typeface="Consolas" panose="020B0609020204030204" pitchFamily="49" charset="0"/>
              </a:rPr>
              <a:t>destroy-method</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"close"</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driverClassName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org.postgresql.Driver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url</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jdbc:postgresql</a:t>
            </a:r>
            <a:r>
              <a:rPr lang="en-US" altLang="zh-TW" sz="1050" i="1" dirty="0">
                <a:solidFill>
                  <a:srgbClr val="2A00FF"/>
                </a:solidFill>
                <a:latin typeface="Consolas" panose="020B0609020204030204" pitchFamily="49" charset="0"/>
              </a:rPr>
              <a:t>://localhost:5432/</a:t>
            </a:r>
            <a:r>
              <a:rPr lang="en-US" altLang="zh-TW" sz="1050" i="1" dirty="0" err="1">
                <a:solidFill>
                  <a:srgbClr val="2A00FF"/>
                </a:solidFill>
                <a:latin typeface="Consolas" panose="020B0609020204030204" pitchFamily="49" charset="0"/>
              </a:rPr>
              <a:t>test_db</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"username"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test_user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"password"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test_password</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a:t>
            </a:r>
            <a:r>
              <a:rPr lang="en-US" altLang="zh-TW" sz="105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a:t>
            </a:r>
            <a:r>
              <a:rPr lang="en-US" altLang="zh-TW" dirty="0" err="1"/>
              <a:t>EntityManagers</a:t>
            </a:r>
            <a:endParaRPr lang="zh-TW" altLang="en-US" dirty="0"/>
          </a:p>
        </p:txBody>
      </p:sp>
      <p:sp>
        <p:nvSpPr>
          <p:cNvPr id="3" name="內容版面配置區 2"/>
          <p:cNvSpPr>
            <a:spLocks noGrp="1"/>
          </p:cNvSpPr>
          <p:nvPr>
            <p:ph idx="1"/>
          </p:nvPr>
        </p:nvSpPr>
        <p:spPr/>
        <p:txBody>
          <a:bodyPr/>
          <a:lstStyle/>
          <a:p>
            <a:pPr fontAlgn="base"/>
            <a:r>
              <a:rPr lang="en-US" altLang="zh-TW" dirty="0"/>
              <a:t>Container Managed Entity Managers</a:t>
            </a:r>
          </a:p>
          <a:p>
            <a:pPr lvl="1" fontAlgn="base"/>
            <a:r>
              <a:rPr lang="en-US" altLang="zh-TW" dirty="0"/>
              <a:t>the lifecycle of the Entity Manager is managed by the container (for instance, a Java EE container or any other custom container like Spring) of the application</a:t>
            </a:r>
          </a:p>
          <a:p>
            <a:pPr lvl="1" fontAlgn="base"/>
            <a:r>
              <a:rPr lang="en-US" altLang="zh-TW" dirty="0"/>
              <a:t>may use transaction-scoped persistence contexts or extended persistence contexts.</a:t>
            </a:r>
          </a:p>
          <a:p>
            <a:pPr lvl="1" fontAlgn="base"/>
            <a:endParaRPr lang="en-US" altLang="zh-TW" dirty="0"/>
          </a:p>
          <a:p>
            <a:pPr fontAlgn="base"/>
            <a:r>
              <a:rPr lang="en-US" altLang="zh-TW" dirty="0"/>
              <a:t>Application Managed Entity Managers</a:t>
            </a:r>
          </a:p>
          <a:p>
            <a:pPr lvl="1" fontAlgn="base"/>
            <a:r>
              <a:rPr lang="en-US" altLang="zh-TW" dirty="0"/>
              <a:t> the lifecycle of </a:t>
            </a:r>
            <a:r>
              <a:rPr lang="en-US" altLang="zh-TW" dirty="0" err="1"/>
              <a:t>EntityManager</a:t>
            </a:r>
            <a:r>
              <a:rPr lang="en-US" altLang="zh-TW" dirty="0"/>
              <a:t> instances is managed by the application.</a:t>
            </a:r>
          </a:p>
          <a:p>
            <a:pPr lvl="1" fontAlgn="base"/>
            <a:r>
              <a:rPr lang="en-US" altLang="zh-TW" dirty="0"/>
              <a:t>direct access to the underlying persistence provider</a:t>
            </a:r>
          </a:p>
          <a:p>
            <a:endParaRPr lang="zh-TW" altLang="en-US" dirty="0"/>
          </a:p>
        </p:txBody>
      </p:sp>
    </p:spTree>
    <p:extLst>
      <p:ext uri="{BB962C8B-B14F-4D97-AF65-F5344CB8AC3E}">
        <p14:creationId xmlns:p14="http://schemas.microsoft.com/office/powerpoint/2010/main" val="1634671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C16C23-EB18-4823-AE5E-2C6506B19B4B}"/>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AD8F19DC-FDFA-42A3-824B-54C89AFD516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071495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normAutofit/>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normAutofit/>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normAutofit/>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normAutofit/>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884420" y="1477261"/>
            <a:ext cx="7375161" cy="994172"/>
          </a:xfrm>
        </p:spPr>
        <p:txBody>
          <a:bodyPr>
            <a:normAutofit/>
          </a:bodyPr>
          <a:lstStyle/>
          <a:p>
            <a:pPr algn="ctr"/>
            <a:r>
              <a:rPr lang="en-US" altLang="zh-TW" sz="3000">
                <a:solidFill>
                  <a:srgbClr val="FFFFFF"/>
                </a:solidFill>
              </a:rPr>
              <a:t>17.3 Understanding the Spring Framework transaction abstraction</a:t>
            </a:r>
            <a:endParaRPr lang="zh-TW" altLang="en-US" sz="3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884420" y="3176978"/>
            <a:ext cx="7375161" cy="2020482"/>
          </a:xfrm>
        </p:spPr>
        <p:txBody>
          <a:bodyPr>
            <a:normAutofit/>
          </a:bodyPr>
          <a:lstStyle/>
          <a:p>
            <a:r>
              <a:rPr lang="en-US" altLang="zh-TW" sz="1500" dirty="0">
                <a:solidFill>
                  <a:srgbClr val="000000"/>
                </a:solidFill>
              </a:rPr>
              <a:t>The key to the Spring transaction abstraction is the notion of a transaction strategy. </a:t>
            </a:r>
          </a:p>
          <a:p>
            <a:pPr lvl="1"/>
            <a:r>
              <a:rPr lang="en-US" altLang="zh-TW" sz="1200" dirty="0">
                <a:solidFill>
                  <a:srgbClr val="000000"/>
                </a:solidFill>
              </a:rPr>
              <a:t>defined by the </a:t>
            </a:r>
            <a:r>
              <a:rPr lang="en-US" altLang="zh-TW" sz="1200" dirty="0" err="1">
                <a:solidFill>
                  <a:srgbClr val="000000"/>
                </a:solidFill>
              </a:rPr>
              <a:t>org.springframework.transaction.PlatformTransactionManager</a:t>
            </a:r>
            <a:r>
              <a:rPr lang="en-US" altLang="zh-TW" sz="1200" dirty="0">
                <a:solidFill>
                  <a:srgbClr val="000000"/>
                </a:solidFill>
              </a:rPr>
              <a:t> interface:</a:t>
            </a:r>
          </a:p>
          <a:p>
            <a:pPr lvl="1"/>
            <a:r>
              <a:rPr lang="en-US" altLang="zh-TW" sz="1200" dirty="0">
                <a:solidFill>
                  <a:srgbClr val="000000"/>
                </a:solidFill>
              </a:rPr>
              <a:t>This is primarily a service provider interface (SPI), although it can be used programmatically from your application code. </a:t>
            </a:r>
          </a:p>
          <a:p>
            <a:pPr lvl="1"/>
            <a:r>
              <a:rPr lang="en-US" altLang="zh-TW" sz="1200" dirty="0">
                <a:solidFill>
                  <a:srgbClr val="000000"/>
                </a:solidFill>
              </a:rPr>
              <a:t>Because </a:t>
            </a:r>
            <a:r>
              <a:rPr lang="en-US" altLang="zh-TW" sz="1200" dirty="0" err="1">
                <a:solidFill>
                  <a:srgbClr val="000000"/>
                </a:solidFill>
              </a:rPr>
              <a:t>PlatformTransactionManager</a:t>
            </a:r>
            <a:r>
              <a:rPr lang="en-US" altLang="zh-TW" sz="1200" dirty="0">
                <a:solidFill>
                  <a:srgbClr val="000000"/>
                </a:solidFill>
              </a:rPr>
              <a:t> is an interface, it can be easily mocked or stubbed as necessary. It is not tied to a lookup strategy such as JNDI. </a:t>
            </a:r>
          </a:p>
          <a:p>
            <a:pPr lvl="1"/>
            <a:r>
              <a:rPr lang="en-US" altLang="zh-TW" sz="12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2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991997" y="4910640"/>
            <a:ext cx="7512313" cy="8771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interface</a:t>
            </a:r>
            <a:r>
              <a:rPr lang="zh-TW" altLang="zh-TW" sz="1050" dirty="0">
                <a:solidFill>
                  <a:srgbClr val="000000"/>
                </a:solidFill>
                <a:latin typeface="Consolas" panose="020B0609020204030204" pitchFamily="49" charset="0"/>
              </a:rPr>
              <a:t> PlatformTransactionManager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TransactionStatus getTransaction(TransactionDefinition definition)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commit(TransactionStatus status)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rollback(TransactionStatus status)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normAutofit/>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A8D6-CBB5-42BD-8D90-24F31A30DCD8}"/>
              </a:ext>
            </a:extLst>
          </p:cNvPr>
          <p:cNvSpPr>
            <a:spLocks noGrp="1"/>
          </p:cNvSpPr>
          <p:nvPr>
            <p:ph type="title"/>
          </p:nvPr>
        </p:nvSpPr>
        <p:spPr/>
        <p:txBody>
          <a:bodyPr/>
          <a:lstStyle/>
          <a:p>
            <a:r>
              <a:rPr lang="en-US" altLang="zh-TW" dirty="0"/>
              <a:t>Persistence Context</a:t>
            </a:r>
            <a:endParaRPr lang="zh-TW" altLang="en-US" dirty="0"/>
          </a:p>
        </p:txBody>
      </p:sp>
      <p:sp>
        <p:nvSpPr>
          <p:cNvPr id="3" name="內容版面配置區 2">
            <a:extLst>
              <a:ext uri="{FF2B5EF4-FFF2-40B4-BE49-F238E27FC236}">
                <a16:creationId xmlns:a16="http://schemas.microsoft.com/office/drawing/2014/main" id="{F5215E25-45E8-4878-89DD-F98F76B977FE}"/>
              </a:ext>
            </a:extLst>
          </p:cNvPr>
          <p:cNvSpPr>
            <a:spLocks noGrp="1"/>
          </p:cNvSpPr>
          <p:nvPr>
            <p:ph idx="1"/>
          </p:nvPr>
        </p:nvSpPr>
        <p:spPr/>
        <p:txBody>
          <a:bodyPr>
            <a:normAutofit/>
          </a:bodyPr>
          <a:lstStyle/>
          <a:p>
            <a:r>
              <a:rPr lang="en-US" altLang="zh-TW" dirty="0"/>
              <a:t>The JPA persistence context contains the entities managed by the persistence provider. </a:t>
            </a:r>
          </a:p>
          <a:p>
            <a:pPr lvl="1"/>
            <a:r>
              <a:rPr lang="en-US" altLang="zh-TW" dirty="0"/>
              <a:t>acts like a first level (transactional) cache for interacting with the </a:t>
            </a:r>
            <a:r>
              <a:rPr lang="en-US" altLang="zh-TW" dirty="0" err="1"/>
              <a:t>datasource</a:t>
            </a:r>
            <a:r>
              <a:rPr lang="en-US" altLang="zh-TW" dirty="0"/>
              <a:t>. </a:t>
            </a:r>
          </a:p>
          <a:p>
            <a:pPr lvl="1"/>
            <a:r>
              <a:rPr lang="en-US" altLang="zh-TW" dirty="0"/>
              <a:t>Loaded entities are placed into the persistence context before being returned to the application. </a:t>
            </a:r>
          </a:p>
          <a:p>
            <a:pPr lvl="1"/>
            <a:r>
              <a:rPr lang="en-US" altLang="zh-TW" dirty="0"/>
              <a:t>Entities changes are also placed into the persistence context (to be saved in the database when the transaction commits).</a:t>
            </a:r>
            <a:endParaRPr lang="zh-TW" altLang="en-US" dirty="0"/>
          </a:p>
        </p:txBody>
      </p:sp>
    </p:spTree>
    <p:extLst>
      <p:ext uri="{BB962C8B-B14F-4D97-AF65-F5344CB8AC3E}">
        <p14:creationId xmlns:p14="http://schemas.microsoft.com/office/powerpoint/2010/main" val="3289285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lnSpcReduction="1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normAutofit/>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793376" y="2701199"/>
            <a:ext cx="6996146" cy="103874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"org.apache.commons.dbcp.BasicDataSource"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destroy-method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"close"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"driverClassName"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"${jdbc.driverClassName}"</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"url"</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"${jdbc.url}"</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"username"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"${jdbc.username}"</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"password"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"${jdbc.password}"</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793377" y="4779097"/>
            <a:ext cx="7069884" cy="5539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035424" y="3481730"/>
            <a:ext cx="6774932" cy="200824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800000"/>
                </a:solidFill>
                <a:latin typeface="Consolas" panose="020B0609020204030204" pitchFamily="49" charset="0"/>
              </a:rPr>
              <a:t>&lt;?xml version="1.0" encoding="UTF-8"?&gt;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"http://www.springframework.org/schema/beans"</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xmlns:xsi</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"http://www.w3.org/2001/XMLSchema-instance"</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xmlns:jee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"http://www.springframework.org/schema/jee"</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xsi:schemaLocation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3"/>
              </a:rPr>
              <a:t>http://www.springframework.org/schema/beans/spring-beans.xsd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4"/>
              </a:rPr>
              <a:t>http://www.springframework.org/schema/jee</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5"/>
              </a:rPr>
              <a:t>http://www.springframework.org/schema/jee/spring-jee.xsd</a:t>
            </a:r>
            <a:r>
              <a:rPr lang="zh-TW" altLang="zh-TW" sz="1050" dirty="0">
                <a:solidFill>
                  <a:srgbClr val="2A00FF"/>
                </a:solidFill>
                <a:latin typeface="Consolas" panose="020B0609020204030204" pitchFamily="49" charset="0"/>
              </a:rPr>
              <a:t>"</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&lt;jee:jndi-lookup</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jndi-name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"jdbc/jpetstore"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"org.springframework.transaction.jta.JtaTransactionManager"</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i="1" dirty="0">
                <a:solidFill>
                  <a:srgbClr val="3F5F5F"/>
                </a:solidFill>
                <a:latin typeface="Consolas" panose="020B0609020204030204" pitchFamily="49" charset="0"/>
              </a:rPr>
              <a:t>&lt;!-- other &lt;bean/&gt; definitions here --&gt;</a:t>
            </a:r>
            <a:endParaRPr lang="en-US" altLang="zh-TW" sz="1050" i="1" dirty="0">
              <a:solidFill>
                <a:srgbClr val="3F5F5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&lt;/beans&gt;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116106" y="3429001"/>
            <a:ext cx="6996146" cy="249299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"org.springframework.orm.hibernate5.LocalSessionFactoryBean"</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"mappingResources"</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&lt;list&gt;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&lt;value&gt;</a:t>
            </a:r>
            <a:r>
              <a:rPr lang="zh-TW" altLang="zh-TW" sz="1050" dirty="0">
                <a:solidFill>
                  <a:srgbClr val="000000"/>
                </a:solidFill>
                <a:latin typeface="Consolas" panose="020B0609020204030204" pitchFamily="49" charset="0"/>
              </a:rPr>
              <a:t>org/springframework/samples/petclinic/hibernate/petclinic.hbm.xml</a:t>
            </a:r>
            <a:r>
              <a:rPr lang="zh-TW" altLang="zh-TW" sz="1050" dirty="0">
                <a:solidFill>
                  <a:srgbClr val="3F7F7F"/>
                </a:solidFill>
                <a:latin typeface="Consolas" panose="020B0609020204030204" pitchFamily="49" charset="0"/>
              </a:rPr>
              <a:t>&lt;/value&gt;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&lt;/list&gt;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"hibernateProperties"</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&lt;value&gt;</a:t>
            </a:r>
            <a:r>
              <a:rPr lang="zh-TW" altLang="zh-TW" sz="1050" dirty="0">
                <a:solidFill>
                  <a:srgbClr val="000000"/>
                </a:solidFill>
                <a:latin typeface="Consolas" panose="020B0609020204030204" pitchFamily="49" charset="0"/>
              </a:rPr>
              <a:t> hibernate.dialect=${hibernate.dialect} </a:t>
            </a:r>
            <a:r>
              <a:rPr lang="zh-TW" altLang="zh-TW" sz="1050" dirty="0">
                <a:solidFill>
                  <a:srgbClr val="3F7F7F"/>
                </a:solidFill>
                <a:latin typeface="Consolas" panose="020B0609020204030204" pitchFamily="49" charset="0"/>
              </a:rPr>
              <a:t>&lt;/value&gt;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"org.springframework.orm.hibernate5.HibernateTransactionManager"</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726141" y="3649760"/>
            <a:ext cx="6683189" cy="23083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a:solidFill>
                  <a:srgbClr val="3F7F7F"/>
                </a:solidFill>
                <a:latin typeface="Consolas" panose="020B0609020204030204" pitchFamily="49" charset="0"/>
              </a:rPr>
              <a:t>&lt;bean</a:t>
            </a:r>
            <a:r>
              <a:rPr lang="zh-TW" altLang="zh-TW" sz="1050">
                <a:solidFill>
                  <a:srgbClr val="000000"/>
                </a:solidFill>
                <a:latin typeface="Consolas" panose="020B0609020204030204" pitchFamily="49" charset="0"/>
              </a:rPr>
              <a:t> </a:t>
            </a:r>
            <a:r>
              <a:rPr lang="zh-TW" altLang="zh-TW" sz="1050">
                <a:solidFill>
                  <a:srgbClr val="7F007F"/>
                </a:solidFill>
                <a:latin typeface="Consolas" panose="020B0609020204030204" pitchFamily="49" charset="0"/>
              </a:rPr>
              <a:t>id</a:t>
            </a:r>
            <a:r>
              <a:rPr lang="zh-TW" altLang="zh-TW" sz="1050">
                <a:solidFill>
                  <a:srgbClr val="000000"/>
                </a:solidFill>
                <a:latin typeface="Consolas" panose="020B0609020204030204" pitchFamily="49" charset="0"/>
              </a:rPr>
              <a:t>=</a:t>
            </a:r>
            <a:r>
              <a:rPr lang="zh-TW" altLang="zh-TW" sz="1050">
                <a:solidFill>
                  <a:srgbClr val="2A00FF"/>
                </a:solidFill>
                <a:latin typeface="Consolas" panose="020B0609020204030204" pitchFamily="49" charset="0"/>
              </a:rPr>
              <a:t>"txManager"</a:t>
            </a:r>
            <a:r>
              <a:rPr lang="zh-TW" altLang="zh-TW" sz="1050">
                <a:solidFill>
                  <a:srgbClr val="000000"/>
                </a:solidFill>
                <a:latin typeface="Consolas" panose="020B0609020204030204" pitchFamily="49" charset="0"/>
              </a:rPr>
              <a:t> </a:t>
            </a:r>
            <a:r>
              <a:rPr lang="zh-TW" altLang="zh-TW" sz="1050">
                <a:solidFill>
                  <a:srgbClr val="7F007F"/>
                </a:solidFill>
                <a:latin typeface="Consolas" panose="020B0609020204030204" pitchFamily="49" charset="0"/>
              </a:rPr>
              <a:t>class</a:t>
            </a:r>
            <a:r>
              <a:rPr lang="zh-TW" altLang="zh-TW" sz="1050">
                <a:solidFill>
                  <a:srgbClr val="000000"/>
                </a:solidFill>
                <a:latin typeface="Consolas" panose="020B0609020204030204" pitchFamily="49" charset="0"/>
              </a:rPr>
              <a:t>=</a:t>
            </a:r>
            <a:r>
              <a:rPr lang="zh-TW" altLang="zh-TW" sz="1050">
                <a:solidFill>
                  <a:srgbClr val="2A00FF"/>
                </a:solidFill>
                <a:latin typeface="Consolas" panose="020B0609020204030204" pitchFamily="49" charset="0"/>
              </a:rPr>
              <a:t>"org.springframework.transaction.jta.JtaTransactionManager"</a:t>
            </a:r>
            <a:r>
              <a:rPr lang="zh-TW" altLang="zh-TW" sz="1050">
                <a:solidFill>
                  <a:srgbClr val="3F7F7F"/>
                </a:solidFill>
                <a:latin typeface="Consolas" panose="020B0609020204030204" pitchFamily="49" charset="0"/>
              </a:rPr>
              <a:t>/&gt;</a:t>
            </a:r>
            <a:r>
              <a:rPr lang="zh-TW" altLang="zh-TW" sz="1050"/>
              <a:t> </a:t>
            </a:r>
            <a:endParaRPr lang="zh-TW" altLang="zh-TW" sz="1050">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normAutofit/>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77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normAutofit/>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normAutofit/>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normAutofit/>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679078" y="2125266"/>
            <a:ext cx="7512313" cy="34624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this is the service object that we want to make transactional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"x.y.service.DefaultFooService"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the transactional advice (what 'happens'; see the &lt;aop:advisor/&gt; bean below)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transaction-manager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the transactional semantics...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all methods starting with 'get' are read-only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"get*"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read-only</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"true"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other methods use the default transaction settings (see below)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ensure that the above transactional advice runs for any execution</a:t>
            </a:r>
            <a:endParaRPr lang="en-US" altLang="zh-TW" sz="1050" i="1" dirty="0">
              <a:solidFill>
                <a:srgbClr val="3F5F5F"/>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of an operation defined by the FooService interface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&lt;aop:config&gt;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&lt;aop:pointcut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"fooServiceOperation"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expression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"execution(* x.y.service.FooService.*(..))"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&lt;aop:advisor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advice-ref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pointcut-ref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"fooServiceOperation"</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&lt;/aop:config&gt;</a:t>
            </a:r>
            <a:r>
              <a:rPr lang="zh-TW" altLang="zh-TW" sz="1050" dirty="0">
                <a:solidFill>
                  <a:srgbClr val="000000"/>
                </a:solidFill>
                <a:latin typeface="Consolas" panose="020B0609020204030204" pitchFamily="49" charset="0"/>
              </a:rPr>
              <a:t> </a:t>
            </a:r>
            <a:r>
              <a:rPr lang="zh-TW" altLang="zh-TW" sz="1050" dirty="0"/>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a:t>
            </a:r>
            <a:endParaRPr lang="zh-TW" altLang="en-US" dirty="0"/>
          </a:p>
        </p:txBody>
      </p:sp>
      <p:sp>
        <p:nvSpPr>
          <p:cNvPr id="3" name="內容版面配置區 2"/>
          <p:cNvSpPr>
            <a:spLocks noGrp="1"/>
          </p:cNvSpPr>
          <p:nvPr>
            <p:ph idx="1"/>
          </p:nvPr>
        </p:nvSpPr>
        <p:spPr/>
        <p:txBody>
          <a:bodyPr>
            <a:normAutofit/>
          </a:bodyPr>
          <a:lstStyle/>
          <a:p>
            <a:r>
              <a:rPr lang="en-US" altLang="zh-TW" dirty="0" err="1"/>
              <a:t>EntityManager</a:t>
            </a:r>
            <a:r>
              <a:rPr lang="en-US" altLang="zh-TW" dirty="0"/>
              <a:t> is to determine the lifetime of the Persistence Context. </a:t>
            </a:r>
          </a:p>
          <a:p>
            <a:r>
              <a:rPr lang="en-US" altLang="zh-TW" dirty="0"/>
              <a:t>Transactions are directly related to entities. Managing transactions would mean managing how entities lifecycle(create, update delete) is managed. </a:t>
            </a:r>
          </a:p>
          <a:p>
            <a:pPr lvl="1"/>
            <a:r>
              <a:rPr lang="en-US" altLang="zh-TW" dirty="0"/>
              <a:t>Whenever a transaction begins, a Persistence Context instance gets associated with it. </a:t>
            </a:r>
          </a:p>
          <a:p>
            <a:pPr lvl="1"/>
            <a:r>
              <a:rPr lang="en-US" altLang="zh-TW" dirty="0"/>
              <a:t>And when a Transaction ends(commits for example), the Persistence Context is flushed and get disassociated with the transaction.</a:t>
            </a:r>
            <a:endParaRPr lang="zh-TW" altLang="en-US" dirty="0"/>
          </a:p>
        </p:txBody>
      </p:sp>
    </p:spTree>
    <p:extLst>
      <p:ext uri="{BB962C8B-B14F-4D97-AF65-F5344CB8AC3E}">
        <p14:creationId xmlns:p14="http://schemas.microsoft.com/office/powerpoint/2010/main" val="18411761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normAutofit/>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820271" y="3429000"/>
            <a:ext cx="7291099" cy="8771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rollback-for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"Throwable"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no-rollback-for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"InstrumentNotFoundException"</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1580029" y="2821898"/>
            <a:ext cx="5668860" cy="152349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resolvePosition()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try</a:t>
            </a:r>
            <a:r>
              <a:rPr lang="zh-TW" altLang="zh-TW" sz="1050" dirty="0">
                <a:solidFill>
                  <a:srgbClr val="000000"/>
                </a:solidFill>
                <a:latin typeface="Consolas" panose="020B0609020204030204" pitchFamily="49" charset="0"/>
              </a:rPr>
              <a:t>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i="1" dirty="0">
                <a:solidFill>
                  <a:srgbClr val="3F5F5F"/>
                </a:solidFill>
                <a:latin typeface="Consolas" panose="020B0609020204030204" pitchFamily="49" charset="0"/>
              </a:rPr>
              <a:t>// some business logic...</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catch</a:t>
            </a:r>
            <a:r>
              <a:rPr lang="zh-TW" altLang="zh-TW" sz="1050" dirty="0">
                <a:solidFill>
                  <a:srgbClr val="000000"/>
                </a:solidFill>
                <a:latin typeface="Consolas" panose="020B0609020204030204" pitchFamily="49" charset="0"/>
              </a:rPr>
              <a:t> (NoProductInStockException ex)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 trigger rollback programmatically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TransactionAspectSupport.currentTransactionStatus().setRollbackOnly();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995083" y="2089267"/>
          <a:ext cx="6918513" cy="3555139"/>
        </p:xfrm>
        <a:graphic>
          <a:graphicData uri="http://schemas.openxmlformats.org/drawingml/2006/table">
            <a:tbl>
              <a:tblPr firstRow="1">
                <a:tableStyleId>{B301B821-A1FF-4177-AEE7-76D212191A09}</a:tableStyleId>
              </a:tblPr>
              <a:tblGrid>
                <a:gridCol w="1142999">
                  <a:extLst>
                    <a:ext uri="{9D8B030D-6E8A-4147-A177-3AD203B41FA5}">
                      <a16:colId xmlns:a16="http://schemas.microsoft.com/office/drawing/2014/main" val="2834707146"/>
                    </a:ext>
                  </a:extLst>
                </a:gridCol>
                <a:gridCol w="934571">
                  <a:extLst>
                    <a:ext uri="{9D8B030D-6E8A-4147-A177-3AD203B41FA5}">
                      <a16:colId xmlns:a16="http://schemas.microsoft.com/office/drawing/2014/main" val="753155047"/>
                    </a:ext>
                  </a:extLst>
                </a:gridCol>
                <a:gridCol w="1156447">
                  <a:extLst>
                    <a:ext uri="{9D8B030D-6E8A-4147-A177-3AD203B41FA5}">
                      <a16:colId xmlns:a16="http://schemas.microsoft.com/office/drawing/2014/main" val="3439266014"/>
                    </a:ext>
                  </a:extLst>
                </a:gridCol>
                <a:gridCol w="3684496">
                  <a:extLst>
                    <a:ext uri="{9D8B030D-6E8A-4147-A177-3AD203B41FA5}">
                      <a16:colId xmlns:a16="http://schemas.microsoft.com/office/drawing/2014/main" val="243881398"/>
                    </a:ext>
                  </a:extLst>
                </a:gridCol>
              </a:tblGrid>
              <a:tr h="204163">
                <a:tc>
                  <a:txBody>
                    <a:bodyPr/>
                    <a:lstStyle/>
                    <a:p>
                      <a:pPr algn="l"/>
                      <a:r>
                        <a:rPr lang="en-US" sz="1100">
                          <a:effectLst/>
                        </a:rPr>
                        <a:t>Attribute</a:t>
                      </a:r>
                      <a:endParaRPr lang="en-US" sz="1100" b="1">
                        <a:effectLst/>
                      </a:endParaRPr>
                    </a:p>
                  </a:txBody>
                  <a:tcPr marL="35640" marR="35640" marT="16449" marB="16449"/>
                </a:tc>
                <a:tc>
                  <a:txBody>
                    <a:bodyPr/>
                    <a:lstStyle/>
                    <a:p>
                      <a:pPr algn="l"/>
                      <a:r>
                        <a:rPr lang="en-US" sz="1100">
                          <a:effectLst/>
                        </a:rPr>
                        <a:t>Required?</a:t>
                      </a:r>
                      <a:endParaRPr lang="en-US" sz="1100" b="1">
                        <a:effectLst/>
                      </a:endParaRPr>
                    </a:p>
                  </a:txBody>
                  <a:tcPr marL="35640" marR="35640" marT="16449" marB="16449"/>
                </a:tc>
                <a:tc>
                  <a:txBody>
                    <a:bodyPr/>
                    <a:lstStyle/>
                    <a:p>
                      <a:pPr algn="l"/>
                      <a:r>
                        <a:rPr lang="en-US" sz="1100">
                          <a:effectLst/>
                        </a:rPr>
                        <a:t>Default</a:t>
                      </a:r>
                      <a:endParaRPr lang="en-US" sz="1100" b="1">
                        <a:effectLst/>
                      </a:endParaRPr>
                    </a:p>
                  </a:txBody>
                  <a:tcPr marL="35640" marR="35640" marT="16449" marB="16449"/>
                </a:tc>
                <a:tc>
                  <a:txBody>
                    <a:bodyPr/>
                    <a:lstStyle/>
                    <a:p>
                      <a:pPr algn="l"/>
                      <a:r>
                        <a:rPr lang="en-US" sz="1100">
                          <a:effectLst/>
                        </a:rPr>
                        <a:t>Description</a:t>
                      </a:r>
                      <a:endParaRPr lang="en-US" sz="1100" b="1">
                        <a:effectLst/>
                      </a:endParaRPr>
                    </a:p>
                  </a:txBody>
                  <a:tcPr marL="35640" marR="35640" marT="16449" marB="16449"/>
                </a:tc>
                <a:extLst>
                  <a:ext uri="{0D108BD9-81ED-4DB2-BD59-A6C34878D82A}">
                    <a16:rowId xmlns:a16="http://schemas.microsoft.com/office/drawing/2014/main" val="815629700"/>
                  </a:ext>
                </a:extLst>
              </a:tr>
              <a:tr h="953954">
                <a:tc>
                  <a:txBody>
                    <a:bodyPr/>
                    <a:lstStyle/>
                    <a:p>
                      <a:pPr algn="l"/>
                      <a:r>
                        <a:rPr lang="en-US" sz="1100">
                          <a:effectLst/>
                        </a:rPr>
                        <a:t>name</a:t>
                      </a:r>
                    </a:p>
                  </a:txBody>
                  <a:tcPr marL="19191" marR="19191" marT="16449" marB="16449"/>
                </a:tc>
                <a:tc>
                  <a:txBody>
                    <a:bodyPr/>
                    <a:lstStyle/>
                    <a:p>
                      <a:pPr algn="l"/>
                      <a:r>
                        <a:rPr lang="en-US" sz="1100" dirty="0">
                          <a:effectLst/>
                        </a:rPr>
                        <a:t>Yes</a:t>
                      </a:r>
                    </a:p>
                  </a:txBody>
                  <a:tcPr marL="19191" marR="19191" marT="16449" marB="16449"/>
                </a:tc>
                <a:tc>
                  <a:txBody>
                    <a:bodyPr/>
                    <a:lstStyle/>
                    <a:p>
                      <a:pPr algn="l"/>
                      <a:r>
                        <a:rPr lang="zh-TW" altLang="en-US" sz="1100" dirty="0">
                          <a:effectLst/>
                        </a:rPr>
                        <a:t> </a:t>
                      </a:r>
                    </a:p>
                  </a:txBody>
                  <a:tcPr marL="19191" marR="19191" marT="16449" marB="16449"/>
                </a:tc>
                <a:tc>
                  <a:txBody>
                    <a:bodyPr/>
                    <a:lstStyle/>
                    <a:p>
                      <a:pPr algn="l"/>
                      <a:r>
                        <a:rPr lang="en-US" sz="1100">
                          <a:effectLst/>
                        </a:rPr>
                        <a:t>Method name(s) with which the transaction attributes are to be associated. The wildcard (*) character can be used to associate the same transaction attribute settings with a number of methods; for example, get*, handle*, on*Event, and so forth.</a:t>
                      </a:r>
                    </a:p>
                  </a:txBody>
                  <a:tcPr marL="19191" marR="19191" marT="16449" marB="16449"/>
                </a:tc>
                <a:extLst>
                  <a:ext uri="{0D108BD9-81ED-4DB2-BD59-A6C34878D82A}">
                    <a16:rowId xmlns:a16="http://schemas.microsoft.com/office/drawing/2014/main" val="1441870669"/>
                  </a:ext>
                </a:extLst>
              </a:tr>
              <a:tr h="204163">
                <a:tc>
                  <a:txBody>
                    <a:bodyPr/>
                    <a:lstStyle/>
                    <a:p>
                      <a:pPr algn="l"/>
                      <a:r>
                        <a:rPr lang="en-US" sz="1100">
                          <a:effectLst/>
                        </a:rPr>
                        <a:t>propagation</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REQUIRED</a:t>
                      </a:r>
                    </a:p>
                  </a:txBody>
                  <a:tcPr marL="19191" marR="19191" marT="16449" marB="16449"/>
                </a:tc>
                <a:tc>
                  <a:txBody>
                    <a:bodyPr/>
                    <a:lstStyle/>
                    <a:p>
                      <a:pPr algn="l"/>
                      <a:r>
                        <a:rPr lang="en-US" sz="1100">
                          <a:effectLst/>
                        </a:rPr>
                        <a:t>Transaction propagation behavior.</a:t>
                      </a:r>
                    </a:p>
                  </a:txBody>
                  <a:tcPr marL="19191" marR="19191" marT="16449" marB="16449"/>
                </a:tc>
                <a:extLst>
                  <a:ext uri="{0D108BD9-81ED-4DB2-BD59-A6C34878D82A}">
                    <a16:rowId xmlns:a16="http://schemas.microsoft.com/office/drawing/2014/main" val="270483930"/>
                  </a:ext>
                </a:extLst>
              </a:tr>
              <a:tr h="373511">
                <a:tc>
                  <a:txBody>
                    <a:bodyPr/>
                    <a:lstStyle/>
                    <a:p>
                      <a:pPr algn="l"/>
                      <a:r>
                        <a:rPr lang="en-US" sz="1100">
                          <a:effectLst/>
                        </a:rPr>
                        <a:t>isolation</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DEFAULT</a:t>
                      </a:r>
                    </a:p>
                  </a:txBody>
                  <a:tcPr marL="19191" marR="19191" marT="16449" marB="16449"/>
                </a:tc>
                <a:tc>
                  <a:txBody>
                    <a:bodyPr/>
                    <a:lstStyle/>
                    <a:p>
                      <a:pPr algn="l"/>
                      <a:r>
                        <a:rPr lang="en-US" sz="1100">
                          <a:effectLst/>
                        </a:rPr>
                        <a:t>Transaction isolation level. Only applicable to propagation REQUIRED or REQUIRES_NEW.</a:t>
                      </a:r>
                    </a:p>
                  </a:txBody>
                  <a:tcPr marL="19191" marR="19191" marT="16449" marB="16449"/>
                </a:tc>
                <a:extLst>
                  <a:ext uri="{0D108BD9-81ED-4DB2-BD59-A6C34878D82A}">
                    <a16:rowId xmlns:a16="http://schemas.microsoft.com/office/drawing/2014/main" val="620082720"/>
                  </a:ext>
                </a:extLst>
              </a:tr>
              <a:tr h="373511">
                <a:tc>
                  <a:txBody>
                    <a:bodyPr/>
                    <a:lstStyle/>
                    <a:p>
                      <a:pPr algn="l"/>
                      <a:r>
                        <a:rPr lang="en-US" sz="1100">
                          <a:effectLst/>
                        </a:rPr>
                        <a:t>timeout</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altLang="zh-TW" sz="1100">
                          <a:effectLst/>
                        </a:rPr>
                        <a:t>-1</a:t>
                      </a:r>
                    </a:p>
                  </a:txBody>
                  <a:tcPr marL="19191" marR="19191" marT="16449" marB="16449"/>
                </a:tc>
                <a:tc>
                  <a:txBody>
                    <a:bodyPr/>
                    <a:lstStyle/>
                    <a:p>
                      <a:pPr algn="l"/>
                      <a:r>
                        <a:rPr lang="en-US" sz="1100">
                          <a:effectLst/>
                        </a:rPr>
                        <a:t>Transaction timeout (seconds). Only applicable to propagation REQUIRED or REQUIRES_NEW.</a:t>
                      </a:r>
                    </a:p>
                  </a:txBody>
                  <a:tcPr marL="19191" marR="19191" marT="16449" marB="16449"/>
                </a:tc>
                <a:extLst>
                  <a:ext uri="{0D108BD9-81ED-4DB2-BD59-A6C34878D82A}">
                    <a16:rowId xmlns:a16="http://schemas.microsoft.com/office/drawing/2014/main" val="250499425"/>
                  </a:ext>
                </a:extLst>
              </a:tr>
              <a:tr h="373511">
                <a:tc>
                  <a:txBody>
                    <a:bodyPr/>
                    <a:lstStyle/>
                    <a:p>
                      <a:pPr algn="l"/>
                      <a:r>
                        <a:rPr lang="en-US" sz="1100">
                          <a:effectLst/>
                        </a:rPr>
                        <a:t>read-only</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false</a:t>
                      </a:r>
                    </a:p>
                  </a:txBody>
                  <a:tcPr marL="19191" marR="19191" marT="16449" marB="16449"/>
                </a:tc>
                <a:tc>
                  <a:txBody>
                    <a:bodyPr/>
                    <a:lstStyle/>
                    <a:p>
                      <a:pPr algn="l"/>
                      <a:r>
                        <a:rPr lang="en-US" sz="1100">
                          <a:effectLst/>
                        </a:rPr>
                        <a:t>Read/write vs. read-only transaction. Only applicable to REQUIRED or REQUIRES_NEW.</a:t>
                      </a:r>
                    </a:p>
                  </a:txBody>
                  <a:tcPr marL="19191" marR="19191" marT="16449" marB="16449"/>
                </a:tc>
                <a:extLst>
                  <a:ext uri="{0D108BD9-81ED-4DB2-BD59-A6C34878D82A}">
                    <a16:rowId xmlns:a16="http://schemas.microsoft.com/office/drawing/2014/main" val="241729814"/>
                  </a:ext>
                </a:extLst>
              </a:tr>
              <a:tr h="536163">
                <a:tc>
                  <a:txBody>
                    <a:bodyPr/>
                    <a:lstStyle/>
                    <a:p>
                      <a:pPr algn="l"/>
                      <a:r>
                        <a:rPr lang="en-US" sz="1100">
                          <a:effectLst/>
                        </a:rPr>
                        <a:t>rollback-for</a:t>
                      </a:r>
                    </a:p>
                  </a:txBody>
                  <a:tcPr marL="19191" marR="19191" marT="16449" marB="16449"/>
                </a:tc>
                <a:tc>
                  <a:txBody>
                    <a:bodyPr/>
                    <a:lstStyle/>
                    <a:p>
                      <a:pPr algn="l"/>
                      <a:r>
                        <a:rPr lang="en-US" sz="1100">
                          <a:effectLst/>
                        </a:rPr>
                        <a:t>No</a:t>
                      </a:r>
                    </a:p>
                  </a:txBody>
                  <a:tcPr marL="19191" marR="19191" marT="16449" marB="16449"/>
                </a:tc>
                <a:tc>
                  <a:txBody>
                    <a:bodyPr/>
                    <a:lstStyle/>
                    <a:p>
                      <a:pPr algn="l"/>
                      <a:r>
                        <a:rPr lang="zh-TW" altLang="en-US" sz="1100">
                          <a:effectLst/>
                        </a:rPr>
                        <a:t> </a:t>
                      </a:r>
                    </a:p>
                  </a:txBody>
                  <a:tcPr marL="19191" marR="19191" marT="16449" marB="16449"/>
                </a:tc>
                <a:tc>
                  <a:txBody>
                    <a:bodyPr/>
                    <a:lstStyle/>
                    <a:p>
                      <a:pPr algn="l"/>
                      <a:r>
                        <a:rPr lang="en-US" sz="1100">
                          <a:effectLst/>
                        </a:rPr>
                        <a:t>Exception(s) that trigger rollback; comma-delimited. For example,com.foo.MyBusinessException,ServletException.</a:t>
                      </a:r>
                    </a:p>
                  </a:txBody>
                  <a:tcPr marL="19191" marR="19191" marT="16449" marB="16449"/>
                </a:tc>
                <a:extLst>
                  <a:ext uri="{0D108BD9-81ED-4DB2-BD59-A6C34878D82A}">
                    <a16:rowId xmlns:a16="http://schemas.microsoft.com/office/drawing/2014/main" val="4223857148"/>
                  </a:ext>
                </a:extLst>
              </a:tr>
              <a:tr h="536163">
                <a:tc>
                  <a:txBody>
                    <a:bodyPr/>
                    <a:lstStyle/>
                    <a:p>
                      <a:pPr algn="l"/>
                      <a:r>
                        <a:rPr lang="en-US" sz="1100">
                          <a:effectLst/>
                        </a:rPr>
                        <a:t>no-rollback-for</a:t>
                      </a:r>
                    </a:p>
                  </a:txBody>
                  <a:tcPr marL="19191" marR="19191" marT="16449" marB="16449"/>
                </a:tc>
                <a:tc>
                  <a:txBody>
                    <a:bodyPr/>
                    <a:lstStyle/>
                    <a:p>
                      <a:pPr algn="l"/>
                      <a:r>
                        <a:rPr lang="en-US" sz="1100">
                          <a:effectLst/>
                        </a:rPr>
                        <a:t>No</a:t>
                      </a:r>
                    </a:p>
                  </a:txBody>
                  <a:tcPr marL="19191" marR="19191" marT="16449" marB="16449"/>
                </a:tc>
                <a:tc>
                  <a:txBody>
                    <a:bodyPr/>
                    <a:lstStyle/>
                    <a:p>
                      <a:pPr algn="l"/>
                      <a:r>
                        <a:rPr lang="zh-TW" altLang="en-US" sz="1100">
                          <a:effectLst/>
                        </a:rPr>
                        <a:t> </a:t>
                      </a:r>
                    </a:p>
                  </a:txBody>
                  <a:tcPr marL="19191" marR="19191" marT="16449" marB="16449"/>
                </a:tc>
                <a:tc>
                  <a:txBody>
                    <a:bodyPr/>
                    <a:lstStyle/>
                    <a:p>
                      <a:pPr algn="l"/>
                      <a:r>
                        <a:rPr lang="en-US" sz="1100" dirty="0">
                          <a:effectLst/>
                        </a:rPr>
                        <a:t>Exception(s) that do not trigger rollback; comma-delimited. For </a:t>
                      </a:r>
                      <a:r>
                        <a:rPr lang="en-US" sz="1100" dirty="0" err="1">
                          <a:effectLst/>
                        </a:rPr>
                        <a:t>example,com.foo.MyBusinessException,ServletException</a:t>
                      </a:r>
                      <a:r>
                        <a:rPr lang="en-US" sz="1100" dirty="0">
                          <a:effectLst/>
                        </a:rPr>
                        <a:t>.</a:t>
                      </a:r>
                    </a:p>
                  </a:txBody>
                  <a:tcPr marL="19191" marR="19191" marT="16449" marB="16449"/>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042148" y="3433847"/>
            <a:ext cx="4267835" cy="136191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the service class that we want to make transactional</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000000"/>
                </a:solidFill>
                <a:latin typeface="Consolas" panose="020B0609020204030204" pitchFamily="49" charset="0"/>
              </a:rPr>
              <a:t>@Transactional</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DefaultFooService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FooService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Foo getFoo(String fooName);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Foo getFoo(String fooName, String barName);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insertFoo(Foo foo);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updateFoo(Foo foo);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739589" y="1213009"/>
            <a:ext cx="7438575" cy="443198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from the file 'context.xml'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800000"/>
                </a:solidFill>
                <a:latin typeface="Consolas" panose="020B0609020204030204" pitchFamily="49" charset="0"/>
              </a:rPr>
              <a:t>&lt;?xml version="1.0" encoding="UTF-8"?&gt;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xmlns:xsi</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3"/>
              </a:rPr>
              <a:t>http://www.w3.org/2001/XMLSchema-instance</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xmlns:aop</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4"/>
              </a:rPr>
              <a:t>http://www.springframework.org/schema/aop</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xmlns:tx</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5"/>
              </a:rPr>
              <a:t>http://www.springframework.org/schema/tx</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xsi:schemaLocation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6"/>
              </a:rPr>
              <a:t>http://www.springframework.org/schema/beans/spring-beans.xsd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5"/>
              </a:rPr>
              <a:t>http://www.springframework.org/schema/tx</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7"/>
              </a:rPr>
              <a:t>http://www.springframework.org/schema/tx/spring-tx.xsd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4"/>
              </a:rPr>
              <a:t>http://www.springframework.org/schema/aop</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http://www.springframework.org/schema/aop/spring-aop.xsd"</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this is the service object that we want to make transactional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"x.y.service.DefaultFooService"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enable the configuration of transactional behavior based on annotations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000000"/>
                </a:solidFill>
                <a:latin typeface="Consolas" panose="020B0609020204030204" pitchFamily="49" charset="0"/>
              </a:rPr>
              <a:t>    </a:t>
            </a:r>
            <a:r>
              <a:rPr lang="zh-TW" altLang="zh-TW" sz="1050" i="1" dirty="0">
                <a:solidFill>
                  <a:srgbClr val="000000"/>
                </a:solidFill>
                <a:latin typeface="Consolas" panose="020B0609020204030204" pitchFamily="49" charset="0"/>
              </a:rPr>
              <a:t>&lt;tx:annotation-driven transaction-manager="txManager"/&gt;</a:t>
            </a:r>
            <a:endParaRPr lang="en-US" altLang="zh-TW" sz="1050" i="1"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i="1"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a PlatformTransactionManager is still required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(this dependency is defined somewhere else)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other &lt;bean/&gt; definitions here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normAutofit/>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normAutofit/>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Container Managed Entity Manager</a:t>
            </a:r>
            <a:endParaRPr lang="zh-TW" altLang="en-US" dirty="0"/>
          </a:p>
        </p:txBody>
      </p:sp>
      <p:sp>
        <p:nvSpPr>
          <p:cNvPr id="3" name="內容版面配置區 2"/>
          <p:cNvSpPr>
            <a:spLocks noGrp="1"/>
          </p:cNvSpPr>
          <p:nvPr>
            <p:ph idx="1"/>
          </p:nvPr>
        </p:nvSpPr>
        <p:spPr/>
        <p:txBody>
          <a:bodyPr/>
          <a:lstStyle/>
          <a:p>
            <a:r>
              <a:rPr lang="en-US" altLang="zh-TW" dirty="0"/>
              <a:t>The most common way of acquiring a Container Managed </a:t>
            </a:r>
            <a:r>
              <a:rPr lang="en-US" altLang="zh-TW" dirty="0" err="1"/>
              <a:t>EntityManager</a:t>
            </a:r>
            <a:r>
              <a:rPr lang="en-US" altLang="zh-TW" dirty="0"/>
              <a:t> is to use @</a:t>
            </a:r>
            <a:r>
              <a:rPr lang="en-US" altLang="zh-TW" dirty="0" err="1"/>
              <a:t>PersistenceContext</a:t>
            </a:r>
            <a:r>
              <a:rPr lang="en-US" altLang="zh-TW" dirty="0"/>
              <a:t> annotation on an </a:t>
            </a:r>
            <a:r>
              <a:rPr lang="en-US" altLang="zh-TW" dirty="0" err="1"/>
              <a:t>EntityManager</a:t>
            </a:r>
            <a:r>
              <a:rPr lang="en-US" altLang="zh-TW" dirty="0"/>
              <a:t> attribute.</a:t>
            </a:r>
            <a:endParaRPr lang="zh-TW" altLang="en-US" dirty="0"/>
          </a:p>
        </p:txBody>
      </p:sp>
      <p:pic>
        <p:nvPicPr>
          <p:cNvPr id="4" name="圖片 3"/>
          <p:cNvPicPr>
            <a:picLocks noChangeAspect="1"/>
          </p:cNvPicPr>
          <p:nvPr/>
        </p:nvPicPr>
        <p:blipFill>
          <a:blip r:embed="rId2"/>
          <a:stretch>
            <a:fillRect/>
          </a:stretch>
        </p:blipFill>
        <p:spPr>
          <a:xfrm>
            <a:off x="703999" y="3093578"/>
            <a:ext cx="7346527" cy="1700095"/>
          </a:xfrm>
          <a:prstGeom prst="rect">
            <a:avLst/>
          </a:prstGeom>
        </p:spPr>
      </p:pic>
    </p:spTree>
    <p:extLst>
      <p:ext uri="{BB962C8B-B14F-4D97-AF65-F5344CB8AC3E}">
        <p14:creationId xmlns:p14="http://schemas.microsoft.com/office/powerpoint/2010/main" val="11905319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779930" y="1959907"/>
          <a:ext cx="7466480" cy="3872753"/>
        </p:xfrm>
        <a:graphic>
          <a:graphicData uri="http://schemas.openxmlformats.org/drawingml/2006/table">
            <a:tbl>
              <a:tblPr firstRow="1" bandRow="1">
                <a:tableStyleId>{69012ECD-51FC-41F1-AA8D-1B2483CD663E}</a:tableStyleId>
              </a:tblPr>
              <a:tblGrid>
                <a:gridCol w="1687606">
                  <a:extLst>
                    <a:ext uri="{9D8B030D-6E8A-4147-A177-3AD203B41FA5}">
                      <a16:colId xmlns:a16="http://schemas.microsoft.com/office/drawing/2014/main" val="1596105766"/>
                    </a:ext>
                  </a:extLst>
                </a:gridCol>
                <a:gridCol w="2507876">
                  <a:extLst>
                    <a:ext uri="{9D8B030D-6E8A-4147-A177-3AD203B41FA5}">
                      <a16:colId xmlns:a16="http://schemas.microsoft.com/office/drawing/2014/main" val="3003841203"/>
                    </a:ext>
                  </a:extLst>
                </a:gridCol>
                <a:gridCol w="3270998">
                  <a:extLst>
                    <a:ext uri="{9D8B030D-6E8A-4147-A177-3AD203B41FA5}">
                      <a16:colId xmlns:a16="http://schemas.microsoft.com/office/drawing/2014/main" val="2063808494"/>
                    </a:ext>
                  </a:extLst>
                </a:gridCol>
              </a:tblGrid>
              <a:tr h="228515">
                <a:tc>
                  <a:txBody>
                    <a:bodyPr/>
                    <a:lstStyle/>
                    <a:p>
                      <a:pPr algn="l"/>
                      <a:r>
                        <a:rPr lang="en-US" sz="1100" dirty="0">
                          <a:effectLst/>
                        </a:rPr>
                        <a:t>Property</a:t>
                      </a:r>
                      <a:endParaRPr lang="en-US" sz="1100" b="1" dirty="0">
                        <a:effectLst/>
                      </a:endParaRPr>
                    </a:p>
                  </a:txBody>
                  <a:tcPr marL="58535" marR="58535" marT="27016" marB="27016"/>
                </a:tc>
                <a:tc>
                  <a:txBody>
                    <a:bodyPr/>
                    <a:lstStyle/>
                    <a:p>
                      <a:pPr algn="l"/>
                      <a:r>
                        <a:rPr lang="en-US" sz="1100" dirty="0">
                          <a:effectLst/>
                        </a:rPr>
                        <a:t>Type</a:t>
                      </a:r>
                      <a:endParaRPr lang="en-US" sz="1100" b="1" dirty="0">
                        <a:effectLst/>
                      </a:endParaRPr>
                    </a:p>
                  </a:txBody>
                  <a:tcPr marL="58535" marR="58535" marT="27016" marB="27016"/>
                </a:tc>
                <a:tc>
                  <a:txBody>
                    <a:bodyPr/>
                    <a:lstStyle/>
                    <a:p>
                      <a:pPr algn="l"/>
                      <a:r>
                        <a:rPr lang="en-US" sz="1100">
                          <a:effectLst/>
                        </a:rPr>
                        <a:t>Description</a:t>
                      </a:r>
                      <a:endParaRPr lang="en-US" sz="1100" b="1">
                        <a:effectLst/>
                      </a:endParaRPr>
                    </a:p>
                  </a:txBody>
                  <a:tcPr marL="58535" marR="58535" marT="27016" marB="27016"/>
                </a:tc>
                <a:extLst>
                  <a:ext uri="{0D108BD9-81ED-4DB2-BD59-A6C34878D82A}">
                    <a16:rowId xmlns:a16="http://schemas.microsoft.com/office/drawing/2014/main" val="1869412533"/>
                  </a:ext>
                </a:extLst>
              </a:tr>
              <a:tr h="399347">
                <a:tc>
                  <a:txBody>
                    <a:bodyPr/>
                    <a:lstStyle/>
                    <a:p>
                      <a:pPr algn="l"/>
                      <a:r>
                        <a:rPr lang="en-US" sz="1100" u="none" strike="noStrike">
                          <a:effectLst/>
                          <a:hlinkClick r:id="rId2" tooltip="Multiple Transaction Managers with @Transactional"/>
                        </a:rPr>
                        <a:t>value</a:t>
                      </a:r>
                      <a:endParaRPr lang="en-US" sz="1100">
                        <a:effectLst/>
                      </a:endParaRPr>
                    </a:p>
                  </a:txBody>
                  <a:tcPr marL="31519" marR="31519" marT="27016" marB="27016"/>
                </a:tc>
                <a:tc>
                  <a:txBody>
                    <a:bodyPr/>
                    <a:lstStyle/>
                    <a:p>
                      <a:pPr algn="l"/>
                      <a:r>
                        <a:rPr lang="en-US" sz="1100">
                          <a:effectLst/>
                        </a:rPr>
                        <a:t>String</a:t>
                      </a:r>
                    </a:p>
                  </a:txBody>
                  <a:tcPr marL="31519" marR="31519" marT="27016" marB="27016"/>
                </a:tc>
                <a:tc>
                  <a:txBody>
                    <a:bodyPr/>
                    <a:lstStyle/>
                    <a:p>
                      <a:pPr algn="l"/>
                      <a:r>
                        <a:rPr lang="en-US" sz="1100">
                          <a:effectLst/>
                        </a:rPr>
                        <a:t>Optional qualifier specifying the transaction manager to be used.</a:t>
                      </a:r>
                    </a:p>
                  </a:txBody>
                  <a:tcPr marL="31519" marR="31519" marT="27016" marB="27016"/>
                </a:tc>
                <a:extLst>
                  <a:ext uri="{0D108BD9-81ED-4DB2-BD59-A6C34878D82A}">
                    <a16:rowId xmlns:a16="http://schemas.microsoft.com/office/drawing/2014/main" val="18854525"/>
                  </a:ext>
                </a:extLst>
              </a:tr>
              <a:tr h="228515">
                <a:tc>
                  <a:txBody>
                    <a:bodyPr/>
                    <a:lstStyle/>
                    <a:p>
                      <a:pPr algn="l"/>
                      <a:r>
                        <a:rPr lang="en-US" sz="1100" u="none" strike="noStrike" dirty="0">
                          <a:effectLst/>
                          <a:hlinkClick r:id="rId3" tooltip="17.5.7 Transaction propagation"/>
                        </a:rPr>
                        <a:t>propagation</a:t>
                      </a:r>
                      <a:endParaRPr lang="en-US" sz="1100" dirty="0">
                        <a:effectLst/>
                      </a:endParaRPr>
                    </a:p>
                  </a:txBody>
                  <a:tcPr marL="31519" marR="31519" marT="27016" marB="27016"/>
                </a:tc>
                <a:tc>
                  <a:txBody>
                    <a:bodyPr/>
                    <a:lstStyle/>
                    <a:p>
                      <a:pPr algn="l"/>
                      <a:r>
                        <a:rPr lang="en-US" sz="1100">
                          <a:effectLst/>
                        </a:rPr>
                        <a:t>enum: Propagation</a:t>
                      </a:r>
                    </a:p>
                  </a:txBody>
                  <a:tcPr marL="31519" marR="31519" marT="27016" marB="27016"/>
                </a:tc>
                <a:tc>
                  <a:txBody>
                    <a:bodyPr/>
                    <a:lstStyle/>
                    <a:p>
                      <a:pPr algn="l"/>
                      <a:r>
                        <a:rPr lang="en-US" sz="1100">
                          <a:effectLst/>
                        </a:rPr>
                        <a:t>Optional propagation setting.</a:t>
                      </a:r>
                    </a:p>
                  </a:txBody>
                  <a:tcPr marL="31519" marR="31519" marT="27016" marB="27016"/>
                </a:tc>
                <a:extLst>
                  <a:ext uri="{0D108BD9-81ED-4DB2-BD59-A6C34878D82A}">
                    <a16:rowId xmlns:a16="http://schemas.microsoft.com/office/drawing/2014/main" val="1192554524"/>
                  </a:ext>
                </a:extLst>
              </a:tr>
              <a:tr h="472996">
                <a:tc>
                  <a:txBody>
                    <a:bodyPr/>
                    <a:lstStyle/>
                    <a:p>
                      <a:pPr algn="l"/>
                      <a:r>
                        <a:rPr lang="en-US" sz="1100">
                          <a:effectLst/>
                        </a:rPr>
                        <a:t>isolation</a:t>
                      </a:r>
                    </a:p>
                  </a:txBody>
                  <a:tcPr marL="31519" marR="31519" marT="27016" marB="27016"/>
                </a:tc>
                <a:tc>
                  <a:txBody>
                    <a:bodyPr/>
                    <a:lstStyle/>
                    <a:p>
                      <a:pPr algn="l"/>
                      <a:r>
                        <a:rPr lang="en-US" sz="1100">
                          <a:effectLst/>
                        </a:rPr>
                        <a:t>enum: Isolation</a:t>
                      </a:r>
                    </a:p>
                  </a:txBody>
                  <a:tcPr marL="31519" marR="31519" marT="27016" marB="27016"/>
                </a:tc>
                <a:tc>
                  <a:txBody>
                    <a:bodyPr/>
                    <a:lstStyle/>
                    <a:p>
                      <a:pPr algn="l"/>
                      <a:r>
                        <a:rPr lang="en-US" sz="1100">
                          <a:effectLst/>
                        </a:rPr>
                        <a:t>Optional isolation level. Only applicable to propagation REQUIRED or REQUIRES_NEW.</a:t>
                      </a:r>
                    </a:p>
                  </a:txBody>
                  <a:tcPr marL="31519" marR="31519" marT="27016" marB="27016"/>
                </a:tc>
                <a:extLst>
                  <a:ext uri="{0D108BD9-81ED-4DB2-BD59-A6C34878D82A}">
                    <a16:rowId xmlns:a16="http://schemas.microsoft.com/office/drawing/2014/main" val="1575227575"/>
                  </a:ext>
                </a:extLst>
              </a:tr>
              <a:tr h="472996">
                <a:tc>
                  <a:txBody>
                    <a:bodyPr/>
                    <a:lstStyle/>
                    <a:p>
                      <a:pPr algn="l"/>
                      <a:r>
                        <a:rPr lang="en-US" sz="1100" dirty="0">
                          <a:effectLst/>
                        </a:rPr>
                        <a:t>timeout</a:t>
                      </a:r>
                    </a:p>
                  </a:txBody>
                  <a:tcPr marL="31519" marR="31519" marT="27016" marB="27016"/>
                </a:tc>
                <a:tc>
                  <a:txBody>
                    <a:bodyPr/>
                    <a:lstStyle/>
                    <a:p>
                      <a:pPr algn="l"/>
                      <a:r>
                        <a:rPr lang="en-US" sz="1100">
                          <a:effectLst/>
                        </a:rPr>
                        <a:t>int (in seconds granularity)</a:t>
                      </a:r>
                    </a:p>
                  </a:txBody>
                  <a:tcPr marL="31519" marR="31519" marT="27016" marB="27016"/>
                </a:tc>
                <a:tc>
                  <a:txBody>
                    <a:bodyPr/>
                    <a:lstStyle/>
                    <a:p>
                      <a:pPr algn="l"/>
                      <a:r>
                        <a:rPr lang="en-US" sz="1100">
                          <a:effectLst/>
                        </a:rPr>
                        <a:t>Optional transaction timeout. Only applicable to propagation REQUIRED or REQUIRES_NEW.</a:t>
                      </a:r>
                    </a:p>
                  </a:txBody>
                  <a:tcPr marL="31519" marR="31519" marT="27016" marB="27016"/>
                </a:tc>
                <a:extLst>
                  <a:ext uri="{0D108BD9-81ED-4DB2-BD59-A6C34878D82A}">
                    <a16:rowId xmlns:a16="http://schemas.microsoft.com/office/drawing/2014/main" val="3427100139"/>
                  </a:ext>
                </a:extLst>
              </a:tr>
              <a:tr h="472996">
                <a:tc>
                  <a:txBody>
                    <a:bodyPr/>
                    <a:lstStyle/>
                    <a:p>
                      <a:pPr algn="l"/>
                      <a:r>
                        <a:rPr lang="en-US" sz="1100">
                          <a:effectLst/>
                        </a:rPr>
                        <a:t>readOnly</a:t>
                      </a:r>
                    </a:p>
                  </a:txBody>
                  <a:tcPr marL="31519" marR="31519" marT="27016" marB="27016"/>
                </a:tc>
                <a:tc>
                  <a:txBody>
                    <a:bodyPr/>
                    <a:lstStyle/>
                    <a:p>
                      <a:pPr algn="l"/>
                      <a:r>
                        <a:rPr lang="en-US" sz="1100">
                          <a:effectLst/>
                        </a:rPr>
                        <a:t>boolean</a:t>
                      </a:r>
                    </a:p>
                  </a:txBody>
                  <a:tcPr marL="31519" marR="31519" marT="27016" marB="27016"/>
                </a:tc>
                <a:tc>
                  <a:txBody>
                    <a:bodyPr/>
                    <a:lstStyle/>
                    <a:p>
                      <a:pPr algn="l"/>
                      <a:r>
                        <a:rPr lang="en-US" sz="1100">
                          <a:effectLst/>
                        </a:rPr>
                        <a:t>Read/write vs. read-only transaction. Only applicable to REQUIRED or REQUIRES_NEW.</a:t>
                      </a:r>
                    </a:p>
                  </a:txBody>
                  <a:tcPr marL="31519" marR="31519" marT="27016" marB="27016"/>
                </a:tc>
                <a:extLst>
                  <a:ext uri="{0D108BD9-81ED-4DB2-BD59-A6C34878D82A}">
                    <a16:rowId xmlns:a16="http://schemas.microsoft.com/office/drawing/2014/main" val="1184015354"/>
                  </a:ext>
                </a:extLst>
              </a:tr>
              <a:tr h="399347">
                <a:tc>
                  <a:txBody>
                    <a:bodyPr/>
                    <a:lstStyle/>
                    <a:p>
                      <a:pPr algn="l"/>
                      <a:r>
                        <a:rPr lang="en-US" sz="1100">
                          <a:effectLst/>
                        </a:rPr>
                        <a:t>rollbackFor</a:t>
                      </a:r>
                    </a:p>
                  </a:txBody>
                  <a:tcPr marL="31519" marR="31519" marT="27016" marB="27016"/>
                </a:tc>
                <a:tc>
                  <a:txBody>
                    <a:bodyPr/>
                    <a:lstStyle/>
                    <a:p>
                      <a:pPr algn="l"/>
                      <a:r>
                        <a:rPr lang="en-US" sz="1100">
                          <a:effectLst/>
                        </a:rPr>
                        <a:t>Array of Class objects, which must be derived from Throwable.</a:t>
                      </a:r>
                    </a:p>
                  </a:txBody>
                  <a:tcPr marL="31519" marR="31519" marT="27016" marB="27016"/>
                </a:tc>
                <a:tc>
                  <a:txBody>
                    <a:bodyPr/>
                    <a:lstStyle/>
                    <a:p>
                      <a:pPr algn="l"/>
                      <a:r>
                        <a:rPr lang="en-US" sz="1100">
                          <a:effectLst/>
                        </a:rPr>
                        <a:t>Optional array of exception classes that must cause rollback.</a:t>
                      </a:r>
                    </a:p>
                  </a:txBody>
                  <a:tcPr marL="31519" marR="31519" marT="27016" marB="27016"/>
                </a:tc>
                <a:extLst>
                  <a:ext uri="{0D108BD9-81ED-4DB2-BD59-A6C34878D82A}">
                    <a16:rowId xmlns:a16="http://schemas.microsoft.com/office/drawing/2014/main" val="1976863636"/>
                  </a:ext>
                </a:extLst>
              </a:tr>
              <a:tr h="399347">
                <a:tc>
                  <a:txBody>
                    <a:bodyPr/>
                    <a:lstStyle/>
                    <a:p>
                      <a:pPr algn="l"/>
                      <a:r>
                        <a:rPr lang="en-US" sz="1100">
                          <a:effectLst/>
                        </a:rPr>
                        <a:t>rollbackForClassName</a:t>
                      </a:r>
                    </a:p>
                  </a:txBody>
                  <a:tcPr marL="31519" marR="31519" marT="27016" marB="27016"/>
                </a:tc>
                <a:tc>
                  <a:txBody>
                    <a:bodyPr/>
                    <a:lstStyle/>
                    <a:p>
                      <a:pPr algn="l"/>
                      <a:r>
                        <a:rPr lang="en-US" sz="1100">
                          <a:effectLst/>
                        </a:rPr>
                        <a:t>Array of class names. Classes must be derived from Throwable.</a:t>
                      </a:r>
                    </a:p>
                  </a:txBody>
                  <a:tcPr marL="31519" marR="31519" marT="27016" marB="27016"/>
                </a:tc>
                <a:tc>
                  <a:txBody>
                    <a:bodyPr/>
                    <a:lstStyle/>
                    <a:p>
                      <a:pPr algn="l"/>
                      <a:r>
                        <a:rPr lang="en-US" sz="1100">
                          <a:effectLst/>
                        </a:rPr>
                        <a:t>Optional array of names of exception classes that must cause rollback.</a:t>
                      </a:r>
                    </a:p>
                  </a:txBody>
                  <a:tcPr marL="31519" marR="31519" marT="27016" marB="27016"/>
                </a:tc>
                <a:extLst>
                  <a:ext uri="{0D108BD9-81ED-4DB2-BD59-A6C34878D82A}">
                    <a16:rowId xmlns:a16="http://schemas.microsoft.com/office/drawing/2014/main" val="3774430968"/>
                  </a:ext>
                </a:extLst>
              </a:tr>
              <a:tr h="399347">
                <a:tc>
                  <a:txBody>
                    <a:bodyPr/>
                    <a:lstStyle/>
                    <a:p>
                      <a:pPr algn="l"/>
                      <a:r>
                        <a:rPr lang="en-US" sz="1100">
                          <a:effectLst/>
                        </a:rPr>
                        <a:t>noRollbackFor</a:t>
                      </a:r>
                    </a:p>
                  </a:txBody>
                  <a:tcPr marL="31519" marR="31519" marT="27016" marB="27016"/>
                </a:tc>
                <a:tc>
                  <a:txBody>
                    <a:bodyPr/>
                    <a:lstStyle/>
                    <a:p>
                      <a:pPr algn="l"/>
                      <a:r>
                        <a:rPr lang="en-US" sz="1100">
                          <a:effectLst/>
                        </a:rPr>
                        <a:t>Array of Class objects, which must be derived from Throwable.</a:t>
                      </a:r>
                    </a:p>
                  </a:txBody>
                  <a:tcPr marL="31519" marR="31519" marT="27016" marB="27016"/>
                </a:tc>
                <a:tc>
                  <a:txBody>
                    <a:bodyPr/>
                    <a:lstStyle/>
                    <a:p>
                      <a:pPr algn="l"/>
                      <a:r>
                        <a:rPr lang="en-US" sz="1100">
                          <a:effectLst/>
                        </a:rPr>
                        <a:t>Optional array of exception classes that must not cause rollback.</a:t>
                      </a:r>
                    </a:p>
                  </a:txBody>
                  <a:tcPr marL="31519" marR="31519" marT="27016" marB="27016"/>
                </a:tc>
                <a:extLst>
                  <a:ext uri="{0D108BD9-81ED-4DB2-BD59-A6C34878D82A}">
                    <a16:rowId xmlns:a16="http://schemas.microsoft.com/office/drawing/2014/main" val="112437954"/>
                  </a:ext>
                </a:extLst>
              </a:tr>
              <a:tr h="399347">
                <a:tc>
                  <a:txBody>
                    <a:bodyPr/>
                    <a:lstStyle/>
                    <a:p>
                      <a:pPr algn="l"/>
                      <a:r>
                        <a:rPr lang="en-US" sz="1100">
                          <a:effectLst/>
                        </a:rPr>
                        <a:t>noRollbackForClassName</a:t>
                      </a:r>
                    </a:p>
                  </a:txBody>
                  <a:tcPr marL="31519" marR="31519" marT="27016" marB="27016"/>
                </a:tc>
                <a:tc>
                  <a:txBody>
                    <a:bodyPr/>
                    <a:lstStyle/>
                    <a:p>
                      <a:pPr algn="l"/>
                      <a:r>
                        <a:rPr lang="en-US" sz="1100">
                          <a:effectLst/>
                        </a:rPr>
                        <a:t>Array of String class names, which must be derived from Throwable.</a:t>
                      </a:r>
                    </a:p>
                  </a:txBody>
                  <a:tcPr marL="31519" marR="31519" marT="27016" marB="27016"/>
                </a:tc>
                <a:tc>
                  <a:txBody>
                    <a:bodyPr/>
                    <a:lstStyle/>
                    <a:p>
                      <a:pPr algn="l"/>
                      <a:r>
                        <a:rPr lang="en-US" sz="1100" dirty="0">
                          <a:effectLst/>
                        </a:rPr>
                        <a:t>Optional array of names of exception classes that must not cause rollback.</a:t>
                      </a:r>
                    </a:p>
                  </a:txBody>
                  <a:tcPr marL="31519" marR="31519" marT="27016" marB="27016"/>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normAutofit/>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459006" y="2344088"/>
            <a:ext cx="3023905" cy="108491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class</a:t>
            </a:r>
            <a:r>
              <a:rPr lang="zh-TW" altLang="zh-TW" sz="825" dirty="0">
                <a:solidFill>
                  <a:srgbClr val="000000"/>
                </a:solidFill>
                <a:latin typeface="Consolas" panose="020B0609020204030204" pitchFamily="49" charset="0"/>
              </a:rPr>
              <a:t> TransactionalService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i="1" dirty="0">
                <a:solidFill>
                  <a:srgbClr val="808080"/>
                </a:solidFill>
                <a:latin typeface="Consolas" panose="020B0609020204030204" pitchFamily="49" charset="0"/>
              </a:rPr>
              <a:t>    </a:t>
            </a:r>
            <a:r>
              <a:rPr lang="zh-TW" altLang="zh-TW" sz="825" i="1" dirty="0">
                <a:solidFill>
                  <a:srgbClr val="808080"/>
                </a:solidFill>
                <a:latin typeface="Consolas" panose="020B0609020204030204" pitchFamily="49" charset="0"/>
              </a:rPr>
              <a:t>@Transactional("order")</a:t>
            </a:r>
            <a:r>
              <a:rPr lang="zh-TW" altLang="zh-TW" sz="825" dirty="0">
                <a:solidFill>
                  <a:srgbClr val="000000"/>
                </a:solidFill>
                <a:latin typeface="Consolas" panose="020B0609020204030204" pitchFamily="49" charset="0"/>
              </a:rPr>
              <a:t>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b="1" dirty="0">
                <a:solidFill>
                  <a:srgbClr val="7F0055"/>
                </a:solidFill>
                <a:latin typeface="Consolas" panose="020B0609020204030204" pitchFamily="49" charset="0"/>
              </a:rPr>
              <a:t>    </a:t>
            </a: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void</a:t>
            </a:r>
            <a:r>
              <a:rPr lang="zh-TW" altLang="zh-TW" sz="825" dirty="0">
                <a:solidFill>
                  <a:srgbClr val="000000"/>
                </a:solidFill>
                <a:latin typeface="Consolas" panose="020B0609020204030204" pitchFamily="49" charset="0"/>
              </a:rPr>
              <a:t> setSomething(String name) { ...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i="1" dirty="0">
                <a:solidFill>
                  <a:srgbClr val="808080"/>
                </a:solidFill>
                <a:latin typeface="Consolas" panose="020B0609020204030204" pitchFamily="49" charset="0"/>
              </a:rPr>
              <a:t>    </a:t>
            </a:r>
            <a:r>
              <a:rPr lang="zh-TW" altLang="zh-TW" sz="825" i="1" dirty="0">
                <a:solidFill>
                  <a:srgbClr val="808080"/>
                </a:solidFill>
                <a:latin typeface="Consolas" panose="020B0609020204030204" pitchFamily="49" charset="0"/>
              </a:rPr>
              <a:t>@Transactional("account")</a:t>
            </a:r>
            <a:r>
              <a:rPr lang="zh-TW" altLang="zh-TW" sz="825" dirty="0">
                <a:solidFill>
                  <a:srgbClr val="000000"/>
                </a:solidFill>
                <a:latin typeface="Consolas" panose="020B0609020204030204" pitchFamily="49" charset="0"/>
              </a:rPr>
              <a:t>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b="1" dirty="0">
                <a:solidFill>
                  <a:srgbClr val="7F0055"/>
                </a:solidFill>
                <a:latin typeface="Consolas" panose="020B0609020204030204" pitchFamily="49" charset="0"/>
              </a:rPr>
              <a:t>    </a:t>
            </a: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void</a:t>
            </a:r>
            <a:r>
              <a:rPr lang="zh-TW" altLang="zh-TW" sz="825" dirty="0">
                <a:solidFill>
                  <a:srgbClr val="000000"/>
                </a:solidFill>
                <a:latin typeface="Consolas" panose="020B0609020204030204" pitchFamily="49" charset="0"/>
              </a:rPr>
              <a:t> doSomething() { ...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825" dirty="0">
                <a:solidFill>
                  <a:srgbClr val="000000"/>
                </a:solidFill>
                <a:latin typeface="Consolas" panose="020B0609020204030204" pitchFamily="49" charset="0"/>
              </a:rPr>
              <a:t>}</a:t>
            </a:r>
            <a:r>
              <a:rPr lang="zh-TW" altLang="zh-TW" sz="675" dirty="0"/>
              <a:t> </a:t>
            </a:r>
            <a:endParaRPr lang="zh-TW" altLang="zh-TW" sz="1350" dirty="0">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904315" y="3804896"/>
            <a:ext cx="7881004" cy="184665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&lt;tx:annotation-driven/&gt;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"transactionManager1"</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&lt;qualifier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"order"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"transactionManager2"</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&lt;qualifier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"account"</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normAutofit/>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282" y="2595022"/>
            <a:ext cx="4677508" cy="199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lnSpcReduction="1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6" y="4002503"/>
            <a:ext cx="4998271" cy="172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normAutofit/>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92500" lnSpcReduction="1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36" y="1368028"/>
            <a:ext cx="8027128" cy="412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normAutofit/>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1969995" y="4106634"/>
            <a:ext cx="4120359" cy="71558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000000"/>
                </a:solidFill>
                <a:latin typeface="Consolas" panose="020B0609020204030204" pitchFamily="49" charset="0"/>
              </a:rPr>
              <a:t>@Repository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SomeMovieFinder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MovieFinder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035423" y="3420507"/>
            <a:ext cx="3972882" cy="120032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808080"/>
                </a:solidFill>
                <a:latin typeface="Consolas" panose="020B0609020204030204" pitchFamily="49" charset="0"/>
              </a:rPr>
              <a:t>@Repository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JpaMovieFinder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MovieFinder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808080"/>
                </a:solidFill>
                <a:latin typeface="Consolas" panose="020B0609020204030204" pitchFamily="49" charset="0"/>
              </a:rPr>
              <a:t>    </a:t>
            </a:r>
            <a:r>
              <a:rPr lang="zh-TW" altLang="zh-TW" sz="1050" i="1" dirty="0">
                <a:solidFill>
                  <a:srgbClr val="808080"/>
                </a:solidFill>
                <a:latin typeface="Consolas" panose="020B0609020204030204" pitchFamily="49" charset="0"/>
              </a:rPr>
              <a:t>@PersistenceContext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private</a:t>
            </a:r>
            <a:r>
              <a:rPr lang="zh-TW" altLang="zh-TW" sz="1050" dirty="0">
                <a:solidFill>
                  <a:srgbClr val="000000"/>
                </a:solidFill>
                <a:latin typeface="Consolas" panose="020B0609020204030204" pitchFamily="49" charset="0"/>
              </a:rPr>
              <a:t> EntityManager entityManager;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TM02900743[[fn=有機]]</Template>
  <TotalTime>1048</TotalTime>
  <Words>6996</Words>
  <Application>Microsoft Office PowerPoint</Application>
  <PresentationFormat>如螢幕大小 (4:3)</PresentationFormat>
  <Paragraphs>782</Paragraphs>
  <Slides>100</Slides>
  <Notes>0</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100</vt:i4>
      </vt:variant>
    </vt:vector>
  </HeadingPairs>
  <TitlesOfParts>
    <vt:vector size="112" baseType="lpstr">
      <vt:lpstr>Arial Unicode MS</vt:lpstr>
      <vt:lpstr>Droid Sans Mono</vt:lpstr>
      <vt:lpstr>Menlo</vt:lpstr>
      <vt:lpstr>新細明體</vt:lpstr>
      <vt:lpstr>Arial</vt:lpstr>
      <vt:lpstr>Calibri</vt:lpstr>
      <vt:lpstr>Calibri Light</vt:lpstr>
      <vt:lpstr>Consolas</vt:lpstr>
      <vt:lpstr>Courier New</vt:lpstr>
      <vt:lpstr>Wingdings 2</vt:lpstr>
      <vt:lpstr>HDOfficeLightV0</vt:lpstr>
      <vt:lpstr>1_HDOfficeLightV0</vt:lpstr>
      <vt:lpstr>SPRING + Hibernate + jpa</vt:lpstr>
      <vt:lpstr>1. Introduction</vt:lpstr>
      <vt:lpstr>Introduction</vt:lpstr>
      <vt:lpstr>History</vt:lpstr>
      <vt:lpstr>Components</vt:lpstr>
      <vt:lpstr>Types of EntityManagers</vt:lpstr>
      <vt:lpstr>Persistence Context</vt:lpstr>
      <vt:lpstr>Transaction Management</vt:lpstr>
      <vt:lpstr>Container Managed Entity Manager</vt:lpstr>
      <vt:lpstr>types of Transaction management</vt:lpstr>
      <vt:lpstr>JPA configuration - persistence.xml</vt:lpstr>
      <vt:lpstr>Entity</vt:lpstr>
      <vt:lpstr>Entities - lifecycle</vt:lpstr>
      <vt:lpstr>Annotations for entity class</vt:lpstr>
      <vt:lpstr>PowerPoint 簡報</vt:lpstr>
      <vt:lpstr>Relationships between Entities  - Mapping Directions</vt:lpstr>
      <vt:lpstr>Relationships between Entities  - Types of Mapping</vt:lpstr>
      <vt:lpstr>PowerPoint 簡報</vt:lpstr>
      <vt:lpstr>@ManyToOne Relation</vt:lpstr>
      <vt:lpstr>Fetch Types</vt:lpstr>
      <vt:lpstr>Cascade Types</vt:lpstr>
      <vt:lpstr>2. JPA in eclipse</vt:lpstr>
      <vt:lpstr>Enviorment</vt:lpstr>
      <vt:lpstr>create JPA Project</vt:lpstr>
      <vt:lpstr>input project name and just press [next]</vt:lpstr>
      <vt:lpstr>add library for JPA</vt:lpstr>
      <vt:lpstr>Add connection</vt:lpstr>
      <vt:lpstr>specify jdbc driver</vt:lpstr>
      <vt:lpstr>PowerPoint 簡報</vt:lpstr>
      <vt:lpstr>after creating a project</vt:lpstr>
      <vt:lpstr>create entities</vt:lpstr>
      <vt:lpstr>customize table association and defaults</vt:lpstr>
      <vt:lpstr>automatically generate entities</vt:lpstr>
      <vt:lpstr>edit persistence.xml (1)</vt:lpstr>
      <vt:lpstr>edit persistence.xml(2)</vt:lpstr>
      <vt:lpstr>Entity Class</vt:lpstr>
      <vt:lpstr>JPA example</vt:lpstr>
      <vt:lpstr>2. API Introduction</vt:lpstr>
      <vt:lpstr>Java Persistence Query language</vt:lpstr>
      <vt:lpstr>PowerPoint 簡報</vt:lpstr>
      <vt:lpstr>PowerPoint 簡報</vt:lpstr>
      <vt:lpstr>Named Queries</vt:lpstr>
      <vt:lpstr>Criteria API </vt:lpstr>
      <vt:lpstr>PowerPoint 簡報</vt:lpstr>
      <vt:lpstr>Criteria Query Structure</vt:lpstr>
      <vt:lpstr>PowerPoint 簡報</vt:lpstr>
      <vt:lpstr>Hibernate ORM</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PowerPoint 簡報</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67</cp:revision>
  <dcterms:created xsi:type="dcterms:W3CDTF">2018-10-27T17:27:19Z</dcterms:created>
  <dcterms:modified xsi:type="dcterms:W3CDTF">2018-10-31T10:25:59Z</dcterms:modified>
</cp:coreProperties>
</file>