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796" r:id="rId2"/>
  </p:sldMasterIdLst>
  <p:sldIdLst>
    <p:sldId id="256" r:id="rId3"/>
    <p:sldId id="379" r:id="rId4"/>
    <p:sldId id="257" r:id="rId5"/>
    <p:sldId id="258" r:id="rId6"/>
    <p:sldId id="284" r:id="rId7"/>
    <p:sldId id="317" r:id="rId8"/>
    <p:sldId id="274" r:id="rId9"/>
    <p:sldId id="322" r:id="rId10"/>
    <p:sldId id="318" r:id="rId11"/>
    <p:sldId id="323" r:id="rId12"/>
    <p:sldId id="278" r:id="rId13"/>
    <p:sldId id="282" r:id="rId14"/>
    <p:sldId id="277" r:id="rId15"/>
    <p:sldId id="286" r:id="rId16"/>
    <p:sldId id="287" r:id="rId17"/>
    <p:sldId id="397" r:id="rId18"/>
    <p:sldId id="396" r:id="rId19"/>
    <p:sldId id="305" r:id="rId20"/>
    <p:sldId id="395" r:id="rId21"/>
    <p:sldId id="297" r:id="rId22"/>
    <p:sldId id="386" r:id="rId23"/>
    <p:sldId id="381" r:id="rId24"/>
    <p:sldId id="261" r:id="rId25"/>
    <p:sldId id="330" r:id="rId26"/>
    <p:sldId id="382" r:id="rId27"/>
    <p:sldId id="331" r:id="rId28"/>
    <p:sldId id="332" r:id="rId29"/>
    <p:sldId id="383" r:id="rId30"/>
    <p:sldId id="334" r:id="rId31"/>
    <p:sldId id="335" r:id="rId32"/>
    <p:sldId id="336" r:id="rId33"/>
    <p:sldId id="384" r:id="rId34"/>
    <p:sldId id="385" r:id="rId35"/>
    <p:sldId id="338" r:id="rId36"/>
    <p:sldId id="339" r:id="rId37"/>
    <p:sldId id="283" r:id="rId38"/>
    <p:sldId id="292" r:id="rId39"/>
    <p:sldId id="25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0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0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3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63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731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27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8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5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308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4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757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17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8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18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6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2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0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0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41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58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8ECDC8-BA8A-40BE-ADB5-07E1343FAE8E}" type="datetimeFigureOut">
              <a:rPr lang="zh-TW" altLang="en-US" smtClean="0"/>
              <a:t>2018-11-01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3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JPA Tutorial</a:t>
            </a:r>
            <a:br>
              <a:rPr lang="en-US" altLang="zh-TW" dirty="0" smtClean="0"/>
            </a:br>
            <a:r>
              <a:rPr lang="en-US" altLang="zh-TW" dirty="0" smtClean="0"/>
              <a:t>Part 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2018/10/18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2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types of Transaction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dirty="0"/>
              <a:t>RESOURCE LOCAL Transactions</a:t>
            </a:r>
          </a:p>
          <a:p>
            <a:pPr lvl="1" fontAlgn="base"/>
            <a:r>
              <a:rPr lang="en-US" altLang="zh-TW" dirty="0"/>
              <a:t>refer to the native transactions of the JDBC Driver</a:t>
            </a:r>
          </a:p>
          <a:p>
            <a:pPr lvl="1" fontAlgn="base"/>
            <a:r>
              <a:rPr lang="en-US" altLang="zh-TW" dirty="0"/>
              <a:t>for example a JDBC Connection. </a:t>
            </a:r>
          </a:p>
          <a:p>
            <a:pPr lvl="1" fontAlgn="base"/>
            <a:endParaRPr lang="en-US" altLang="zh-TW" dirty="0"/>
          </a:p>
          <a:p>
            <a:pPr fontAlgn="base"/>
            <a:r>
              <a:rPr lang="en-US" altLang="zh-TW" dirty="0"/>
              <a:t>JTA or GLOBAL Transactions</a:t>
            </a:r>
          </a:p>
          <a:p>
            <a:pPr lvl="1" fontAlgn="base"/>
            <a:r>
              <a:rPr lang="en-US" altLang="zh-TW" dirty="0"/>
              <a:t>refer to the transactions of the JEE server. </a:t>
            </a:r>
          </a:p>
          <a:p>
            <a:pPr lvl="1" fontAlgn="base"/>
            <a:r>
              <a:rPr lang="en-US" altLang="zh-TW" dirty="0"/>
              <a:t>use JTA  transactions When you need two or more resources within a single transaction</a:t>
            </a:r>
          </a:p>
          <a:p>
            <a:pPr fontAlgn="base"/>
            <a:endParaRPr lang="en-US" altLang="zh-TW" dirty="0"/>
          </a:p>
          <a:p>
            <a:pPr fontAlgn="base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8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C23ED-A6AA-4A07-93FB-11D85C6C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 configuration - persistence.xml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AC191-19A5-4C22-89B1-27D33C38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dirty="0" err="1"/>
              <a:t>standardard</a:t>
            </a:r>
            <a:r>
              <a:rPr lang="en-US" altLang="zh-TW" dirty="0"/>
              <a:t> configuration file named “persistence.xml “ need to be placed in the META-INF directory inside the JAR file that contains the entity beans. </a:t>
            </a:r>
          </a:p>
          <a:p>
            <a:r>
              <a:rPr lang="en-US" altLang="zh-TW" dirty="0"/>
              <a:t>Content of persistence.xml</a:t>
            </a:r>
          </a:p>
          <a:p>
            <a:pPr lvl="1"/>
            <a:r>
              <a:rPr lang="en-US" altLang="zh-TW" dirty="0"/>
              <a:t>a persistence-unit with a unique name</a:t>
            </a:r>
          </a:p>
          <a:p>
            <a:pPr lvl="1"/>
            <a:r>
              <a:rPr lang="en-US" altLang="zh-TW" dirty="0"/>
              <a:t>The provider attributes used to specify the underlying implementation of the JPA </a:t>
            </a:r>
            <a:r>
              <a:rPr lang="en-US" altLang="zh-TW" dirty="0" err="1"/>
              <a:t>EntityManager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entity classes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4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Each entity is associated with some metadata that represents the information of it. </a:t>
            </a:r>
          </a:p>
          <a:p>
            <a:r>
              <a:rPr lang="en-US" altLang="zh-TW" dirty="0"/>
              <a:t>Entity metadata</a:t>
            </a:r>
          </a:p>
          <a:p>
            <a:pPr lvl="1"/>
            <a:r>
              <a:rPr lang="en-US" altLang="zh-TW" b="1" dirty="0"/>
              <a:t>Annotation -</a:t>
            </a:r>
            <a:r>
              <a:rPr lang="en-US" altLang="zh-TW" dirty="0"/>
              <a:t> In Java, annotations are the form of tags that represents metadata. This metadata persist inside the class.</a:t>
            </a:r>
          </a:p>
          <a:p>
            <a:pPr lvl="1"/>
            <a:r>
              <a:rPr lang="en-US" altLang="zh-TW" b="1" dirty="0"/>
              <a:t>XML -</a:t>
            </a:r>
            <a:r>
              <a:rPr lang="en-US" altLang="zh-TW" dirty="0"/>
              <a:t> In this form, metadata persist outside the class in XML file.</a:t>
            </a:r>
          </a:p>
          <a:p>
            <a:r>
              <a:rPr lang="en-US" altLang="zh-TW" dirty="0"/>
              <a:t>Java Bean standard</a:t>
            </a:r>
          </a:p>
          <a:p>
            <a:pPr lvl="1"/>
            <a:r>
              <a:rPr lang="en-US" altLang="zh-TW" dirty="0"/>
              <a:t>default constructor or a file that contains serialized instance. </a:t>
            </a:r>
          </a:p>
          <a:p>
            <a:pPr lvl="1"/>
            <a:r>
              <a:rPr lang="en-US" altLang="zh-TW" dirty="0"/>
              <a:t>Non-Boolean property contains getter and setter methods.</a:t>
            </a:r>
          </a:p>
          <a:p>
            <a:pPr lvl="2"/>
            <a:r>
              <a:rPr lang="en-US" altLang="zh-TW" dirty="0"/>
              <a:t>E.g. the field name is ‘salary’ therefore the getter method of this field is ‘</a:t>
            </a:r>
            <a:r>
              <a:rPr lang="en-US" altLang="zh-TW" dirty="0" err="1"/>
              <a:t>getSalary</a:t>
            </a:r>
            <a:r>
              <a:rPr lang="en-US" altLang="zh-TW" dirty="0"/>
              <a:t> ()’.</a:t>
            </a:r>
          </a:p>
          <a:p>
            <a:pPr lvl="2"/>
            <a:r>
              <a:rPr lang="en-US" altLang="zh-TW" dirty="0"/>
              <a:t>E.g. the field name is ‘salary’ therefore the setter method of this field is ‘</a:t>
            </a:r>
            <a:r>
              <a:rPr lang="en-US" altLang="zh-TW" dirty="0" err="1"/>
              <a:t>setSalary</a:t>
            </a:r>
            <a:r>
              <a:rPr lang="en-US" altLang="zh-TW" dirty="0"/>
              <a:t> (double </a:t>
            </a:r>
            <a:r>
              <a:rPr lang="en-US" altLang="zh-TW" dirty="0" err="1"/>
              <a:t>sal</a:t>
            </a:r>
            <a:r>
              <a:rPr lang="en-US" altLang="zh-TW" dirty="0"/>
              <a:t>)’.</a:t>
            </a:r>
          </a:p>
          <a:p>
            <a:pPr lvl="1"/>
            <a:r>
              <a:rPr lang="en-US" altLang="zh-TW" dirty="0"/>
              <a:t>Boolean property contain setter and is method.</a:t>
            </a:r>
          </a:p>
          <a:p>
            <a:pPr lvl="2"/>
            <a:r>
              <a:rPr lang="en-US" altLang="zh-TW" dirty="0"/>
              <a:t>E.g. the Boolean property ‘empty’, the is method of this field is ‘</a:t>
            </a:r>
            <a:r>
              <a:rPr lang="en-US" altLang="zh-TW" dirty="0" err="1"/>
              <a:t>isEmpty</a:t>
            </a:r>
            <a:r>
              <a:rPr lang="en-US" altLang="zh-TW" dirty="0"/>
              <a:t> ()’.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1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F2791-4A67-4997-9E87-95AA1795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Entities - lifecycle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010AB-A67B-4230-93D6-DD1BF651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2936667"/>
            <a:ext cx="7886700" cy="324347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New (transient): </a:t>
            </a:r>
          </a:p>
          <a:p>
            <a:pPr lvl="1"/>
            <a:r>
              <a:rPr lang="en-US" altLang="zh-TW" dirty="0"/>
              <a:t>an entity is new if it has just been instantiated using the new operator, and it is not associated with a persistence context. </a:t>
            </a:r>
          </a:p>
          <a:p>
            <a:pPr lvl="1"/>
            <a:r>
              <a:rPr lang="en-US" altLang="zh-TW" dirty="0"/>
              <a:t>not exist in the database</a:t>
            </a:r>
          </a:p>
          <a:p>
            <a:r>
              <a:rPr lang="en-US" altLang="zh-TW" dirty="0"/>
              <a:t>Managed (persistent): </a:t>
            </a:r>
          </a:p>
          <a:p>
            <a:pPr lvl="1"/>
            <a:r>
              <a:rPr lang="en-US" altLang="zh-TW" dirty="0"/>
              <a:t>currently associated with a persistence context.</a:t>
            </a:r>
          </a:p>
          <a:p>
            <a:pPr lvl="1"/>
            <a:r>
              <a:rPr lang="en-US" altLang="zh-TW" dirty="0"/>
              <a:t>any change to the object will be persisted to the database when the commit method is called</a:t>
            </a:r>
          </a:p>
          <a:p>
            <a:r>
              <a:rPr lang="en-US" altLang="zh-TW" dirty="0"/>
              <a:t>Detached: </a:t>
            </a:r>
          </a:p>
          <a:p>
            <a:pPr lvl="1"/>
            <a:r>
              <a:rPr lang="en-US" altLang="zh-TW" dirty="0"/>
              <a:t>no longer associated with a persistence context</a:t>
            </a:r>
          </a:p>
          <a:p>
            <a:pPr lvl="1"/>
            <a:r>
              <a:rPr lang="en-US" altLang="zh-TW" dirty="0"/>
              <a:t>can be reattached to the </a:t>
            </a:r>
            <a:r>
              <a:rPr lang="en-US" altLang="zh-TW" dirty="0" err="1"/>
              <a:t>EntityManager</a:t>
            </a:r>
            <a:r>
              <a:rPr lang="en-US" altLang="zh-TW" dirty="0"/>
              <a:t> through the merge method</a:t>
            </a:r>
          </a:p>
          <a:p>
            <a:r>
              <a:rPr lang="en-US" altLang="zh-TW" dirty="0"/>
              <a:t>Removed: </a:t>
            </a:r>
          </a:p>
          <a:p>
            <a:pPr lvl="1"/>
            <a:r>
              <a:rPr lang="en-US" altLang="zh-TW" dirty="0"/>
              <a:t>an instance associated with a persistence context but scheduled for removal from the database.</a:t>
            </a:r>
            <a:endParaRPr lang="zh-TW" altLang="en-US" dirty="0"/>
          </a:p>
        </p:txBody>
      </p:sp>
      <p:pic>
        <p:nvPicPr>
          <p:cNvPr id="4" name="Picture 10" descr="JPA Entity Lifecycle">
            <a:extLst>
              <a:ext uri="{FF2B5EF4-FFF2-40B4-BE49-F238E27FC236}">
                <a16:creationId xmlns:a16="http://schemas.microsoft.com/office/drawing/2014/main" id="{5B9D9E41-976C-4A20-B99C-92BD3759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99" y="1251826"/>
            <a:ext cx="4472610" cy="168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Annotations for entity class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064990"/>
              </p:ext>
            </p:extLst>
          </p:nvPr>
        </p:nvGraphicFramePr>
        <p:xfrm>
          <a:off x="927388" y="1929929"/>
          <a:ext cx="6733310" cy="382923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4085">
                  <a:extLst>
                    <a:ext uri="{9D8B030D-6E8A-4147-A177-3AD203B41FA5}">
                      <a16:colId xmlns:a16="http://schemas.microsoft.com/office/drawing/2014/main" val="4070058162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3381381622"/>
                    </a:ext>
                  </a:extLst>
                </a:gridCol>
              </a:tblGrid>
              <a:tr h="23297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Annotation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4043605773"/>
                  </a:ext>
                </a:extLst>
              </a:tr>
              <a:tr h="23297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@Entity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specifies to declare the class as entity or a table.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3457585525"/>
                  </a:ext>
                </a:extLst>
              </a:tr>
              <a:tr h="23297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@Table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specifies to declare table name.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95174138"/>
                  </a:ext>
                </a:extLst>
              </a:tr>
              <a:tr h="23297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@Basic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specifies non constraint fields explicitly.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2493548313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@Embedded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specifies the properties of class or an entity whose value instance of an embeddable class.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4031678235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@Id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specifies the property, use for identity (primary key of a table) of the class.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783883932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@GeneratedValue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specifies, how the identity attribute can be initialized such as Automatic, manual, or value taken from sequence table.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146584952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@Transient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specifies the property which in not persistent i.e. the value is never stored into database.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2594533214"/>
                  </a:ext>
                </a:extLst>
              </a:tr>
              <a:tr h="23297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@Column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is used to specify column or attribute for persistence property.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3773761510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@SequenceGenerator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is used to define the value for the property which is specified in @GeneratedValue annotation. It creates a sequence.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259628224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@</a:t>
                      </a:r>
                      <a:r>
                        <a:rPr lang="en-US" sz="1200" dirty="0" err="1">
                          <a:effectLst/>
                        </a:rPr>
                        <a:t>TableGenerator</a:t>
                      </a:r>
                      <a:endParaRPr lang="en-US" sz="1200" dirty="0">
                        <a:effectLst/>
                      </a:endParaRP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This annotation is used to specify the value generator for property specified in @</a:t>
                      </a:r>
                      <a:r>
                        <a:rPr lang="en-US" sz="1200" dirty="0" err="1">
                          <a:effectLst/>
                        </a:rPr>
                        <a:t>GeneratedValue</a:t>
                      </a:r>
                      <a:r>
                        <a:rPr lang="en-US" sz="1200" dirty="0">
                          <a:effectLst/>
                        </a:rPr>
                        <a:t> annotation. It creates a table for value generation.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60258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5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417719"/>
              </p:ext>
            </p:extLst>
          </p:nvPr>
        </p:nvGraphicFramePr>
        <p:xfrm>
          <a:off x="869169" y="1950910"/>
          <a:ext cx="6733310" cy="39298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4085">
                  <a:extLst>
                    <a:ext uri="{9D8B030D-6E8A-4147-A177-3AD203B41FA5}">
                      <a16:colId xmlns:a16="http://schemas.microsoft.com/office/drawing/2014/main" val="4070058162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3381381622"/>
                    </a:ext>
                  </a:extLst>
                </a:gridCol>
              </a:tblGrid>
              <a:tr h="215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Annotation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4043605773"/>
                  </a:ext>
                </a:extLst>
              </a:tr>
              <a:tr h="60559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@</a:t>
                      </a:r>
                      <a:r>
                        <a:rPr lang="en-US" sz="1200" dirty="0" err="1">
                          <a:effectLst/>
                        </a:rPr>
                        <a:t>AccessType</a:t>
                      </a:r>
                      <a:endParaRPr lang="en-US" sz="1200" dirty="0">
                        <a:effectLst/>
                      </a:endParaRP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type of annotation is used to set the access type. If you set @AccessType(FIELD) then Field wise access will occur. If you set @AccessType(PROPERTY) then Property wise assess will occur.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2882897617"/>
                  </a:ext>
                </a:extLst>
              </a:tr>
              <a:tr h="41047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@JoinColumn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is used to specify an entity association or entity collection. This is used in many- to-one and one-to-many associations.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2839565803"/>
                  </a:ext>
                </a:extLst>
              </a:tr>
              <a:tr h="41047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@UniqueConstraint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is used to specify the field, unique constraint for primary or secondary table.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2552190059"/>
                  </a:ext>
                </a:extLst>
              </a:tr>
              <a:tr h="41047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@ColumnResult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references the name of a column in the SQL query using select clause.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2362283745"/>
                  </a:ext>
                </a:extLst>
              </a:tr>
              <a:tr h="41047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@ManyToMany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is used to define a many-to-many relationship between the join Tables.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1863247518"/>
                  </a:ext>
                </a:extLst>
              </a:tr>
              <a:tr h="41047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@ManyToOne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is used to define a many-to-one relationship between the join Tables.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2949098817"/>
                  </a:ext>
                </a:extLst>
              </a:tr>
              <a:tr h="41047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@OneToMany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is used to define a one-to-many relationship between the join Tables.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2961557913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@OneToOne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is used to define a one-to-one relationship between the join Tables.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886389990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@NamedQueries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This annotation is used for specifying list of named queries.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563101650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@NamedQuery</a:t>
                      </a:r>
                    </a:p>
                  </a:txBody>
                  <a:tcPr marL="9476" marR="9476" marT="9476" marB="94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This annotation is used for specifying a Query using static name.</a:t>
                      </a:r>
                    </a:p>
                  </a:txBody>
                  <a:tcPr marL="9476" marR="9476" marT="9476" marB="9476"/>
                </a:tc>
                <a:extLst>
                  <a:ext uri="{0D108BD9-81ED-4DB2-BD59-A6C34878D82A}">
                    <a16:rowId xmlns:a16="http://schemas.microsoft.com/office/drawing/2014/main" val="353512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 Primary 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Every entity object that is stored in the database has a primary key. </a:t>
            </a:r>
            <a:r>
              <a:rPr lang="en-US" altLang="zh-TW" dirty="0" smtClean="0"/>
              <a:t>It </a:t>
            </a:r>
            <a:r>
              <a:rPr lang="en-US" altLang="zh-TW" dirty="0"/>
              <a:t>represents the entity object as long as it exists in the database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Once assigned, the primary key cannot be modified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@Id annotation marks a field as a primary key field.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Automatic </a:t>
            </a:r>
            <a:r>
              <a:rPr lang="en-US" altLang="zh-TW" dirty="0"/>
              <a:t>Primary </a:t>
            </a:r>
            <a:r>
              <a:rPr lang="en-US" altLang="zh-TW" dirty="0" smtClean="0"/>
              <a:t>Key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@</a:t>
            </a:r>
            <a:r>
              <a:rPr lang="en-US" altLang="zh-TW" dirty="0" err="1"/>
              <a:t>GeneratedValue</a:t>
            </a:r>
            <a:r>
              <a:rPr lang="en-US" altLang="zh-TW" dirty="0"/>
              <a:t> annotation </a:t>
            </a:r>
            <a:r>
              <a:rPr lang="en-US" altLang="zh-TW" dirty="0" smtClean="0"/>
              <a:t>to specify how </a:t>
            </a:r>
            <a:r>
              <a:rPr lang="en-US" altLang="zh-TW" dirty="0"/>
              <a:t>the primary key is automatically </a:t>
            </a:r>
            <a:r>
              <a:rPr lang="en-US" altLang="zh-TW" dirty="0" smtClean="0"/>
              <a:t>allocated.</a:t>
            </a:r>
          </a:p>
          <a:p>
            <a:r>
              <a:rPr lang="en-US" altLang="zh-TW" dirty="0"/>
              <a:t>Application Set Primary </a:t>
            </a:r>
            <a:r>
              <a:rPr lang="en-US" altLang="zh-TW" dirty="0" smtClean="0"/>
              <a:t>Key</a:t>
            </a:r>
          </a:p>
          <a:p>
            <a:pPr lvl="1"/>
            <a:r>
              <a:rPr lang="en-US" altLang="zh-TW" dirty="0"/>
              <a:t>the application is responsible to set a primary key by initializing the primary key field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Composite Primary Key </a:t>
            </a:r>
            <a:r>
              <a:rPr lang="en-US" altLang="zh-TW" dirty="0" smtClean="0"/>
              <a:t>(@</a:t>
            </a:r>
            <a:r>
              <a:rPr lang="en-US" altLang="zh-TW" dirty="0" err="1" smtClean="0"/>
              <a:t>IdClass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 composite primary key consist </a:t>
            </a:r>
            <a:r>
              <a:rPr lang="en-US" altLang="zh-TW" dirty="0"/>
              <a:t>of multiple primary key properties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/>
              <a:t>containing copy of entity PK properties</a:t>
            </a:r>
            <a:endParaRPr lang="en-US" altLang="zh-TW" dirty="0" smtClean="0"/>
          </a:p>
          <a:p>
            <a:r>
              <a:rPr lang="en-US" altLang="zh-TW" dirty="0"/>
              <a:t>Embedded Primary </a:t>
            </a:r>
            <a:r>
              <a:rPr lang="en-US" altLang="zh-TW" dirty="0" smtClean="0"/>
              <a:t>Key (@Embeddable)</a:t>
            </a:r>
          </a:p>
          <a:p>
            <a:pPr lvl="1"/>
            <a:r>
              <a:rPr lang="en-US" altLang="zh-TW" dirty="0" smtClean="0"/>
              <a:t>similar to composite primary key</a:t>
            </a:r>
          </a:p>
          <a:p>
            <a:pPr lvl="1"/>
            <a:r>
              <a:rPr lang="en-US" altLang="zh-TW" dirty="0" smtClean="0"/>
              <a:t>Class </a:t>
            </a:r>
            <a:r>
              <a:rPr lang="en-US" altLang="zh-TW" dirty="0"/>
              <a:t>instance containing entity PK properties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7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Strategies </a:t>
            </a:r>
            <a:r>
              <a:rPr lang="en-US" altLang="zh-TW" dirty="0" smtClean="0"/>
              <a:t> for Automatic </a:t>
            </a:r>
            <a:r>
              <a:rPr lang="en-US" altLang="zh-TW" dirty="0"/>
              <a:t>Primary Key </a:t>
            </a:r>
            <a:r>
              <a:rPr lang="en-US" altLang="zh-TW" dirty="0" smtClean="0"/>
              <a:t>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3845" y="1828801"/>
            <a:ext cx="7678882" cy="4351337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GenerationType.AUTO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lets </a:t>
            </a:r>
            <a:r>
              <a:rPr lang="en-US" altLang="zh-TW" dirty="0"/>
              <a:t>the persistence provider choose the generation </a:t>
            </a:r>
            <a:r>
              <a:rPr lang="en-US" altLang="zh-TW" sz="1400" dirty="0" smtClean="0"/>
              <a:t>strategy</a:t>
            </a:r>
          </a:p>
          <a:p>
            <a:r>
              <a:rPr lang="en-US" altLang="zh-TW" dirty="0" err="1" smtClean="0"/>
              <a:t>GenerationType.IDENTITY</a:t>
            </a:r>
            <a:endParaRPr lang="en-US" altLang="zh-TW" dirty="0" smtClean="0"/>
          </a:p>
          <a:p>
            <a:pPr lvl="1"/>
            <a:r>
              <a:rPr lang="en-US" altLang="zh-TW" dirty="0"/>
              <a:t> It relies on an auto-incremented database column and lets the database generate a new value with each insert operation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GenerationType.SEQUENCE</a:t>
            </a:r>
            <a:endParaRPr lang="en-US" altLang="zh-TW" dirty="0" smtClean="0"/>
          </a:p>
          <a:p>
            <a:pPr lvl="1"/>
            <a:r>
              <a:rPr lang="en-US" altLang="zh-TW" dirty="0"/>
              <a:t>It requires additional select statements to get the next value from a database sequence.</a:t>
            </a:r>
          </a:p>
          <a:p>
            <a:r>
              <a:rPr lang="en-US" altLang="zh-TW" dirty="0" err="1"/>
              <a:t>GenerationType.TABLE</a:t>
            </a:r>
            <a:endParaRPr lang="en-US" altLang="zh-TW" dirty="0"/>
          </a:p>
          <a:p>
            <a:pPr lvl="1"/>
            <a:r>
              <a:rPr lang="en-US" altLang="zh-TW" dirty="0"/>
              <a:t>It simulates a sequence by storing and updating its current value in a </a:t>
            </a:r>
            <a:r>
              <a:rPr lang="en-US" altLang="zh-TW" dirty="0" smtClean="0"/>
              <a:t>database.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default generation type </a:t>
            </a:r>
            <a:r>
              <a:rPr lang="en-US" altLang="zh-TW" dirty="0" smtClean="0"/>
              <a:t>is </a:t>
            </a:r>
            <a:r>
              <a:rPr lang="en-US" altLang="zh-TW" i="1" dirty="0" err="1" smtClean="0"/>
              <a:t>GenerationType.AUTO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7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Direction in Entity Relationships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Unidirectional relationship </a:t>
            </a:r>
          </a:p>
          <a:p>
            <a:pPr lvl="1"/>
            <a:r>
              <a:rPr lang="en-US" altLang="zh-TW" dirty="0"/>
              <a:t>In this relationship, only one entity can refer the properties to another. </a:t>
            </a:r>
          </a:p>
          <a:p>
            <a:pPr lvl="1"/>
            <a:r>
              <a:rPr lang="en-US" altLang="zh-TW" dirty="0"/>
              <a:t>It contains only one owing side that specifies how an update can be made in the database.</a:t>
            </a:r>
          </a:p>
          <a:p>
            <a:endParaRPr lang="en-US" altLang="zh-TW" dirty="0"/>
          </a:p>
          <a:p>
            <a:r>
              <a:rPr lang="en-US" altLang="zh-TW" dirty="0"/>
              <a:t>Bidirectional relationship </a:t>
            </a:r>
          </a:p>
          <a:p>
            <a:pPr lvl="1"/>
            <a:r>
              <a:rPr lang="en-US" altLang="zh-TW" dirty="0"/>
              <a:t>This relationship contains an owning side as well as an inverse side. </a:t>
            </a:r>
          </a:p>
          <a:p>
            <a:pPr lvl="1"/>
            <a:r>
              <a:rPr lang="en-US" altLang="zh-TW" dirty="0"/>
              <a:t>So here every entity has a relationship field or refer the property to other entity.</a:t>
            </a:r>
            <a:endParaRPr lang="zh-TW" altLang="en-US" dirty="0"/>
          </a:p>
          <a:p>
            <a:endParaRPr lang="fr-FR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19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Multiplicity in Entity Relationships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One-to-one 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/>
              <a:t>OneToOne</a:t>
            </a:r>
            <a:r>
              <a:rPr lang="en-US" altLang="zh-TW" dirty="0"/>
              <a:t> annotation.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instance </a:t>
            </a:r>
            <a:r>
              <a:rPr lang="en-US" altLang="zh-TW" dirty="0"/>
              <a:t>of each entity is related to a single instance of another entity.</a:t>
            </a:r>
          </a:p>
          <a:p>
            <a:r>
              <a:rPr lang="en-US" altLang="zh-TW" dirty="0"/>
              <a:t>One-to-many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/>
              <a:t>OneToMany</a:t>
            </a:r>
            <a:r>
              <a:rPr lang="en-US" altLang="zh-TW" dirty="0"/>
              <a:t> annotation.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/>
              <a:t>instance of one entity can be related to more than one instance of another entity.</a:t>
            </a:r>
          </a:p>
          <a:p>
            <a:r>
              <a:rPr lang="en-US" altLang="zh-TW" dirty="0"/>
              <a:t>Many-to-one 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/>
              <a:t>ManyToOne</a:t>
            </a:r>
            <a:r>
              <a:rPr lang="en-US" altLang="zh-TW" dirty="0"/>
              <a:t> annotation.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multiple </a:t>
            </a:r>
            <a:r>
              <a:rPr lang="en-US" altLang="zh-TW" dirty="0"/>
              <a:t>instances of an entity can be related to single instance of another entity.</a:t>
            </a:r>
          </a:p>
          <a:p>
            <a:r>
              <a:rPr lang="en-US" altLang="zh-TW" dirty="0"/>
              <a:t>Many-to-many 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/>
              <a:t>ManyToMany</a:t>
            </a:r>
            <a:r>
              <a:rPr lang="en-US" altLang="zh-TW" dirty="0"/>
              <a:t> annotation.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multiple </a:t>
            </a:r>
            <a:r>
              <a:rPr lang="en-US" altLang="zh-TW" dirty="0"/>
              <a:t>instances of an entity can be related to multiple instances of another entity. In this mapping, any side can be the owing side.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3A807F-9749-43A7-AD0A-C416AA014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1. Introduction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3E04DE7-1ED9-4635-AE5C-01EF2CB92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4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Fetch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Eager </a:t>
            </a:r>
            <a:r>
              <a:rPr lang="en-US" altLang="zh-TW" dirty="0"/>
              <a:t>fetch</a:t>
            </a:r>
          </a:p>
          <a:p>
            <a:pPr lvl="1"/>
            <a:r>
              <a:rPr lang="en-US" altLang="zh-TW" dirty="0"/>
              <a:t>Fetching the whole record while finding the record using Primary Key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Lazy fetch</a:t>
            </a:r>
          </a:p>
          <a:p>
            <a:pPr lvl="1"/>
            <a:r>
              <a:rPr lang="en-US" altLang="zh-TW" dirty="0"/>
              <a:t>It checks for the availability of entities with primary key if it exists.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</a:t>
            </a:r>
            <a:r>
              <a:rPr lang="en-US" altLang="zh-TW" dirty="0"/>
              <a:t>later if you call any of the getter method of that entity then it fetches the whole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default depends on the cardinality of the relationship. </a:t>
            </a:r>
          </a:p>
          <a:p>
            <a:pPr lvl="1"/>
            <a:r>
              <a:rPr lang="en-US" altLang="zh-TW" dirty="0"/>
              <a:t>All to-one relationships use </a:t>
            </a:r>
            <a:r>
              <a:rPr lang="en-US" altLang="zh-TW" dirty="0" err="1"/>
              <a:t>FetchType.EAGER</a:t>
            </a:r>
            <a:r>
              <a:rPr lang="en-US" altLang="zh-TW" dirty="0"/>
              <a:t>  by </a:t>
            </a:r>
            <a:r>
              <a:rPr lang="en-US" altLang="zh-TW" dirty="0" smtClean="0"/>
              <a:t>default.</a:t>
            </a:r>
            <a:endParaRPr lang="en-US" altLang="zh-TW" dirty="0"/>
          </a:p>
          <a:p>
            <a:pPr lvl="1"/>
            <a:r>
              <a:rPr lang="en-US" altLang="zh-TW" dirty="0"/>
              <a:t>all to-many relationships </a:t>
            </a:r>
            <a:r>
              <a:rPr lang="en-US" altLang="zh-TW" dirty="0" err="1"/>
              <a:t>FetchType.LAZY</a:t>
            </a:r>
            <a:r>
              <a:rPr lang="en-US" altLang="zh-TW" dirty="0"/>
              <a:t> by </a:t>
            </a:r>
            <a:r>
              <a:rPr lang="en-US" altLang="zh-TW" dirty="0" smtClean="0"/>
              <a:t>default.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59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Cascade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Once entities relationship (ex: many-to-one) is established correctly, any </a:t>
            </a:r>
            <a:r>
              <a:rPr lang="en-US" altLang="zh-TW" dirty="0"/>
              <a:t>entity state changes </a:t>
            </a:r>
            <a:r>
              <a:rPr lang="en-US" altLang="zh-TW" dirty="0" smtClean="0"/>
              <a:t> can propagate from </a:t>
            </a:r>
            <a:r>
              <a:rPr lang="en-US" altLang="zh-TW" dirty="0" err="1" smtClean="0"/>
              <a:t>partents</a:t>
            </a:r>
            <a:r>
              <a:rPr lang="en-US" altLang="zh-TW" dirty="0" smtClean="0"/>
              <a:t> to child entities.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CascadeType.PERSIST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save</a:t>
            </a:r>
            <a:r>
              <a:rPr lang="en-US" altLang="zh-TW" dirty="0"/>
              <a:t>() or persist() operations cascade to related entities.</a:t>
            </a:r>
          </a:p>
          <a:p>
            <a:r>
              <a:rPr lang="en-US" altLang="zh-TW" dirty="0" err="1" smtClean="0"/>
              <a:t>CascadeType.MERGE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related </a:t>
            </a:r>
            <a:r>
              <a:rPr lang="en-US" altLang="zh-TW" dirty="0"/>
              <a:t>entities are merged when the owning entity is merged.</a:t>
            </a:r>
          </a:p>
          <a:p>
            <a:r>
              <a:rPr lang="en-US" altLang="zh-TW" dirty="0" err="1" smtClean="0"/>
              <a:t>CascadeType.REFRESH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reload data from database into related entities</a:t>
            </a:r>
          </a:p>
          <a:p>
            <a:pPr lvl="1"/>
            <a:r>
              <a:rPr lang="en-US" altLang="zh-TW" dirty="0" smtClean="0"/>
              <a:t>same as refresh() operation</a:t>
            </a:r>
            <a:endParaRPr lang="en-US" altLang="zh-TW" dirty="0"/>
          </a:p>
          <a:p>
            <a:r>
              <a:rPr lang="en-US" altLang="zh-TW" dirty="0" err="1"/>
              <a:t>CascadeType.REMOVE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removes </a:t>
            </a:r>
            <a:r>
              <a:rPr lang="en-US" altLang="zh-TW" dirty="0"/>
              <a:t>all related entities association </a:t>
            </a:r>
            <a:r>
              <a:rPr lang="en-US" altLang="zh-TW" dirty="0" smtClean="0"/>
              <a:t>when </a:t>
            </a:r>
            <a:r>
              <a:rPr lang="en-US" altLang="zh-TW" dirty="0"/>
              <a:t>the owning entity is deleted.</a:t>
            </a:r>
          </a:p>
          <a:p>
            <a:r>
              <a:rPr lang="en-US" altLang="zh-TW" dirty="0" err="1" smtClean="0"/>
              <a:t>CascadeType.DETACH</a:t>
            </a:r>
            <a:r>
              <a:rPr lang="en-US" altLang="zh-TW" dirty="0" smtClean="0"/>
              <a:t>  </a:t>
            </a:r>
          </a:p>
          <a:p>
            <a:pPr lvl="1"/>
            <a:r>
              <a:rPr lang="en-US" altLang="zh-TW" dirty="0" smtClean="0"/>
              <a:t>detaches </a:t>
            </a:r>
            <a:r>
              <a:rPr lang="en-US" altLang="zh-TW" dirty="0"/>
              <a:t>all related entities if a “manual detach” occurs.</a:t>
            </a:r>
          </a:p>
          <a:p>
            <a:r>
              <a:rPr lang="en-US" altLang="zh-TW" dirty="0" err="1"/>
              <a:t>CascadeType.ALL</a:t>
            </a:r>
            <a:r>
              <a:rPr lang="en-US" altLang="zh-TW" dirty="0"/>
              <a:t> 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shorthand for </a:t>
            </a:r>
            <a:r>
              <a:rPr lang="en-US" altLang="zh-TW" dirty="0"/>
              <a:t>all of the above cascade operations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/>
              <a:t> By default no operations are cascaded.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1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80BAE3-0719-4E1D-AB2C-E1A9F81A6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2. JPA in eclipse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58F6409-5558-47B9-BBDC-9FA7586D2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1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31B14-E617-4B2F-B3D1-24F64A3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Enviorment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900B6-0D70-402C-9BBA-C32354E3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8</a:t>
            </a:r>
          </a:p>
          <a:p>
            <a:r>
              <a:rPr lang="en-US" altLang="zh-TW" dirty="0"/>
              <a:t>tomcat 7.x</a:t>
            </a:r>
          </a:p>
          <a:p>
            <a:r>
              <a:rPr lang="en-US" altLang="zh-TW" dirty="0"/>
              <a:t>spring 4.3</a:t>
            </a:r>
          </a:p>
          <a:p>
            <a:r>
              <a:rPr lang="en-US" altLang="zh-TW" dirty="0"/>
              <a:t>hibernate 4.3</a:t>
            </a:r>
          </a:p>
          <a:p>
            <a:r>
              <a:rPr lang="en-US" altLang="zh-TW" dirty="0" err="1"/>
              <a:t>postgresql</a:t>
            </a:r>
            <a:r>
              <a:rPr lang="en-US" altLang="zh-TW" dirty="0"/>
              <a:t> 8.4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2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JPA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10" y="1760435"/>
            <a:ext cx="4406293" cy="42777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3716C9-F7E4-4E62-AE04-1051C6DE4327}"/>
              </a:ext>
            </a:extLst>
          </p:cNvPr>
          <p:cNvSpPr/>
          <p:nvPr/>
        </p:nvSpPr>
        <p:spPr>
          <a:xfrm>
            <a:off x="2435550" y="3751604"/>
            <a:ext cx="931491" cy="170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8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2B761-561F-40CE-89E6-E933C414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project name and just press [next]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D261F4-D52C-452A-9498-A7D81190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6B6D39-F32F-428E-B2E3-411B1979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23" y="1860165"/>
            <a:ext cx="3126264" cy="42691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8407728-C879-4B12-AC49-8BF39FBD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014" y="1691322"/>
            <a:ext cx="3253256" cy="44294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22CFF20-040C-4F4B-B57C-DBF355FA5A60}"/>
              </a:ext>
            </a:extLst>
          </p:cNvPr>
          <p:cNvSpPr/>
          <p:nvPr/>
        </p:nvSpPr>
        <p:spPr>
          <a:xfrm>
            <a:off x="2237804" y="5847289"/>
            <a:ext cx="931491" cy="170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D4E2C3-A3EA-4216-8DFD-7C8187632AD5}"/>
              </a:ext>
            </a:extLst>
          </p:cNvPr>
          <p:cNvSpPr/>
          <p:nvPr/>
        </p:nvSpPr>
        <p:spPr>
          <a:xfrm>
            <a:off x="6178609" y="5862415"/>
            <a:ext cx="727588" cy="155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7AF53E-9726-44F5-ADAC-2C87FF4B77B1}"/>
              </a:ext>
            </a:extLst>
          </p:cNvPr>
          <p:cNvSpPr/>
          <p:nvPr/>
        </p:nvSpPr>
        <p:spPr>
          <a:xfrm>
            <a:off x="1176701" y="3666688"/>
            <a:ext cx="2933826" cy="238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14603-8BD6-4C5D-9F59-F8E869F04C31}"/>
              </a:ext>
            </a:extLst>
          </p:cNvPr>
          <p:cNvSpPr/>
          <p:nvPr/>
        </p:nvSpPr>
        <p:spPr>
          <a:xfrm>
            <a:off x="1165942" y="2524687"/>
            <a:ext cx="2933826" cy="2387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4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library for JPA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041" y="2134050"/>
            <a:ext cx="3116829" cy="32635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18" y="1569596"/>
            <a:ext cx="3569910" cy="48844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38F1E6-1CE8-492B-ACBB-3E58E433289D}"/>
              </a:ext>
            </a:extLst>
          </p:cNvPr>
          <p:cNvSpPr/>
          <p:nvPr/>
        </p:nvSpPr>
        <p:spPr>
          <a:xfrm>
            <a:off x="1384417" y="2809700"/>
            <a:ext cx="3315770" cy="266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BE04CC-5442-4BAB-8B91-208963125D32}"/>
              </a:ext>
            </a:extLst>
          </p:cNvPr>
          <p:cNvSpPr/>
          <p:nvPr/>
        </p:nvSpPr>
        <p:spPr>
          <a:xfrm>
            <a:off x="4409630" y="3153620"/>
            <a:ext cx="290557" cy="1365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語音泡泡: 圓角矩形 2">
            <a:extLst>
              <a:ext uri="{FF2B5EF4-FFF2-40B4-BE49-F238E27FC236}">
                <a16:creationId xmlns:a16="http://schemas.microsoft.com/office/drawing/2014/main" id="{552C440A-CD31-4DBF-928C-C51AEA17D1EB}"/>
              </a:ext>
            </a:extLst>
          </p:cNvPr>
          <p:cNvSpPr/>
          <p:nvPr/>
        </p:nvSpPr>
        <p:spPr>
          <a:xfrm>
            <a:off x="5324030" y="1965533"/>
            <a:ext cx="3495230" cy="3572142"/>
          </a:xfrm>
          <a:prstGeom prst="wedgeRoundRectCallout">
            <a:avLst>
              <a:gd name="adj1" fmla="val -68266"/>
              <a:gd name="adj2" fmla="val -1596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connection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32" y="1691322"/>
            <a:ext cx="3291370" cy="44541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D8EAB4F-AB99-483A-8338-770E548A87AE}"/>
              </a:ext>
            </a:extLst>
          </p:cNvPr>
          <p:cNvSpPr/>
          <p:nvPr/>
        </p:nvSpPr>
        <p:spPr>
          <a:xfrm>
            <a:off x="3298677" y="4078412"/>
            <a:ext cx="692438" cy="202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7F799A0-CED7-4B2E-B059-C321EAF0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610" y="2213962"/>
            <a:ext cx="2908958" cy="3323713"/>
          </a:xfrm>
          <a:prstGeom prst="rect">
            <a:avLst/>
          </a:prstGeom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1ED67EE8-0388-4263-9381-267B72D28355}"/>
              </a:ext>
            </a:extLst>
          </p:cNvPr>
          <p:cNvSpPr/>
          <p:nvPr/>
        </p:nvSpPr>
        <p:spPr>
          <a:xfrm>
            <a:off x="5324030" y="1965533"/>
            <a:ext cx="3042303" cy="3572142"/>
          </a:xfrm>
          <a:prstGeom prst="wedgeRoundRectCallout">
            <a:avLst>
              <a:gd name="adj1" fmla="val -91249"/>
              <a:gd name="adj2" fmla="val 1202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E9EE2-950E-4A40-B2CF-B3C948DC8D3C}"/>
              </a:ext>
            </a:extLst>
          </p:cNvPr>
          <p:cNvSpPr/>
          <p:nvPr/>
        </p:nvSpPr>
        <p:spPr>
          <a:xfrm>
            <a:off x="5502067" y="3918397"/>
            <a:ext cx="692438" cy="202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80823-197B-451F-A3A0-DBE25EF7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specify </a:t>
            </a:r>
            <a:r>
              <a:rPr lang="en-US" altLang="zh-TW" dirty="0" err="1"/>
              <a:t>jdbc</a:t>
            </a:r>
            <a:r>
              <a:rPr lang="en-US" altLang="zh-TW" dirty="0"/>
              <a:t> driver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9DDEB-CE12-4492-ACA8-45CC037E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5746EC-4FAF-4FF6-B981-92907263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7" y="1327516"/>
            <a:ext cx="3277513" cy="38757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38AFA98-7D7A-4653-8EC0-99C44B85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529" y="347382"/>
            <a:ext cx="3167039" cy="266331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B06F7FB-0BB3-4337-AD3A-55BC6C5832AC}"/>
              </a:ext>
            </a:extLst>
          </p:cNvPr>
          <p:cNvSpPr/>
          <p:nvPr/>
        </p:nvSpPr>
        <p:spPr>
          <a:xfrm>
            <a:off x="3221764" y="2032605"/>
            <a:ext cx="333516" cy="1978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D74F5A34-02E8-4ADC-9E5D-1CB35CBE4C80}"/>
              </a:ext>
            </a:extLst>
          </p:cNvPr>
          <p:cNvSpPr/>
          <p:nvPr/>
        </p:nvSpPr>
        <p:spPr>
          <a:xfrm>
            <a:off x="4255806" y="427290"/>
            <a:ext cx="4110527" cy="6127334"/>
          </a:xfrm>
          <a:prstGeom prst="wedgeRoundRectCallout">
            <a:avLst>
              <a:gd name="adj1" fmla="val -68019"/>
              <a:gd name="adj2" fmla="val -2226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98A0A3A-9129-467E-BAAD-B4DF83FF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70" y="3265385"/>
            <a:ext cx="3284462" cy="277144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C68003B-96D7-43AF-A8A7-C9267CB53F75}"/>
              </a:ext>
            </a:extLst>
          </p:cNvPr>
          <p:cNvSpPr/>
          <p:nvPr/>
        </p:nvSpPr>
        <p:spPr>
          <a:xfrm>
            <a:off x="4792766" y="4090716"/>
            <a:ext cx="2530980" cy="242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59" y="1264714"/>
            <a:ext cx="3678572" cy="4328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16" y="1264714"/>
            <a:ext cx="3664286" cy="43428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A982B6-7131-4ED3-839F-323F5313E5CF}"/>
              </a:ext>
            </a:extLst>
          </p:cNvPr>
          <p:cNvSpPr/>
          <p:nvPr/>
        </p:nvSpPr>
        <p:spPr>
          <a:xfrm>
            <a:off x="1222049" y="2032605"/>
            <a:ext cx="3469592" cy="1590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D941F0-085E-4ACC-A228-5BAC59E5058B}"/>
              </a:ext>
            </a:extLst>
          </p:cNvPr>
          <p:cNvSpPr/>
          <p:nvPr/>
        </p:nvSpPr>
        <p:spPr>
          <a:xfrm>
            <a:off x="3913973" y="4818534"/>
            <a:ext cx="845158" cy="197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DE12D5-C1D4-49DE-A99D-D78BDD18C516}"/>
              </a:ext>
            </a:extLst>
          </p:cNvPr>
          <p:cNvSpPr/>
          <p:nvPr/>
        </p:nvSpPr>
        <p:spPr>
          <a:xfrm>
            <a:off x="2534266" y="5278583"/>
            <a:ext cx="845158" cy="197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7F5B78-BA95-4A28-93A8-BD6418274C76}"/>
              </a:ext>
            </a:extLst>
          </p:cNvPr>
          <p:cNvSpPr/>
          <p:nvPr/>
        </p:nvSpPr>
        <p:spPr>
          <a:xfrm>
            <a:off x="7218283" y="5287875"/>
            <a:ext cx="845158" cy="197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 </a:t>
            </a:r>
            <a:r>
              <a:rPr lang="en-US" altLang="zh-TW" i="1" dirty="0"/>
              <a:t>Object-relational mapping</a:t>
            </a:r>
            <a:r>
              <a:rPr lang="en-US" altLang="zh-TW" dirty="0"/>
              <a:t> (ORM)</a:t>
            </a:r>
          </a:p>
          <a:p>
            <a:pPr lvl="1"/>
            <a:r>
              <a:rPr lang="en-US" altLang="zh-TW" dirty="0"/>
              <a:t>Mapping object models (Java programs) to relational models (database tables, fields) and vice versa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 Java Persistence API (JPA)</a:t>
            </a:r>
          </a:p>
          <a:p>
            <a:pPr lvl="1"/>
            <a:r>
              <a:rPr lang="en-US" altLang="zh-TW" dirty="0"/>
              <a:t>a vendor independent specification for ORM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Popular JPA Providers</a:t>
            </a:r>
          </a:p>
          <a:p>
            <a:pPr lvl="1"/>
            <a:r>
              <a:rPr lang="en-US" altLang="zh-TW" dirty="0"/>
              <a:t>Hibernate, </a:t>
            </a:r>
            <a:r>
              <a:rPr lang="en-US" altLang="zh-TW" dirty="0" err="1"/>
              <a:t>Toplink</a:t>
            </a:r>
            <a:r>
              <a:rPr lang="en-US" altLang="zh-TW" dirty="0"/>
              <a:t>, </a:t>
            </a:r>
            <a:r>
              <a:rPr lang="en-US" altLang="zh-TW" dirty="0" err="1"/>
              <a:t>EclipseLink</a:t>
            </a:r>
            <a:r>
              <a:rPr lang="en-US" altLang="zh-TW" dirty="0"/>
              <a:t> and Apache </a:t>
            </a:r>
            <a:r>
              <a:rPr lang="en-US" altLang="zh-TW" dirty="0" err="1"/>
              <a:t>OpenJPA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57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after creating a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JPA Project structure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F4A8D2-169D-4C23-A1DD-D0C079E2B4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Data Source Explorer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3" y="2269967"/>
            <a:ext cx="3104972" cy="17345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03" y="2350428"/>
            <a:ext cx="3078650" cy="2359777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259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entities</a:t>
            </a:r>
            <a:endParaRPr lang="zh-TW" altLang="en-US" dirty="0"/>
          </a:p>
        </p:txBody>
      </p:sp>
      <p:pic>
        <p:nvPicPr>
          <p:cNvPr id="11" name="內容版面配置區 10" descr="Generate Custom Entities">
            <a:extLst>
              <a:ext uri="{FF2B5EF4-FFF2-40B4-BE49-F238E27FC236}">
                <a16:creationId xmlns:a16="http://schemas.microsoft.com/office/drawing/2014/main" id="{1B643E52-144F-49D4-B6B5-EA9F77232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88" y="1618124"/>
            <a:ext cx="3483384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0" y="1691322"/>
            <a:ext cx="4017320" cy="42049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C9C697-4630-40A9-A751-5B3CB4248E6C}"/>
              </a:ext>
            </a:extLst>
          </p:cNvPr>
          <p:cNvSpPr/>
          <p:nvPr/>
        </p:nvSpPr>
        <p:spPr>
          <a:xfrm>
            <a:off x="973328" y="5098788"/>
            <a:ext cx="2123192" cy="233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57DCD2-2336-4834-8388-02302A943BE8}"/>
              </a:ext>
            </a:extLst>
          </p:cNvPr>
          <p:cNvSpPr/>
          <p:nvPr/>
        </p:nvSpPr>
        <p:spPr>
          <a:xfrm>
            <a:off x="3070882" y="5366013"/>
            <a:ext cx="1501117" cy="223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0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E4E7D-A0AF-4A28-BDC8-158B096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customize table association and defaults</a:t>
            </a:r>
            <a:endParaRPr lang="zh-TW" altLang="en-US" dirty="0"/>
          </a:p>
        </p:txBody>
      </p:sp>
      <p:pic>
        <p:nvPicPr>
          <p:cNvPr id="7" name="圖片 6" descr="Generate Custom Entities">
            <a:extLst>
              <a:ext uri="{FF2B5EF4-FFF2-40B4-BE49-F238E27FC236}">
                <a16:creationId xmlns:a16="http://schemas.microsoft.com/office/drawing/2014/main" id="{9D54013A-9682-4AF3-B110-55E3C22E3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4" y="1316052"/>
            <a:ext cx="3950781" cy="4935196"/>
          </a:xfrm>
          <a:prstGeom prst="rect">
            <a:avLst/>
          </a:prstGeom>
        </p:spPr>
      </p:pic>
      <p:pic>
        <p:nvPicPr>
          <p:cNvPr id="11" name="內容版面配置區 10" descr="Generate Custom Entities">
            <a:extLst>
              <a:ext uri="{FF2B5EF4-FFF2-40B4-BE49-F238E27FC236}">
                <a16:creationId xmlns:a16="http://schemas.microsoft.com/office/drawing/2014/main" id="{31FA11A6-CCC1-4DAA-8304-9B2F25FC2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35" y="1392964"/>
            <a:ext cx="3889211" cy="4858284"/>
          </a:xfrm>
        </p:spPr>
      </p:pic>
    </p:spTree>
    <p:extLst>
      <p:ext uri="{BB962C8B-B14F-4D97-AF65-F5344CB8AC3E}">
        <p14:creationId xmlns:p14="http://schemas.microsoft.com/office/powerpoint/2010/main" val="18883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6A865-85A5-4196-B8B7-1732C5C8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automatically generate entities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67E4C86-A050-400C-A6DE-44734E46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35133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092EF91-32A9-47C1-B72E-47B7A278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10" y="2506792"/>
            <a:ext cx="3991217" cy="26292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29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59" y="1510623"/>
            <a:ext cx="4969327" cy="23961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persistence.xml (1)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98" y="4034246"/>
            <a:ext cx="4966769" cy="25551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C1E1B0E-11D2-4BE8-B3DD-CCE03C7AD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50085" y="1383123"/>
            <a:ext cx="3467663" cy="16861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FD60AD6-0DF1-444F-AAC8-F7211208955E}"/>
              </a:ext>
            </a:extLst>
          </p:cNvPr>
          <p:cNvSpPr/>
          <p:nvPr/>
        </p:nvSpPr>
        <p:spPr>
          <a:xfrm>
            <a:off x="1867695" y="2300921"/>
            <a:ext cx="2123192" cy="233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480973-7014-492F-94A3-3A615BE66BE8}"/>
              </a:ext>
            </a:extLst>
          </p:cNvPr>
          <p:cNvSpPr/>
          <p:nvPr/>
        </p:nvSpPr>
        <p:spPr>
          <a:xfrm>
            <a:off x="6368356" y="1783925"/>
            <a:ext cx="2123192" cy="768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17F705-EAF6-4BAE-8951-4926BD4E1C66}"/>
              </a:ext>
            </a:extLst>
          </p:cNvPr>
          <p:cNvSpPr/>
          <p:nvPr/>
        </p:nvSpPr>
        <p:spPr>
          <a:xfrm>
            <a:off x="1149847" y="5241423"/>
            <a:ext cx="2123192" cy="150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D4871F-AC70-45CA-8EDA-A578A6A33229}"/>
              </a:ext>
            </a:extLst>
          </p:cNvPr>
          <p:cNvSpPr/>
          <p:nvPr/>
        </p:nvSpPr>
        <p:spPr>
          <a:xfrm>
            <a:off x="1149847" y="5403169"/>
            <a:ext cx="2123192" cy="6814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6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persistence.xml(2)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00" y="2147326"/>
            <a:ext cx="6900000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7889" y="2417708"/>
            <a:ext cx="60721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>
                <a:solidFill>
                  <a:srgbClr val="646464"/>
                </a:solidFill>
                <a:latin typeface="Courier New" panose="02070309020205020404" pitchFamily="49" charset="0"/>
              </a:rPr>
              <a:t>@Entity</a:t>
            </a:r>
          </a:p>
          <a:p>
            <a:r>
              <a:rPr lang="en-US" altLang="zh-TW" sz="900" dirty="0">
                <a:solidFill>
                  <a:srgbClr val="646464"/>
                </a:solidFill>
                <a:latin typeface="Courier New" panose="02070309020205020404" pitchFamily="49" charset="0"/>
              </a:rPr>
              <a:t>@Table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en-US" altLang="zh-TW" sz="900" dirty="0">
                <a:solidFill>
                  <a:srgbClr val="2A00FF"/>
                </a:solidFill>
                <a:latin typeface="Courier New" panose="02070309020205020404" pitchFamily="49" charset="0"/>
              </a:rPr>
              <a:t>"PERSON"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 {</a:t>
            </a:r>
            <a:endParaRPr lang="zh-TW" altLang="en-US" sz="900" dirty="0">
              <a:latin typeface="Courier New" panose="02070309020205020404" pitchFamily="49" charset="0"/>
            </a:endParaRPr>
          </a:p>
          <a:p>
            <a:r>
              <a:rPr lang="en-US" altLang="zh-TW" sz="900" dirty="0">
                <a:solidFill>
                  <a:srgbClr val="646464"/>
                </a:solidFill>
                <a:latin typeface="Courier New" panose="02070309020205020404" pitchFamily="49" charset="0"/>
              </a:rPr>
              <a:t>  @Id</a:t>
            </a:r>
          </a:p>
          <a:p>
            <a:r>
              <a:rPr lang="en-US" altLang="zh-TW" sz="900" dirty="0">
                <a:solidFill>
                  <a:srgbClr val="646464"/>
                </a:solidFill>
                <a:latin typeface="Courier New" panose="02070309020205020404" pitchFamily="49" charset="0"/>
              </a:rPr>
              <a:t>  @Column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en-US" altLang="zh-TW" sz="900" dirty="0">
                <a:solidFill>
                  <a:srgbClr val="2A00FF"/>
                </a:solidFill>
                <a:latin typeface="Courier New" panose="02070309020205020404" pitchFamily="49" charset="0"/>
              </a:rPr>
              <a:t>"id"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900" dirty="0">
                <a:solidFill>
                  <a:srgbClr val="646464"/>
                </a:solidFill>
                <a:latin typeface="Courier New" panose="02070309020205020404" pitchFamily="49" charset="0"/>
              </a:rPr>
              <a:t>  @</a:t>
            </a:r>
            <a:r>
              <a:rPr lang="en-US" altLang="zh-TW" sz="900" dirty="0" err="1">
                <a:solidFill>
                  <a:srgbClr val="646464"/>
                </a:solidFill>
                <a:latin typeface="Courier New" panose="02070309020205020404" pitchFamily="49" charset="0"/>
              </a:rPr>
              <a:t>GeneratedValue</a:t>
            </a:r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(strategy=</a:t>
            </a:r>
            <a:r>
              <a:rPr lang="en-US" altLang="zh-TW" sz="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GenerationType.</a:t>
            </a:r>
            <a:r>
              <a:rPr lang="en-US" altLang="zh-TW" sz="9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IDENTITY</a:t>
            </a:r>
            <a:r>
              <a:rPr lang="en-US" altLang="zh-TW" sz="9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private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private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TW" sz="9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TW" sz="9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9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this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9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9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TW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TW" sz="9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this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9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9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altLang="zh-TW" sz="900" dirty="0">
                <a:solidFill>
                  <a:srgbClr val="646464"/>
                </a:solidFill>
                <a:latin typeface="Courier New" panose="02070309020205020404" pitchFamily="49" charset="0"/>
              </a:rPr>
              <a:t>  @Override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TW" sz="9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altLang="zh-TW" sz="9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900" b="1" dirty="0">
                <a:solidFill>
                  <a:srgbClr val="2A00FF"/>
                </a:solidFill>
                <a:latin typeface="Courier New" panose="02070309020205020404" pitchFamily="49" charset="0"/>
              </a:rPr>
              <a:t>"id="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9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900" b="1" dirty="0">
                <a:solidFill>
                  <a:srgbClr val="2A00FF"/>
                </a:solidFill>
                <a:latin typeface="Courier New" panose="02070309020205020404" pitchFamily="49" charset="0"/>
              </a:rPr>
              <a:t>", name="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9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900" b="1" dirty="0">
                <a:solidFill>
                  <a:srgbClr val="2A00FF"/>
                </a:solidFill>
                <a:latin typeface="Courier New" panose="02070309020205020404" pitchFamily="49" charset="0"/>
              </a:rPr>
              <a:t>", country="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TW" sz="900" b="1" dirty="0">
                <a:solidFill>
                  <a:srgbClr val="0000C0"/>
                </a:solidFill>
                <a:latin typeface="Courier New" panose="02070309020205020404" pitchFamily="49" charset="0"/>
              </a:rPr>
              <a:t>country</a:t>
            </a:r>
            <a:r>
              <a:rPr lang="en-US" altLang="zh-TW" sz="9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en-US" altLang="zh-TW" sz="9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6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JPA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example of Application-Managed Entity Manager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973" y="2509314"/>
            <a:ext cx="77931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emFactory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Persistence.</a:t>
            </a:r>
            <a:r>
              <a:rPr lang="en-US" altLang="zh-TW" sz="105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createEntityManagerFactory</a:t>
            </a:r>
            <a:r>
              <a:rPr lang="en-US" altLang="zh-TW" sz="1050" i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US" altLang="zh-TW" sz="1050" i="1" dirty="0">
                <a:solidFill>
                  <a:srgbClr val="2A00FF"/>
                </a:solidFill>
                <a:latin typeface="Courier New" panose="02070309020205020404" pitchFamily="49" charset="0"/>
              </a:rPr>
              <a:t>"LOCAL_PERSISTENCE"</a:t>
            </a:r>
            <a:r>
              <a:rPr lang="en-US" altLang="zh-TW" sz="1050" i="1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</a:p>
          <a:p>
            <a:r>
              <a:rPr lang="zh-TW" alt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emFactory</a:t>
            </a:r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.createEntityManager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 );</a:t>
            </a:r>
          </a:p>
          <a:p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.getTransaction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 ).begin( );</a:t>
            </a:r>
          </a:p>
          <a:p>
            <a:r>
              <a:rPr lang="zh-TW" alt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Person();</a:t>
            </a:r>
          </a:p>
          <a:p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.setName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"Elvin"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.setCountry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"Denmark"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TW" alt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.persist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50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TW" alt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TW" sz="105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105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TW" sz="105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05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"create: "</a:t>
            </a:r>
            <a:r>
              <a:rPr lang="en-US" altLang="zh-TW" sz="105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zh-TW" sz="105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05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.toString</a:t>
            </a:r>
            <a:r>
              <a:rPr lang="en-US" altLang="zh-TW" sz="105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endParaRPr lang="en-US" altLang="zh-TW" sz="105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.getTransaction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().commit();</a:t>
            </a:r>
          </a:p>
          <a:p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05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emFactory</a:t>
            </a:r>
            <a:r>
              <a:rPr lang="en-US" altLang="zh-TW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altLang="zh-TW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203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JPA Tutorial - JPA Introduction</a:t>
            </a:r>
          </a:p>
          <a:p>
            <a:pPr lvl="1"/>
            <a:r>
              <a:rPr lang="en-US" altLang="zh-TW" dirty="0"/>
              <a:t>http://www.java2s.com/Tutorials/Java/JPA/index.htm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https://www.tutorialspoint.com/jpa/index.htm</a:t>
            </a:r>
          </a:p>
          <a:p>
            <a:endParaRPr lang="en-US" altLang="zh-TW" dirty="0"/>
          </a:p>
          <a:p>
            <a:r>
              <a:rPr lang="en-US" altLang="zh-TW" dirty="0"/>
              <a:t>A Guide to JPA with Spring</a:t>
            </a:r>
          </a:p>
          <a:p>
            <a:pPr lvl="1"/>
            <a:r>
              <a:rPr lang="en-US" altLang="zh-TW" dirty="0"/>
              <a:t>https://www.baeldung.com/the-persistence-layer-with-spring-and-jpa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Hibernate ORM 5.3.7.Final User Guide</a:t>
            </a:r>
          </a:p>
          <a:p>
            <a:pPr lvl="1"/>
            <a:r>
              <a:rPr lang="en-US" altLang="zh-TW" dirty="0"/>
              <a:t>http://docs.jboss.org/hibernate/orm/5.3/userguide/html_single/Hibernate_User_Guide.html</a:t>
            </a:r>
          </a:p>
          <a:p>
            <a:r>
              <a:rPr lang="en-US" altLang="zh-TW" dirty="0"/>
              <a:t>Spring Framework reference</a:t>
            </a:r>
          </a:p>
          <a:p>
            <a:pPr lvl="1"/>
            <a:r>
              <a:rPr lang="en-US" altLang="zh-TW" dirty="0"/>
              <a:t>https://docs.spring.io/spring/docs/4.3.x/spring-framework-reference/html/index.html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9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JPA 1.0 - released in 2006 as a part of EJB 3.0 specification.</a:t>
            </a:r>
          </a:p>
          <a:p>
            <a:r>
              <a:rPr lang="en-US" altLang="zh-TW" dirty="0"/>
              <a:t>JPA 2.0 - released in the last of 2009. </a:t>
            </a:r>
          </a:p>
          <a:p>
            <a:pPr lvl="1"/>
            <a:r>
              <a:rPr lang="en-US" altLang="zh-TW" dirty="0"/>
              <a:t>It supports validation.</a:t>
            </a:r>
          </a:p>
          <a:p>
            <a:pPr lvl="1"/>
            <a:r>
              <a:rPr lang="en-US" altLang="zh-TW" dirty="0"/>
              <a:t>It expands the functionality of object-relational mapping.</a:t>
            </a:r>
          </a:p>
          <a:p>
            <a:pPr lvl="1"/>
            <a:r>
              <a:rPr lang="en-US" altLang="zh-TW" dirty="0"/>
              <a:t>It shares the object of cache support.</a:t>
            </a:r>
          </a:p>
          <a:p>
            <a:r>
              <a:rPr lang="en-US" altLang="zh-TW" dirty="0"/>
              <a:t>JPA 2.1 - released in 2013</a:t>
            </a:r>
          </a:p>
          <a:p>
            <a:pPr lvl="1"/>
            <a:r>
              <a:rPr lang="en-US" altLang="zh-TW" dirty="0"/>
              <a:t>It allows fetching of objects.</a:t>
            </a:r>
          </a:p>
          <a:p>
            <a:pPr lvl="1"/>
            <a:r>
              <a:rPr lang="en-US" altLang="zh-TW" dirty="0"/>
              <a:t>It provides support for criteria update/delete.</a:t>
            </a:r>
          </a:p>
          <a:p>
            <a:pPr lvl="1"/>
            <a:r>
              <a:rPr lang="en-US" altLang="zh-TW" dirty="0"/>
              <a:t>It generates schema.</a:t>
            </a:r>
          </a:p>
          <a:p>
            <a:r>
              <a:rPr lang="en-US" altLang="zh-TW" dirty="0"/>
              <a:t>JPA 2.2 - released as a development of </a:t>
            </a:r>
            <a:r>
              <a:rPr lang="en-US" altLang="zh-TW" dirty="0" err="1"/>
              <a:t>maintainenece</a:t>
            </a:r>
            <a:r>
              <a:rPr lang="en-US" altLang="zh-TW" dirty="0"/>
              <a:t> in 2017.</a:t>
            </a:r>
          </a:p>
          <a:p>
            <a:pPr lvl="1"/>
            <a:r>
              <a:rPr lang="en-US" altLang="zh-TW" dirty="0"/>
              <a:t> It supports Java 8 Date and Time.</a:t>
            </a:r>
          </a:p>
          <a:p>
            <a:pPr lvl="1"/>
            <a:r>
              <a:rPr lang="en-US" altLang="zh-TW" dirty="0"/>
              <a:t>It provides @Repeatable annotation that can be used when we want to apply the same annotations to a declaration or type use.</a:t>
            </a:r>
          </a:p>
          <a:p>
            <a:pPr lvl="1"/>
            <a:r>
              <a:rPr lang="en-US" altLang="zh-TW" dirty="0"/>
              <a:t>It allows JPA annotation to be used in meta-annotations.</a:t>
            </a:r>
          </a:p>
          <a:p>
            <a:pPr lvl="1"/>
            <a:r>
              <a:rPr lang="en-US" altLang="zh-TW" dirty="0"/>
              <a:t>It provides an ability to stream a query result.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0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zh-TW" b="1" dirty="0" err="1"/>
              <a:t>EntityManager</a:t>
            </a:r>
            <a:r>
              <a:rPr lang="en-US" altLang="zh-TW" b="1" dirty="0"/>
              <a:t> </a:t>
            </a:r>
          </a:p>
          <a:p>
            <a:pPr lvl="1" fontAlgn="base"/>
            <a:r>
              <a:rPr lang="en-US" altLang="zh-TW" dirty="0"/>
              <a:t>A class that manages the persistent state(or lifecycle) of an entity.</a:t>
            </a:r>
          </a:p>
          <a:p>
            <a:pPr lvl="1" fontAlgn="base"/>
            <a:r>
              <a:rPr lang="en-US" altLang="zh-TW" dirty="0"/>
              <a:t>provides the operations from and to the database</a:t>
            </a:r>
          </a:p>
          <a:p>
            <a:pPr lvl="1" fontAlgn="base"/>
            <a:endParaRPr lang="en-US" altLang="zh-TW" dirty="0"/>
          </a:p>
          <a:p>
            <a:pPr fontAlgn="base"/>
            <a:r>
              <a:rPr lang="en-US" altLang="zh-TW" b="1" dirty="0"/>
              <a:t>Persistence Unit</a:t>
            </a:r>
            <a:r>
              <a:rPr lang="en-US" altLang="zh-TW" dirty="0"/>
              <a:t> </a:t>
            </a:r>
          </a:p>
          <a:p>
            <a:pPr lvl="1" fontAlgn="base"/>
            <a:r>
              <a:rPr lang="en-US" altLang="zh-TW" dirty="0"/>
              <a:t>a named configuration of entity classes.</a:t>
            </a:r>
          </a:p>
          <a:p>
            <a:pPr lvl="1" fontAlgn="base"/>
            <a:r>
              <a:rPr lang="en-US" altLang="zh-TW" dirty="0"/>
              <a:t>described via the persistence.xml file in the META-INF directory of the source folder</a:t>
            </a:r>
          </a:p>
          <a:p>
            <a:pPr lvl="1" fontAlgn="base"/>
            <a:endParaRPr lang="en-US" altLang="zh-TW" dirty="0"/>
          </a:p>
          <a:p>
            <a:pPr fontAlgn="base"/>
            <a:r>
              <a:rPr lang="en-US" altLang="zh-TW" b="1" dirty="0"/>
              <a:t>Persistence Context </a:t>
            </a:r>
          </a:p>
          <a:p>
            <a:pPr lvl="1" fontAlgn="base"/>
            <a:r>
              <a:rPr lang="en-US" altLang="zh-TW" dirty="0"/>
              <a:t>a managed set of entity instances. </a:t>
            </a:r>
          </a:p>
          <a:p>
            <a:pPr lvl="1" fontAlgn="base"/>
            <a:endParaRPr lang="en-US" altLang="zh-TW" dirty="0"/>
          </a:p>
          <a:p>
            <a:pPr fontAlgn="base"/>
            <a:r>
              <a:rPr lang="en-US" altLang="zh-TW" b="1" dirty="0"/>
              <a:t>Entities </a:t>
            </a:r>
          </a:p>
          <a:p>
            <a:pPr lvl="1" fontAlgn="base"/>
            <a:r>
              <a:rPr lang="en-US" altLang="zh-TW" dirty="0"/>
              <a:t>POJO used to be persisted in a database</a:t>
            </a:r>
          </a:p>
          <a:p>
            <a:pPr lvl="1" fontAlgn="base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5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</a:t>
            </a:r>
            <a:r>
              <a:rPr lang="en-US" altLang="zh-TW" dirty="0" err="1"/>
              <a:t>EntityManagers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Container Managed Entity Managers</a:t>
            </a:r>
          </a:p>
          <a:p>
            <a:pPr lvl="1" fontAlgn="base"/>
            <a:r>
              <a:rPr lang="en-US" altLang="zh-TW" dirty="0"/>
              <a:t>the lifecycle of the Entity Manager is managed by the container (for instance, a Java EE container or any other custom container like Spring) of the application</a:t>
            </a:r>
          </a:p>
          <a:p>
            <a:pPr lvl="1" fontAlgn="base"/>
            <a:r>
              <a:rPr lang="en-US" altLang="zh-TW" dirty="0"/>
              <a:t>may use transaction-scoped persistence contexts or extended persistence contexts.</a:t>
            </a:r>
          </a:p>
          <a:p>
            <a:pPr lvl="1" fontAlgn="base"/>
            <a:endParaRPr lang="en-US" altLang="zh-TW" dirty="0"/>
          </a:p>
          <a:p>
            <a:pPr fontAlgn="base"/>
            <a:r>
              <a:rPr lang="en-US" altLang="zh-TW" dirty="0"/>
              <a:t>Application Managed Entity Managers</a:t>
            </a:r>
          </a:p>
          <a:p>
            <a:pPr lvl="1" fontAlgn="base"/>
            <a:r>
              <a:rPr lang="en-US" altLang="zh-TW" dirty="0"/>
              <a:t> the lifecycle of </a:t>
            </a:r>
            <a:r>
              <a:rPr lang="en-US" altLang="zh-TW" dirty="0" err="1"/>
              <a:t>EntityManager</a:t>
            </a:r>
            <a:r>
              <a:rPr lang="en-US" altLang="zh-TW" dirty="0"/>
              <a:t> instances is managed by the application.</a:t>
            </a:r>
          </a:p>
          <a:p>
            <a:pPr lvl="1" fontAlgn="base"/>
            <a:r>
              <a:rPr lang="en-US" altLang="zh-TW" dirty="0"/>
              <a:t>direct access to the underlying persistence provider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6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BA8D6-CBB5-42BD-8D90-24F31A30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Persistence Context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15E25-45E8-4878-89DD-F98F76B9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JPA persistence context contains the entities managed by the persistence provider. </a:t>
            </a:r>
          </a:p>
          <a:p>
            <a:pPr lvl="1"/>
            <a:r>
              <a:rPr lang="en-US" altLang="zh-TW" dirty="0"/>
              <a:t>acts like a first level (transactional) cache for interacting with the </a:t>
            </a:r>
            <a:r>
              <a:rPr lang="en-US" altLang="zh-TW" dirty="0" err="1"/>
              <a:t>datasource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Loaded entities are placed into the persistence context before being returned to the application. </a:t>
            </a:r>
          </a:p>
          <a:p>
            <a:pPr lvl="1"/>
            <a:r>
              <a:rPr lang="en-US" altLang="zh-TW" dirty="0"/>
              <a:t>Entities changes are also placed into the persistence context (to be saved in the database when the transaction commits).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2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Transaction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EntityManager</a:t>
            </a:r>
            <a:r>
              <a:rPr lang="en-US" altLang="zh-TW" dirty="0"/>
              <a:t> is to determine the lifetime of the Persistence Context. </a:t>
            </a:r>
          </a:p>
          <a:p>
            <a:r>
              <a:rPr lang="en-US" altLang="zh-TW" dirty="0"/>
              <a:t>Transactions are directly related to entities. Managing transactions would mean managing how entities lifecycle(create, update delete) is managed. </a:t>
            </a:r>
          </a:p>
          <a:p>
            <a:pPr lvl="1"/>
            <a:r>
              <a:rPr lang="en-US" altLang="zh-TW" dirty="0"/>
              <a:t>Whenever a transaction begins, a Persistence Context instance gets associated with it. </a:t>
            </a:r>
          </a:p>
          <a:p>
            <a:pPr lvl="1"/>
            <a:r>
              <a:rPr lang="en-US" altLang="zh-TW" dirty="0"/>
              <a:t>And when a Transaction ends(commits for example), the Persistence Context is flushed and get disassociated with the transaction.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1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Container Managed Entity 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most common way of acquiring a Container Managed </a:t>
            </a:r>
            <a:r>
              <a:rPr lang="en-US" altLang="zh-TW" dirty="0" err="1"/>
              <a:t>EntityManager</a:t>
            </a:r>
            <a:r>
              <a:rPr lang="en-US" altLang="zh-TW" dirty="0"/>
              <a:t> is to use @</a:t>
            </a:r>
            <a:r>
              <a:rPr lang="en-US" altLang="zh-TW" dirty="0" err="1"/>
              <a:t>PersistenceContext</a:t>
            </a:r>
            <a:r>
              <a:rPr lang="en-US" altLang="zh-TW" dirty="0"/>
              <a:t> annotation on an </a:t>
            </a:r>
            <a:r>
              <a:rPr lang="en-US" altLang="zh-TW" dirty="0" err="1"/>
              <a:t>EntityManager</a:t>
            </a:r>
            <a:r>
              <a:rPr lang="en-US" altLang="zh-TW" dirty="0"/>
              <a:t> attribute.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9" y="3093578"/>
            <a:ext cx="7346527" cy="17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1473</TotalTime>
  <Words>1842</Words>
  <Application>Microsoft Office PowerPoint</Application>
  <PresentationFormat>如螢幕大小 (4:3)</PresentationFormat>
  <Paragraphs>299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新細明體</vt:lpstr>
      <vt:lpstr>Calibri</vt:lpstr>
      <vt:lpstr>Calibri Light</vt:lpstr>
      <vt:lpstr>Courier New</vt:lpstr>
      <vt:lpstr>Wingdings 2</vt:lpstr>
      <vt:lpstr>HDOfficeLightV0</vt:lpstr>
      <vt:lpstr>1_HDOfficeLightV0</vt:lpstr>
      <vt:lpstr>JPA Tutorial Part I</vt:lpstr>
      <vt:lpstr>1. Introduction</vt:lpstr>
      <vt:lpstr>Introduction</vt:lpstr>
      <vt:lpstr>History</vt:lpstr>
      <vt:lpstr>Components</vt:lpstr>
      <vt:lpstr>Types of EntityManagers</vt:lpstr>
      <vt:lpstr>Persistence Context</vt:lpstr>
      <vt:lpstr>Transaction Management</vt:lpstr>
      <vt:lpstr>Container Managed Entity Manager</vt:lpstr>
      <vt:lpstr>types of Transaction management</vt:lpstr>
      <vt:lpstr>JPA configuration - persistence.xml</vt:lpstr>
      <vt:lpstr>Entity</vt:lpstr>
      <vt:lpstr>Entities - lifecycle</vt:lpstr>
      <vt:lpstr>Annotations for entity class</vt:lpstr>
      <vt:lpstr>PowerPoint 簡報</vt:lpstr>
      <vt:lpstr>JPA Primary Key</vt:lpstr>
      <vt:lpstr>Strategies  for Automatic Primary Key Generation</vt:lpstr>
      <vt:lpstr>Direction in Entity Relationships</vt:lpstr>
      <vt:lpstr>Multiplicity in Entity Relationships</vt:lpstr>
      <vt:lpstr>Fetch Types</vt:lpstr>
      <vt:lpstr>Cascade Types</vt:lpstr>
      <vt:lpstr>2. JPA in eclipse</vt:lpstr>
      <vt:lpstr>Enviorment</vt:lpstr>
      <vt:lpstr>create JPA Project</vt:lpstr>
      <vt:lpstr>input project name and just press [next]</vt:lpstr>
      <vt:lpstr>add library for JPA</vt:lpstr>
      <vt:lpstr>Add connection</vt:lpstr>
      <vt:lpstr>specify jdbc driver</vt:lpstr>
      <vt:lpstr>PowerPoint 簡報</vt:lpstr>
      <vt:lpstr>after creating a project</vt:lpstr>
      <vt:lpstr>create entities</vt:lpstr>
      <vt:lpstr>customize table association and defaults</vt:lpstr>
      <vt:lpstr>automatically generate entities</vt:lpstr>
      <vt:lpstr>edit persistence.xml (1)</vt:lpstr>
      <vt:lpstr>edit persistence.xml(2)</vt:lpstr>
      <vt:lpstr>Entity Class</vt:lpstr>
      <vt:lpstr>JPA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</dc:title>
  <dc:creator>Lawren Houng</dc:creator>
  <cp:lastModifiedBy>Lawren Houng</cp:lastModifiedBy>
  <cp:revision>85</cp:revision>
  <dcterms:created xsi:type="dcterms:W3CDTF">2018-10-27T17:27:19Z</dcterms:created>
  <dcterms:modified xsi:type="dcterms:W3CDTF">2018-11-01T09:10:28Z</dcterms:modified>
</cp:coreProperties>
</file>