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410" r:id="rId21"/>
    <p:sldId id="411" r:id="rId22"/>
    <p:sldId id="412" r:id="rId23"/>
    <p:sldId id="389" r:id="rId24"/>
    <p:sldId id="391" r:id="rId25"/>
    <p:sldId id="413" r:id="rId26"/>
    <p:sldId id="392" r:id="rId27"/>
    <p:sldId id="415" r:id="rId28"/>
    <p:sldId id="414" r:id="rId29"/>
    <p:sldId id="417" r:id="rId30"/>
    <p:sldId id="418" r:id="rId31"/>
    <p:sldId id="419" r:id="rId32"/>
    <p:sldId id="259"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867746"/>
          </a:xfrm>
        </p:spPr>
        <p:txBody>
          <a:bodyPr/>
          <a:lstStyle/>
          <a:p>
            <a:r>
              <a:rPr lang="en-US" altLang="zh-TW" sz="6600" b="1" dirty="0"/>
              <a:t>JPA</a:t>
            </a:r>
            <a:r>
              <a:rPr lang="zh-TW" altLang="en-US" sz="6600" b="1" dirty="0"/>
              <a:t> </a:t>
            </a:r>
            <a:r>
              <a:rPr lang="en-US" altLang="zh-TW" sz="6600" b="1" dirty="0"/>
              <a:t>Tutorial</a:t>
            </a:r>
            <a:br>
              <a:rPr lang="en-US" altLang="zh-TW" sz="6600" b="1" dirty="0"/>
            </a:br>
            <a:r>
              <a:rPr lang="en-US" altLang="zh-TW" dirty="0"/>
              <a:t>Part II. Programming</a:t>
            </a:r>
            <a:endParaRPr lang="zh-TW" altLang="en-US" dirty="0"/>
          </a:p>
        </p:txBody>
      </p:sp>
      <p:sp>
        <p:nvSpPr>
          <p:cNvPr id="3" name="副標題 2"/>
          <p:cNvSpPr>
            <a:spLocks noGrp="1"/>
          </p:cNvSpPr>
          <p:nvPr>
            <p:ph type="subTitle" idx="1"/>
          </p:nvPr>
        </p:nvSpPr>
        <p:spPr>
          <a:xfrm>
            <a:off x="1524000" y="4634344"/>
            <a:ext cx="9144000" cy="623455"/>
          </a:xfrm>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JPA </a:t>
            </a:r>
            <a:r>
              <a:rPr lang="en-US" altLang="zh-TW" dirty="0"/>
              <a:t>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4409862"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 Named </a:t>
            </a:r>
            <a:r>
              <a:rPr lang="en-US" altLang="zh-TW" dirty="0"/>
              <a:t>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 Criteria </a:t>
            </a:r>
            <a:r>
              <a:rPr lang="en-US" altLang="zh-TW" dirty="0"/>
              <a:t>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 Native 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smtClean="0"/>
              <a:t>1. </a:t>
            </a:r>
            <a:r>
              <a:rPr lang="en-US" altLang="zh-TW" dirty="0" err="1" smtClean="0"/>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zh-TW" altLang="zh-TW" sz="1600" dirty="0">
                <a:solidFill>
                  <a:srgbClr val="000000"/>
                </a:solidFill>
                <a:latin typeface="Arial Unicode MS" panose="020B0604020202020204" pitchFamily="34" charset="-120"/>
                <a:ea typeface="Droid Sans Mono"/>
              </a:rPr>
              <a:t>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lang="en-US" altLang="zh-TW" sz="1600" dirty="0">
                <a:solidFill>
                  <a:srgbClr val="666600"/>
                </a:solidFill>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smtClean="0"/>
              <a:t>With Native SQL Query, If </a:t>
            </a:r>
            <a:r>
              <a:rPr lang="en-US" altLang="zh-TW" dirty="0"/>
              <a:t>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9. 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10. 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 Batching</a:t>
            </a:r>
            <a:endParaRPr lang="zh-TW" altLang="en-US" dirty="0"/>
          </a:p>
        </p:txBody>
      </p:sp>
      <p:sp>
        <p:nvSpPr>
          <p:cNvPr id="3" name="內容版面配置區 2"/>
          <p:cNvSpPr>
            <a:spLocks noGrp="1"/>
          </p:cNvSpPr>
          <p:nvPr>
            <p:ph idx="1"/>
          </p:nvPr>
        </p:nvSpPr>
        <p:spPr/>
        <p:txBody>
          <a:bodyPr/>
          <a:lstStyle/>
          <a:p>
            <a:r>
              <a:rPr lang="en-US" altLang="zh-TW" dirty="0" smtClean="0"/>
              <a:t>JPA has slower performance and consumes more resources compared to JDBC.</a:t>
            </a:r>
          </a:p>
          <a:p>
            <a:r>
              <a:rPr lang="en-US" altLang="zh-TW" dirty="0" smtClean="0"/>
              <a:t>Be careful on the number of entities loaded into persistence context, or the application may fail </a:t>
            </a:r>
            <a:r>
              <a:rPr lang="en-US" altLang="zh-TW" dirty="0"/>
              <a:t>with an </a:t>
            </a:r>
            <a:r>
              <a:rPr lang="en-US" altLang="zh-TW" dirty="0" err="1" smtClean="0"/>
              <a:t>OutOfMemoryException</a:t>
            </a:r>
            <a:r>
              <a:rPr lang="en-US" altLang="zh-TW" dirty="0" smtClean="0"/>
              <a:t>.</a:t>
            </a:r>
            <a:endParaRPr lang="en-US" altLang="zh-TW" dirty="0"/>
          </a:p>
          <a:p>
            <a:endParaRPr lang="zh-TW" altLang="en-US" dirty="0"/>
          </a:p>
        </p:txBody>
      </p:sp>
    </p:spTree>
    <p:extLst>
      <p:ext uri="{BB962C8B-B14F-4D97-AF65-F5344CB8AC3E}">
        <p14:creationId xmlns:p14="http://schemas.microsoft.com/office/powerpoint/2010/main" val="159834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naive way to insert 10,000 entities</a:t>
            </a:r>
            <a:endParaRPr lang="zh-TW" altLang="en-US" dirty="0"/>
          </a:p>
        </p:txBody>
      </p:sp>
      <p:sp>
        <p:nvSpPr>
          <p:cNvPr id="3" name="內容版面配置區 2"/>
          <p:cNvSpPr>
            <a:spLocks noGrp="1"/>
          </p:cNvSpPr>
          <p:nvPr>
            <p:ph idx="1"/>
          </p:nvPr>
        </p:nvSpPr>
        <p:spPr>
          <a:xfrm>
            <a:off x="6795655" y="1825625"/>
            <a:ext cx="4558145" cy="4351338"/>
          </a:xfrm>
        </p:spPr>
        <p:txBody>
          <a:bodyPr/>
          <a:lstStyle/>
          <a:p>
            <a:r>
              <a:rPr lang="en-US" altLang="zh-TW" dirty="0" smtClean="0"/>
              <a:t>problem</a:t>
            </a:r>
          </a:p>
          <a:p>
            <a:pPr lvl="1"/>
            <a:r>
              <a:rPr lang="en-US" altLang="zh-TW" dirty="0"/>
              <a:t>when the transaction ends, 100 000 entities are managed by the persistence </a:t>
            </a:r>
            <a:r>
              <a:rPr lang="en-US" altLang="zh-TW" dirty="0" smtClean="0"/>
              <a:t>context</a:t>
            </a:r>
          </a:p>
          <a:p>
            <a:pPr lvl="1"/>
            <a:r>
              <a:rPr lang="en-US" altLang="zh-TW" dirty="0"/>
              <a:t>long-running transactions</a:t>
            </a:r>
            <a:endParaRPr lang="zh-TW" altLang="en-US" dirty="0"/>
          </a:p>
        </p:txBody>
      </p:sp>
      <p:sp>
        <p:nvSpPr>
          <p:cNvPr id="4" name="Rectangle 1"/>
          <p:cNvSpPr>
            <a:spLocks noChangeArrowheads="1"/>
          </p:cNvSpPr>
          <p:nvPr/>
        </p:nvSpPr>
        <p:spPr bwMode="auto">
          <a:xfrm>
            <a:off x="838200" y="1868091"/>
            <a:ext cx="5696153" cy="430887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6666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entityManagerFactory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getTransaction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begin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effectLst/>
                <a:latin typeface="Arial Unicode MS" panose="020B0604020202020204" pitchFamily="34" charset="-120"/>
                <a:ea typeface="Droid Sans Mono"/>
              </a:rPr>
              <a:t>100000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format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"Person %d"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commit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catch</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RuntimeException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isActive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rollback</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throw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finally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close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63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Better way  </a:t>
            </a:r>
            <a:endParaRPr lang="zh-TW" altLang="en-US" dirty="0"/>
          </a:p>
        </p:txBody>
      </p:sp>
      <p:sp>
        <p:nvSpPr>
          <p:cNvPr id="3" name="內容版面配置區 2"/>
          <p:cNvSpPr>
            <a:spLocks noGrp="1"/>
          </p:cNvSpPr>
          <p:nvPr>
            <p:ph idx="1"/>
          </p:nvPr>
        </p:nvSpPr>
        <p:spPr>
          <a:xfrm>
            <a:off x="6821234" y="1825625"/>
            <a:ext cx="4532565" cy="4351338"/>
          </a:xfrm>
        </p:spPr>
        <p:txBody>
          <a:bodyPr/>
          <a:lstStyle/>
          <a:p>
            <a:r>
              <a:rPr lang="en-US" altLang="zh-TW" dirty="0"/>
              <a:t>employ methods flush() and clear</a:t>
            </a:r>
            <a:r>
              <a:rPr lang="en-US" altLang="zh-TW"/>
              <a:t>() </a:t>
            </a:r>
            <a:r>
              <a:rPr lang="en-US" altLang="zh-TW" smtClean="0"/>
              <a:t>regularly</a:t>
            </a:r>
            <a:r>
              <a:rPr lang="en-US" altLang="zh-TW" dirty="0"/>
              <a:t>, to control the size of </a:t>
            </a:r>
            <a:r>
              <a:rPr lang="en-US" altLang="zh-TW" dirty="0" smtClean="0"/>
              <a:t>the persistence context</a:t>
            </a:r>
            <a:endParaRPr lang="zh-TW" altLang="en-US" dirty="0"/>
          </a:p>
        </p:txBody>
      </p:sp>
      <p:sp>
        <p:nvSpPr>
          <p:cNvPr id="4" name="Rectangle 1"/>
          <p:cNvSpPr>
            <a:spLocks noChangeArrowheads="1"/>
          </p:cNvSpPr>
          <p:nvPr/>
        </p:nvSpPr>
        <p:spPr bwMode="auto">
          <a:xfrm>
            <a:off x="976744" y="1523692"/>
            <a:ext cx="5435783" cy="49552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entityManagerFactory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getTransaction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begin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batchSize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50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entityCount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batchSize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88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880000"/>
                </a:solidFill>
                <a:effectLst/>
                <a:latin typeface="Arial Unicode MS" panose="020B0604020202020204" pitchFamily="34" charset="-120"/>
                <a:ea typeface="Droid Sans Mono"/>
              </a:rPr>
              <a:t>//flush a batch of inserts and release memory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flush</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clear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format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"Person %d"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commit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catch</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RuntimeException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&amp;&amp;</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isActive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txn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rollback</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throw</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finally</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if</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null</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close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solidFill>
                  <a:srgbClr val="000000"/>
                </a:solidFill>
                <a:latin typeface="Arial Unicode MS" panose="020B0604020202020204" pitchFamily="34" charset="-120"/>
                <a:ea typeface="Droid Sans Mono"/>
              </a:rPr>
              <a:t> </a:t>
            </a:r>
            <a:r>
              <a:rPr lang="en-US" altLang="zh-TW"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3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smtClean="0"/>
              <a:t>2. Methods </a:t>
            </a:r>
            <a:r>
              <a:rPr lang="en-US" altLang="zh-TW" dirty="0"/>
              <a:t>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smtClean="0"/>
              <a:t>persist() </a:t>
            </a:r>
            <a:r>
              <a:rPr lang="en-US" altLang="zh-TW" dirty="0"/>
              <a:t>: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639758" y="22141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639758" y="43112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639758" y="35905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639758" y="53269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smtClean="0"/>
              <a:t>3. Event </a:t>
            </a:r>
            <a:r>
              <a:rPr lang="en-US" altLang="zh-TW" dirty="0"/>
              <a:t>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Java </a:t>
            </a:r>
            <a:r>
              <a:rPr lang="en-US" altLang="zh-TW" dirty="0"/>
              <a:t>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2352</Words>
  <Application>Microsoft Office PowerPoint</Application>
  <PresentationFormat>寬螢幕</PresentationFormat>
  <Paragraphs>356</Paragraphs>
  <Slides>32</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32</vt:i4>
      </vt:variant>
    </vt:vector>
  </HeadingPairs>
  <TitlesOfParts>
    <vt:vector size="42"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Enviorment</vt:lpstr>
      <vt:lpstr>Hibernate ORM</vt:lpstr>
      <vt:lpstr>2. Methods of EntityManager</vt:lpstr>
      <vt:lpstr>PowerPoint 簡報</vt:lpstr>
      <vt:lpstr>PowerPoint 簡報</vt:lpstr>
      <vt:lpstr>3. Event Handling</vt:lpstr>
      <vt:lpstr>example</vt:lpstr>
      <vt:lpstr>4. Java Persistence Query language(JPQL)</vt:lpstr>
      <vt:lpstr>JPQL syntax</vt:lpstr>
      <vt:lpstr>PowerPoint 簡報</vt:lpstr>
      <vt:lpstr>PowerPoint 簡報</vt:lpstr>
      <vt:lpstr>5. JPA Query API</vt:lpstr>
      <vt:lpstr>PowerPoint 簡報</vt:lpstr>
      <vt:lpstr>JPQL for UPDATE/DELETE</vt:lpstr>
      <vt:lpstr>6. Named Queries</vt:lpstr>
      <vt:lpstr>example of NamedQuery</vt:lpstr>
      <vt:lpstr>7. Criteria API</vt:lpstr>
      <vt:lpstr>8. Native SQL Query</vt:lpstr>
      <vt:lpstr>PowerPoint 簡報</vt:lpstr>
      <vt:lpstr>PowerPoint 簡報</vt:lpstr>
      <vt:lpstr>9. Named Native SQL Query</vt:lpstr>
      <vt:lpstr>10. Locking</vt:lpstr>
      <vt:lpstr>Optimistic Lock</vt:lpstr>
      <vt:lpstr>PowerPoint 簡報</vt:lpstr>
      <vt:lpstr>Pessimistic Lock</vt:lpstr>
      <vt:lpstr>methods to acquire a lock</vt:lpstr>
      <vt:lpstr>PowerPoint 簡報</vt:lpstr>
      <vt:lpstr>11. Batching</vt:lpstr>
      <vt:lpstr>naive way to insert 10,000 entities</vt:lpstr>
      <vt:lpstr>Better way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95</cp:revision>
  <dcterms:created xsi:type="dcterms:W3CDTF">2018-10-27T17:27:19Z</dcterms:created>
  <dcterms:modified xsi:type="dcterms:W3CDTF">2018-11-22T06:08:08Z</dcterms:modified>
</cp:coreProperties>
</file>