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60" r:id="rId13"/>
    <p:sldId id="261" r:id="rId14"/>
    <p:sldId id="264" r:id="rId15"/>
    <p:sldId id="263" r:id="rId16"/>
    <p:sldId id="268" r:id="rId17"/>
    <p:sldId id="262" r:id="rId18"/>
    <p:sldId id="265" r:id="rId19"/>
    <p:sldId id="266" r:id="rId20"/>
    <p:sldId id="269" r:id="rId21"/>
    <p:sldId id="267" r:id="rId22"/>
    <p:sldId id="270" r:id="rId23"/>
    <p:sldId id="259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01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48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17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54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62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54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2018/10/20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80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33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29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6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CDC8-BA8A-40BE-ADB5-07E1343FAE8E}" type="datetimeFigureOut">
              <a:rPr lang="zh-TW" altLang="en-US" smtClean="0"/>
              <a:t>2018/10/20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33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ECDC8-BA8A-40BE-ADB5-07E1343FAE8E}" type="datetimeFigureOut">
              <a:rPr lang="zh-TW" altLang="en-US" smtClean="0"/>
              <a:t>2018/10/20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F8CBE-5294-42E7-BF9D-935D3AD1B0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55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Spring JPA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2018/10/18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4225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EF2791-4A67-4997-9E87-95AA1795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Entities - lifecycle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4010AB-A67B-4230-93D6-DD1BF6518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New (transient): </a:t>
            </a:r>
          </a:p>
          <a:p>
            <a:pPr lvl="1"/>
            <a:r>
              <a:rPr lang="en-US" altLang="zh-TW" dirty="0"/>
              <a:t>an entity is new if it has just been instantiated using the new operator, and it is not associated with a persistence context. </a:t>
            </a:r>
          </a:p>
          <a:p>
            <a:pPr lvl="1"/>
            <a:r>
              <a:rPr lang="en-US" altLang="zh-TW" dirty="0"/>
              <a:t>It has no persistent representation in the database and no identifier value has been assigned.</a:t>
            </a:r>
          </a:p>
          <a:p>
            <a:r>
              <a:rPr lang="en-US" altLang="zh-TW" dirty="0"/>
              <a:t>Managed (persistent): </a:t>
            </a:r>
          </a:p>
          <a:p>
            <a:pPr lvl="1"/>
            <a:r>
              <a:rPr lang="en-US" altLang="zh-TW" dirty="0"/>
              <a:t>a managed entity instance is an instance with a persistent identity that is currently associated with a persistence context.</a:t>
            </a:r>
          </a:p>
          <a:p>
            <a:r>
              <a:rPr lang="en-US" altLang="zh-TW" dirty="0"/>
              <a:t>Detached: </a:t>
            </a:r>
          </a:p>
          <a:p>
            <a:pPr lvl="1"/>
            <a:r>
              <a:rPr lang="en-US" altLang="zh-TW" dirty="0"/>
              <a:t>the entity instance is an instance with a persistent identity that is no longer associated with a persistence context, usually because the persistence context was closed or the instance was evicted from the context.</a:t>
            </a:r>
          </a:p>
          <a:p>
            <a:r>
              <a:rPr lang="en-US" altLang="zh-TW" dirty="0"/>
              <a:t>Removed: </a:t>
            </a:r>
          </a:p>
          <a:p>
            <a:pPr lvl="1"/>
            <a:r>
              <a:rPr lang="en-US" altLang="zh-TW" dirty="0"/>
              <a:t>a removed entity instance is an instance with a persistent identity, associated with a persistence context, but scheduled for removal from the database.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136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4C23ED-A6AA-4A07-93FB-11D85C6C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persistence.xml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5AC191-19A5-4C22-89B1-27D33C38C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standard configuration file</a:t>
            </a:r>
          </a:p>
          <a:p>
            <a:r>
              <a:rPr lang="en-US" altLang="zh-TW" dirty="0"/>
              <a:t>has to be included in the META-INF directory inside the JAR file that contains the entity beans. </a:t>
            </a:r>
          </a:p>
          <a:p>
            <a:r>
              <a:rPr lang="en-US" altLang="zh-TW" dirty="0"/>
              <a:t>define a persistence-unit with a unique name in the current scoped </a:t>
            </a:r>
            <a:r>
              <a:rPr lang="en-US" altLang="zh-TW" dirty="0" err="1"/>
              <a:t>classloader</a:t>
            </a:r>
            <a:r>
              <a:rPr lang="en-US" altLang="zh-TW" dirty="0"/>
              <a:t>. </a:t>
            </a:r>
          </a:p>
          <a:p>
            <a:r>
              <a:rPr lang="en-US" altLang="zh-TW" dirty="0"/>
              <a:t>The provider attribute specifies the underlying implementation of the JPA </a:t>
            </a:r>
            <a:r>
              <a:rPr lang="en-US" altLang="zh-TW" dirty="0" err="1"/>
              <a:t>EntityManager</a:t>
            </a:r>
            <a:r>
              <a:rPr lang="en-US" altLang="zh-TW" dirty="0"/>
              <a:t>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1472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JPA defines a persistence unit through the </a:t>
            </a:r>
            <a:r>
              <a:rPr lang="en-US" altLang="zh-TW" i="1" dirty="0"/>
              <a:t>META-INF/persistence.xml</a:t>
            </a:r>
            <a:r>
              <a:rPr lang="en-US" altLang="zh-TW" dirty="0"/>
              <a:t> file.</a:t>
            </a:r>
          </a:p>
          <a:p>
            <a:endParaRPr lang="en-US" altLang="zh-TW" dirty="0"/>
          </a:p>
          <a:p>
            <a:r>
              <a:rPr lang="en-US" altLang="zh-TW" b="1" dirty="0"/>
              <a:t>Starting with Spring 3.1, the </a:t>
            </a:r>
            <a:r>
              <a:rPr lang="en-US" altLang="zh-TW" b="1" i="1" dirty="0"/>
              <a:t>persistence.xml</a:t>
            </a:r>
            <a:r>
              <a:rPr lang="en-US" altLang="zh-TW" b="1" dirty="0"/>
              <a:t> is no longer necessary</a:t>
            </a:r>
            <a:r>
              <a:rPr lang="en-US" altLang="zh-TW" dirty="0"/>
              <a:t> – the </a:t>
            </a:r>
            <a:r>
              <a:rPr lang="en-US" altLang="zh-TW" i="1" dirty="0" err="1"/>
              <a:t>LocalContainerEntityManagerFactoryBean</a:t>
            </a:r>
            <a:r>
              <a:rPr lang="en-US" altLang="zh-TW" dirty="0"/>
              <a:t> now supports a </a:t>
            </a:r>
            <a:r>
              <a:rPr lang="en-US" altLang="zh-TW" i="1" dirty="0"/>
              <a:t>‘</a:t>
            </a:r>
            <a:r>
              <a:rPr lang="en-US" altLang="zh-TW" i="1" dirty="0" err="1"/>
              <a:t>packagesToScan</a:t>
            </a:r>
            <a:r>
              <a:rPr lang="en-US" altLang="zh-TW" i="1" dirty="0"/>
              <a:t>’</a:t>
            </a:r>
            <a:r>
              <a:rPr lang="en-US" altLang="zh-TW" dirty="0"/>
              <a:t> property where the packages to scan for </a:t>
            </a:r>
            <a:r>
              <a:rPr lang="en-US" altLang="zh-TW" i="1" dirty="0"/>
              <a:t>@Entity</a:t>
            </a:r>
            <a:r>
              <a:rPr lang="en-US" altLang="zh-TW" dirty="0"/>
              <a:t> classes can be specified.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6680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31B14-E617-4B2F-B3D1-24F64A3B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Enviorment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4900B6-0D70-402C-9BBA-C32354E3D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 8</a:t>
            </a:r>
          </a:p>
          <a:p>
            <a:r>
              <a:rPr lang="en-US" altLang="zh-TW" dirty="0"/>
              <a:t>tomcat 7.x</a:t>
            </a:r>
          </a:p>
          <a:p>
            <a:r>
              <a:rPr lang="en-US" altLang="zh-TW" dirty="0"/>
              <a:t>spring 4.3.x</a:t>
            </a:r>
          </a:p>
          <a:p>
            <a:r>
              <a:rPr lang="en-US" altLang="zh-TW" dirty="0"/>
              <a:t>hibernate 4.3.x</a:t>
            </a:r>
          </a:p>
          <a:p>
            <a:r>
              <a:rPr lang="en-US" altLang="zh-TW" dirty="0"/>
              <a:t>hibernate-</a:t>
            </a:r>
            <a:r>
              <a:rPr lang="en-US" altLang="zh-TW" dirty="0" err="1"/>
              <a:t>jpa</a:t>
            </a:r>
            <a:endParaRPr lang="en-US" altLang="zh-TW" dirty="0"/>
          </a:p>
          <a:p>
            <a:r>
              <a:rPr lang="en-US" altLang="zh-TW" dirty="0" err="1"/>
              <a:t>postgresql</a:t>
            </a:r>
            <a:r>
              <a:rPr lang="en-US" altLang="zh-TW" dirty="0"/>
              <a:t> 8.4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7255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468D7-1647-401F-91B2-A28807F93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CE87DF-AE20-4784-ADF9-F79305748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7841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03308-1E95-47B0-8627-71B918AC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DB3079-6B19-4F4A-89D3-BBFD9F64F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AB1B0C-DBE2-4123-9C28-1F4644707739}"/>
              </a:ext>
            </a:extLst>
          </p:cNvPr>
          <p:cNvSpPr txBox="1"/>
          <p:nvPr/>
        </p:nvSpPr>
        <p:spPr>
          <a:xfrm>
            <a:off x="3575126" y="3122407"/>
            <a:ext cx="1299882" cy="6131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TW" dirty="0"/>
              <a:t>Service</a:t>
            </a:r>
          </a:p>
          <a:p>
            <a:pPr algn="ctr"/>
            <a:r>
              <a:rPr lang="en-US" altLang="zh-TW" dirty="0"/>
              <a:t>Interface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8CB027C-7F0C-4C23-8870-C4E117B7EC32}"/>
              </a:ext>
            </a:extLst>
          </p:cNvPr>
          <p:cNvSpPr txBox="1"/>
          <p:nvPr/>
        </p:nvSpPr>
        <p:spPr>
          <a:xfrm>
            <a:off x="5491777" y="3124200"/>
            <a:ext cx="1299882" cy="6131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TW" dirty="0"/>
              <a:t>Dao</a:t>
            </a:r>
          </a:p>
          <a:p>
            <a:pPr algn="ctr"/>
            <a:r>
              <a:rPr lang="en-US" altLang="zh-TW" dirty="0"/>
              <a:t>Interface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762A02B-E07F-4404-AFE1-D0819C6D7020}"/>
              </a:ext>
            </a:extLst>
          </p:cNvPr>
          <p:cNvSpPr txBox="1"/>
          <p:nvPr/>
        </p:nvSpPr>
        <p:spPr>
          <a:xfrm>
            <a:off x="7354639" y="3122407"/>
            <a:ext cx="1299882" cy="6131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TW" dirty="0"/>
              <a:t>Entity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1A2E3AA-1F5F-49D6-853E-865A46B7D40B}"/>
              </a:ext>
            </a:extLst>
          </p:cNvPr>
          <p:cNvSpPr txBox="1"/>
          <p:nvPr/>
        </p:nvSpPr>
        <p:spPr>
          <a:xfrm>
            <a:off x="1619920" y="3122407"/>
            <a:ext cx="1299882" cy="6131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TW" dirty="0"/>
              <a:t>Boundary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134C15D-5C71-4639-AC6F-D28621A78BCF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2919802" y="3429000"/>
            <a:ext cx="655324" cy="0"/>
          </a:xfrm>
          <a:prstGeom prst="straightConnector1">
            <a:avLst/>
          </a:prstGeom>
          <a:ln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BCEAFDC-C10A-4FB8-BF23-7831F232CF4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75008" y="3429000"/>
            <a:ext cx="616769" cy="1793"/>
          </a:xfrm>
          <a:prstGeom prst="straightConnector1">
            <a:avLst/>
          </a:prstGeom>
          <a:ln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08DB2D4-868F-43F2-9059-AE87478FE733}"/>
              </a:ext>
            </a:extLst>
          </p:cNvPr>
          <p:cNvCxnSpPr>
            <a:endCxn id="6" idx="1"/>
          </p:cNvCxnSpPr>
          <p:nvPr/>
        </p:nvCxnSpPr>
        <p:spPr>
          <a:xfrm>
            <a:off x="6791659" y="3429000"/>
            <a:ext cx="562980" cy="0"/>
          </a:xfrm>
          <a:prstGeom prst="straightConnector1">
            <a:avLst/>
          </a:prstGeom>
          <a:ln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DCE302F-A232-4D56-A74A-3BF42F671B6D}"/>
              </a:ext>
            </a:extLst>
          </p:cNvPr>
          <p:cNvSpPr txBox="1"/>
          <p:nvPr/>
        </p:nvSpPr>
        <p:spPr>
          <a:xfrm>
            <a:off x="5491777" y="4650581"/>
            <a:ext cx="1299882" cy="6131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TW" dirty="0" err="1"/>
              <a:t>DaoImpl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AAE2110-B8CF-45EE-B076-E479924E2F11}"/>
              </a:ext>
            </a:extLst>
          </p:cNvPr>
          <p:cNvSpPr txBox="1"/>
          <p:nvPr/>
        </p:nvSpPr>
        <p:spPr>
          <a:xfrm>
            <a:off x="3575126" y="4649685"/>
            <a:ext cx="1299882" cy="6131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TW" dirty="0" err="1"/>
              <a:t>ServiceImpl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170D550-051D-4447-B374-0AC89C043D0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875008" y="3733801"/>
            <a:ext cx="670558" cy="1222477"/>
          </a:xfrm>
          <a:prstGeom prst="straightConnector1">
            <a:avLst/>
          </a:prstGeom>
          <a:ln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5CC2397-182B-4722-BFE5-7D260114E8AD}"/>
              </a:ext>
            </a:extLst>
          </p:cNvPr>
          <p:cNvCxnSpPr>
            <a:endCxn id="4" idx="2"/>
          </p:cNvCxnSpPr>
          <p:nvPr/>
        </p:nvCxnSpPr>
        <p:spPr>
          <a:xfrm flipV="1">
            <a:off x="4225067" y="3735593"/>
            <a:ext cx="0" cy="91409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10826CA-69EC-4C85-AFB7-F06D2FD050AC}"/>
              </a:ext>
            </a:extLst>
          </p:cNvPr>
          <p:cNvCxnSpPr>
            <a:stCxn id="14" idx="0"/>
            <a:endCxn id="5" idx="2"/>
          </p:cNvCxnSpPr>
          <p:nvPr/>
        </p:nvCxnSpPr>
        <p:spPr>
          <a:xfrm flipV="1">
            <a:off x="6141718" y="3737386"/>
            <a:ext cx="0" cy="913195"/>
          </a:xfrm>
          <a:prstGeom prst="straightConnector1">
            <a:avLst/>
          </a:prstGeom>
          <a:ln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62E18F8-75E5-4A48-87D2-63BE5E77AC2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791659" y="3733801"/>
            <a:ext cx="616769" cy="1223373"/>
          </a:xfrm>
          <a:prstGeom prst="straightConnector1">
            <a:avLst/>
          </a:prstGeom>
          <a:ln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002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31079-188F-4E3E-B1CA-54CA9BB07A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with persistence.xml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33C06701-5D52-4B97-9B1D-6A22DC4905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681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28FAF4-78E1-45DE-BD7D-7A55A529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Persistence.xml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0E571BD-1718-481E-82EA-F45946430DB3}"/>
              </a:ext>
            </a:extLst>
          </p:cNvPr>
          <p:cNvSpPr/>
          <p:nvPr/>
        </p:nvSpPr>
        <p:spPr>
          <a:xfrm>
            <a:off x="570156" y="1487445"/>
            <a:ext cx="1038113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persistence </a:t>
            </a:r>
            <a:r>
              <a:rPr lang="fr-FR" altLang="zh-TW" sz="1400" dirty="0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fr-FR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"http://xmlns.jcp.org/xml/ns/persistence"</a:t>
            </a:r>
          </a:p>
          <a:p>
            <a:r>
              <a:rPr lang="en-US" altLang="zh-TW" sz="1400" dirty="0">
                <a:latin typeface="Consolas" panose="020B0609020204030204" pitchFamily="49" charset="0"/>
              </a:rPr>
              <a:t>  </a:t>
            </a:r>
            <a:r>
              <a:rPr lang="en-US" altLang="zh-TW" sz="14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</a:t>
            </a:r>
          </a:p>
          <a:p>
            <a:r>
              <a:rPr lang="en-US" altLang="zh-TW" sz="1400" dirty="0">
                <a:latin typeface="Consolas" panose="020B0609020204030204" pitchFamily="49" charset="0"/>
              </a:rPr>
              <a:t>  </a:t>
            </a:r>
            <a:r>
              <a:rPr lang="en-US" altLang="zh-TW" sz="14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"http://xmlns.jcp.org/xml/ns/persistence</a:t>
            </a:r>
          </a:p>
          <a:p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             http://xmlns.jcp.org/xml/ns/persistence/persistence_2_1.xsd"</a:t>
            </a:r>
          </a:p>
          <a:p>
            <a:r>
              <a:rPr lang="en-US" altLang="zh-TW" sz="1400" dirty="0">
                <a:latin typeface="Consolas" panose="020B0609020204030204" pitchFamily="49" charset="0"/>
              </a:rPr>
              <a:t>  </a:t>
            </a:r>
            <a:r>
              <a:rPr lang="en-US" altLang="zh-TW" sz="1400" dirty="0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"2.1"</a:t>
            </a:r>
            <a:r>
              <a:rPr lang="en-US" altLang="zh-TW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zh-TW" altLang="en-US" sz="1400" dirty="0"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persistence-unit </a:t>
            </a:r>
            <a:r>
              <a:rPr lang="en-US" altLang="zh-TW" sz="14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"LOCAL_PERSISTENCE"</a:t>
            </a:r>
            <a:r>
              <a:rPr lang="en-US" altLang="zh-TW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description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Spring Hibernate JPA Configuration Example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description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provider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org.hibernate.jpa.HibernatePersistenceProvider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provider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zh-TW" altLang="en-US" sz="1400" dirty="0"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3F5FBF"/>
                </a:solidFill>
                <a:latin typeface="Consolas" panose="020B0609020204030204" pitchFamily="49" charset="0"/>
              </a:rPr>
              <a:t>    &lt;!-- </a:t>
            </a:r>
            <a:r>
              <a:rPr lang="en-US" altLang="zh-TW" sz="1400" dirty="0" err="1">
                <a:solidFill>
                  <a:srgbClr val="3F5FBF"/>
                </a:solidFill>
                <a:latin typeface="Consolas" panose="020B0609020204030204" pitchFamily="49" charset="0"/>
              </a:rPr>
              <a:t>jdbc</a:t>
            </a:r>
            <a:r>
              <a:rPr lang="en-US" altLang="zh-TW" sz="1400" dirty="0">
                <a:solidFill>
                  <a:srgbClr val="3F5FBF"/>
                </a:solidFill>
                <a:latin typeface="Consolas" panose="020B0609020204030204" pitchFamily="49" charset="0"/>
              </a:rPr>
              <a:t> configuration --&gt;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TW" sz="14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javax.persistence.jdbc.driver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TW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org.postgresql.Driver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TW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TW" sz="14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"javax.persistence.jdbc.url" </a:t>
            </a:r>
            <a:r>
              <a:rPr lang="en-US" altLang="zh-TW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jdbc:postgresql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://localhost:5432/</a:t>
            </a:r>
            <a:r>
              <a:rPr lang="en-US" altLang="zh-TW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test_db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TW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TW" sz="14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javax.persistence.jdbc.user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TW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test_user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TW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TW" sz="14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javax.persistence.jdbc.password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TW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test_password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TW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TW" sz="14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hibernate.dialect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TW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org.hibernate.dialect.PostgreSQLDialect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TW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TW" sz="14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hibernate.show_sql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TW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altLang="zh-TW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zh-TW" altLang="en-US" sz="1400" dirty="0"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persistence-unit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persistence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46888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C0C42D0D-3ED6-4614-93E5-2CA39099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spring configuration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541444-C7AC-486A-9BF6-E1A007405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9928F1-C791-4183-9431-7F90F1264349}"/>
              </a:ext>
            </a:extLst>
          </p:cNvPr>
          <p:cNvSpPr/>
          <p:nvPr/>
        </p:nvSpPr>
        <p:spPr>
          <a:xfrm>
            <a:off x="838200" y="2588513"/>
            <a:ext cx="108983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altLang="zh-TW" sz="16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entityManagerFactory</a:t>
            </a:r>
            <a:r>
              <a:rPr lang="en-US" altLang="zh-TW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TW" sz="1600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"org.springframework.orm.jpa.LocalContainerEntityManagerFactoryBean"</a:t>
            </a:r>
            <a:r>
              <a:rPr lang="en-US" altLang="zh-TW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TW" sz="16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persistenceUnitName</a:t>
            </a:r>
            <a:r>
              <a:rPr lang="en-US" altLang="zh-TW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TW" sz="16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"LOCAL_PERSISTENCE"</a:t>
            </a:r>
            <a:r>
              <a:rPr lang="en-US" altLang="zh-TW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600" dirty="0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en-US" altLang="zh-TW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31223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A5832-4DDE-4B5A-B68F-DEBD51F0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7F4C2-85C7-438B-9BAD-1C44905E9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 @Repository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7C196-0329-4E47-84BB-0CB89F81FDDC}"/>
              </a:ext>
            </a:extLst>
          </p:cNvPr>
          <p:cNvSpPr/>
          <p:nvPr/>
        </p:nvSpPr>
        <p:spPr>
          <a:xfrm>
            <a:off x="990599" y="2505670"/>
            <a:ext cx="1036320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646464"/>
                </a:solidFill>
                <a:latin typeface="Consolas" panose="020B0609020204030204" pitchFamily="49" charset="0"/>
              </a:rPr>
              <a:t>@Repository</a:t>
            </a:r>
          </a:p>
          <a:p>
            <a:r>
              <a:rPr lang="en-US" altLang="zh-TW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TW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PersonDAOImpl</a:t>
            </a:r>
            <a:r>
              <a:rPr lang="en-US" altLang="zh-TW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TW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PersonDAO</a:t>
            </a:r>
            <a:r>
              <a:rPr lang="en-US" altLang="zh-TW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altLang="zh-TW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TW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TW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Logger </a:t>
            </a:r>
            <a:r>
              <a:rPr lang="en-US" altLang="zh-TW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logger</a:t>
            </a:r>
            <a:r>
              <a:rPr lang="en-US" altLang="zh-TW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TW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LoggerFactory.getLogger</a:t>
            </a:r>
            <a:r>
              <a:rPr lang="en-US" altLang="zh-TW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PersonDAOImpl.</a:t>
            </a:r>
            <a:r>
              <a:rPr lang="en-US" altLang="zh-TW" sz="16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zh-TW" altLang="en-US" sz="1600" dirty="0"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646464"/>
                </a:solidFill>
                <a:latin typeface="Consolas" panose="020B0609020204030204" pitchFamily="49" charset="0"/>
              </a:rPr>
              <a:t>  @</a:t>
            </a:r>
            <a:r>
              <a:rPr lang="en-US" altLang="zh-TW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PersistenceContext</a:t>
            </a:r>
            <a:endParaRPr lang="en-US" altLang="zh-TW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entityManager</a:t>
            </a:r>
            <a:r>
              <a:rPr lang="en-US" altLang="zh-TW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9082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 </a:t>
            </a:r>
            <a:r>
              <a:rPr lang="en-US" altLang="zh-TW" i="1" dirty="0"/>
              <a:t>Object-relational mapping</a:t>
            </a:r>
            <a:r>
              <a:rPr lang="en-US" altLang="zh-TW" dirty="0"/>
              <a:t> (ORM)</a:t>
            </a:r>
          </a:p>
          <a:p>
            <a:pPr lvl="1"/>
            <a:r>
              <a:rPr lang="en-US" altLang="zh-TW" dirty="0"/>
              <a:t>Mapping object models (Java programs) to relational models (database tables, fields) and vice versa</a:t>
            </a:r>
          </a:p>
          <a:p>
            <a:r>
              <a:rPr lang="en-US" altLang="zh-TW" dirty="0"/>
              <a:t> Java Persistence API (JPA)</a:t>
            </a:r>
          </a:p>
          <a:p>
            <a:pPr lvl="1"/>
            <a:r>
              <a:rPr lang="en-US" altLang="zh-TW" dirty="0"/>
              <a:t>a vendor independent specification for ORM</a:t>
            </a:r>
          </a:p>
          <a:p>
            <a:r>
              <a:rPr lang="en-US" altLang="zh-TW" dirty="0"/>
              <a:t>Popular JPA Providers</a:t>
            </a:r>
          </a:p>
          <a:p>
            <a:pPr lvl="1"/>
            <a:r>
              <a:rPr lang="en-US" altLang="zh-TW" dirty="0"/>
              <a:t>Hibernate, </a:t>
            </a:r>
            <a:r>
              <a:rPr lang="en-US" altLang="zh-TW" dirty="0" err="1"/>
              <a:t>Toplink</a:t>
            </a:r>
            <a:r>
              <a:rPr lang="en-US" altLang="zh-TW" dirty="0"/>
              <a:t>, </a:t>
            </a:r>
            <a:r>
              <a:rPr lang="en-US" altLang="zh-TW" dirty="0" err="1"/>
              <a:t>EclipseLink</a:t>
            </a:r>
            <a:r>
              <a:rPr lang="en-US" altLang="zh-TW" dirty="0"/>
              <a:t> and Apache </a:t>
            </a:r>
            <a:r>
              <a:rPr lang="en-US" altLang="zh-TW" dirty="0" err="1"/>
              <a:t>OpenJPA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5756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31079-188F-4E3E-B1CA-54CA9BB07A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without persistence.xml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33C06701-5D52-4B97-9B1D-6A22DC4905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658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F68C2A-AFB6-463F-A9BD-EFA781DC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Spring configuration</a:t>
            </a:r>
            <a:r>
              <a:rPr lang="zh-TW" altLang="en-US" dirty="0"/>
              <a:t> </a:t>
            </a:r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3148AC-0992-47F8-9435-275B95E6D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Spring configuration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86969E-7511-4F7E-A599-BF9C429F9137}"/>
              </a:ext>
            </a:extLst>
          </p:cNvPr>
          <p:cNvSpPr/>
          <p:nvPr/>
        </p:nvSpPr>
        <p:spPr>
          <a:xfrm>
            <a:off x="838200" y="2348280"/>
            <a:ext cx="1093156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altLang="zh-TW" sz="14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entityManagerFactory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TW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"org.springframework.orm.jpa.LocalContainerEntityManagerFactoryBean"</a:t>
            </a:r>
            <a:r>
              <a:rPr lang="en-US" altLang="zh-TW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TW" sz="14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dataSource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TW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ref</a:t>
            </a:r>
            <a:r>
              <a:rPr lang="en-US" altLang="zh-TW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dataSource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TW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TW" sz="14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packagesToScan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TW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en-US" altLang="zh-TW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my.test.model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TW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TW" sz="14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jpaVendorAdapter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    &lt;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altLang="zh-TW" sz="14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org.springframework.orm.jpa.vendor.HibernateJpaVendorAdapter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TW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&lt;/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TW" sz="14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jpaProperties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    &lt;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props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        &lt;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prop </a:t>
            </a:r>
            <a:r>
              <a:rPr lang="en-US" altLang="zh-TW" sz="1400" dirty="0">
                <a:solidFill>
                  <a:srgbClr val="7F007F"/>
                </a:solidFill>
                <a:latin typeface="Consolas" panose="020B0609020204030204" pitchFamily="49" charset="0"/>
              </a:rPr>
              <a:t>key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hibernate.dialect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org.hibernate.dialect.PostgreSQLDialect</a:t>
            </a:r>
            <a:r>
              <a:rPr lang="en-US" altLang="zh-TW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i="1" dirty="0">
                <a:solidFill>
                  <a:srgbClr val="3F7F7F"/>
                </a:solidFill>
                <a:latin typeface="Consolas" panose="020B0609020204030204" pitchFamily="49" charset="0"/>
              </a:rPr>
              <a:t>prop</a:t>
            </a:r>
            <a:r>
              <a:rPr lang="en-US" altLang="zh-TW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        &lt;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prop </a:t>
            </a:r>
            <a:r>
              <a:rPr lang="en-US" altLang="zh-TW" sz="1400" dirty="0">
                <a:solidFill>
                  <a:srgbClr val="7F007F"/>
                </a:solidFill>
                <a:latin typeface="Consolas" panose="020B0609020204030204" pitchFamily="49" charset="0"/>
              </a:rPr>
              <a:t>key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hibernate.show_sql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i="1" dirty="0">
                <a:solidFill>
                  <a:srgbClr val="3F7F7F"/>
                </a:solidFill>
                <a:latin typeface="Consolas" panose="020B0609020204030204" pitchFamily="49" charset="0"/>
              </a:rPr>
              <a:t>prop</a:t>
            </a:r>
            <a:r>
              <a:rPr lang="en-US" altLang="zh-TW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    &lt;/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props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&lt;/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zh-TW" altLang="en-US" sz="1400" dirty="0"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bean </a:t>
            </a:r>
            <a:r>
              <a:rPr lang="en-US" altLang="zh-TW" sz="14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dataSource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TW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TW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"org.apache.commons.dbcp2.BasicDataSource" </a:t>
            </a:r>
            <a:r>
              <a:rPr lang="en-US" altLang="zh-TW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destroy-method</a:t>
            </a:r>
            <a:r>
              <a:rPr lang="en-US" altLang="zh-TW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"close"</a:t>
            </a:r>
            <a:r>
              <a:rPr lang="en-US" altLang="zh-TW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TW" sz="14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driverClassName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TW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org.postgresql.Driver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TW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TW" sz="14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TW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jdbc:postgresql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://localhost:5432/</a:t>
            </a:r>
            <a:r>
              <a:rPr lang="en-US" altLang="zh-TW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test_db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TW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TW" sz="14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"username" </a:t>
            </a:r>
            <a:r>
              <a:rPr lang="en-US" altLang="zh-TW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test_user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TW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TW" sz="14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"password" </a:t>
            </a:r>
            <a:r>
              <a:rPr lang="en-US" altLang="zh-TW" sz="14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altLang="zh-TW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test_password</a:t>
            </a:r>
            <a:r>
              <a:rPr lang="en-US" altLang="zh-TW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TW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>
                <a:solidFill>
                  <a:srgbClr val="3F7F7F"/>
                </a:solidFill>
                <a:latin typeface="Consolas" panose="020B0609020204030204" pitchFamily="49" charset="0"/>
              </a:rPr>
              <a:t>bean</a:t>
            </a:r>
            <a:r>
              <a:rPr lang="en-US" altLang="zh-TW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5637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D3FC6C-452B-49B2-9824-99033191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E74E8F-B9D3-4334-B666-50A791CD2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190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https://www.tutorialspoint.com/jpa/index.htm</a:t>
            </a:r>
          </a:p>
          <a:p>
            <a:endParaRPr lang="en-US" altLang="zh-TW" dirty="0"/>
          </a:p>
          <a:p>
            <a:r>
              <a:rPr lang="en-US" altLang="zh-TW" dirty="0"/>
              <a:t>https://www.javatpoint.com/jpa-tutorial</a:t>
            </a:r>
          </a:p>
          <a:p>
            <a:endParaRPr lang="en-US" altLang="zh-TW" dirty="0"/>
          </a:p>
          <a:p>
            <a:r>
              <a:rPr lang="en-US" altLang="zh-TW" dirty="0"/>
              <a:t>A Guide to JPA with Spring</a:t>
            </a:r>
          </a:p>
          <a:p>
            <a:pPr lvl="1"/>
            <a:r>
              <a:rPr lang="en-US" altLang="zh-TW" dirty="0"/>
              <a:t>https://www.baeldung.com/the-persistence-layer-with-spring-and-jpa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192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History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JPA 1.0 - released in 2006 as a part of EJB 3.0 specification.</a:t>
            </a:r>
          </a:p>
          <a:p>
            <a:r>
              <a:rPr lang="en-US" altLang="zh-TW" dirty="0"/>
              <a:t>JPA 2.0 - released in the last of 2009. </a:t>
            </a:r>
          </a:p>
          <a:p>
            <a:pPr lvl="1"/>
            <a:r>
              <a:rPr lang="en-US" altLang="zh-TW" dirty="0"/>
              <a:t>It supports validation.</a:t>
            </a:r>
          </a:p>
          <a:p>
            <a:pPr lvl="1"/>
            <a:r>
              <a:rPr lang="en-US" altLang="zh-TW" dirty="0"/>
              <a:t>It expands the functionality of object-relational mapping.</a:t>
            </a:r>
          </a:p>
          <a:p>
            <a:pPr lvl="1"/>
            <a:r>
              <a:rPr lang="en-US" altLang="zh-TW" dirty="0"/>
              <a:t>It shares the object of cache support.</a:t>
            </a:r>
          </a:p>
          <a:p>
            <a:r>
              <a:rPr lang="en-US" altLang="zh-TW" dirty="0"/>
              <a:t>JPA 2.1 - released in 2013</a:t>
            </a:r>
          </a:p>
          <a:p>
            <a:pPr lvl="1"/>
            <a:r>
              <a:rPr lang="en-US" altLang="zh-TW" dirty="0"/>
              <a:t>It allows fetching of objects.</a:t>
            </a:r>
          </a:p>
          <a:p>
            <a:pPr lvl="1"/>
            <a:r>
              <a:rPr lang="en-US" altLang="zh-TW" dirty="0"/>
              <a:t>It provides support for criteria update/delete.</a:t>
            </a:r>
          </a:p>
          <a:p>
            <a:pPr lvl="1"/>
            <a:r>
              <a:rPr lang="en-US" altLang="zh-TW" dirty="0"/>
              <a:t>It generates schema.</a:t>
            </a:r>
          </a:p>
          <a:p>
            <a:r>
              <a:rPr lang="en-US" altLang="zh-TW" dirty="0"/>
              <a:t>JPA 2.2 - released as a development of </a:t>
            </a:r>
            <a:r>
              <a:rPr lang="en-US" altLang="zh-TW" dirty="0" err="1"/>
              <a:t>maintainenece</a:t>
            </a:r>
            <a:r>
              <a:rPr lang="en-US" altLang="zh-TW" dirty="0"/>
              <a:t> in 2017.</a:t>
            </a:r>
          </a:p>
          <a:p>
            <a:pPr lvl="1"/>
            <a:r>
              <a:rPr lang="en-US" altLang="zh-TW" dirty="0"/>
              <a:t> It supports Java 8 Date and Time.</a:t>
            </a:r>
          </a:p>
          <a:p>
            <a:pPr lvl="1"/>
            <a:r>
              <a:rPr lang="en-US" altLang="zh-TW" dirty="0"/>
              <a:t>It provides @Repeatable annotation that can be used when we want to apply the same annotations to a declaration or type use.</a:t>
            </a:r>
          </a:p>
          <a:p>
            <a:pPr lvl="1"/>
            <a:r>
              <a:rPr lang="en-US" altLang="zh-TW" dirty="0"/>
              <a:t>It allows JPA annotation to be used in meta-annotations.</a:t>
            </a:r>
          </a:p>
          <a:p>
            <a:pPr lvl="1"/>
            <a:r>
              <a:rPr lang="en-US" altLang="zh-TW" dirty="0"/>
              <a:t>It provides an ability to stream a query result.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903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A14A77-46C3-4564-A0AC-C648C002F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Entity manager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E690AB-EB8F-4283-95AE-63A3E477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similar to the Hibernate Session class</a:t>
            </a:r>
          </a:p>
          <a:p>
            <a:endParaRPr lang="en-US" altLang="zh-TW" dirty="0"/>
          </a:p>
          <a:p>
            <a:r>
              <a:rPr lang="en-US" altLang="zh-TW" dirty="0"/>
              <a:t>entity manager is not expected to be thread safe (don't inject it into a servlet class variable which is visible to multiple threads).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340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CEE159-2A66-4AD3-B389-A661B7B3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Application-managed entity managers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0F50D0-4E16-44B1-A0FA-5A9868C8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Application-managed entity managers provide direct access to the underlying persistence provider (</a:t>
            </a:r>
            <a:r>
              <a:rPr lang="en-US" altLang="zh-TW" dirty="0" err="1"/>
              <a:t>org.hibernate.ejb.HibernatePersistence</a:t>
            </a:r>
            <a:r>
              <a:rPr lang="en-US" altLang="zh-TW" dirty="0"/>
              <a:t>).</a:t>
            </a:r>
          </a:p>
          <a:p>
            <a:r>
              <a:rPr lang="en-US" altLang="zh-TW" dirty="0"/>
              <a:t>The scope of the application-managed entity manager is from when the application creates it and lasts until the app closes it. </a:t>
            </a:r>
          </a:p>
          <a:p>
            <a:r>
              <a:rPr lang="en-US" altLang="zh-TW" dirty="0"/>
              <a:t>Use the </a:t>
            </a:r>
            <a:r>
              <a:rPr lang="en-US" altLang="zh-TW" i="1" dirty="0"/>
              <a:t>@</a:t>
            </a:r>
            <a:r>
              <a:rPr lang="en-US" altLang="zh-TW" i="1" dirty="0" err="1"/>
              <a:t>PersistenceUnit</a:t>
            </a:r>
            <a:r>
              <a:rPr lang="en-US" altLang="zh-TW" dirty="0"/>
              <a:t> annotation to inject a persistence unit into a </a:t>
            </a:r>
            <a:r>
              <a:rPr lang="en-US" altLang="zh-TW" i="1" dirty="0" err="1"/>
              <a:t>javax.persistence.EntityManagerFactory</a:t>
            </a:r>
            <a:r>
              <a:rPr lang="en-US" altLang="zh-TW" dirty="0"/>
              <a:t>. </a:t>
            </a:r>
          </a:p>
          <a:p>
            <a:r>
              <a:rPr lang="en-US" altLang="zh-TW" dirty="0"/>
              <a:t>The </a:t>
            </a:r>
            <a:r>
              <a:rPr lang="en-US" altLang="zh-TW" dirty="0" err="1"/>
              <a:t>EntityManagerFactory</a:t>
            </a:r>
            <a:r>
              <a:rPr lang="en-US" altLang="zh-TW" dirty="0"/>
              <a:t> can return an application-managed entity manager.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485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C53E6-5EC4-439B-9132-7CC6E3C5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Container-managed entity manager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6C88DC-6611-4324-AC08-059B50D0F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Container-managed entity managers auto-magically manage the underlying persistence provider for the application. </a:t>
            </a:r>
          </a:p>
          <a:p>
            <a:r>
              <a:rPr lang="en-US" altLang="zh-TW" dirty="0"/>
              <a:t>Container-managed entity managers may use transaction-scoped persistence contexts or extended persistence contexts. </a:t>
            </a:r>
          </a:p>
          <a:p>
            <a:r>
              <a:rPr lang="en-US" altLang="zh-TW" dirty="0"/>
              <a:t>The container-managed entity manager will create instances of the underlying persistence provider as needed. </a:t>
            </a:r>
          </a:p>
          <a:p>
            <a:r>
              <a:rPr lang="en-US" altLang="zh-TW" dirty="0"/>
              <a:t>Every time that a new underlying persistence provider (</a:t>
            </a:r>
            <a:r>
              <a:rPr lang="en-US" altLang="zh-TW" i="1" dirty="0" err="1"/>
              <a:t>org.hibernate.ejb.HibernatePersistence</a:t>
            </a:r>
            <a:r>
              <a:rPr lang="en-US" altLang="zh-TW" dirty="0"/>
              <a:t>) instance is created, a new persistence context is also created (as an implementation detail of the underlying persistence provider).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483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BA8D6-CBB5-42BD-8D90-24F31A30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Persistence Context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215E25-45E8-4878-89DD-F98F76B97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JPA persistence context contains the entities managed by the persistence provider. </a:t>
            </a:r>
          </a:p>
          <a:p>
            <a:r>
              <a:rPr lang="en-US" altLang="zh-TW" dirty="0"/>
              <a:t>The persistence context acts like a first level (transactional) cache for interacting with the </a:t>
            </a:r>
            <a:r>
              <a:rPr lang="en-US" altLang="zh-TW" dirty="0" err="1"/>
              <a:t>datasource</a:t>
            </a:r>
            <a:r>
              <a:rPr lang="en-US" altLang="zh-TW" dirty="0"/>
              <a:t>. </a:t>
            </a:r>
          </a:p>
          <a:p>
            <a:r>
              <a:rPr lang="en-US" altLang="zh-TW" dirty="0"/>
              <a:t>Loaded entities are placed into the persistence context before being returned to the application. </a:t>
            </a:r>
          </a:p>
          <a:p>
            <a:r>
              <a:rPr lang="en-US" altLang="zh-TW" dirty="0"/>
              <a:t>Entities changes are also placed into the persistence context (to be saved in the database when the transaction commits).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928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A9DC3-B38B-4798-82A8-911A2F29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Transaction-scoped Persistence Context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CAADDD-6823-4210-A1FA-4B63C8D51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transaction-scoped persistence context coordinates with the (active) JTA transaction.  </a:t>
            </a:r>
          </a:p>
          <a:p>
            <a:r>
              <a:rPr lang="en-US" altLang="zh-TW" dirty="0"/>
              <a:t>When the transaction commits, the persistence context is flushed to the </a:t>
            </a:r>
            <a:r>
              <a:rPr lang="en-US" altLang="zh-TW" dirty="0" err="1"/>
              <a:t>datasource</a:t>
            </a:r>
            <a:r>
              <a:rPr lang="en-US" altLang="zh-TW" dirty="0"/>
              <a:t> (entity objects are detached but may still be referenced by application code).  </a:t>
            </a:r>
          </a:p>
          <a:p>
            <a:r>
              <a:rPr lang="en-US" altLang="zh-TW" dirty="0"/>
              <a:t>All entity changes that are expected to be saved to the </a:t>
            </a:r>
            <a:r>
              <a:rPr lang="en-US" altLang="zh-TW" dirty="0" err="1"/>
              <a:t>datasource</a:t>
            </a:r>
            <a:r>
              <a:rPr lang="en-US" altLang="zh-TW" dirty="0"/>
              <a:t>, must be made during a transaction.  </a:t>
            </a:r>
          </a:p>
          <a:p>
            <a:r>
              <a:rPr lang="en-US" altLang="zh-TW" dirty="0"/>
              <a:t>Entities read outside of a transaction will be detached when the entity manager invocation completes.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1032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3CCECF-3C17-4015-9217-E5CEBE94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Extended Persistence Context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775306-61F3-4D4C-B31B-1B2771F88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(</a:t>
            </a:r>
            <a:r>
              <a:rPr lang="en-US" altLang="zh-TW" dirty="0" err="1"/>
              <a:t>ee</a:t>
            </a:r>
            <a:r>
              <a:rPr lang="en-US" altLang="zh-TW" dirty="0"/>
              <a:t> container managed) extended persistence context can span multiple transactions and allows data modifications to be queued up (like a shopping cart), without an active JTA transaction (to be applied during the next JTA TX). </a:t>
            </a:r>
          </a:p>
          <a:p>
            <a:r>
              <a:rPr lang="en-US" altLang="zh-TW" dirty="0"/>
              <a:t>The Container-managed extended persistence context can only be injected into a stateful session bean.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8954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2321</TotalTime>
  <Words>1278</Words>
  <Application>Microsoft Office PowerPoint</Application>
  <PresentationFormat>寬螢幕</PresentationFormat>
  <Paragraphs>153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新細明體</vt:lpstr>
      <vt:lpstr>Arial</vt:lpstr>
      <vt:lpstr>Calibri</vt:lpstr>
      <vt:lpstr>Calibri Light</vt:lpstr>
      <vt:lpstr>Consolas</vt:lpstr>
      <vt:lpstr>Office 佈景主題</vt:lpstr>
      <vt:lpstr>Spring JPA</vt:lpstr>
      <vt:lpstr>Introduction</vt:lpstr>
      <vt:lpstr>History</vt:lpstr>
      <vt:lpstr>Entity manager</vt:lpstr>
      <vt:lpstr>Application-managed entity managers</vt:lpstr>
      <vt:lpstr>Container-managed entity manager</vt:lpstr>
      <vt:lpstr>Persistence Context</vt:lpstr>
      <vt:lpstr>Transaction-scoped Persistence Context</vt:lpstr>
      <vt:lpstr>Extended Persistence Context</vt:lpstr>
      <vt:lpstr>Entities - lifecycle</vt:lpstr>
      <vt:lpstr>persistence.xml</vt:lpstr>
      <vt:lpstr>PowerPoint 簡報</vt:lpstr>
      <vt:lpstr>Enviorment</vt:lpstr>
      <vt:lpstr>Dao</vt:lpstr>
      <vt:lpstr>PowerPoint 簡報</vt:lpstr>
      <vt:lpstr>with persistence.xml</vt:lpstr>
      <vt:lpstr>Persistence.xml</vt:lpstr>
      <vt:lpstr>spring configuration</vt:lpstr>
      <vt:lpstr>Dao</vt:lpstr>
      <vt:lpstr>without persistence.xml</vt:lpstr>
      <vt:lpstr>Spring configuration example</vt:lpstr>
      <vt:lpstr>PowerPoint 簡報</vt:lpstr>
      <vt:lpstr>references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JPA</dc:title>
  <dc:creator>Lawren Houng</dc:creator>
  <cp:lastModifiedBy>Lawren Houng</cp:lastModifiedBy>
  <cp:revision>21</cp:revision>
  <dcterms:created xsi:type="dcterms:W3CDTF">2018-10-18T04:00:12Z</dcterms:created>
  <dcterms:modified xsi:type="dcterms:W3CDTF">2018-10-21T23:50:24Z</dcterms:modified>
</cp:coreProperties>
</file>