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261" r:id="rId4"/>
    <p:sldId id="319" r:id="rId5"/>
    <p:sldId id="380" r:id="rId6"/>
    <p:sldId id="381" r:id="rId7"/>
    <p:sldId id="382" r:id="rId8"/>
    <p:sldId id="383" r:id="rId9"/>
    <p:sldId id="384" r:id="rId10"/>
    <p:sldId id="386" r:id="rId11"/>
    <p:sldId id="387" r:id="rId12"/>
    <p:sldId id="388" r:id="rId13"/>
    <p:sldId id="389" r:id="rId14"/>
    <p:sldId id="391" r:id="rId15"/>
    <p:sldId id="392" r:id="rId16"/>
    <p:sldId id="390" r:id="rId17"/>
    <p:sldId id="385" r:id="rId18"/>
    <p:sldId id="314" r:id="rId19"/>
    <p:sldId id="260" r:id="rId20"/>
    <p:sldId id="315" r:id="rId21"/>
    <p:sldId id="316" r:id="rId22"/>
    <p:sldId id="327" r:id="rId23"/>
    <p:sldId id="328" r:id="rId24"/>
    <p:sldId id="329" r:id="rId25"/>
    <p:sldId id="264" r:id="rId26"/>
    <p:sldId id="263" r:id="rId27"/>
    <p:sldId id="268" r:id="rId28"/>
    <p:sldId id="262" r:id="rId29"/>
    <p:sldId id="265" r:id="rId30"/>
    <p:sldId id="266" r:id="rId31"/>
    <p:sldId id="291" r:id="rId32"/>
    <p:sldId id="269" r:id="rId33"/>
    <p:sldId id="267" r:id="rId34"/>
    <p:sldId id="270"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8" r:id="rId53"/>
    <p:sldId id="349" r:id="rId54"/>
    <p:sldId id="350" r:id="rId55"/>
    <p:sldId id="347" r:id="rId56"/>
    <p:sldId id="351" r:id="rId57"/>
    <p:sldId id="352" r:id="rId58"/>
    <p:sldId id="353" r:id="rId59"/>
    <p:sldId id="354" r:id="rId60"/>
    <p:sldId id="355" r:id="rId61"/>
    <p:sldId id="356" r:id="rId62"/>
    <p:sldId id="357" r:id="rId63"/>
    <p:sldId id="358" r:id="rId64"/>
    <p:sldId id="360" r:id="rId65"/>
    <p:sldId id="361" r:id="rId66"/>
    <p:sldId id="362" r:id="rId67"/>
    <p:sldId id="363" r:id="rId68"/>
    <p:sldId id="364" r:id="rId69"/>
    <p:sldId id="365" r:id="rId70"/>
    <p:sldId id="366" r:id="rId71"/>
    <p:sldId id="368" r:id="rId72"/>
    <p:sldId id="369" r:id="rId73"/>
    <p:sldId id="370" r:id="rId74"/>
    <p:sldId id="371" r:id="rId75"/>
    <p:sldId id="372" r:id="rId76"/>
    <p:sldId id="373" r:id="rId77"/>
    <p:sldId id="374" r:id="rId78"/>
    <p:sldId id="367" r:id="rId79"/>
    <p:sldId id="359" r:id="rId80"/>
    <p:sldId id="375" r:id="rId81"/>
    <p:sldId id="376" r:id="rId82"/>
    <p:sldId id="377" r:id="rId83"/>
    <p:sldId id="378" r:id="rId84"/>
    <p:sldId id="259" r:id="rId8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CD5B55-CC2D-425A-93A3-48BA0FC99DE7}"/>
              </a:ext>
            </a:extLst>
          </p:cNvPr>
          <p:cNvSpPr>
            <a:spLocks noGrp="1"/>
          </p:cNvSpPr>
          <p:nvPr>
            <p:ph type="ctrTitle"/>
          </p:nvPr>
        </p:nvSpPr>
        <p:spPr/>
        <p:txBody>
          <a:bodyPr/>
          <a:lstStyle/>
          <a:p>
            <a:r>
              <a:rPr lang="en-US" altLang="zh-TW" dirty="0"/>
              <a:t>Criteria API</a:t>
            </a:r>
            <a:endParaRPr lang="zh-TW" altLang="en-US" dirty="0"/>
          </a:p>
        </p:txBody>
      </p:sp>
      <p:sp>
        <p:nvSpPr>
          <p:cNvPr id="5" name="副標題 4">
            <a:extLst>
              <a:ext uri="{FF2B5EF4-FFF2-40B4-BE49-F238E27FC236}">
                <a16:creationId xmlns:a16="http://schemas.microsoft.com/office/drawing/2014/main" id="{503BB901-A952-4A59-A059-8A6758CB6E2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9618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95B0B7E-2C98-43AC-B67E-D3D3D880FF8A}"/>
              </a:ext>
            </a:extLst>
          </p:cNvPr>
          <p:cNvSpPr>
            <a:spLocks noGrp="1"/>
          </p:cNvSpPr>
          <p:nvPr>
            <p:ph type="ctrTitle"/>
          </p:nvPr>
        </p:nvSpPr>
        <p:spPr/>
        <p:txBody>
          <a:bodyPr/>
          <a:lstStyle/>
          <a:p>
            <a:r>
              <a:rPr lang="en-US" altLang="zh-TW" dirty="0"/>
              <a:t>Batching</a:t>
            </a:r>
            <a:endParaRPr lang="zh-TW" altLang="en-US" dirty="0"/>
          </a:p>
        </p:txBody>
      </p:sp>
      <p:sp>
        <p:nvSpPr>
          <p:cNvPr id="5" name="副標題 4">
            <a:extLst>
              <a:ext uri="{FF2B5EF4-FFF2-40B4-BE49-F238E27FC236}">
                <a16:creationId xmlns:a16="http://schemas.microsoft.com/office/drawing/2014/main" id="{BCED85E7-92DF-4181-A687-3AA37316706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627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E631A87-837B-4AB6-8EA2-83F5CE2693CE}"/>
              </a:ext>
            </a:extLst>
          </p:cNvPr>
          <p:cNvSpPr>
            <a:spLocks noGrp="1"/>
          </p:cNvSpPr>
          <p:nvPr>
            <p:ph type="ctrTitle"/>
          </p:nvPr>
        </p:nvSpPr>
        <p:spPr/>
        <p:txBody>
          <a:bodyPr/>
          <a:lstStyle/>
          <a:p>
            <a:r>
              <a:rPr lang="en-US" altLang="zh-TW" dirty="0"/>
              <a:t>Native SQL</a:t>
            </a:r>
            <a:endParaRPr lang="zh-TW" altLang="en-US" dirty="0"/>
          </a:p>
        </p:txBody>
      </p:sp>
      <p:sp>
        <p:nvSpPr>
          <p:cNvPr id="5" name="副標題 4">
            <a:extLst>
              <a:ext uri="{FF2B5EF4-FFF2-40B4-BE49-F238E27FC236}">
                <a16:creationId xmlns:a16="http://schemas.microsoft.com/office/drawing/2014/main" id="{7B78E2E4-864C-4D9C-9391-AC937FE427B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879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ctrTitle"/>
          </p:nvPr>
        </p:nvSpPr>
        <p:spPr/>
        <p:txBody>
          <a:bodyPr/>
          <a:lstStyle/>
          <a:p>
            <a:r>
              <a:rPr lang="en-US" altLang="zh-TW" dirty="0"/>
              <a:t>Locking</a:t>
            </a:r>
            <a:endParaRPr lang="zh-TW" altLang="en-US" dirty="0"/>
          </a:p>
        </p:txBody>
      </p:sp>
      <p:sp>
        <p:nvSpPr>
          <p:cNvPr id="5" name="副標題 4">
            <a:extLst>
              <a:ext uri="{FF2B5EF4-FFF2-40B4-BE49-F238E27FC236}">
                <a16:creationId xmlns:a16="http://schemas.microsoft.com/office/drawing/2014/main" id="{EF7BF3B0-D4E4-44CA-A186-20B20BAFD92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2169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Locking Strategy</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a:t>Optimistic Lock</a:t>
            </a:r>
          </a:p>
          <a:p>
            <a:pPr lvl="1"/>
            <a:r>
              <a:rPr lang="en-US" altLang="zh-TW" dirty="0"/>
              <a:t>keep a version number in database record, so is in the entity</a:t>
            </a:r>
          </a:p>
          <a:p>
            <a:pPr lvl="1"/>
            <a:r>
              <a:rPr lang="en-US" altLang="zh-TW" dirty="0"/>
              <a:t>check that the version before writing any changes back to the database record</a:t>
            </a:r>
          </a:p>
          <a:p>
            <a:pPr lvl="1"/>
            <a:r>
              <a:rPr lang="en-US" altLang="zh-TW" dirty="0"/>
              <a:t>if version of the entity is older than the version of the database record, commitment will fail</a:t>
            </a:r>
          </a:p>
          <a:p>
            <a:pPr lvl="1"/>
            <a:r>
              <a:rPr lang="en-US" altLang="zh-TW" dirty="0"/>
              <a:t>the version number will increase during each commitment</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a:t>Pessimistic Lock</a:t>
            </a:r>
          </a:p>
          <a:p>
            <a:pPr lvl="1"/>
            <a:r>
              <a:rPr lang="en-US" altLang="zh-TW" dirty="0"/>
              <a:t>lock resources after they are read</a:t>
            </a:r>
          </a:p>
          <a:p>
            <a:pPr lvl="1"/>
            <a:r>
              <a:rPr lang="en-US" altLang="zh-TW" dirty="0"/>
              <a:t>unlocked after the application has finished using the data.</a:t>
            </a:r>
          </a:p>
          <a:p>
            <a:pPr lvl="1"/>
            <a:r>
              <a:rPr lang="en-US" altLang="zh-TW"/>
              <a:t>may </a:t>
            </a:r>
            <a:r>
              <a:rPr lang="en-US" altLang="zh-TW" dirty="0"/>
              <a:t>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DDDC9E-7213-4BCD-A7D6-F825C0541D15}"/>
              </a:ext>
            </a:extLst>
          </p:cNvPr>
          <p:cNvSpPr>
            <a:spLocks noGrp="1"/>
          </p:cNvSpPr>
          <p:nvPr>
            <p:ph type="ctrTitle"/>
          </p:nvPr>
        </p:nvSpPr>
        <p:spPr/>
        <p:txBody>
          <a:bodyPr/>
          <a:lstStyle/>
          <a:p>
            <a:r>
              <a:rPr lang="en-US" altLang="zh-TW" dirty="0"/>
              <a:t>Spring Framework</a:t>
            </a:r>
            <a:br>
              <a:rPr lang="en-US" altLang="zh-TW" dirty="0"/>
            </a:br>
            <a:r>
              <a:rPr lang="en-US" altLang="zh-TW" dirty="0"/>
              <a:t>Transaction Management</a:t>
            </a:r>
            <a:endParaRPr lang="zh-TW" altLang="en-US" dirty="0"/>
          </a:p>
        </p:txBody>
      </p:sp>
      <p:sp>
        <p:nvSpPr>
          <p:cNvPr id="5" name="副標題 4">
            <a:extLst>
              <a:ext uri="{FF2B5EF4-FFF2-40B4-BE49-F238E27FC236}">
                <a16:creationId xmlns:a16="http://schemas.microsoft.com/office/drawing/2014/main" id="{6CD4907A-3254-4BED-BC81-DAE2CE1E8D0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766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9A9A6-040D-4AFB-9703-0F5E305BF49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F0FB7B6-6857-436B-B804-A35126A5DDE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6620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AC86DD2-7C79-4502-90D5-8937E5C491F1}"/>
              </a:ext>
            </a:extLst>
          </p:cNvPr>
          <p:cNvSpPr>
            <a:spLocks noGrp="1"/>
          </p:cNvSpPr>
          <p:nvPr>
            <p:ph type="ctrTitle"/>
          </p:nvPr>
        </p:nvSpPr>
        <p:spPr/>
        <p:txBody>
          <a:bodyPr/>
          <a:lstStyle/>
          <a:p>
            <a:r>
              <a:rPr lang="en-US" altLang="zh-TW" dirty="0"/>
              <a:t>1. </a:t>
            </a:r>
            <a:endParaRPr lang="zh-TW" altLang="en-US" dirty="0"/>
          </a:p>
        </p:txBody>
      </p:sp>
      <p:sp>
        <p:nvSpPr>
          <p:cNvPr id="5" name="副標題 4">
            <a:extLst>
              <a:ext uri="{FF2B5EF4-FFF2-40B4-BE49-F238E27FC236}">
                <a16:creationId xmlns:a16="http://schemas.microsoft.com/office/drawing/2014/main" id="{F5F650B8-0BFF-48DA-880E-7993D478278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60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76217" y="1938698"/>
            <a:ext cx="4249195" cy="4125191"/>
          </a:xfrm>
          <a:prstGeom prst="rect">
            <a:avLst/>
          </a:prstGeom>
        </p:spPr>
      </p:pic>
      <p:pic>
        <p:nvPicPr>
          <p:cNvPr id="8" name="圖片 7"/>
          <p:cNvPicPr>
            <a:picLocks noChangeAspect="1"/>
          </p:cNvPicPr>
          <p:nvPr/>
        </p:nvPicPr>
        <p:blipFill>
          <a:blip r:embed="rId3"/>
          <a:stretch>
            <a:fillRect/>
          </a:stretch>
        </p:blipFill>
        <p:spPr>
          <a:xfrm>
            <a:off x="4527162" y="1567734"/>
            <a:ext cx="3733060" cy="5097757"/>
          </a:xfrm>
          <a:prstGeom prst="rect">
            <a:avLst/>
          </a:prstGeom>
        </p:spPr>
      </p:pic>
      <p:pic>
        <p:nvPicPr>
          <p:cNvPr id="9" name="圖片 8"/>
          <p:cNvPicPr>
            <a:picLocks noChangeAspect="1"/>
          </p:cNvPicPr>
          <p:nvPr/>
        </p:nvPicPr>
        <p:blipFill>
          <a:blip r:embed="rId4"/>
          <a:stretch>
            <a:fillRect/>
          </a:stretch>
        </p:blipFill>
        <p:spPr>
          <a:xfrm>
            <a:off x="8461973" y="1690688"/>
            <a:ext cx="3653810" cy="4974803"/>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140332" y="1233342"/>
            <a:ext cx="4155772" cy="4351338"/>
          </a:xfrm>
          <a:prstGeom prst="rect">
            <a:avLst/>
          </a:prstGeom>
        </p:spPr>
      </p:pic>
      <p:pic>
        <p:nvPicPr>
          <p:cNvPr id="5" name="圖片 4"/>
          <p:cNvPicPr>
            <a:picLocks noChangeAspect="1"/>
          </p:cNvPicPr>
          <p:nvPr/>
        </p:nvPicPr>
        <p:blipFill>
          <a:blip r:embed="rId3"/>
          <a:stretch>
            <a:fillRect/>
          </a:stretch>
        </p:blipFill>
        <p:spPr>
          <a:xfrm>
            <a:off x="948710" y="1331795"/>
            <a:ext cx="3738688" cy="5115336"/>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893547" y="1027906"/>
            <a:ext cx="3878611" cy="4431617"/>
          </a:xfrm>
          <a:prstGeom prst="rect">
            <a:avLst/>
          </a:prstGeom>
        </p:spPr>
      </p:pic>
      <p:pic>
        <p:nvPicPr>
          <p:cNvPr id="5" name="圖片 4"/>
          <p:cNvPicPr>
            <a:picLocks noChangeAspect="1"/>
          </p:cNvPicPr>
          <p:nvPr/>
        </p:nvPicPr>
        <p:blipFill>
          <a:blip r:embed="rId3"/>
          <a:stretch>
            <a:fillRect/>
          </a:stretch>
        </p:blipFill>
        <p:spPr>
          <a:xfrm>
            <a:off x="32530" y="867568"/>
            <a:ext cx="3743196" cy="5065599"/>
          </a:xfrm>
          <a:prstGeom prst="rect">
            <a:avLst/>
          </a:prstGeom>
        </p:spPr>
      </p:pic>
      <p:pic>
        <p:nvPicPr>
          <p:cNvPr id="6" name="圖片 5"/>
          <p:cNvPicPr>
            <a:picLocks noChangeAspect="1"/>
          </p:cNvPicPr>
          <p:nvPr/>
        </p:nvPicPr>
        <p:blipFill>
          <a:blip r:embed="rId4"/>
          <a:stretch>
            <a:fillRect/>
          </a:stretch>
        </p:blipFill>
        <p:spPr>
          <a:xfrm>
            <a:off x="8007801" y="867568"/>
            <a:ext cx="3683385" cy="4355692"/>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82652" y="2379518"/>
            <a:ext cx="4222719" cy="3551085"/>
          </a:xfrm>
          <a:prstGeom prst="rect">
            <a:avLst/>
          </a:prstGeom>
        </p:spPr>
      </p:pic>
      <p:pic>
        <p:nvPicPr>
          <p:cNvPr id="5" name="圖片 4"/>
          <p:cNvPicPr>
            <a:picLocks noChangeAspect="1"/>
          </p:cNvPicPr>
          <p:nvPr/>
        </p:nvPicPr>
        <p:blipFill>
          <a:blip r:embed="rId3"/>
          <a:stretch>
            <a:fillRect/>
          </a:stretch>
        </p:blipFill>
        <p:spPr>
          <a:xfrm>
            <a:off x="4148288" y="2247855"/>
            <a:ext cx="4379283" cy="3682748"/>
          </a:xfrm>
          <a:prstGeom prst="rect">
            <a:avLst/>
          </a:prstGeom>
        </p:spPr>
      </p:pic>
      <p:pic>
        <p:nvPicPr>
          <p:cNvPr id="6" name="圖片 5"/>
          <p:cNvPicPr>
            <a:picLocks noChangeAspect="1"/>
          </p:cNvPicPr>
          <p:nvPr/>
        </p:nvPicPr>
        <p:blipFill>
          <a:blip r:embed="rId4"/>
          <a:stretch>
            <a:fillRect/>
          </a:stretch>
        </p:blipFill>
        <p:spPr>
          <a:xfrm>
            <a:off x="7572293" y="2247855"/>
            <a:ext cx="4470771" cy="3772450"/>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0746" y="543285"/>
            <a:ext cx="4904762" cy="5771429"/>
          </a:xfrm>
          <a:prstGeom prst="rect">
            <a:avLst/>
          </a:prstGeom>
        </p:spPr>
      </p:pic>
      <p:pic>
        <p:nvPicPr>
          <p:cNvPr id="5" name="圖片 4"/>
          <p:cNvPicPr>
            <a:picLocks noChangeAspect="1"/>
          </p:cNvPicPr>
          <p:nvPr/>
        </p:nvPicPr>
        <p:blipFill>
          <a:blip r:embed="rId3"/>
          <a:stretch>
            <a:fillRect/>
          </a:stretch>
        </p:blipFill>
        <p:spPr>
          <a:xfrm>
            <a:off x="7306286" y="543285"/>
            <a:ext cx="4885714" cy="5790476"/>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3865" y="2584835"/>
            <a:ext cx="2761905" cy="1542857"/>
          </a:xfrm>
          <a:prstGeom prst="rect">
            <a:avLst/>
          </a:prstGeom>
        </p:spPr>
      </p:pic>
      <p:pic>
        <p:nvPicPr>
          <p:cNvPr id="5" name="圖片 4"/>
          <p:cNvPicPr>
            <a:picLocks noChangeAspect="1"/>
          </p:cNvPicPr>
          <p:nvPr/>
        </p:nvPicPr>
        <p:blipFill>
          <a:blip r:embed="rId3"/>
          <a:stretch>
            <a:fillRect/>
          </a:stretch>
        </p:blipFill>
        <p:spPr>
          <a:xfrm>
            <a:off x="6401900" y="2396151"/>
            <a:ext cx="3752381" cy="2876190"/>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838200" y="1340428"/>
            <a:ext cx="4747284" cy="4968998"/>
          </a:xfrm>
          <a:prstGeom prst="rect">
            <a:avLst/>
          </a:prstGeom>
        </p:spPr>
      </p:pic>
      <p:pic>
        <p:nvPicPr>
          <p:cNvPr id="7" name="圖片 6"/>
          <p:cNvPicPr>
            <a:picLocks noChangeAspect="1"/>
          </p:cNvPicPr>
          <p:nvPr/>
        </p:nvPicPr>
        <p:blipFill>
          <a:blip r:embed="rId3"/>
          <a:stretch>
            <a:fillRect/>
          </a:stretch>
        </p:blipFill>
        <p:spPr>
          <a:xfrm>
            <a:off x="6096000" y="2187184"/>
            <a:ext cx="5651817" cy="3275485"/>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368770" y="2302032"/>
            <a:ext cx="5190476" cy="2523809"/>
          </a:xfrm>
          <a:prstGeom prst="rect">
            <a:avLst/>
          </a:prstGeom>
        </p:spPr>
      </p:pic>
      <p:pic>
        <p:nvPicPr>
          <p:cNvPr id="7" name="圖片 6"/>
          <p:cNvPicPr>
            <a:picLocks noChangeAspect="1"/>
          </p:cNvPicPr>
          <p:nvPr/>
        </p:nvPicPr>
        <p:blipFill>
          <a:blip r:embed="rId3"/>
          <a:stretch>
            <a:fillRect/>
          </a:stretch>
        </p:blipFill>
        <p:spPr>
          <a:xfrm>
            <a:off x="1550611" y="2506793"/>
            <a:ext cx="3209524" cy="2114286"/>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5665912" y="2971799"/>
            <a:ext cx="5687888" cy="2926103"/>
          </a:xfrm>
          <a:prstGeom prst="rect">
            <a:avLst/>
          </a:prstGeom>
        </p:spPr>
      </p:pic>
      <p:pic>
        <p:nvPicPr>
          <p:cNvPr id="6" name="圖片 5"/>
          <p:cNvPicPr>
            <a:picLocks noChangeAspect="1"/>
          </p:cNvPicPr>
          <p:nvPr/>
        </p:nvPicPr>
        <p:blipFill>
          <a:blip r:embed="rId3"/>
          <a:stretch>
            <a:fillRect/>
          </a:stretch>
        </p:blipFill>
        <p:spPr>
          <a:xfrm>
            <a:off x="198826" y="2453946"/>
            <a:ext cx="6406107" cy="3088913"/>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496000" y="952809"/>
            <a:ext cx="9200000" cy="4952381"/>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D87F92C-142A-4DD8-8135-0357BA9CAFEE}"/>
              </a:ext>
            </a:extLst>
          </p:cNvPr>
          <p:cNvSpPr>
            <a:spLocks noGrp="1"/>
          </p:cNvSpPr>
          <p:nvPr>
            <p:ph type="ctrTitle"/>
          </p:nvPr>
        </p:nvSpPr>
        <p:spPr/>
        <p:txBody>
          <a:bodyPr/>
          <a:lstStyle/>
          <a:p>
            <a:r>
              <a:rPr lang="en-US" altLang="zh-TW" dirty="0"/>
              <a:t>Exception Handling</a:t>
            </a:r>
            <a:endParaRPr lang="zh-TW" altLang="en-US" dirty="0"/>
          </a:p>
        </p:txBody>
      </p:sp>
      <p:sp>
        <p:nvSpPr>
          <p:cNvPr id="5" name="副標題 4">
            <a:extLst>
              <a:ext uri="{FF2B5EF4-FFF2-40B4-BE49-F238E27FC236}">
                <a16:creationId xmlns:a16="http://schemas.microsoft.com/office/drawing/2014/main" id="{B5100A6E-D4E0-4A3B-8EFE-9D4DABB2306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190598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17C763E-F81F-46CA-9281-D885FAEA6B16}"/>
              </a:ext>
            </a:extLst>
          </p:cNvPr>
          <p:cNvSpPr>
            <a:spLocks noGrp="1"/>
          </p:cNvSpPr>
          <p:nvPr>
            <p:ph type="ctrTitle"/>
          </p:nvPr>
        </p:nvSpPr>
        <p:spPr/>
        <p:txBody>
          <a:bodyPr/>
          <a:lstStyle/>
          <a:p>
            <a:r>
              <a:rPr lang="en-US" altLang="zh-TW" dirty="0"/>
              <a:t>JPQL</a:t>
            </a:r>
            <a:endParaRPr lang="zh-TW" altLang="en-US" dirty="0"/>
          </a:p>
        </p:txBody>
      </p:sp>
      <p:sp>
        <p:nvSpPr>
          <p:cNvPr id="5" name="副標題 4">
            <a:extLst>
              <a:ext uri="{FF2B5EF4-FFF2-40B4-BE49-F238E27FC236}">
                <a16:creationId xmlns:a16="http://schemas.microsoft.com/office/drawing/2014/main" id="{E13AC56D-413D-4FCD-8152-C0DF7390AEF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940737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5758</Words>
  <Application>Microsoft Office PowerPoint</Application>
  <PresentationFormat>寬螢幕</PresentationFormat>
  <Paragraphs>545</Paragraphs>
  <Slides>84</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84</vt:i4>
      </vt:variant>
    </vt:vector>
  </HeadingPairs>
  <TitlesOfParts>
    <vt:vector size="93" baseType="lpstr">
      <vt:lpstr>Arial Unicode MS</vt:lpstr>
      <vt:lpstr>Droid Sans Mono</vt:lpstr>
      <vt:lpstr>Menlo</vt:lpstr>
      <vt:lpstr>新細明體</vt:lpstr>
      <vt:lpstr>Arial</vt:lpstr>
      <vt:lpstr>Calibri</vt:lpstr>
      <vt:lpstr>Calibri Light</vt:lpstr>
      <vt:lpstr>Consolas</vt:lpstr>
      <vt:lpstr>Office 佈景主題</vt:lpstr>
      <vt:lpstr>JPA Tutorial Part II. Programming</vt:lpstr>
      <vt:lpstr>1. </vt:lpstr>
      <vt:lpstr>Enviorment</vt:lpstr>
      <vt:lpstr>Hibernate ORM</vt:lpstr>
      <vt:lpstr>Methods of EntityManager</vt:lpstr>
      <vt:lpstr>PowerPoint 簡報</vt:lpstr>
      <vt:lpstr>PowerPoint 簡報</vt:lpstr>
      <vt:lpstr>Exception Handling</vt:lpstr>
      <vt:lpstr>JPQL</vt:lpstr>
      <vt:lpstr>Criteria API</vt:lpstr>
      <vt:lpstr>Batching</vt:lpstr>
      <vt:lpstr>Native SQL</vt:lpstr>
      <vt:lpstr>Locking</vt:lpstr>
      <vt:lpstr>Locking Strategy</vt:lpstr>
      <vt:lpstr>PowerPoint 簡報</vt:lpstr>
      <vt:lpstr>Spring Framework Transaction Management</vt:lpstr>
      <vt:lpstr>PowerPoint 簡報</vt:lpstr>
      <vt:lpstr>Criteria API </vt:lpstr>
      <vt:lpstr>PowerPoint 簡報</vt:lpstr>
      <vt:lpstr>Criteria Query Structure</vt:lpstr>
      <vt:lpstr>PowerPoint 簡報</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36</cp:revision>
  <dcterms:created xsi:type="dcterms:W3CDTF">2018-10-27T17:27:19Z</dcterms:created>
  <dcterms:modified xsi:type="dcterms:W3CDTF">2018-11-04T17:28:35Z</dcterms:modified>
</cp:coreProperties>
</file>