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sldIdLst>
    <p:sldId id="256" r:id="rId5"/>
    <p:sldId id="257" r:id="rId6"/>
    <p:sldId id="258" r:id="rId7"/>
    <p:sldId id="276" r:id="rId8"/>
    <p:sldId id="325" r:id="rId9"/>
    <p:sldId id="278" r:id="rId10"/>
    <p:sldId id="301" r:id="rId11"/>
    <p:sldId id="283" r:id="rId12"/>
    <p:sldId id="322" r:id="rId13"/>
    <p:sldId id="326" r:id="rId14"/>
    <p:sldId id="305" r:id="rId15"/>
    <p:sldId id="315" r:id="rId16"/>
    <p:sldId id="310" r:id="rId17"/>
    <p:sldId id="309" r:id="rId18"/>
    <p:sldId id="316" r:id="rId19"/>
    <p:sldId id="317" r:id="rId20"/>
    <p:sldId id="318" r:id="rId21"/>
    <p:sldId id="327" r:id="rId22"/>
    <p:sldId id="297" r:id="rId23"/>
    <p:sldId id="298" r:id="rId24"/>
    <p:sldId id="300" r:id="rId25"/>
    <p:sldId id="267" r:id="rId26"/>
    <p:sldId id="275" r:id="rId27"/>
    <p:sldId id="26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248" autoAdjust="0"/>
  </p:normalViewPr>
  <p:slideViewPr>
    <p:cSldViewPr snapToGrid="0">
      <p:cViewPr varScale="1">
        <p:scale>
          <a:sx n="100" d="100"/>
          <a:sy n="100" d="100"/>
        </p:scale>
        <p:origin x="912" y="96"/>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8/10/relationships/authors" Target="author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6/19/2023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GDP: https://online.hbs.edu/blog/post/why-is-gdp-important</a:t>
            </a:r>
          </a:p>
          <a:p>
            <a:r>
              <a:rPr lang="en-US" dirty="0"/>
              <a:t>GDP per Capita: https://www.investopedia.com/terms/p/per-capita-gdp.asp#:~:text=GDP%20per%20capita%20measures%20the,per%20person%20in%20a%20nation.</a:t>
            </a:r>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348767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6/19/2023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6/19/2023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6/19/2023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6/19/2023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6/19/2023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6/19/2023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6/19/2023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6/19/2023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6/19/2023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6/19/2023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6/19/2023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hyperlink" Target="https://apps.bea.gov/regional/" TargetMode="External"/><Relationship Id="rId2" Type="http://schemas.openxmlformats.org/officeDocument/2006/relationships/hyperlink" Target="https://www.eia.gov/state/seds/seds-data-complete.php?sid=ND#StatisticsIndicators" TargetMode="External"/><Relationship Id="rId1" Type="http://schemas.openxmlformats.org/officeDocument/2006/relationships/slideLayout" Target="../slideLayouts/slideLayout11.xml"/><Relationship Id="rId6" Type="http://schemas.openxmlformats.org/officeDocument/2006/relationships/hyperlink" Target="https://www.iea.org/data-and-statistics/data-product/world-energy-investment-2023-datafile-2" TargetMode="External"/><Relationship Id="rId5" Type="http://schemas.openxmlformats.org/officeDocument/2006/relationships/hyperlink" Target="https://www.iea.org/data-and-statistics/data-product/energy-technology-rd-and-d-budget-database-2" TargetMode="External"/><Relationship Id="rId4" Type="http://schemas.openxmlformats.org/officeDocument/2006/relationships/hyperlink" Target="https://www.census.gov/data/tables/time-series/dec/popchange-data-text.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Energy to GDP per Capita Comparison</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Lawrence Haggerty</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Investigating Change</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913250" cy="1406101"/>
          </a:xfrm>
        </p:spPr>
        <p:txBody>
          <a:bodyPr vert="horz" lIns="91440" tIns="45720" rIns="91440" bIns="45720" rtlCol="0" anchor="t">
            <a:normAutofit/>
          </a:bodyPr>
          <a:lstStyle/>
          <a:p>
            <a:r>
              <a:rPr lang="en-US" sz="2800" dirty="0"/>
              <a:t>Consumption / Production / GDP per Capita</a:t>
            </a:r>
          </a:p>
        </p:txBody>
      </p:sp>
    </p:spTree>
    <p:extLst>
      <p:ext uri="{BB962C8B-B14F-4D97-AF65-F5344CB8AC3E}">
        <p14:creationId xmlns:p14="http://schemas.microsoft.com/office/powerpoint/2010/main" val="757632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6/19/2023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Amount of Change</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sp>
        <p:nvSpPr>
          <p:cNvPr id="13" name="Content Placeholder 4">
            <a:extLst>
              <a:ext uri="{FF2B5EF4-FFF2-40B4-BE49-F238E27FC236}">
                <a16:creationId xmlns:a16="http://schemas.microsoft.com/office/drawing/2014/main" id="{0BB44D7A-87E4-B208-9123-DD6F4329FB3B}"/>
              </a:ext>
            </a:extLst>
          </p:cNvPr>
          <p:cNvSpPr txBox="1">
            <a:spLocks/>
          </p:cNvSpPr>
          <p:nvPr/>
        </p:nvSpPr>
        <p:spPr>
          <a:xfrm>
            <a:off x="9182100" y="1621135"/>
            <a:ext cx="3009900" cy="4302468"/>
          </a:xfrm>
          <a:prstGeom prst="rect">
            <a:avLst/>
          </a:prstGeom>
        </p:spPr>
        <p:txBody>
          <a:bodyPr vert="horz" lIns="91440" tIns="45720" rIns="91440" bIns="45720" rtlCol="0" anchor="t">
            <a:normAutofit lnSpcReduction="10000"/>
          </a:bodyPr>
          <a:lstStyle>
            <a:defPPr>
              <a:defRPr lang="en-US"/>
            </a:defPPr>
            <a:lvl1pPr marL="228600" marR="0" lvl="0" indent="-228600" fontAlgn="auto">
              <a:lnSpc>
                <a:spcPct val="90000"/>
              </a:lnSpc>
              <a:spcBef>
                <a:spcPts val="1000"/>
              </a:spcBef>
              <a:spcAft>
                <a:spcPts val="0"/>
              </a:spcAft>
              <a:buClrTx/>
              <a:buSzTx/>
              <a:buFont typeface="Arial" panose="020B0604020202020204" pitchFamily="34" charset="0"/>
              <a:buChar char="•"/>
              <a:tabLst/>
              <a:defRPr>
                <a:solidFill>
                  <a:srgbClr val="000000"/>
                </a:solidFill>
                <a:latin typeface="Tenorite"/>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US" dirty="0"/>
              <a:t>Significant Changes Consumption</a:t>
            </a:r>
          </a:p>
          <a:p>
            <a:pPr marL="228600" lvl="1">
              <a:spcBef>
                <a:spcPts val="1000"/>
              </a:spcBef>
            </a:pPr>
            <a:r>
              <a:rPr lang="en-US" sz="1800" dirty="0">
                <a:solidFill>
                  <a:srgbClr val="000000"/>
                </a:solidFill>
                <a:latin typeface="Tenorite"/>
              </a:rPr>
              <a:t>1980vs1990: Nuclear(+)</a:t>
            </a:r>
          </a:p>
          <a:p>
            <a:pPr marL="228600" lvl="1">
              <a:spcBef>
                <a:spcPts val="1000"/>
              </a:spcBef>
            </a:pPr>
            <a:r>
              <a:rPr lang="en-US" sz="1800" dirty="0">
                <a:solidFill>
                  <a:srgbClr val="000000"/>
                </a:solidFill>
                <a:latin typeface="Tenorite"/>
              </a:rPr>
              <a:t>1990vs2000: Fossil Fuel(+)</a:t>
            </a:r>
          </a:p>
          <a:p>
            <a:pPr marL="228600" lvl="1">
              <a:spcBef>
                <a:spcPts val="1000"/>
              </a:spcBef>
            </a:pPr>
            <a:r>
              <a:rPr lang="en-US" sz="1800" dirty="0">
                <a:solidFill>
                  <a:srgbClr val="000000"/>
                </a:solidFill>
                <a:latin typeface="Tenorite"/>
              </a:rPr>
              <a:t>2010vs2020: Fossil Fuel(-)</a:t>
            </a:r>
          </a:p>
          <a:p>
            <a:pPr marL="228600" lvl="1">
              <a:spcBef>
                <a:spcPts val="1000"/>
              </a:spcBef>
            </a:pPr>
            <a:r>
              <a:rPr lang="en-US" sz="1800" dirty="0">
                <a:solidFill>
                  <a:srgbClr val="000000"/>
                </a:solidFill>
                <a:latin typeface="Tenorite"/>
              </a:rPr>
              <a:t>2010vs2020: Renewables(+)</a:t>
            </a:r>
          </a:p>
          <a:p>
            <a:pPr marL="228600" lvl="1">
              <a:spcBef>
                <a:spcPts val="1000"/>
              </a:spcBef>
            </a:pPr>
            <a:endParaRPr lang="en-US" sz="1800" dirty="0">
              <a:solidFill>
                <a:srgbClr val="000000"/>
              </a:solidFill>
              <a:latin typeface="Tenorite"/>
            </a:endParaRPr>
          </a:p>
          <a:p>
            <a:pPr marL="0" indent="0">
              <a:buNone/>
            </a:pPr>
            <a:r>
              <a:rPr lang="en-US" dirty="0"/>
              <a:t>Significant Changes Production</a:t>
            </a:r>
          </a:p>
          <a:p>
            <a:pPr marL="228600" lvl="1">
              <a:spcBef>
                <a:spcPts val="1000"/>
              </a:spcBef>
            </a:pPr>
            <a:r>
              <a:rPr lang="en-US" sz="1800" dirty="0">
                <a:solidFill>
                  <a:srgbClr val="000000"/>
                </a:solidFill>
                <a:latin typeface="Tenorite"/>
              </a:rPr>
              <a:t>1990vs2000: Fossil Fuel(-)</a:t>
            </a:r>
          </a:p>
          <a:p>
            <a:pPr marL="228600" lvl="1">
              <a:spcBef>
                <a:spcPts val="1000"/>
              </a:spcBef>
            </a:pPr>
            <a:r>
              <a:rPr lang="en-US" sz="1800" dirty="0">
                <a:solidFill>
                  <a:srgbClr val="000000"/>
                </a:solidFill>
                <a:latin typeface="Tenorite"/>
              </a:rPr>
              <a:t>2010vs2020: Renewable(+)</a:t>
            </a:r>
          </a:p>
          <a:p>
            <a:pPr marL="0" lvl="1" indent="0">
              <a:spcBef>
                <a:spcPts val="1000"/>
              </a:spcBef>
              <a:buNone/>
            </a:pPr>
            <a:endParaRPr lang="en-US" sz="1800" dirty="0">
              <a:solidFill>
                <a:srgbClr val="000000"/>
              </a:solidFill>
              <a:latin typeface="Tenorite"/>
            </a:endParaRPr>
          </a:p>
        </p:txBody>
      </p:sp>
      <p:pic>
        <p:nvPicPr>
          <p:cNvPr id="4" name="Picture 3">
            <a:extLst>
              <a:ext uri="{FF2B5EF4-FFF2-40B4-BE49-F238E27FC236}">
                <a16:creationId xmlns:a16="http://schemas.microsoft.com/office/drawing/2014/main" id="{C2E90DCE-051A-DC58-5BB4-1320D873ACC7}"/>
              </a:ext>
            </a:extLst>
          </p:cNvPr>
          <p:cNvPicPr>
            <a:picLocks noChangeAspect="1"/>
          </p:cNvPicPr>
          <p:nvPr/>
        </p:nvPicPr>
        <p:blipFill>
          <a:blip r:embed="rId2"/>
          <a:stretch>
            <a:fillRect/>
          </a:stretch>
        </p:blipFill>
        <p:spPr>
          <a:xfrm>
            <a:off x="611074" y="868392"/>
            <a:ext cx="8571026" cy="2959203"/>
          </a:xfrm>
          <a:prstGeom prst="rect">
            <a:avLst/>
          </a:prstGeom>
        </p:spPr>
      </p:pic>
      <p:pic>
        <p:nvPicPr>
          <p:cNvPr id="8" name="Picture 7">
            <a:extLst>
              <a:ext uri="{FF2B5EF4-FFF2-40B4-BE49-F238E27FC236}">
                <a16:creationId xmlns:a16="http://schemas.microsoft.com/office/drawing/2014/main" id="{5B7BDC98-D32F-1925-646E-F2994BB3059A}"/>
              </a:ext>
            </a:extLst>
          </p:cNvPr>
          <p:cNvPicPr>
            <a:picLocks noChangeAspect="1"/>
          </p:cNvPicPr>
          <p:nvPr/>
        </p:nvPicPr>
        <p:blipFill>
          <a:blip r:embed="rId3"/>
          <a:stretch>
            <a:fillRect/>
          </a:stretch>
        </p:blipFill>
        <p:spPr>
          <a:xfrm>
            <a:off x="611074" y="3827596"/>
            <a:ext cx="8571026" cy="2312710"/>
          </a:xfrm>
          <a:prstGeom prst="rect">
            <a:avLst/>
          </a:prstGeom>
        </p:spPr>
      </p:pic>
    </p:spTree>
    <p:extLst>
      <p:ext uri="{BB962C8B-B14F-4D97-AF65-F5344CB8AC3E}">
        <p14:creationId xmlns:p14="http://schemas.microsoft.com/office/powerpoint/2010/main" val="2897561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6/19/2023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Percent of Change</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pic>
        <p:nvPicPr>
          <p:cNvPr id="4" name="Picture 3">
            <a:extLst>
              <a:ext uri="{FF2B5EF4-FFF2-40B4-BE49-F238E27FC236}">
                <a16:creationId xmlns:a16="http://schemas.microsoft.com/office/drawing/2014/main" id="{229B893E-D0BA-EF3D-ED88-347158715E4C}"/>
              </a:ext>
            </a:extLst>
          </p:cNvPr>
          <p:cNvPicPr>
            <a:picLocks noChangeAspect="1"/>
          </p:cNvPicPr>
          <p:nvPr/>
        </p:nvPicPr>
        <p:blipFill>
          <a:blip r:embed="rId2"/>
          <a:stretch>
            <a:fillRect/>
          </a:stretch>
        </p:blipFill>
        <p:spPr>
          <a:xfrm>
            <a:off x="618742" y="857051"/>
            <a:ext cx="8828564" cy="4908986"/>
          </a:xfrm>
          <a:prstGeom prst="rect">
            <a:avLst/>
          </a:prstGeom>
        </p:spPr>
      </p:pic>
      <p:sp>
        <p:nvSpPr>
          <p:cNvPr id="8" name="Content Placeholder 4">
            <a:extLst>
              <a:ext uri="{FF2B5EF4-FFF2-40B4-BE49-F238E27FC236}">
                <a16:creationId xmlns:a16="http://schemas.microsoft.com/office/drawing/2014/main" id="{0A397844-E188-2915-C136-625471079A8F}"/>
              </a:ext>
            </a:extLst>
          </p:cNvPr>
          <p:cNvSpPr txBox="1">
            <a:spLocks/>
          </p:cNvSpPr>
          <p:nvPr/>
        </p:nvSpPr>
        <p:spPr>
          <a:xfrm>
            <a:off x="9447307" y="1602085"/>
            <a:ext cx="2744694" cy="4302468"/>
          </a:xfrm>
          <a:prstGeom prst="rect">
            <a:avLst/>
          </a:prstGeom>
        </p:spPr>
        <p:txBody>
          <a:bodyPr vert="horz" lIns="91440" tIns="45720" rIns="91440" bIns="45720" rtlCol="0" anchor="t">
            <a:normAutofit/>
          </a:bodyPr>
          <a:lstStyle>
            <a:defPPr>
              <a:defRPr lang="en-US"/>
            </a:defPPr>
            <a:lvl1pPr marL="228600" marR="0" lvl="0" indent="-228600" fontAlgn="auto">
              <a:lnSpc>
                <a:spcPct val="90000"/>
              </a:lnSpc>
              <a:spcBef>
                <a:spcPts val="1000"/>
              </a:spcBef>
              <a:spcAft>
                <a:spcPts val="0"/>
              </a:spcAft>
              <a:buClrTx/>
              <a:buSzTx/>
              <a:buFont typeface="Arial" panose="020B0604020202020204" pitchFamily="34" charset="0"/>
              <a:buChar char="•"/>
              <a:tabLst/>
              <a:defRPr>
                <a:solidFill>
                  <a:srgbClr val="000000"/>
                </a:solidFill>
                <a:latin typeface="Tenorite"/>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US" b="1" dirty="0"/>
              <a:t>Consumption</a:t>
            </a:r>
          </a:p>
          <a:p>
            <a:pPr marL="228600" lvl="1">
              <a:spcBef>
                <a:spcPts val="1000"/>
              </a:spcBef>
            </a:pPr>
            <a:r>
              <a:rPr lang="en-US" sz="1800" dirty="0">
                <a:solidFill>
                  <a:srgbClr val="000000"/>
                </a:solidFill>
                <a:latin typeface="Tenorite"/>
              </a:rPr>
              <a:t>1970vs1980: Nuclear(+)</a:t>
            </a:r>
          </a:p>
          <a:p>
            <a:pPr marL="228600" lvl="1">
              <a:spcBef>
                <a:spcPts val="1000"/>
              </a:spcBef>
            </a:pPr>
            <a:r>
              <a:rPr lang="en-US" sz="1800" dirty="0">
                <a:solidFill>
                  <a:srgbClr val="000000"/>
                </a:solidFill>
                <a:latin typeface="Tenorite"/>
              </a:rPr>
              <a:t>2000vs2010: Renewable(+)</a:t>
            </a:r>
          </a:p>
          <a:p>
            <a:pPr marL="228600" lvl="1">
              <a:spcBef>
                <a:spcPts val="1000"/>
              </a:spcBef>
            </a:pPr>
            <a:r>
              <a:rPr lang="en-US" sz="1800" dirty="0">
                <a:solidFill>
                  <a:srgbClr val="000000"/>
                </a:solidFill>
                <a:latin typeface="Tenorite"/>
              </a:rPr>
              <a:t>2010vs2020: Fossil Fuel / Nuclear (-), Renewables(+)</a:t>
            </a:r>
          </a:p>
          <a:p>
            <a:pPr marL="0" indent="0">
              <a:buNone/>
            </a:pPr>
            <a:r>
              <a:rPr lang="en-US" b="1" dirty="0"/>
              <a:t>Production</a:t>
            </a:r>
          </a:p>
          <a:p>
            <a:pPr marL="228600" lvl="1">
              <a:spcBef>
                <a:spcPts val="1000"/>
              </a:spcBef>
            </a:pPr>
            <a:r>
              <a:rPr lang="en-US" sz="1800" dirty="0">
                <a:solidFill>
                  <a:srgbClr val="000000"/>
                </a:solidFill>
                <a:latin typeface="Tenorite"/>
              </a:rPr>
              <a:t>Overall Fossil Fuel(-)</a:t>
            </a:r>
          </a:p>
          <a:p>
            <a:pPr marL="228600" lvl="1">
              <a:spcBef>
                <a:spcPts val="1000"/>
              </a:spcBef>
            </a:pPr>
            <a:r>
              <a:rPr lang="en-US" sz="1800" b="1" dirty="0">
                <a:solidFill>
                  <a:srgbClr val="000000"/>
                </a:solidFill>
                <a:latin typeface="Tenorite"/>
              </a:rPr>
              <a:t>Overall Renewable(+)</a:t>
            </a:r>
          </a:p>
          <a:p>
            <a:pPr marL="0" lvl="1" indent="0">
              <a:spcBef>
                <a:spcPts val="1000"/>
              </a:spcBef>
              <a:buNone/>
            </a:pPr>
            <a:endParaRPr lang="en-US" sz="1800" dirty="0">
              <a:solidFill>
                <a:srgbClr val="000000"/>
              </a:solidFill>
              <a:latin typeface="Tenorite"/>
            </a:endParaRPr>
          </a:p>
        </p:txBody>
      </p:sp>
    </p:spTree>
    <p:extLst>
      <p:ext uri="{BB962C8B-B14F-4D97-AF65-F5344CB8AC3E}">
        <p14:creationId xmlns:p14="http://schemas.microsoft.com/office/powerpoint/2010/main" val="2612517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6/19/2023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Top 5 / Bottom 5 – Change Consumption</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sp>
        <p:nvSpPr>
          <p:cNvPr id="2" name="Content Placeholder 4">
            <a:extLst>
              <a:ext uri="{FF2B5EF4-FFF2-40B4-BE49-F238E27FC236}">
                <a16:creationId xmlns:a16="http://schemas.microsoft.com/office/drawing/2014/main" id="{77BD763D-A817-E086-AFCE-24A76747F8AE}"/>
              </a:ext>
            </a:extLst>
          </p:cNvPr>
          <p:cNvSpPr txBox="1">
            <a:spLocks/>
          </p:cNvSpPr>
          <p:nvPr/>
        </p:nvSpPr>
        <p:spPr>
          <a:xfrm>
            <a:off x="9741634" y="1593563"/>
            <a:ext cx="2450366" cy="4281317"/>
          </a:xfrm>
          <a:prstGeom prst="rect">
            <a:avLst/>
          </a:prstGeom>
        </p:spPr>
        <p:txBody>
          <a:bodyPr vert="horz" lIns="91440" tIns="45720" rIns="91440" bIns="45720" rtlCol="0" anchor="t">
            <a:normAutofit lnSpcReduction="10000"/>
          </a:bodyPr>
          <a:lstStyle>
            <a:defPPr>
              <a:defRPr lang="en-US"/>
            </a:defPPr>
            <a:lvl1pPr marR="0" lvl="0" indent="0" fontAlgn="auto">
              <a:lnSpc>
                <a:spcPct val="90000"/>
              </a:lnSpc>
              <a:spcBef>
                <a:spcPts val="1000"/>
              </a:spcBef>
              <a:spcAft>
                <a:spcPts val="0"/>
              </a:spcAft>
              <a:buClrTx/>
              <a:buSzTx/>
              <a:buFont typeface="Arial" panose="020B0604020202020204" pitchFamily="34" charset="0"/>
              <a:buNone/>
              <a:tabLst/>
              <a:defRPr>
                <a:solidFill>
                  <a:srgbClr val="000000"/>
                </a:solidFill>
                <a:latin typeface="Tenorite"/>
              </a:defRPr>
            </a:lvl1pPr>
            <a:lvl2pPr marL="228600" lvl="1" indent="-228600">
              <a:lnSpc>
                <a:spcPct val="90000"/>
              </a:lnSpc>
              <a:spcBef>
                <a:spcPts val="1000"/>
              </a:spcBef>
              <a:buFont typeface="Arial" panose="020B0604020202020204" pitchFamily="34" charset="0"/>
              <a:buChar char="•"/>
              <a:defRPr>
                <a:solidFill>
                  <a:srgbClr val="000000"/>
                </a:solidFill>
                <a:latin typeface="Tenorite"/>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Tenorite"/>
                <a:ea typeface="+mn-ea"/>
                <a:cs typeface="+mn-cs"/>
              </a:rPr>
              <a:t>Top 5 Consumption</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MAX: TX 6.9M – 13.5M(BN Btu)</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Highest Decrease: NY 4.3M – 3.4M (BN Btu)</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NY &amp; OH (-) Overall Consumption</a:t>
            </a:r>
          </a:p>
          <a:p>
            <a:pPr>
              <a:defRPr/>
            </a:pPr>
            <a:r>
              <a:rPr kumimoji="0" lang="en-US" sz="1800" b="1" i="0" u="none" strike="noStrike" kern="1200" cap="none" spc="0" normalizeH="0" baseline="0" noProof="0" dirty="0">
                <a:ln>
                  <a:noFill/>
                </a:ln>
                <a:solidFill>
                  <a:srgbClr val="000000"/>
                </a:solidFill>
                <a:effectLst/>
                <a:uLnTx/>
                <a:uFillTx/>
                <a:latin typeface="Tenorite"/>
                <a:ea typeface="+mn-ea"/>
                <a:cs typeface="+mn-cs"/>
              </a:rPr>
              <a:t>Bottom 5 Consumption</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MIN: VT 113K – 125K (BN Btu)</a:t>
            </a:r>
          </a:p>
          <a:p>
            <a:pPr marL="285750" indent="-285750">
              <a:buFont typeface="Arial" panose="020B0604020202020204" pitchFamily="34" charset="0"/>
              <a:buChar char="•"/>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RI (-) Overall Consumption</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pic>
        <p:nvPicPr>
          <p:cNvPr id="7" name="Picture 6">
            <a:extLst>
              <a:ext uri="{FF2B5EF4-FFF2-40B4-BE49-F238E27FC236}">
                <a16:creationId xmlns:a16="http://schemas.microsoft.com/office/drawing/2014/main" id="{BC73EA44-2D3C-425C-1DC7-041954187096}"/>
              </a:ext>
            </a:extLst>
          </p:cNvPr>
          <p:cNvPicPr>
            <a:picLocks noChangeAspect="1"/>
          </p:cNvPicPr>
          <p:nvPr/>
        </p:nvPicPr>
        <p:blipFill>
          <a:blip r:embed="rId2"/>
          <a:stretch>
            <a:fillRect/>
          </a:stretch>
        </p:blipFill>
        <p:spPr>
          <a:xfrm>
            <a:off x="625644" y="870842"/>
            <a:ext cx="9115990" cy="5004038"/>
          </a:xfrm>
          <a:prstGeom prst="rect">
            <a:avLst/>
          </a:prstGeom>
        </p:spPr>
      </p:pic>
      <p:grpSp>
        <p:nvGrpSpPr>
          <p:cNvPr id="41" name="Group 40">
            <a:extLst>
              <a:ext uri="{FF2B5EF4-FFF2-40B4-BE49-F238E27FC236}">
                <a16:creationId xmlns:a16="http://schemas.microsoft.com/office/drawing/2014/main" id="{451DA0AC-F822-6AC6-61BB-E505E809FA4C}"/>
              </a:ext>
            </a:extLst>
          </p:cNvPr>
          <p:cNvGrpSpPr/>
          <p:nvPr/>
        </p:nvGrpSpPr>
        <p:grpSpPr>
          <a:xfrm>
            <a:off x="8492469" y="2534532"/>
            <a:ext cx="985736" cy="357524"/>
            <a:chOff x="8492469" y="2534532"/>
            <a:chExt cx="985736" cy="357524"/>
          </a:xfrm>
        </p:grpSpPr>
        <p:sp>
          <p:nvSpPr>
            <p:cNvPr id="12" name="TextBox 11">
              <a:extLst>
                <a:ext uri="{FF2B5EF4-FFF2-40B4-BE49-F238E27FC236}">
                  <a16:creationId xmlns:a16="http://schemas.microsoft.com/office/drawing/2014/main" id="{BBC6126E-FE48-191E-C95B-B9D9C472203E}"/>
                </a:ext>
              </a:extLst>
            </p:cNvPr>
            <p:cNvSpPr txBox="1"/>
            <p:nvPr/>
          </p:nvSpPr>
          <p:spPr>
            <a:xfrm>
              <a:off x="8492469" y="2534532"/>
              <a:ext cx="790511"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NY: 3.4M</a:t>
              </a:r>
            </a:p>
          </p:txBody>
        </p:sp>
        <p:cxnSp>
          <p:nvCxnSpPr>
            <p:cNvPr id="13" name="Straight Arrow Connector 12">
              <a:extLst>
                <a:ext uri="{FF2B5EF4-FFF2-40B4-BE49-F238E27FC236}">
                  <a16:creationId xmlns:a16="http://schemas.microsoft.com/office/drawing/2014/main" id="{1B704A67-373C-2EED-2C11-C0B9773855D5}"/>
                </a:ext>
              </a:extLst>
            </p:cNvPr>
            <p:cNvCxnSpPr>
              <a:cxnSpLocks/>
            </p:cNvCxnSpPr>
            <p:nvPr/>
          </p:nvCxnSpPr>
          <p:spPr>
            <a:xfrm>
              <a:off x="9192580" y="2718886"/>
              <a:ext cx="285625" cy="173170"/>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679F7404-5444-0DDC-304F-AB9ED6350B38}"/>
              </a:ext>
            </a:extLst>
          </p:cNvPr>
          <p:cNvGrpSpPr/>
          <p:nvPr/>
        </p:nvGrpSpPr>
        <p:grpSpPr>
          <a:xfrm>
            <a:off x="1231509" y="1756233"/>
            <a:ext cx="894813" cy="593562"/>
            <a:chOff x="1231509" y="1756233"/>
            <a:chExt cx="894813" cy="593562"/>
          </a:xfrm>
        </p:grpSpPr>
        <p:sp>
          <p:nvSpPr>
            <p:cNvPr id="15" name="TextBox 14">
              <a:extLst>
                <a:ext uri="{FF2B5EF4-FFF2-40B4-BE49-F238E27FC236}">
                  <a16:creationId xmlns:a16="http://schemas.microsoft.com/office/drawing/2014/main" id="{90299D0E-3C9C-035E-437C-2031A929CAF6}"/>
                </a:ext>
              </a:extLst>
            </p:cNvPr>
            <p:cNvSpPr txBox="1"/>
            <p:nvPr/>
          </p:nvSpPr>
          <p:spPr>
            <a:xfrm>
              <a:off x="1425353" y="1756233"/>
              <a:ext cx="70096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TX: 6.9M</a:t>
              </a:r>
            </a:p>
          </p:txBody>
        </p:sp>
        <p:cxnSp>
          <p:nvCxnSpPr>
            <p:cNvPr id="16" name="Straight Arrow Connector 15">
              <a:extLst>
                <a:ext uri="{FF2B5EF4-FFF2-40B4-BE49-F238E27FC236}">
                  <a16:creationId xmlns:a16="http://schemas.microsoft.com/office/drawing/2014/main" id="{72EB949F-87B9-3001-4EBD-2022448E624A}"/>
                </a:ext>
              </a:extLst>
            </p:cNvPr>
            <p:cNvCxnSpPr>
              <a:cxnSpLocks/>
            </p:cNvCxnSpPr>
            <p:nvPr/>
          </p:nvCxnSpPr>
          <p:spPr>
            <a:xfrm flipH="1">
              <a:off x="1231509" y="2122363"/>
              <a:ext cx="267682" cy="227432"/>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F04D543A-BD9A-CC5E-B70C-2BE74AB05132}"/>
              </a:ext>
            </a:extLst>
          </p:cNvPr>
          <p:cNvGrpSpPr/>
          <p:nvPr/>
        </p:nvGrpSpPr>
        <p:grpSpPr>
          <a:xfrm>
            <a:off x="1235791" y="2530272"/>
            <a:ext cx="1181104" cy="276999"/>
            <a:chOff x="1235791" y="2530272"/>
            <a:chExt cx="1181104" cy="276999"/>
          </a:xfrm>
        </p:grpSpPr>
        <p:sp>
          <p:nvSpPr>
            <p:cNvPr id="20" name="TextBox 19">
              <a:extLst>
                <a:ext uri="{FF2B5EF4-FFF2-40B4-BE49-F238E27FC236}">
                  <a16:creationId xmlns:a16="http://schemas.microsoft.com/office/drawing/2014/main" id="{4055E37C-A3F6-141D-A883-803285BD6651}"/>
                </a:ext>
              </a:extLst>
            </p:cNvPr>
            <p:cNvSpPr txBox="1"/>
            <p:nvPr/>
          </p:nvSpPr>
          <p:spPr>
            <a:xfrm>
              <a:off x="1499191" y="2530272"/>
              <a:ext cx="91770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NY: 4.3M</a:t>
              </a:r>
            </a:p>
          </p:txBody>
        </p:sp>
        <p:cxnSp>
          <p:nvCxnSpPr>
            <p:cNvPr id="21" name="Straight Arrow Connector 20">
              <a:extLst>
                <a:ext uri="{FF2B5EF4-FFF2-40B4-BE49-F238E27FC236}">
                  <a16:creationId xmlns:a16="http://schemas.microsoft.com/office/drawing/2014/main" id="{71E77E95-716A-C516-3DE0-0BD7F6990579}"/>
                </a:ext>
              </a:extLst>
            </p:cNvPr>
            <p:cNvCxnSpPr>
              <a:cxnSpLocks/>
            </p:cNvCxnSpPr>
            <p:nvPr/>
          </p:nvCxnSpPr>
          <p:spPr>
            <a:xfrm flipH="1">
              <a:off x="1235791" y="2668772"/>
              <a:ext cx="327195" cy="100229"/>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F6FF56F4-C62A-E9FE-22AA-0ED07AC925DC}"/>
              </a:ext>
            </a:extLst>
          </p:cNvPr>
          <p:cNvGrpSpPr/>
          <p:nvPr/>
        </p:nvGrpSpPr>
        <p:grpSpPr>
          <a:xfrm>
            <a:off x="8638425" y="987267"/>
            <a:ext cx="854061" cy="461665"/>
            <a:chOff x="8638425" y="987267"/>
            <a:chExt cx="854061" cy="461665"/>
          </a:xfrm>
        </p:grpSpPr>
        <p:sp>
          <p:nvSpPr>
            <p:cNvPr id="23" name="TextBox 22">
              <a:extLst>
                <a:ext uri="{FF2B5EF4-FFF2-40B4-BE49-F238E27FC236}">
                  <a16:creationId xmlns:a16="http://schemas.microsoft.com/office/drawing/2014/main" id="{7C518D8E-A257-11B3-8601-6476F4145FBD}"/>
                </a:ext>
              </a:extLst>
            </p:cNvPr>
            <p:cNvSpPr txBox="1"/>
            <p:nvPr/>
          </p:nvSpPr>
          <p:spPr>
            <a:xfrm>
              <a:off x="8638425" y="987267"/>
              <a:ext cx="70096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TX: 13.5M</a:t>
              </a:r>
            </a:p>
          </p:txBody>
        </p:sp>
        <p:cxnSp>
          <p:nvCxnSpPr>
            <p:cNvPr id="24" name="Straight Arrow Connector 23">
              <a:extLst>
                <a:ext uri="{FF2B5EF4-FFF2-40B4-BE49-F238E27FC236}">
                  <a16:creationId xmlns:a16="http://schemas.microsoft.com/office/drawing/2014/main" id="{E9BB0B8A-8D15-3D12-807F-171C15647DD5}"/>
                </a:ext>
              </a:extLst>
            </p:cNvPr>
            <p:cNvCxnSpPr>
              <a:cxnSpLocks/>
            </p:cNvCxnSpPr>
            <p:nvPr/>
          </p:nvCxnSpPr>
          <p:spPr>
            <a:xfrm>
              <a:off x="9133367" y="1348022"/>
              <a:ext cx="359119" cy="96847"/>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AEEBC937-4E7A-9C7E-7FAB-876D1E1693D5}"/>
              </a:ext>
            </a:extLst>
          </p:cNvPr>
          <p:cNvGrpSpPr/>
          <p:nvPr/>
        </p:nvGrpSpPr>
        <p:grpSpPr>
          <a:xfrm>
            <a:off x="1231508" y="5055668"/>
            <a:ext cx="1239785" cy="400946"/>
            <a:chOff x="1231509" y="1948849"/>
            <a:chExt cx="744335" cy="400946"/>
          </a:xfrm>
        </p:grpSpPr>
        <p:sp>
          <p:nvSpPr>
            <p:cNvPr id="43" name="TextBox 42">
              <a:extLst>
                <a:ext uri="{FF2B5EF4-FFF2-40B4-BE49-F238E27FC236}">
                  <a16:creationId xmlns:a16="http://schemas.microsoft.com/office/drawing/2014/main" id="{7AEFDF88-4981-F547-7F60-C27D29ED6103}"/>
                </a:ext>
              </a:extLst>
            </p:cNvPr>
            <p:cNvSpPr txBox="1"/>
            <p:nvPr/>
          </p:nvSpPr>
          <p:spPr>
            <a:xfrm>
              <a:off x="1458013" y="1948849"/>
              <a:ext cx="517831"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VT: 113K</a:t>
              </a:r>
            </a:p>
          </p:txBody>
        </p:sp>
        <p:cxnSp>
          <p:nvCxnSpPr>
            <p:cNvPr id="44" name="Straight Arrow Connector 43">
              <a:extLst>
                <a:ext uri="{FF2B5EF4-FFF2-40B4-BE49-F238E27FC236}">
                  <a16:creationId xmlns:a16="http://schemas.microsoft.com/office/drawing/2014/main" id="{0EC8D6E2-6522-2ADF-4077-48A74FE8EF98}"/>
                </a:ext>
              </a:extLst>
            </p:cNvPr>
            <p:cNvCxnSpPr>
              <a:cxnSpLocks/>
            </p:cNvCxnSpPr>
            <p:nvPr/>
          </p:nvCxnSpPr>
          <p:spPr>
            <a:xfrm flipH="1">
              <a:off x="1231509" y="2122363"/>
              <a:ext cx="267682" cy="227432"/>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4096300D-26AD-8ECA-1B92-85AB8861DB16}"/>
              </a:ext>
            </a:extLst>
          </p:cNvPr>
          <p:cNvGrpSpPr/>
          <p:nvPr/>
        </p:nvGrpSpPr>
        <p:grpSpPr>
          <a:xfrm>
            <a:off x="8520166" y="5004218"/>
            <a:ext cx="976793" cy="338681"/>
            <a:chOff x="8571298" y="1119708"/>
            <a:chExt cx="790511" cy="407193"/>
          </a:xfrm>
        </p:grpSpPr>
        <p:sp>
          <p:nvSpPr>
            <p:cNvPr id="46" name="TextBox 45">
              <a:extLst>
                <a:ext uri="{FF2B5EF4-FFF2-40B4-BE49-F238E27FC236}">
                  <a16:creationId xmlns:a16="http://schemas.microsoft.com/office/drawing/2014/main" id="{8ABEF164-2F39-BF6C-52CC-E8D1365C41B5}"/>
                </a:ext>
              </a:extLst>
            </p:cNvPr>
            <p:cNvSpPr txBox="1"/>
            <p:nvPr/>
          </p:nvSpPr>
          <p:spPr>
            <a:xfrm>
              <a:off x="8571298" y="1119708"/>
              <a:ext cx="790511" cy="2770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VT: 125K</a:t>
              </a:r>
            </a:p>
          </p:txBody>
        </p:sp>
        <p:cxnSp>
          <p:nvCxnSpPr>
            <p:cNvPr id="47" name="Straight Arrow Connector 46">
              <a:extLst>
                <a:ext uri="{FF2B5EF4-FFF2-40B4-BE49-F238E27FC236}">
                  <a16:creationId xmlns:a16="http://schemas.microsoft.com/office/drawing/2014/main" id="{BCDA2951-D3AB-C2DA-9C8E-2922AA8BC1C5}"/>
                </a:ext>
              </a:extLst>
            </p:cNvPr>
            <p:cNvCxnSpPr>
              <a:cxnSpLocks/>
            </p:cNvCxnSpPr>
            <p:nvPr/>
          </p:nvCxnSpPr>
          <p:spPr>
            <a:xfrm>
              <a:off x="9133367" y="1348022"/>
              <a:ext cx="206027" cy="178879"/>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E8062B11-86AE-AB6A-1998-BCEB2447CCD6}"/>
              </a:ext>
            </a:extLst>
          </p:cNvPr>
          <p:cNvGrpSpPr/>
          <p:nvPr/>
        </p:nvGrpSpPr>
        <p:grpSpPr>
          <a:xfrm>
            <a:off x="1231509" y="4116210"/>
            <a:ext cx="894813" cy="593562"/>
            <a:chOff x="1231509" y="1756233"/>
            <a:chExt cx="894813" cy="593562"/>
          </a:xfrm>
        </p:grpSpPr>
        <p:sp>
          <p:nvSpPr>
            <p:cNvPr id="49" name="TextBox 48">
              <a:extLst>
                <a:ext uri="{FF2B5EF4-FFF2-40B4-BE49-F238E27FC236}">
                  <a16:creationId xmlns:a16="http://schemas.microsoft.com/office/drawing/2014/main" id="{D7CBF0B6-7815-2137-977A-F91F844CEACA}"/>
                </a:ext>
              </a:extLst>
            </p:cNvPr>
            <p:cNvSpPr txBox="1"/>
            <p:nvPr/>
          </p:nvSpPr>
          <p:spPr>
            <a:xfrm>
              <a:off x="1425353" y="1756233"/>
              <a:ext cx="70096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RI: 225K</a:t>
              </a:r>
            </a:p>
          </p:txBody>
        </p:sp>
        <p:cxnSp>
          <p:nvCxnSpPr>
            <p:cNvPr id="50" name="Straight Arrow Connector 49">
              <a:extLst>
                <a:ext uri="{FF2B5EF4-FFF2-40B4-BE49-F238E27FC236}">
                  <a16:creationId xmlns:a16="http://schemas.microsoft.com/office/drawing/2014/main" id="{8EB64F86-E00F-2048-52F8-5B99C6BA643E}"/>
                </a:ext>
              </a:extLst>
            </p:cNvPr>
            <p:cNvCxnSpPr>
              <a:cxnSpLocks/>
            </p:cNvCxnSpPr>
            <p:nvPr/>
          </p:nvCxnSpPr>
          <p:spPr>
            <a:xfrm flipH="1">
              <a:off x="1231509" y="2122363"/>
              <a:ext cx="267682" cy="227432"/>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2" name="Group 51">
            <a:extLst>
              <a:ext uri="{FF2B5EF4-FFF2-40B4-BE49-F238E27FC236}">
                <a16:creationId xmlns:a16="http://schemas.microsoft.com/office/drawing/2014/main" id="{D2252453-2EAF-E9E5-E175-F1EFF197D68D}"/>
              </a:ext>
            </a:extLst>
          </p:cNvPr>
          <p:cNvGrpSpPr/>
          <p:nvPr/>
        </p:nvGrpSpPr>
        <p:grpSpPr>
          <a:xfrm>
            <a:off x="8556780" y="4686803"/>
            <a:ext cx="976793" cy="338681"/>
            <a:chOff x="8571298" y="1119708"/>
            <a:chExt cx="790511" cy="407193"/>
          </a:xfrm>
        </p:grpSpPr>
        <p:sp>
          <p:nvSpPr>
            <p:cNvPr id="53" name="TextBox 52">
              <a:extLst>
                <a:ext uri="{FF2B5EF4-FFF2-40B4-BE49-F238E27FC236}">
                  <a16:creationId xmlns:a16="http://schemas.microsoft.com/office/drawing/2014/main" id="{9597B8E9-4154-30DE-0B7A-3E8F7FB42615}"/>
                </a:ext>
              </a:extLst>
            </p:cNvPr>
            <p:cNvSpPr txBox="1"/>
            <p:nvPr/>
          </p:nvSpPr>
          <p:spPr>
            <a:xfrm>
              <a:off x="8571298" y="1119708"/>
              <a:ext cx="790511" cy="33303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RI: 176K</a:t>
              </a:r>
            </a:p>
          </p:txBody>
        </p:sp>
        <p:cxnSp>
          <p:nvCxnSpPr>
            <p:cNvPr id="54" name="Straight Arrow Connector 53">
              <a:extLst>
                <a:ext uri="{FF2B5EF4-FFF2-40B4-BE49-F238E27FC236}">
                  <a16:creationId xmlns:a16="http://schemas.microsoft.com/office/drawing/2014/main" id="{EC585E7E-4676-3B9A-A744-32AEABC50BA3}"/>
                </a:ext>
              </a:extLst>
            </p:cNvPr>
            <p:cNvCxnSpPr>
              <a:cxnSpLocks/>
            </p:cNvCxnSpPr>
            <p:nvPr/>
          </p:nvCxnSpPr>
          <p:spPr>
            <a:xfrm>
              <a:off x="9133367" y="1348022"/>
              <a:ext cx="206027" cy="178879"/>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09341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6/19/2023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Top 5 / Bottom 5 – Change Production</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sp>
        <p:nvSpPr>
          <p:cNvPr id="4" name="Content Placeholder 4">
            <a:extLst>
              <a:ext uri="{FF2B5EF4-FFF2-40B4-BE49-F238E27FC236}">
                <a16:creationId xmlns:a16="http://schemas.microsoft.com/office/drawing/2014/main" id="{7C06A282-D957-3424-8E24-6DCFF4C0ADC5}"/>
              </a:ext>
            </a:extLst>
          </p:cNvPr>
          <p:cNvSpPr txBox="1">
            <a:spLocks/>
          </p:cNvSpPr>
          <p:nvPr/>
        </p:nvSpPr>
        <p:spPr>
          <a:xfrm>
            <a:off x="9768359" y="1593703"/>
            <a:ext cx="2423641" cy="4281317"/>
          </a:xfrm>
          <a:prstGeom prst="rect">
            <a:avLst/>
          </a:prstGeom>
        </p:spPr>
        <p:txBody>
          <a:bodyPr vert="horz" lIns="91440" tIns="45720" rIns="91440" bIns="45720" rtlCol="0" anchor="t">
            <a:normAutofit/>
          </a:bodyPr>
          <a:lstStyle>
            <a:defPPr>
              <a:defRPr lang="en-US"/>
            </a:defPPr>
            <a:lvl1pPr marR="0" lvl="0" indent="0" fontAlgn="auto">
              <a:lnSpc>
                <a:spcPct val="90000"/>
              </a:lnSpc>
              <a:spcBef>
                <a:spcPts val="1000"/>
              </a:spcBef>
              <a:spcAft>
                <a:spcPts val="0"/>
              </a:spcAft>
              <a:buClrTx/>
              <a:buSzTx/>
              <a:buFont typeface="Arial" panose="020B0604020202020204" pitchFamily="34" charset="0"/>
              <a:buNone/>
              <a:tabLst/>
              <a:defRPr>
                <a:solidFill>
                  <a:srgbClr val="000000"/>
                </a:solidFill>
                <a:latin typeface="Tenorite"/>
              </a:defRPr>
            </a:lvl1pPr>
            <a:lvl2pPr marL="228600" lvl="1" indent="-228600">
              <a:lnSpc>
                <a:spcPct val="90000"/>
              </a:lnSpc>
              <a:spcBef>
                <a:spcPts val="1000"/>
              </a:spcBef>
              <a:buFont typeface="Arial" panose="020B0604020202020204" pitchFamily="34" charset="0"/>
              <a:buChar char="•"/>
              <a:defRPr>
                <a:solidFill>
                  <a:srgbClr val="000000"/>
                </a:solidFill>
                <a:latin typeface="Tenorite"/>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Tenorite"/>
                <a:ea typeface="+mn-ea"/>
                <a:cs typeface="+mn-cs"/>
              </a:rPr>
              <a:t>Top 5 Production</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MAX: TX 16.5M – 23.3M(BN Btu)</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Highest Decrease: LA 9.4M – 3.8M (BN Btu)</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TX, PA, WV, WY(+) Overall Production</a:t>
            </a:r>
          </a:p>
          <a:p>
            <a:pPr>
              <a:defRPr/>
            </a:pPr>
            <a:r>
              <a:rPr kumimoji="0" lang="en-US" sz="1800" b="1" i="0" u="none" strike="noStrike" kern="1200" cap="none" spc="0" normalizeH="0" baseline="0" noProof="0" dirty="0">
                <a:ln>
                  <a:noFill/>
                </a:ln>
                <a:solidFill>
                  <a:srgbClr val="000000"/>
                </a:solidFill>
                <a:effectLst/>
                <a:uLnTx/>
                <a:uFillTx/>
                <a:latin typeface="Tenorite"/>
                <a:ea typeface="+mn-ea"/>
                <a:cs typeface="+mn-cs"/>
              </a:rPr>
              <a:t>Bottom 5 Production</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MIN: DE 7K – 3.5K (BN Btu)</a:t>
            </a:r>
          </a:p>
          <a:p>
            <a:pPr marL="285750" indent="-285750">
              <a:buFont typeface="Arial" panose="020B0604020202020204" pitchFamily="34" charset="0"/>
              <a:buChar char="•"/>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HI, NV, RI, VT (+) Overall Production</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pic>
        <p:nvPicPr>
          <p:cNvPr id="37" name="Picture 36">
            <a:extLst>
              <a:ext uri="{FF2B5EF4-FFF2-40B4-BE49-F238E27FC236}">
                <a16:creationId xmlns:a16="http://schemas.microsoft.com/office/drawing/2014/main" id="{A9D348A8-8EFE-9F48-8C4F-DD98CE7DE2ED}"/>
              </a:ext>
            </a:extLst>
          </p:cNvPr>
          <p:cNvPicPr>
            <a:picLocks noChangeAspect="1"/>
          </p:cNvPicPr>
          <p:nvPr/>
        </p:nvPicPr>
        <p:blipFill>
          <a:blip r:embed="rId2"/>
          <a:stretch>
            <a:fillRect/>
          </a:stretch>
        </p:blipFill>
        <p:spPr>
          <a:xfrm>
            <a:off x="611297" y="919617"/>
            <a:ext cx="9157062" cy="5122341"/>
          </a:xfrm>
          <a:prstGeom prst="rect">
            <a:avLst/>
          </a:prstGeom>
        </p:spPr>
      </p:pic>
      <p:grpSp>
        <p:nvGrpSpPr>
          <p:cNvPr id="12" name="Group 11">
            <a:extLst>
              <a:ext uri="{FF2B5EF4-FFF2-40B4-BE49-F238E27FC236}">
                <a16:creationId xmlns:a16="http://schemas.microsoft.com/office/drawing/2014/main" id="{AF13C32C-ED8F-E8F6-A1C4-1DF66E9B5EE2}"/>
              </a:ext>
            </a:extLst>
          </p:cNvPr>
          <p:cNvGrpSpPr/>
          <p:nvPr/>
        </p:nvGrpSpPr>
        <p:grpSpPr>
          <a:xfrm>
            <a:off x="1231509" y="1457241"/>
            <a:ext cx="894813" cy="593562"/>
            <a:chOff x="1231509" y="1756233"/>
            <a:chExt cx="894813" cy="593562"/>
          </a:xfrm>
        </p:grpSpPr>
        <p:sp>
          <p:nvSpPr>
            <p:cNvPr id="13" name="TextBox 12">
              <a:extLst>
                <a:ext uri="{FF2B5EF4-FFF2-40B4-BE49-F238E27FC236}">
                  <a16:creationId xmlns:a16="http://schemas.microsoft.com/office/drawing/2014/main" id="{C28E7AFC-CFB8-B4EC-298B-6559EFE205D8}"/>
                </a:ext>
              </a:extLst>
            </p:cNvPr>
            <p:cNvSpPr txBox="1"/>
            <p:nvPr/>
          </p:nvSpPr>
          <p:spPr>
            <a:xfrm>
              <a:off x="1425353" y="1756233"/>
              <a:ext cx="70096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TX: 16.5M</a:t>
              </a:r>
            </a:p>
          </p:txBody>
        </p:sp>
        <p:cxnSp>
          <p:nvCxnSpPr>
            <p:cNvPr id="14" name="Straight Arrow Connector 13">
              <a:extLst>
                <a:ext uri="{FF2B5EF4-FFF2-40B4-BE49-F238E27FC236}">
                  <a16:creationId xmlns:a16="http://schemas.microsoft.com/office/drawing/2014/main" id="{59088549-58AB-4770-4BA3-2F71482C2455}"/>
                </a:ext>
              </a:extLst>
            </p:cNvPr>
            <p:cNvCxnSpPr>
              <a:cxnSpLocks/>
            </p:cNvCxnSpPr>
            <p:nvPr/>
          </p:nvCxnSpPr>
          <p:spPr>
            <a:xfrm flipH="1">
              <a:off x="1231509" y="2122363"/>
              <a:ext cx="267682" cy="227432"/>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AB8833F8-BD37-25EC-A72D-179068163F2B}"/>
              </a:ext>
            </a:extLst>
          </p:cNvPr>
          <p:cNvGrpSpPr/>
          <p:nvPr/>
        </p:nvGrpSpPr>
        <p:grpSpPr>
          <a:xfrm>
            <a:off x="1242537" y="2298870"/>
            <a:ext cx="1181104" cy="276999"/>
            <a:chOff x="1235791" y="2530272"/>
            <a:chExt cx="1181104" cy="276999"/>
          </a:xfrm>
        </p:grpSpPr>
        <p:sp>
          <p:nvSpPr>
            <p:cNvPr id="28" name="TextBox 27">
              <a:extLst>
                <a:ext uri="{FF2B5EF4-FFF2-40B4-BE49-F238E27FC236}">
                  <a16:creationId xmlns:a16="http://schemas.microsoft.com/office/drawing/2014/main" id="{2528F40B-14AF-A31B-C47C-E0E64152385F}"/>
                </a:ext>
              </a:extLst>
            </p:cNvPr>
            <p:cNvSpPr txBox="1"/>
            <p:nvPr/>
          </p:nvSpPr>
          <p:spPr>
            <a:xfrm>
              <a:off x="1499191" y="2530272"/>
              <a:ext cx="91770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LA: 9.4M</a:t>
              </a:r>
            </a:p>
          </p:txBody>
        </p:sp>
        <p:cxnSp>
          <p:nvCxnSpPr>
            <p:cNvPr id="29" name="Straight Arrow Connector 28">
              <a:extLst>
                <a:ext uri="{FF2B5EF4-FFF2-40B4-BE49-F238E27FC236}">
                  <a16:creationId xmlns:a16="http://schemas.microsoft.com/office/drawing/2014/main" id="{FBCD6D16-F4AB-F29A-F233-5DE5DEAA0E67}"/>
                </a:ext>
              </a:extLst>
            </p:cNvPr>
            <p:cNvCxnSpPr>
              <a:cxnSpLocks/>
            </p:cNvCxnSpPr>
            <p:nvPr/>
          </p:nvCxnSpPr>
          <p:spPr>
            <a:xfrm flipH="1">
              <a:off x="1235791" y="2668772"/>
              <a:ext cx="327195" cy="100229"/>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C78AFF70-DDE0-827F-DE40-F81C061B275D}"/>
              </a:ext>
            </a:extLst>
          </p:cNvPr>
          <p:cNvGrpSpPr/>
          <p:nvPr/>
        </p:nvGrpSpPr>
        <p:grpSpPr>
          <a:xfrm>
            <a:off x="8644271" y="1126710"/>
            <a:ext cx="854061" cy="461665"/>
            <a:chOff x="8638425" y="987267"/>
            <a:chExt cx="854061" cy="461665"/>
          </a:xfrm>
        </p:grpSpPr>
        <p:sp>
          <p:nvSpPr>
            <p:cNvPr id="19" name="TextBox 18">
              <a:extLst>
                <a:ext uri="{FF2B5EF4-FFF2-40B4-BE49-F238E27FC236}">
                  <a16:creationId xmlns:a16="http://schemas.microsoft.com/office/drawing/2014/main" id="{1CD088A2-DAF9-E90C-D306-CCF58403B3FF}"/>
                </a:ext>
              </a:extLst>
            </p:cNvPr>
            <p:cNvSpPr txBox="1"/>
            <p:nvPr/>
          </p:nvSpPr>
          <p:spPr>
            <a:xfrm>
              <a:off x="8638425" y="987267"/>
              <a:ext cx="70096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TX: 23.3M</a:t>
              </a:r>
            </a:p>
          </p:txBody>
        </p:sp>
        <p:cxnSp>
          <p:nvCxnSpPr>
            <p:cNvPr id="20" name="Straight Arrow Connector 19">
              <a:extLst>
                <a:ext uri="{FF2B5EF4-FFF2-40B4-BE49-F238E27FC236}">
                  <a16:creationId xmlns:a16="http://schemas.microsoft.com/office/drawing/2014/main" id="{6DDF1ADB-F139-EDF4-66A4-6767736E8E2E}"/>
                </a:ext>
              </a:extLst>
            </p:cNvPr>
            <p:cNvCxnSpPr>
              <a:cxnSpLocks/>
            </p:cNvCxnSpPr>
            <p:nvPr/>
          </p:nvCxnSpPr>
          <p:spPr>
            <a:xfrm>
              <a:off x="9133367" y="1348022"/>
              <a:ext cx="359119" cy="96847"/>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7FED1FD9-C6AD-A5BB-9FCF-28DE0FF58CDD}"/>
              </a:ext>
            </a:extLst>
          </p:cNvPr>
          <p:cNvGrpSpPr/>
          <p:nvPr/>
        </p:nvGrpSpPr>
        <p:grpSpPr>
          <a:xfrm>
            <a:off x="8489025" y="2995885"/>
            <a:ext cx="1040349" cy="276999"/>
            <a:chOff x="8492469" y="2534532"/>
            <a:chExt cx="1040349" cy="276999"/>
          </a:xfrm>
        </p:grpSpPr>
        <p:sp>
          <p:nvSpPr>
            <p:cNvPr id="9" name="TextBox 8">
              <a:extLst>
                <a:ext uri="{FF2B5EF4-FFF2-40B4-BE49-F238E27FC236}">
                  <a16:creationId xmlns:a16="http://schemas.microsoft.com/office/drawing/2014/main" id="{33CA5DA8-8B50-474D-22BB-B005787BEE79}"/>
                </a:ext>
              </a:extLst>
            </p:cNvPr>
            <p:cNvSpPr txBox="1"/>
            <p:nvPr/>
          </p:nvSpPr>
          <p:spPr>
            <a:xfrm>
              <a:off x="8492469" y="2534532"/>
              <a:ext cx="790511"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LA: 3.8M</a:t>
              </a:r>
            </a:p>
          </p:txBody>
        </p:sp>
        <p:cxnSp>
          <p:nvCxnSpPr>
            <p:cNvPr id="11" name="Straight Arrow Connector 10">
              <a:extLst>
                <a:ext uri="{FF2B5EF4-FFF2-40B4-BE49-F238E27FC236}">
                  <a16:creationId xmlns:a16="http://schemas.microsoft.com/office/drawing/2014/main" id="{1B900B73-D917-0ECE-74C0-4F3AC06DA708}"/>
                </a:ext>
              </a:extLst>
            </p:cNvPr>
            <p:cNvCxnSpPr>
              <a:cxnSpLocks/>
            </p:cNvCxnSpPr>
            <p:nvPr/>
          </p:nvCxnSpPr>
          <p:spPr>
            <a:xfrm flipV="1">
              <a:off x="9201423" y="2534532"/>
              <a:ext cx="331395" cy="174268"/>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7EA763AC-F389-345E-DD31-C7170520B64C}"/>
              </a:ext>
            </a:extLst>
          </p:cNvPr>
          <p:cNvGrpSpPr/>
          <p:nvPr/>
        </p:nvGrpSpPr>
        <p:grpSpPr>
          <a:xfrm>
            <a:off x="579317" y="5231707"/>
            <a:ext cx="700969" cy="338178"/>
            <a:chOff x="579317" y="5242340"/>
            <a:chExt cx="700969" cy="338178"/>
          </a:xfrm>
        </p:grpSpPr>
        <p:sp>
          <p:nvSpPr>
            <p:cNvPr id="31" name="TextBox 30">
              <a:extLst>
                <a:ext uri="{FF2B5EF4-FFF2-40B4-BE49-F238E27FC236}">
                  <a16:creationId xmlns:a16="http://schemas.microsoft.com/office/drawing/2014/main" id="{71477A04-3C5F-82F2-AA29-769880D43BF7}"/>
                </a:ext>
              </a:extLst>
            </p:cNvPr>
            <p:cNvSpPr txBox="1"/>
            <p:nvPr/>
          </p:nvSpPr>
          <p:spPr>
            <a:xfrm>
              <a:off x="579317" y="5242340"/>
              <a:ext cx="700969"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DE: 7K</a:t>
              </a:r>
            </a:p>
          </p:txBody>
        </p:sp>
        <p:cxnSp>
          <p:nvCxnSpPr>
            <p:cNvPr id="32" name="Straight Arrow Connector 31">
              <a:extLst>
                <a:ext uri="{FF2B5EF4-FFF2-40B4-BE49-F238E27FC236}">
                  <a16:creationId xmlns:a16="http://schemas.microsoft.com/office/drawing/2014/main" id="{1561F6C7-5651-4B0B-1C93-19C8C1813D7C}"/>
                </a:ext>
              </a:extLst>
            </p:cNvPr>
            <p:cNvCxnSpPr>
              <a:cxnSpLocks/>
            </p:cNvCxnSpPr>
            <p:nvPr/>
          </p:nvCxnSpPr>
          <p:spPr>
            <a:xfrm>
              <a:off x="956930" y="5443870"/>
              <a:ext cx="274579" cy="136648"/>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2CB17CB1-61F1-7BF1-E32E-F9ED77548242}"/>
              </a:ext>
            </a:extLst>
          </p:cNvPr>
          <p:cNvGrpSpPr/>
          <p:nvPr/>
        </p:nvGrpSpPr>
        <p:grpSpPr>
          <a:xfrm>
            <a:off x="8469573" y="5705240"/>
            <a:ext cx="1040349" cy="276999"/>
            <a:chOff x="8492469" y="2534532"/>
            <a:chExt cx="1040349" cy="276999"/>
          </a:xfrm>
        </p:grpSpPr>
        <p:sp>
          <p:nvSpPr>
            <p:cNvPr id="45" name="TextBox 44">
              <a:extLst>
                <a:ext uri="{FF2B5EF4-FFF2-40B4-BE49-F238E27FC236}">
                  <a16:creationId xmlns:a16="http://schemas.microsoft.com/office/drawing/2014/main" id="{0E4AB7EB-55E4-A4DB-4186-DC64B1BDA4DF}"/>
                </a:ext>
              </a:extLst>
            </p:cNvPr>
            <p:cNvSpPr txBox="1"/>
            <p:nvPr/>
          </p:nvSpPr>
          <p:spPr>
            <a:xfrm>
              <a:off x="8492469" y="2534532"/>
              <a:ext cx="790511"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DE: 3.5K</a:t>
              </a:r>
            </a:p>
          </p:txBody>
        </p:sp>
        <p:cxnSp>
          <p:nvCxnSpPr>
            <p:cNvPr id="46" name="Straight Arrow Connector 45">
              <a:extLst>
                <a:ext uri="{FF2B5EF4-FFF2-40B4-BE49-F238E27FC236}">
                  <a16:creationId xmlns:a16="http://schemas.microsoft.com/office/drawing/2014/main" id="{B0A95E1B-C3B4-9BD0-1DCB-E6DDCE3F26D7}"/>
                </a:ext>
              </a:extLst>
            </p:cNvPr>
            <p:cNvCxnSpPr>
              <a:cxnSpLocks/>
            </p:cNvCxnSpPr>
            <p:nvPr/>
          </p:nvCxnSpPr>
          <p:spPr>
            <a:xfrm flipV="1">
              <a:off x="9201423" y="2534532"/>
              <a:ext cx="331395" cy="174268"/>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87617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6/19/2023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Top 5 Energy Mix - Consumption</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sp>
        <p:nvSpPr>
          <p:cNvPr id="2" name="Content Placeholder 4">
            <a:extLst>
              <a:ext uri="{FF2B5EF4-FFF2-40B4-BE49-F238E27FC236}">
                <a16:creationId xmlns:a16="http://schemas.microsoft.com/office/drawing/2014/main" id="{F5700A84-A2C6-2AAE-E769-E0120C250BE1}"/>
              </a:ext>
            </a:extLst>
          </p:cNvPr>
          <p:cNvSpPr txBox="1">
            <a:spLocks/>
          </p:cNvSpPr>
          <p:nvPr/>
        </p:nvSpPr>
        <p:spPr>
          <a:xfrm>
            <a:off x="9781722" y="1593703"/>
            <a:ext cx="2410278" cy="4281317"/>
          </a:xfrm>
          <a:prstGeom prst="rect">
            <a:avLst/>
          </a:prstGeom>
        </p:spPr>
        <p:txBody>
          <a:bodyPr vert="horz" lIns="91440" tIns="45720" rIns="91440" bIns="45720" rtlCol="0" anchor="t">
            <a:normAutofit/>
          </a:bodyPr>
          <a:lstStyle>
            <a:defPPr>
              <a:defRPr lang="en-US"/>
            </a:defPPr>
            <a:lvl1pPr marR="0" lvl="0" indent="0" fontAlgn="auto">
              <a:lnSpc>
                <a:spcPct val="90000"/>
              </a:lnSpc>
              <a:spcBef>
                <a:spcPts val="1000"/>
              </a:spcBef>
              <a:spcAft>
                <a:spcPts val="0"/>
              </a:spcAft>
              <a:buClrTx/>
              <a:buSzTx/>
              <a:buFont typeface="Arial" panose="020B0604020202020204" pitchFamily="34" charset="0"/>
              <a:buNone/>
              <a:tabLst/>
              <a:defRPr>
                <a:solidFill>
                  <a:srgbClr val="000000"/>
                </a:solidFill>
                <a:latin typeface="Tenorite"/>
              </a:defRPr>
            </a:lvl1pPr>
            <a:lvl2pPr marL="228600" lvl="1" indent="-228600">
              <a:lnSpc>
                <a:spcPct val="90000"/>
              </a:lnSpc>
              <a:spcBef>
                <a:spcPts val="1000"/>
              </a:spcBef>
              <a:buFont typeface="Arial" panose="020B0604020202020204" pitchFamily="34" charset="0"/>
              <a:buChar char="•"/>
              <a:defRPr>
                <a:solidFill>
                  <a:srgbClr val="000000"/>
                </a:solidFill>
                <a:latin typeface="Tenorite"/>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defRPr/>
            </a:pPr>
            <a:r>
              <a:rPr kumimoji="0" lang="en-US" sz="1800" b="1" i="0" u="none" strike="noStrike" kern="1200" cap="none" spc="0" normalizeH="0" baseline="0" noProof="0" dirty="0">
                <a:ln>
                  <a:noFill/>
                </a:ln>
                <a:solidFill>
                  <a:srgbClr val="000000"/>
                </a:solidFill>
                <a:effectLst/>
                <a:uLnTx/>
                <a:uFillTx/>
                <a:latin typeface="Tenorite"/>
                <a:ea typeface="+mn-ea"/>
                <a:cs typeface="+mn-cs"/>
              </a:rPr>
              <a:t>Top 5 Energy Mix </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Fossil Fuel and Nuclear Displays Highest Volumes of Increases 1970-2000</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Renewable Consumption Displays Significant Increases After 2000</a:t>
            </a:r>
          </a:p>
        </p:txBody>
      </p:sp>
      <p:pic>
        <p:nvPicPr>
          <p:cNvPr id="9" name="Picture 8">
            <a:extLst>
              <a:ext uri="{FF2B5EF4-FFF2-40B4-BE49-F238E27FC236}">
                <a16:creationId xmlns:a16="http://schemas.microsoft.com/office/drawing/2014/main" id="{A0F19312-C843-4CD2-DC96-0AAEAA72FC5F}"/>
              </a:ext>
            </a:extLst>
          </p:cNvPr>
          <p:cNvPicPr>
            <a:picLocks noChangeAspect="1"/>
          </p:cNvPicPr>
          <p:nvPr/>
        </p:nvPicPr>
        <p:blipFill>
          <a:blip r:embed="rId2"/>
          <a:stretch>
            <a:fillRect/>
          </a:stretch>
        </p:blipFill>
        <p:spPr>
          <a:xfrm>
            <a:off x="624453" y="877998"/>
            <a:ext cx="9104855" cy="4875102"/>
          </a:xfrm>
          <a:prstGeom prst="rect">
            <a:avLst/>
          </a:prstGeom>
        </p:spPr>
      </p:pic>
    </p:spTree>
    <p:extLst>
      <p:ext uri="{BB962C8B-B14F-4D97-AF65-F5344CB8AC3E}">
        <p14:creationId xmlns:p14="http://schemas.microsoft.com/office/powerpoint/2010/main" val="2395520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6/19/2023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Top 5 Energy Mix - Production</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pic>
        <p:nvPicPr>
          <p:cNvPr id="4" name="Picture 3">
            <a:extLst>
              <a:ext uri="{FF2B5EF4-FFF2-40B4-BE49-F238E27FC236}">
                <a16:creationId xmlns:a16="http://schemas.microsoft.com/office/drawing/2014/main" id="{725BFEB3-2F9B-4E72-77E8-F296AEB81677}"/>
              </a:ext>
            </a:extLst>
          </p:cNvPr>
          <p:cNvPicPr>
            <a:picLocks noChangeAspect="1"/>
          </p:cNvPicPr>
          <p:nvPr/>
        </p:nvPicPr>
        <p:blipFill>
          <a:blip r:embed="rId2"/>
          <a:stretch>
            <a:fillRect/>
          </a:stretch>
        </p:blipFill>
        <p:spPr>
          <a:xfrm>
            <a:off x="620646" y="828474"/>
            <a:ext cx="9195355" cy="5143701"/>
          </a:xfrm>
          <a:prstGeom prst="rect">
            <a:avLst/>
          </a:prstGeom>
        </p:spPr>
      </p:pic>
      <p:sp>
        <p:nvSpPr>
          <p:cNvPr id="2" name="Content Placeholder 4">
            <a:extLst>
              <a:ext uri="{FF2B5EF4-FFF2-40B4-BE49-F238E27FC236}">
                <a16:creationId xmlns:a16="http://schemas.microsoft.com/office/drawing/2014/main" id="{67B5D075-6FA4-F30C-0E53-F420FD6D099B}"/>
              </a:ext>
            </a:extLst>
          </p:cNvPr>
          <p:cNvSpPr txBox="1">
            <a:spLocks/>
          </p:cNvSpPr>
          <p:nvPr/>
        </p:nvSpPr>
        <p:spPr>
          <a:xfrm>
            <a:off x="9734550" y="1593703"/>
            <a:ext cx="2320565" cy="4281317"/>
          </a:xfrm>
          <a:prstGeom prst="rect">
            <a:avLst/>
          </a:prstGeom>
        </p:spPr>
        <p:txBody>
          <a:bodyPr vert="horz" lIns="91440" tIns="45720" rIns="91440" bIns="45720" rtlCol="0" anchor="t">
            <a:normAutofit/>
          </a:bodyPr>
          <a:lstStyle>
            <a:defPPr>
              <a:defRPr lang="en-US"/>
            </a:defPPr>
            <a:lvl1pPr marR="0" lvl="0" indent="0" fontAlgn="auto">
              <a:lnSpc>
                <a:spcPct val="90000"/>
              </a:lnSpc>
              <a:spcBef>
                <a:spcPts val="1000"/>
              </a:spcBef>
              <a:spcAft>
                <a:spcPts val="0"/>
              </a:spcAft>
              <a:buClrTx/>
              <a:buSzTx/>
              <a:buFont typeface="Arial" panose="020B0604020202020204" pitchFamily="34" charset="0"/>
              <a:buNone/>
              <a:tabLst/>
              <a:defRPr>
                <a:solidFill>
                  <a:srgbClr val="000000"/>
                </a:solidFill>
                <a:latin typeface="Tenorite"/>
              </a:defRPr>
            </a:lvl1pPr>
            <a:lvl2pPr marL="228600" lvl="1" indent="-228600">
              <a:lnSpc>
                <a:spcPct val="90000"/>
              </a:lnSpc>
              <a:spcBef>
                <a:spcPts val="1000"/>
              </a:spcBef>
              <a:buFont typeface="Arial" panose="020B0604020202020204" pitchFamily="34" charset="0"/>
              <a:buChar char="•"/>
              <a:defRPr>
                <a:solidFill>
                  <a:srgbClr val="000000"/>
                </a:solidFill>
                <a:latin typeface="Tenorite"/>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defRPr/>
            </a:pPr>
            <a:r>
              <a:rPr kumimoji="0" lang="en-US" sz="1800" b="1" i="0" u="none" strike="noStrike" kern="1200" cap="none" spc="0" normalizeH="0" baseline="0" noProof="0" dirty="0">
                <a:ln>
                  <a:noFill/>
                </a:ln>
                <a:solidFill>
                  <a:srgbClr val="000000"/>
                </a:solidFill>
                <a:effectLst/>
                <a:uLnTx/>
                <a:uFillTx/>
                <a:latin typeface="Tenorite"/>
                <a:ea typeface="+mn-ea"/>
                <a:cs typeface="+mn-cs"/>
              </a:rPr>
              <a:t>Top 5 Energy Mix </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Weakening of Fossil Fuel Production After 2000</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Renewable Production Displays Significant Increases After 2000</a:t>
            </a:r>
          </a:p>
        </p:txBody>
      </p:sp>
    </p:spTree>
    <p:extLst>
      <p:ext uri="{BB962C8B-B14F-4D97-AF65-F5344CB8AC3E}">
        <p14:creationId xmlns:p14="http://schemas.microsoft.com/office/powerpoint/2010/main" val="228278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6/19/2023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Occam’s Razor</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pic>
        <p:nvPicPr>
          <p:cNvPr id="9" name="Picture 8">
            <a:extLst>
              <a:ext uri="{FF2B5EF4-FFF2-40B4-BE49-F238E27FC236}">
                <a16:creationId xmlns:a16="http://schemas.microsoft.com/office/drawing/2014/main" id="{49DD96C7-7DF5-23D8-EA2F-39FCDEAD6C26}"/>
              </a:ext>
            </a:extLst>
          </p:cNvPr>
          <p:cNvPicPr>
            <a:picLocks noChangeAspect="1"/>
          </p:cNvPicPr>
          <p:nvPr/>
        </p:nvPicPr>
        <p:blipFill>
          <a:blip r:embed="rId2"/>
          <a:stretch>
            <a:fillRect/>
          </a:stretch>
        </p:blipFill>
        <p:spPr>
          <a:xfrm>
            <a:off x="84225" y="766312"/>
            <a:ext cx="5991726" cy="3347512"/>
          </a:xfrm>
          <a:prstGeom prst="rect">
            <a:avLst/>
          </a:prstGeom>
        </p:spPr>
      </p:pic>
      <p:sp>
        <p:nvSpPr>
          <p:cNvPr id="12" name="Content Placeholder 4">
            <a:extLst>
              <a:ext uri="{FF2B5EF4-FFF2-40B4-BE49-F238E27FC236}">
                <a16:creationId xmlns:a16="http://schemas.microsoft.com/office/drawing/2014/main" id="{93120319-E0EA-0931-DD52-5B8D5186BCB9}"/>
              </a:ext>
            </a:extLst>
          </p:cNvPr>
          <p:cNvSpPr txBox="1">
            <a:spLocks/>
          </p:cNvSpPr>
          <p:nvPr/>
        </p:nvSpPr>
        <p:spPr>
          <a:xfrm>
            <a:off x="6116051" y="772905"/>
            <a:ext cx="4282239" cy="1791093"/>
          </a:xfrm>
          <a:prstGeom prst="rect">
            <a:avLst/>
          </a:prstGeom>
        </p:spPr>
        <p:txBody>
          <a:bodyPr vert="horz" lIns="91440" tIns="45720" rIns="91440" bIns="45720" rtlCol="0" anchor="t">
            <a:normAutofit/>
          </a:bodyPr>
          <a:lstStyle>
            <a:defPPr>
              <a:defRPr lang="en-US"/>
            </a:defPPr>
            <a:lvl1pPr marR="0" lvl="0" indent="0" fontAlgn="auto">
              <a:lnSpc>
                <a:spcPct val="90000"/>
              </a:lnSpc>
              <a:spcBef>
                <a:spcPts val="1000"/>
              </a:spcBef>
              <a:spcAft>
                <a:spcPts val="0"/>
              </a:spcAft>
              <a:buClrTx/>
              <a:buSzTx/>
              <a:buFont typeface="Arial" panose="020B0604020202020204" pitchFamily="34" charset="0"/>
              <a:buNone/>
              <a:tabLst/>
              <a:defRPr>
                <a:solidFill>
                  <a:srgbClr val="000000"/>
                </a:solidFill>
                <a:latin typeface="Tenorite"/>
              </a:defRPr>
            </a:lvl1pPr>
            <a:lvl2pPr marL="228600" lvl="1" indent="-228600">
              <a:lnSpc>
                <a:spcPct val="90000"/>
              </a:lnSpc>
              <a:spcBef>
                <a:spcPts val="1000"/>
              </a:spcBef>
              <a:buFont typeface="Arial" panose="020B0604020202020204" pitchFamily="34" charset="0"/>
              <a:buChar char="•"/>
              <a:defRPr>
                <a:solidFill>
                  <a:srgbClr val="000000"/>
                </a:solidFill>
                <a:latin typeface="Tenorite"/>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Alignment of Population and Consumption Values Indicates a Strong Correlation </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Dispersion of GDP per Capita and Consumption Values Between GDP Indicates Lack of Correlation</a:t>
            </a:r>
          </a:p>
        </p:txBody>
      </p:sp>
      <p:pic>
        <p:nvPicPr>
          <p:cNvPr id="13" name="Picture 12">
            <a:extLst>
              <a:ext uri="{FF2B5EF4-FFF2-40B4-BE49-F238E27FC236}">
                <a16:creationId xmlns:a16="http://schemas.microsoft.com/office/drawing/2014/main" id="{E973A5D8-07BD-FD27-0FFB-0CC9B03DDF42}"/>
              </a:ext>
            </a:extLst>
          </p:cNvPr>
          <p:cNvPicPr>
            <a:picLocks noChangeAspect="1"/>
          </p:cNvPicPr>
          <p:nvPr/>
        </p:nvPicPr>
        <p:blipFill>
          <a:blip r:embed="rId3"/>
          <a:stretch>
            <a:fillRect/>
          </a:stretch>
        </p:blipFill>
        <p:spPr>
          <a:xfrm>
            <a:off x="6108032" y="2789714"/>
            <a:ext cx="5991726" cy="3376575"/>
          </a:xfrm>
          <a:prstGeom prst="rect">
            <a:avLst/>
          </a:prstGeom>
        </p:spPr>
      </p:pic>
      <p:sp>
        <p:nvSpPr>
          <p:cNvPr id="14" name="Content Placeholder 4">
            <a:extLst>
              <a:ext uri="{FF2B5EF4-FFF2-40B4-BE49-F238E27FC236}">
                <a16:creationId xmlns:a16="http://schemas.microsoft.com/office/drawing/2014/main" id="{1C58BE03-B071-2C69-EDD4-DC23A3017F74}"/>
              </a:ext>
            </a:extLst>
          </p:cNvPr>
          <p:cNvSpPr txBox="1">
            <a:spLocks/>
          </p:cNvSpPr>
          <p:nvPr/>
        </p:nvSpPr>
        <p:spPr>
          <a:xfrm>
            <a:off x="523282" y="4572344"/>
            <a:ext cx="5113611" cy="960402"/>
          </a:xfrm>
          <a:prstGeom prst="rect">
            <a:avLst/>
          </a:prstGeom>
        </p:spPr>
        <p:txBody>
          <a:bodyPr vert="horz" lIns="91440" tIns="45720" rIns="91440" bIns="45720" rtlCol="0" anchor="t">
            <a:noAutofit/>
          </a:bodyPr>
          <a:lstStyle>
            <a:defPPr>
              <a:defRPr lang="en-US"/>
            </a:defPPr>
            <a:lvl1pPr marR="0" lvl="0" indent="0" fontAlgn="auto">
              <a:lnSpc>
                <a:spcPct val="90000"/>
              </a:lnSpc>
              <a:spcBef>
                <a:spcPts val="1000"/>
              </a:spcBef>
              <a:spcAft>
                <a:spcPts val="0"/>
              </a:spcAft>
              <a:buClrTx/>
              <a:buSzTx/>
              <a:buFont typeface="Arial" panose="020B0604020202020204" pitchFamily="34" charset="0"/>
              <a:buNone/>
              <a:tabLst/>
              <a:defRPr>
                <a:solidFill>
                  <a:srgbClr val="000000"/>
                </a:solidFill>
                <a:latin typeface="Tenorite"/>
              </a:defRPr>
            </a:lvl1pPr>
            <a:lvl2pPr marL="228600" lvl="1" indent="-228600">
              <a:lnSpc>
                <a:spcPct val="90000"/>
              </a:lnSpc>
              <a:spcBef>
                <a:spcPts val="1000"/>
              </a:spcBef>
              <a:buFont typeface="Arial" panose="020B0604020202020204" pitchFamily="34" charset="0"/>
              <a:buChar char="•"/>
              <a:defRPr>
                <a:solidFill>
                  <a:srgbClr val="000000"/>
                </a:solidFill>
                <a:latin typeface="Tenorite"/>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defRPr/>
            </a:pPr>
            <a:r>
              <a:rPr lang="en-US" sz="2400" b="1" dirty="0"/>
              <a:t>Occam’s Razor: </a:t>
            </a:r>
            <a:r>
              <a:rPr lang="en-US" sz="2400" dirty="0"/>
              <a:t>The Simplest Explanation is Usually the Best One.  </a:t>
            </a:r>
          </a:p>
        </p:txBody>
      </p:sp>
      <p:cxnSp>
        <p:nvCxnSpPr>
          <p:cNvPr id="4" name="Straight Connector 3">
            <a:extLst>
              <a:ext uri="{FF2B5EF4-FFF2-40B4-BE49-F238E27FC236}">
                <a16:creationId xmlns:a16="http://schemas.microsoft.com/office/drawing/2014/main" id="{76340B05-BCB4-FC68-1653-1FF22CF8CDBD}"/>
              </a:ext>
            </a:extLst>
          </p:cNvPr>
          <p:cNvCxnSpPr>
            <a:cxnSpLocks/>
          </p:cNvCxnSpPr>
          <p:nvPr/>
        </p:nvCxnSpPr>
        <p:spPr>
          <a:xfrm flipV="1">
            <a:off x="6368902" y="3429000"/>
            <a:ext cx="2977117" cy="85592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5CDD867-8278-8914-34AE-F00BE6078CD1}"/>
              </a:ext>
            </a:extLst>
          </p:cNvPr>
          <p:cNvCxnSpPr>
            <a:cxnSpLocks/>
          </p:cNvCxnSpPr>
          <p:nvPr/>
        </p:nvCxnSpPr>
        <p:spPr>
          <a:xfrm flipV="1">
            <a:off x="428655" y="1477926"/>
            <a:ext cx="3250210" cy="75845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0263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Technology / Future Growth</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913250" cy="1406101"/>
          </a:xfrm>
        </p:spPr>
        <p:txBody>
          <a:bodyPr vert="horz" lIns="91440" tIns="45720" rIns="91440" bIns="45720" rtlCol="0" anchor="t">
            <a:normAutofit/>
          </a:bodyPr>
          <a:lstStyle/>
          <a:p>
            <a:r>
              <a:rPr lang="en-US" sz="2800" dirty="0"/>
              <a:t>Consumption / Production / GDP per Capita</a:t>
            </a:r>
          </a:p>
        </p:txBody>
      </p:sp>
    </p:spTree>
    <p:extLst>
      <p:ext uri="{BB962C8B-B14F-4D97-AF65-F5344CB8AC3E}">
        <p14:creationId xmlns:p14="http://schemas.microsoft.com/office/powerpoint/2010/main" val="870015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6/19/2023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Advancing Renewable Tech</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sp>
        <p:nvSpPr>
          <p:cNvPr id="7" name="Content Placeholder 4">
            <a:extLst>
              <a:ext uri="{FF2B5EF4-FFF2-40B4-BE49-F238E27FC236}">
                <a16:creationId xmlns:a16="http://schemas.microsoft.com/office/drawing/2014/main" id="{72DD1AF7-A471-B850-226D-569B0E9B9B50}"/>
              </a:ext>
            </a:extLst>
          </p:cNvPr>
          <p:cNvSpPr txBox="1">
            <a:spLocks/>
          </p:cNvSpPr>
          <p:nvPr/>
        </p:nvSpPr>
        <p:spPr>
          <a:xfrm>
            <a:off x="9726706" y="1608308"/>
            <a:ext cx="2320565" cy="4281317"/>
          </a:xfrm>
          <a:prstGeom prst="rect">
            <a:avLst/>
          </a:prstGeom>
        </p:spPr>
        <p:txBody>
          <a:bodyPr vert="horz" lIns="91440" tIns="45720" rIns="91440" bIns="45720" rtlCol="0" anchor="t">
            <a:normAutofit lnSpcReduction="10000"/>
          </a:bodyPr>
          <a:lstStyle>
            <a:defPPr>
              <a:defRPr lang="en-US"/>
            </a:defPPr>
            <a:lvl1pPr marR="0" lvl="0" indent="0" fontAlgn="auto">
              <a:lnSpc>
                <a:spcPct val="90000"/>
              </a:lnSpc>
              <a:spcBef>
                <a:spcPts val="1000"/>
              </a:spcBef>
              <a:spcAft>
                <a:spcPts val="0"/>
              </a:spcAft>
              <a:buClrTx/>
              <a:buSzTx/>
              <a:buFont typeface="Arial" panose="020B0604020202020204" pitchFamily="34" charset="0"/>
              <a:buNone/>
              <a:tabLst/>
              <a:defRPr>
                <a:solidFill>
                  <a:srgbClr val="000000"/>
                </a:solidFill>
                <a:latin typeface="Tenorite"/>
              </a:defRPr>
            </a:lvl1pPr>
            <a:lvl2pPr marL="228600" lvl="1" indent="-228600">
              <a:lnSpc>
                <a:spcPct val="90000"/>
              </a:lnSpc>
              <a:spcBef>
                <a:spcPts val="1000"/>
              </a:spcBef>
              <a:buFont typeface="Arial" panose="020B0604020202020204" pitchFamily="34" charset="0"/>
              <a:buChar char="•"/>
              <a:defRPr>
                <a:solidFill>
                  <a:srgbClr val="000000"/>
                </a:solidFill>
                <a:latin typeface="Tenorite"/>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defRPr/>
            </a:pPr>
            <a:r>
              <a:rPr kumimoji="0" lang="en-US" sz="1800" b="1" i="0" u="none" strike="noStrike" kern="1200" cap="none" spc="0" normalizeH="0" baseline="0" noProof="0" dirty="0">
                <a:ln>
                  <a:noFill/>
                </a:ln>
                <a:solidFill>
                  <a:srgbClr val="000000"/>
                </a:solidFill>
                <a:effectLst/>
                <a:uLnTx/>
                <a:uFillTx/>
                <a:latin typeface="Tenorite"/>
                <a:ea typeface="+mn-ea"/>
                <a:cs typeface="+mn-cs"/>
              </a:rPr>
              <a:t>R&amp;D Investment</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MAX Private Industry: 3B / 2009</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MEDIAN Private Industry: 1.2B</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MAX US Government: 1.9B / 2012</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Median US Government: 786M</a:t>
            </a:r>
          </a:p>
          <a:p>
            <a:pPr marR="0" lvl="0" algn="l" defTabSz="914400" rtl="0" eaLnBrk="1" fontAlgn="auto" latinLnBrk="0" hangingPunct="1">
              <a:lnSpc>
                <a:spcPct val="90000"/>
              </a:lnSpc>
              <a:spcBef>
                <a:spcPts val="1000"/>
              </a:spcBef>
              <a:spcAft>
                <a:spcPts val="0"/>
              </a:spcAft>
              <a:buClrTx/>
              <a:buSzTx/>
              <a:tabLst/>
              <a:defRPr/>
            </a:pP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~15B Invested in R&amp;D 2005-2015</a:t>
            </a:r>
          </a:p>
        </p:txBody>
      </p:sp>
      <p:pic>
        <p:nvPicPr>
          <p:cNvPr id="12" name="Picture 11">
            <a:extLst>
              <a:ext uri="{FF2B5EF4-FFF2-40B4-BE49-F238E27FC236}">
                <a16:creationId xmlns:a16="http://schemas.microsoft.com/office/drawing/2014/main" id="{0F2F032E-D624-B0B3-51B4-DD425C07E1FC}"/>
              </a:ext>
            </a:extLst>
          </p:cNvPr>
          <p:cNvPicPr>
            <a:picLocks noChangeAspect="1"/>
          </p:cNvPicPr>
          <p:nvPr/>
        </p:nvPicPr>
        <p:blipFill>
          <a:blip r:embed="rId2"/>
          <a:stretch>
            <a:fillRect/>
          </a:stretch>
        </p:blipFill>
        <p:spPr>
          <a:xfrm>
            <a:off x="586309" y="828433"/>
            <a:ext cx="9140397" cy="5144098"/>
          </a:xfrm>
          <a:prstGeom prst="rect">
            <a:avLst/>
          </a:prstGeom>
        </p:spPr>
      </p:pic>
      <p:grpSp>
        <p:nvGrpSpPr>
          <p:cNvPr id="16" name="Group 15">
            <a:extLst>
              <a:ext uri="{FF2B5EF4-FFF2-40B4-BE49-F238E27FC236}">
                <a16:creationId xmlns:a16="http://schemas.microsoft.com/office/drawing/2014/main" id="{1ACE6351-ED4B-D92B-E850-19C14F8E6E6D}"/>
              </a:ext>
            </a:extLst>
          </p:cNvPr>
          <p:cNvGrpSpPr/>
          <p:nvPr/>
        </p:nvGrpSpPr>
        <p:grpSpPr>
          <a:xfrm>
            <a:off x="4484312" y="1133805"/>
            <a:ext cx="1471985" cy="461665"/>
            <a:chOff x="1209628" y="2530272"/>
            <a:chExt cx="1207267" cy="461665"/>
          </a:xfrm>
        </p:grpSpPr>
        <p:sp>
          <p:nvSpPr>
            <p:cNvPr id="17" name="TextBox 16">
              <a:extLst>
                <a:ext uri="{FF2B5EF4-FFF2-40B4-BE49-F238E27FC236}">
                  <a16:creationId xmlns:a16="http://schemas.microsoft.com/office/drawing/2014/main" id="{6675D8B6-E611-9129-8355-154C71904F95}"/>
                </a:ext>
              </a:extLst>
            </p:cNvPr>
            <p:cNvSpPr txBox="1"/>
            <p:nvPr/>
          </p:nvSpPr>
          <p:spPr>
            <a:xfrm>
              <a:off x="1499191" y="2530272"/>
              <a:ext cx="91770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MAX PVT: 3B</a:t>
              </a:r>
            </a:p>
          </p:txBody>
        </p:sp>
        <p:cxnSp>
          <p:nvCxnSpPr>
            <p:cNvPr id="18" name="Straight Arrow Connector 17">
              <a:extLst>
                <a:ext uri="{FF2B5EF4-FFF2-40B4-BE49-F238E27FC236}">
                  <a16:creationId xmlns:a16="http://schemas.microsoft.com/office/drawing/2014/main" id="{F82166E0-50FD-6659-3D89-8C4CDB371C39}"/>
                </a:ext>
              </a:extLst>
            </p:cNvPr>
            <p:cNvCxnSpPr>
              <a:cxnSpLocks/>
            </p:cNvCxnSpPr>
            <p:nvPr/>
          </p:nvCxnSpPr>
          <p:spPr>
            <a:xfrm flipH="1">
              <a:off x="1209628" y="2668772"/>
              <a:ext cx="327195" cy="100229"/>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449739B8-93AA-400F-DC0D-87060DAAEEE9}"/>
              </a:ext>
            </a:extLst>
          </p:cNvPr>
          <p:cNvSpPr txBox="1"/>
          <p:nvPr/>
        </p:nvSpPr>
        <p:spPr>
          <a:xfrm>
            <a:off x="6507875" y="2842522"/>
            <a:ext cx="99628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MAX GOVT: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 1.9B</a:t>
            </a:r>
          </a:p>
        </p:txBody>
      </p:sp>
      <p:cxnSp>
        <p:nvCxnSpPr>
          <p:cNvPr id="24" name="Straight Arrow Connector 23">
            <a:extLst>
              <a:ext uri="{FF2B5EF4-FFF2-40B4-BE49-F238E27FC236}">
                <a16:creationId xmlns:a16="http://schemas.microsoft.com/office/drawing/2014/main" id="{D3901375-430A-2C08-63B3-E05492CB2274}"/>
              </a:ext>
            </a:extLst>
          </p:cNvPr>
          <p:cNvCxnSpPr>
            <a:cxnSpLocks/>
          </p:cNvCxnSpPr>
          <p:nvPr/>
        </p:nvCxnSpPr>
        <p:spPr>
          <a:xfrm flipV="1">
            <a:off x="7006019" y="2494503"/>
            <a:ext cx="0" cy="362882"/>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5491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t>Introduction</a:t>
            </a:r>
          </a:p>
          <a:p>
            <a:r>
              <a:rPr lang="en-US" dirty="0"/>
              <a:t>Description / Definitions</a:t>
            </a:r>
          </a:p>
          <a:p>
            <a:r>
              <a:rPr lang="en-US" dirty="0"/>
              <a:t>Initial Comparison  </a:t>
            </a:r>
          </a:p>
          <a:p>
            <a:r>
              <a:rPr lang="en-US" dirty="0"/>
              <a:t>Investigating Change</a:t>
            </a:r>
          </a:p>
          <a:p>
            <a:r>
              <a:rPr lang="en-US" dirty="0"/>
              <a:t>Technology / Future Growth</a:t>
            </a:r>
          </a:p>
          <a:p>
            <a:r>
              <a:rPr lang="en-US" dirty="0"/>
              <a:t>Summary</a:t>
            </a:r>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6/19/2023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Energy to GDP per Capita Comparison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6/19/2023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Advancing Renewable Tech</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pic>
        <p:nvPicPr>
          <p:cNvPr id="4" name="Picture 3">
            <a:extLst>
              <a:ext uri="{FF2B5EF4-FFF2-40B4-BE49-F238E27FC236}">
                <a16:creationId xmlns:a16="http://schemas.microsoft.com/office/drawing/2014/main" id="{C9D72677-47CB-1004-227A-AD20E0C069C0}"/>
              </a:ext>
            </a:extLst>
          </p:cNvPr>
          <p:cNvPicPr>
            <a:picLocks noChangeAspect="1"/>
          </p:cNvPicPr>
          <p:nvPr/>
        </p:nvPicPr>
        <p:blipFill>
          <a:blip r:embed="rId2"/>
          <a:stretch>
            <a:fillRect/>
          </a:stretch>
        </p:blipFill>
        <p:spPr>
          <a:xfrm>
            <a:off x="623923" y="815787"/>
            <a:ext cx="9089084" cy="5094233"/>
          </a:xfrm>
          <a:prstGeom prst="rect">
            <a:avLst/>
          </a:prstGeom>
        </p:spPr>
      </p:pic>
      <p:sp>
        <p:nvSpPr>
          <p:cNvPr id="7" name="Content Placeholder 4">
            <a:extLst>
              <a:ext uri="{FF2B5EF4-FFF2-40B4-BE49-F238E27FC236}">
                <a16:creationId xmlns:a16="http://schemas.microsoft.com/office/drawing/2014/main" id="{97C02463-A200-19B0-90D1-2EE67EFDA5CD}"/>
              </a:ext>
            </a:extLst>
          </p:cNvPr>
          <p:cNvSpPr txBox="1">
            <a:spLocks/>
          </p:cNvSpPr>
          <p:nvPr/>
        </p:nvSpPr>
        <p:spPr>
          <a:xfrm>
            <a:off x="9726706" y="1608308"/>
            <a:ext cx="2320565" cy="4281317"/>
          </a:xfrm>
          <a:prstGeom prst="rect">
            <a:avLst/>
          </a:prstGeom>
        </p:spPr>
        <p:txBody>
          <a:bodyPr vert="horz" lIns="91440" tIns="45720" rIns="91440" bIns="45720" rtlCol="0" anchor="t">
            <a:normAutofit fontScale="92500" lnSpcReduction="10000"/>
          </a:bodyPr>
          <a:lstStyle>
            <a:defPPr>
              <a:defRPr lang="en-US"/>
            </a:defPPr>
            <a:lvl1pPr marR="0" lvl="0" indent="0" fontAlgn="auto">
              <a:lnSpc>
                <a:spcPct val="90000"/>
              </a:lnSpc>
              <a:spcBef>
                <a:spcPts val="1000"/>
              </a:spcBef>
              <a:spcAft>
                <a:spcPts val="0"/>
              </a:spcAft>
              <a:buClrTx/>
              <a:buSzTx/>
              <a:buFont typeface="Arial" panose="020B0604020202020204" pitchFamily="34" charset="0"/>
              <a:buNone/>
              <a:tabLst/>
              <a:defRPr>
                <a:solidFill>
                  <a:srgbClr val="000000"/>
                </a:solidFill>
                <a:latin typeface="Tenorite"/>
              </a:defRPr>
            </a:lvl1pPr>
            <a:lvl2pPr marL="228600" lvl="1" indent="-228600">
              <a:lnSpc>
                <a:spcPct val="90000"/>
              </a:lnSpc>
              <a:spcBef>
                <a:spcPts val="1000"/>
              </a:spcBef>
              <a:buFont typeface="Arial" panose="020B0604020202020204" pitchFamily="34" charset="0"/>
              <a:buChar char="•"/>
              <a:defRPr>
                <a:solidFill>
                  <a:srgbClr val="000000"/>
                </a:solidFill>
                <a:latin typeface="Tenorite"/>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defRPr/>
            </a:pPr>
            <a:r>
              <a:rPr kumimoji="0" lang="en-US" sz="1800" b="1" i="0" u="none" strike="noStrike" kern="1200" cap="none" spc="0" normalizeH="0" baseline="0" noProof="0" dirty="0">
                <a:ln>
                  <a:noFill/>
                </a:ln>
                <a:solidFill>
                  <a:srgbClr val="000000"/>
                </a:solidFill>
                <a:effectLst/>
                <a:uLnTx/>
                <a:uFillTx/>
                <a:latin typeface="Tenorite"/>
                <a:ea typeface="+mn-ea"/>
                <a:cs typeface="+mn-cs"/>
              </a:rPr>
              <a:t>Tech Projections</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Solar Appears to be the Clear Leader in Renewable Advances / New Adoption</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Solar MAX: 1.7M (BN Btu) / 2050</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Solar MIN: 835K (BN Btu) / 2030</a:t>
            </a:r>
          </a:p>
          <a:p>
            <a:pPr marR="0" lvl="0" algn="l" defTabSz="914400" rtl="0" eaLnBrk="1" fontAlgn="auto" latinLnBrk="0" hangingPunct="1">
              <a:lnSpc>
                <a:spcPct val="90000"/>
              </a:lnSpc>
              <a:spcBef>
                <a:spcPts val="1000"/>
              </a:spcBef>
              <a:spcAft>
                <a:spcPts val="0"/>
              </a:spcAft>
              <a:buClrTx/>
              <a:buSzTx/>
              <a:tabLst/>
              <a:defRPr/>
            </a:pP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~16.6M (BN Btu) in Renewables Forecasted Between 2030 &amp; 2050</a:t>
            </a:r>
          </a:p>
        </p:txBody>
      </p:sp>
      <p:grpSp>
        <p:nvGrpSpPr>
          <p:cNvPr id="15" name="Group 14">
            <a:extLst>
              <a:ext uri="{FF2B5EF4-FFF2-40B4-BE49-F238E27FC236}">
                <a16:creationId xmlns:a16="http://schemas.microsoft.com/office/drawing/2014/main" id="{3C6A6F9C-914B-92C3-07D2-0AB290CAE675}"/>
              </a:ext>
            </a:extLst>
          </p:cNvPr>
          <p:cNvGrpSpPr/>
          <p:nvPr/>
        </p:nvGrpSpPr>
        <p:grpSpPr>
          <a:xfrm>
            <a:off x="1236967" y="2758681"/>
            <a:ext cx="1434909" cy="461665"/>
            <a:chOff x="1240036" y="2530272"/>
            <a:chExt cx="1176859" cy="461665"/>
          </a:xfrm>
        </p:grpSpPr>
        <p:sp>
          <p:nvSpPr>
            <p:cNvPr id="16" name="TextBox 15">
              <a:extLst>
                <a:ext uri="{FF2B5EF4-FFF2-40B4-BE49-F238E27FC236}">
                  <a16:creationId xmlns:a16="http://schemas.microsoft.com/office/drawing/2014/main" id="{5FCE9DCB-9C6B-758C-79DF-9685F5F49D0C}"/>
                </a:ext>
              </a:extLst>
            </p:cNvPr>
            <p:cNvSpPr txBox="1"/>
            <p:nvPr/>
          </p:nvSpPr>
          <p:spPr>
            <a:xfrm>
              <a:off x="1499191" y="2530272"/>
              <a:ext cx="91770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MIN Solar: 835K</a:t>
              </a:r>
            </a:p>
          </p:txBody>
        </p:sp>
        <p:cxnSp>
          <p:nvCxnSpPr>
            <p:cNvPr id="17" name="Straight Arrow Connector 16">
              <a:extLst>
                <a:ext uri="{FF2B5EF4-FFF2-40B4-BE49-F238E27FC236}">
                  <a16:creationId xmlns:a16="http://schemas.microsoft.com/office/drawing/2014/main" id="{C020579B-903C-DBE9-6AD2-E8570E8D0259}"/>
                </a:ext>
              </a:extLst>
            </p:cNvPr>
            <p:cNvCxnSpPr>
              <a:cxnSpLocks/>
            </p:cNvCxnSpPr>
            <p:nvPr/>
          </p:nvCxnSpPr>
          <p:spPr>
            <a:xfrm flipH="1" flipV="1">
              <a:off x="1240036" y="2530272"/>
              <a:ext cx="296787" cy="138500"/>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3427BCCE-8207-D0BE-6260-B1AC7C78DA46}"/>
              </a:ext>
            </a:extLst>
          </p:cNvPr>
          <p:cNvGrpSpPr/>
          <p:nvPr/>
        </p:nvGrpSpPr>
        <p:grpSpPr>
          <a:xfrm>
            <a:off x="8602148" y="1011979"/>
            <a:ext cx="1118929" cy="473676"/>
            <a:chOff x="8602148" y="1011979"/>
            <a:chExt cx="1118929" cy="473676"/>
          </a:xfrm>
        </p:grpSpPr>
        <p:sp>
          <p:nvSpPr>
            <p:cNvPr id="19" name="TextBox 18">
              <a:extLst>
                <a:ext uri="{FF2B5EF4-FFF2-40B4-BE49-F238E27FC236}">
                  <a16:creationId xmlns:a16="http://schemas.microsoft.com/office/drawing/2014/main" id="{86D7C689-EB68-6CFF-31D0-B63C906D761E}"/>
                </a:ext>
              </a:extLst>
            </p:cNvPr>
            <p:cNvSpPr txBox="1"/>
            <p:nvPr/>
          </p:nvSpPr>
          <p:spPr>
            <a:xfrm>
              <a:off x="8602148" y="1011979"/>
              <a:ext cx="111892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MAX Solar: 1.7M</a:t>
              </a:r>
            </a:p>
          </p:txBody>
        </p:sp>
        <p:cxnSp>
          <p:nvCxnSpPr>
            <p:cNvPr id="20" name="Straight Arrow Connector 19">
              <a:extLst>
                <a:ext uri="{FF2B5EF4-FFF2-40B4-BE49-F238E27FC236}">
                  <a16:creationId xmlns:a16="http://schemas.microsoft.com/office/drawing/2014/main" id="{423E4040-671B-5E95-AC71-ED92464B0B7D}"/>
                </a:ext>
              </a:extLst>
            </p:cNvPr>
            <p:cNvCxnSpPr>
              <a:cxnSpLocks/>
            </p:cNvCxnSpPr>
            <p:nvPr/>
          </p:nvCxnSpPr>
          <p:spPr>
            <a:xfrm>
              <a:off x="9019034" y="1376355"/>
              <a:ext cx="436232" cy="109300"/>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305129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6/19/2023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2050....Heading In The Right Direction</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pic>
        <p:nvPicPr>
          <p:cNvPr id="9" name="Picture 8">
            <a:extLst>
              <a:ext uri="{FF2B5EF4-FFF2-40B4-BE49-F238E27FC236}">
                <a16:creationId xmlns:a16="http://schemas.microsoft.com/office/drawing/2014/main" id="{81D179D9-8A54-B087-D02A-C15C5FAFAF09}"/>
              </a:ext>
            </a:extLst>
          </p:cNvPr>
          <p:cNvPicPr>
            <a:picLocks noChangeAspect="1"/>
          </p:cNvPicPr>
          <p:nvPr/>
        </p:nvPicPr>
        <p:blipFill>
          <a:blip r:embed="rId2"/>
          <a:stretch>
            <a:fillRect/>
          </a:stretch>
        </p:blipFill>
        <p:spPr>
          <a:xfrm>
            <a:off x="616792" y="834147"/>
            <a:ext cx="9127844" cy="5175727"/>
          </a:xfrm>
          <a:prstGeom prst="rect">
            <a:avLst/>
          </a:prstGeom>
        </p:spPr>
      </p:pic>
      <p:sp>
        <p:nvSpPr>
          <p:cNvPr id="11" name="Content Placeholder 4">
            <a:extLst>
              <a:ext uri="{FF2B5EF4-FFF2-40B4-BE49-F238E27FC236}">
                <a16:creationId xmlns:a16="http://schemas.microsoft.com/office/drawing/2014/main" id="{59C5CC9F-1617-55C6-9EF7-F566379C483A}"/>
              </a:ext>
            </a:extLst>
          </p:cNvPr>
          <p:cNvSpPr txBox="1">
            <a:spLocks/>
          </p:cNvSpPr>
          <p:nvPr/>
        </p:nvSpPr>
        <p:spPr>
          <a:xfrm>
            <a:off x="9726706" y="1608308"/>
            <a:ext cx="2465294" cy="4281317"/>
          </a:xfrm>
          <a:prstGeom prst="rect">
            <a:avLst/>
          </a:prstGeom>
        </p:spPr>
        <p:txBody>
          <a:bodyPr vert="horz" lIns="91440" tIns="45720" rIns="91440" bIns="45720" rtlCol="0" anchor="t">
            <a:normAutofit fontScale="92500" lnSpcReduction="20000"/>
          </a:bodyPr>
          <a:lstStyle>
            <a:defPPr>
              <a:defRPr lang="en-US"/>
            </a:defPPr>
            <a:lvl1pPr marR="0" lvl="0" indent="0" fontAlgn="auto">
              <a:lnSpc>
                <a:spcPct val="90000"/>
              </a:lnSpc>
              <a:spcBef>
                <a:spcPts val="1000"/>
              </a:spcBef>
              <a:spcAft>
                <a:spcPts val="0"/>
              </a:spcAft>
              <a:buClrTx/>
              <a:buSzTx/>
              <a:buFont typeface="Arial" panose="020B0604020202020204" pitchFamily="34" charset="0"/>
              <a:buNone/>
              <a:tabLst/>
              <a:defRPr>
                <a:solidFill>
                  <a:srgbClr val="000000"/>
                </a:solidFill>
                <a:latin typeface="Tenorite"/>
              </a:defRPr>
            </a:lvl1pPr>
            <a:lvl2pPr marL="228600" lvl="1" indent="-228600">
              <a:lnSpc>
                <a:spcPct val="90000"/>
              </a:lnSpc>
              <a:spcBef>
                <a:spcPts val="1000"/>
              </a:spcBef>
              <a:buFont typeface="Arial" panose="020B0604020202020204" pitchFamily="34" charset="0"/>
              <a:buChar char="•"/>
              <a:defRPr>
                <a:solidFill>
                  <a:srgbClr val="000000"/>
                </a:solidFill>
                <a:latin typeface="Tenorite"/>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defRPr/>
            </a:pPr>
            <a:r>
              <a:rPr kumimoji="0" lang="en-US" sz="1800" b="1" i="0" u="none" strike="noStrike" kern="1200" cap="none" spc="0" normalizeH="0" baseline="0" noProof="0" dirty="0">
                <a:ln>
                  <a:noFill/>
                </a:ln>
                <a:solidFill>
                  <a:srgbClr val="000000"/>
                </a:solidFill>
                <a:effectLst/>
                <a:uLnTx/>
                <a:uFillTx/>
                <a:latin typeface="Tenorite"/>
                <a:ea typeface="+mn-ea"/>
                <a:cs typeface="+mn-cs"/>
              </a:rPr>
              <a:t>Stated Policies:</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35% of US Energy Projected for Renewables</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74% Increase from 2030 </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a:p>
            <a:pPr>
              <a:defRPr/>
            </a:pPr>
            <a:r>
              <a:rPr kumimoji="0" lang="en-US" sz="1800" b="1" i="0" u="none" strike="noStrike" kern="1200" cap="none" spc="0" normalizeH="0" baseline="0" noProof="0" dirty="0">
                <a:ln>
                  <a:noFill/>
                </a:ln>
                <a:solidFill>
                  <a:srgbClr val="000000"/>
                </a:solidFill>
                <a:effectLst/>
                <a:uLnTx/>
                <a:uFillTx/>
                <a:latin typeface="Tenorite"/>
                <a:ea typeface="+mn-ea"/>
                <a:cs typeface="+mn-cs"/>
              </a:rPr>
              <a:t>Announced Pledges:</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a:p>
            <a:pPr marL="285750" indent="-285750">
              <a:buFont typeface="Arial" panose="020B0604020202020204" pitchFamily="34" charset="0"/>
              <a:buChar char="•"/>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60.9% of US Energy of US Energy Projected for Renewables</a:t>
            </a:r>
          </a:p>
          <a:p>
            <a:pPr marL="285750" indent="-285750">
              <a:buFont typeface="Arial" panose="020B0604020202020204" pitchFamily="34" charset="0"/>
              <a:buChar char="•"/>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100% Increase from 2030</a:t>
            </a:r>
          </a:p>
          <a:p>
            <a:pPr>
              <a:defRPr/>
            </a:pPr>
            <a:r>
              <a:rPr kumimoji="0" lang="en-US" sz="1800" b="1" i="0" u="none" strike="noStrike" kern="1200" cap="none" spc="0" normalizeH="0" baseline="0" noProof="0" dirty="0">
                <a:ln>
                  <a:noFill/>
                </a:ln>
                <a:solidFill>
                  <a:srgbClr val="000000"/>
                </a:solidFill>
                <a:effectLst/>
                <a:uLnTx/>
                <a:uFillTx/>
                <a:latin typeface="Tenorite"/>
                <a:ea typeface="+mn-ea"/>
                <a:cs typeface="+mn-cs"/>
              </a:rPr>
              <a:t>GDP per Capita:</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a:p>
            <a:pPr marL="285750" indent="-285750">
              <a:buFont typeface="Arial" panose="020B0604020202020204" pitchFamily="34" charset="0"/>
              <a:buChar char="•"/>
              <a:defRPr/>
            </a:pPr>
            <a:r>
              <a:rPr lang="en-US" dirty="0"/>
              <a:t>83K </a:t>
            </a:r>
          </a:p>
          <a:p>
            <a:pPr marL="285750" indent="-285750">
              <a:buFont typeface="Arial" panose="020B0604020202020204" pitchFamily="34" charset="0"/>
              <a:buChar char="•"/>
              <a:defRPr/>
            </a:pPr>
            <a:r>
              <a:rPr lang="en-US" dirty="0"/>
              <a:t>30.7% Increase from 2020</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a:p>
            <a:pPr marR="0" lvl="0" algn="l" defTabSz="914400" rtl="0" eaLnBrk="1" fontAlgn="auto" latinLnBrk="0" hangingPunct="1">
              <a:lnSpc>
                <a:spcPct val="90000"/>
              </a:lnSpc>
              <a:spcBef>
                <a:spcPts val="1000"/>
              </a:spcBef>
              <a:spcAft>
                <a:spcPts val="0"/>
              </a:spcAft>
              <a:buClrTx/>
              <a:buSzTx/>
              <a:tabLst/>
              <a:defRPr/>
            </a:pP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grpSp>
        <p:nvGrpSpPr>
          <p:cNvPr id="24" name="Group 23">
            <a:extLst>
              <a:ext uri="{FF2B5EF4-FFF2-40B4-BE49-F238E27FC236}">
                <a16:creationId xmlns:a16="http://schemas.microsoft.com/office/drawing/2014/main" id="{4D62ECCE-1E77-CBC5-63ED-13F02D56B8F0}"/>
              </a:ext>
            </a:extLst>
          </p:cNvPr>
          <p:cNvGrpSpPr/>
          <p:nvPr/>
        </p:nvGrpSpPr>
        <p:grpSpPr>
          <a:xfrm>
            <a:off x="4081154" y="1345576"/>
            <a:ext cx="916147" cy="536385"/>
            <a:chOff x="8638425" y="987267"/>
            <a:chExt cx="854061" cy="461665"/>
          </a:xfrm>
        </p:grpSpPr>
        <p:sp>
          <p:nvSpPr>
            <p:cNvPr id="25" name="TextBox 24">
              <a:extLst>
                <a:ext uri="{FF2B5EF4-FFF2-40B4-BE49-F238E27FC236}">
                  <a16:creationId xmlns:a16="http://schemas.microsoft.com/office/drawing/2014/main" id="{7A5E154D-AE33-A5EC-F4F3-566D72729BE7}"/>
                </a:ext>
              </a:extLst>
            </p:cNvPr>
            <p:cNvSpPr txBox="1"/>
            <p:nvPr/>
          </p:nvSpPr>
          <p:spPr>
            <a:xfrm>
              <a:off x="8638425" y="987267"/>
              <a:ext cx="70096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Total: 75.8M</a:t>
              </a:r>
            </a:p>
          </p:txBody>
        </p:sp>
        <p:cxnSp>
          <p:nvCxnSpPr>
            <p:cNvPr id="26" name="Straight Arrow Connector 25">
              <a:extLst>
                <a:ext uri="{FF2B5EF4-FFF2-40B4-BE49-F238E27FC236}">
                  <a16:creationId xmlns:a16="http://schemas.microsoft.com/office/drawing/2014/main" id="{3B36B5FF-9289-E6F9-2461-3BFF7763A354}"/>
                </a:ext>
              </a:extLst>
            </p:cNvPr>
            <p:cNvCxnSpPr>
              <a:cxnSpLocks/>
            </p:cNvCxnSpPr>
            <p:nvPr/>
          </p:nvCxnSpPr>
          <p:spPr>
            <a:xfrm>
              <a:off x="9133367" y="1348022"/>
              <a:ext cx="359119" cy="96847"/>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275FB2B2-D489-1422-AA37-BF4CB7E17019}"/>
              </a:ext>
            </a:extLst>
          </p:cNvPr>
          <p:cNvGrpSpPr/>
          <p:nvPr/>
        </p:nvGrpSpPr>
        <p:grpSpPr>
          <a:xfrm>
            <a:off x="8648969" y="1374375"/>
            <a:ext cx="870288" cy="578641"/>
            <a:chOff x="8638425" y="987267"/>
            <a:chExt cx="811310" cy="498035"/>
          </a:xfrm>
        </p:grpSpPr>
        <p:sp>
          <p:nvSpPr>
            <p:cNvPr id="31" name="TextBox 30">
              <a:extLst>
                <a:ext uri="{FF2B5EF4-FFF2-40B4-BE49-F238E27FC236}">
                  <a16:creationId xmlns:a16="http://schemas.microsoft.com/office/drawing/2014/main" id="{4B8028AE-19A2-8203-5AC7-2F7F3170682A}"/>
                </a:ext>
              </a:extLst>
            </p:cNvPr>
            <p:cNvSpPr txBox="1"/>
            <p:nvPr/>
          </p:nvSpPr>
          <p:spPr>
            <a:xfrm>
              <a:off x="8638425" y="987267"/>
              <a:ext cx="700969" cy="3973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Total: 65.4M</a:t>
              </a:r>
            </a:p>
          </p:txBody>
        </p:sp>
        <p:cxnSp>
          <p:nvCxnSpPr>
            <p:cNvPr id="32" name="Straight Arrow Connector 31">
              <a:extLst>
                <a:ext uri="{FF2B5EF4-FFF2-40B4-BE49-F238E27FC236}">
                  <a16:creationId xmlns:a16="http://schemas.microsoft.com/office/drawing/2014/main" id="{BE64FB4B-0E43-A364-563E-0251F5A22BD8}"/>
                </a:ext>
              </a:extLst>
            </p:cNvPr>
            <p:cNvCxnSpPr>
              <a:cxnSpLocks/>
            </p:cNvCxnSpPr>
            <p:nvPr/>
          </p:nvCxnSpPr>
          <p:spPr>
            <a:xfrm>
              <a:off x="9133367" y="1348022"/>
              <a:ext cx="316368" cy="137280"/>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776D902C-0BD6-C0FE-8E32-61370F02AA3A}"/>
              </a:ext>
            </a:extLst>
          </p:cNvPr>
          <p:cNvGrpSpPr/>
          <p:nvPr/>
        </p:nvGrpSpPr>
        <p:grpSpPr>
          <a:xfrm>
            <a:off x="3917771" y="3296979"/>
            <a:ext cx="1050031" cy="476702"/>
            <a:chOff x="8638425" y="987267"/>
            <a:chExt cx="705917" cy="410297"/>
          </a:xfrm>
        </p:grpSpPr>
        <p:sp>
          <p:nvSpPr>
            <p:cNvPr id="35" name="TextBox 34">
              <a:extLst>
                <a:ext uri="{FF2B5EF4-FFF2-40B4-BE49-F238E27FC236}">
                  <a16:creationId xmlns:a16="http://schemas.microsoft.com/office/drawing/2014/main" id="{86A326AA-73BE-8231-1AE0-7E7F33DC58FB}"/>
                </a:ext>
              </a:extLst>
            </p:cNvPr>
            <p:cNvSpPr txBox="1"/>
            <p:nvPr/>
          </p:nvSpPr>
          <p:spPr>
            <a:xfrm>
              <a:off x="8638425" y="987267"/>
              <a:ext cx="700969" cy="3973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bg1"/>
                  </a:solidFill>
                  <a:effectLst/>
                  <a:uLnTx/>
                  <a:uFillTx/>
                  <a:latin typeface="Tenorite"/>
                  <a:ea typeface="+mn-ea"/>
                  <a:cs typeface="+mn-cs"/>
                </a:rPr>
                <a:t>Renewables: 26.5M</a:t>
              </a:r>
            </a:p>
          </p:txBody>
        </p:sp>
        <p:cxnSp>
          <p:nvCxnSpPr>
            <p:cNvPr id="36" name="Straight Arrow Connector 35">
              <a:extLst>
                <a:ext uri="{FF2B5EF4-FFF2-40B4-BE49-F238E27FC236}">
                  <a16:creationId xmlns:a16="http://schemas.microsoft.com/office/drawing/2014/main" id="{F9799A85-5FDD-0211-993E-132D60C59744}"/>
                </a:ext>
              </a:extLst>
            </p:cNvPr>
            <p:cNvCxnSpPr>
              <a:cxnSpLocks/>
            </p:cNvCxnSpPr>
            <p:nvPr/>
          </p:nvCxnSpPr>
          <p:spPr>
            <a:xfrm>
              <a:off x="8985223" y="1300717"/>
              <a:ext cx="359119" cy="96847"/>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3913D9A1-80BF-0141-AABD-3471C6652C45}"/>
              </a:ext>
            </a:extLst>
          </p:cNvPr>
          <p:cNvGrpSpPr/>
          <p:nvPr/>
        </p:nvGrpSpPr>
        <p:grpSpPr>
          <a:xfrm>
            <a:off x="8450027" y="2619034"/>
            <a:ext cx="1050031" cy="476702"/>
            <a:chOff x="8638425" y="987267"/>
            <a:chExt cx="705917" cy="410297"/>
          </a:xfrm>
        </p:grpSpPr>
        <p:sp>
          <p:nvSpPr>
            <p:cNvPr id="38" name="TextBox 37">
              <a:extLst>
                <a:ext uri="{FF2B5EF4-FFF2-40B4-BE49-F238E27FC236}">
                  <a16:creationId xmlns:a16="http://schemas.microsoft.com/office/drawing/2014/main" id="{44FF1A57-BB99-8A32-B5D0-6A0FB84EC72B}"/>
                </a:ext>
              </a:extLst>
            </p:cNvPr>
            <p:cNvSpPr txBox="1"/>
            <p:nvPr/>
          </p:nvSpPr>
          <p:spPr>
            <a:xfrm>
              <a:off x="8638425" y="987267"/>
              <a:ext cx="700969" cy="3973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bg1"/>
                  </a:solidFill>
                  <a:effectLst/>
                  <a:uLnTx/>
                  <a:uFillTx/>
                  <a:latin typeface="Tenorite"/>
                  <a:ea typeface="+mn-ea"/>
                  <a:cs typeface="+mn-cs"/>
                </a:rPr>
                <a:t>Renewables: 39.8M</a:t>
              </a:r>
            </a:p>
          </p:txBody>
        </p:sp>
        <p:cxnSp>
          <p:nvCxnSpPr>
            <p:cNvPr id="39" name="Straight Arrow Connector 38">
              <a:extLst>
                <a:ext uri="{FF2B5EF4-FFF2-40B4-BE49-F238E27FC236}">
                  <a16:creationId xmlns:a16="http://schemas.microsoft.com/office/drawing/2014/main" id="{4DC7F28C-B0BE-F0D2-5531-CB2E6A230D5F}"/>
                </a:ext>
              </a:extLst>
            </p:cNvPr>
            <p:cNvCxnSpPr>
              <a:cxnSpLocks/>
            </p:cNvCxnSpPr>
            <p:nvPr/>
          </p:nvCxnSpPr>
          <p:spPr>
            <a:xfrm>
              <a:off x="8985223" y="1300717"/>
              <a:ext cx="359119" cy="96847"/>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920772B8-63CE-C68C-3995-0695FC9B5D8F}"/>
              </a:ext>
            </a:extLst>
          </p:cNvPr>
          <p:cNvGrpSpPr/>
          <p:nvPr/>
        </p:nvGrpSpPr>
        <p:grpSpPr>
          <a:xfrm>
            <a:off x="7570381" y="4750930"/>
            <a:ext cx="1927010" cy="369332"/>
            <a:chOff x="8638425" y="987267"/>
            <a:chExt cx="811310" cy="556296"/>
          </a:xfrm>
        </p:grpSpPr>
        <p:sp>
          <p:nvSpPr>
            <p:cNvPr id="41" name="TextBox 40">
              <a:extLst>
                <a:ext uri="{FF2B5EF4-FFF2-40B4-BE49-F238E27FC236}">
                  <a16:creationId xmlns:a16="http://schemas.microsoft.com/office/drawing/2014/main" id="{1435753E-BF46-6302-B088-E46909281BE5}"/>
                </a:ext>
              </a:extLst>
            </p:cNvPr>
            <p:cNvSpPr txBox="1"/>
            <p:nvPr/>
          </p:nvSpPr>
          <p:spPr>
            <a:xfrm>
              <a:off x="8638425" y="987267"/>
              <a:ext cx="700969" cy="5562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GDP per Capita: 83K</a:t>
              </a:r>
            </a:p>
          </p:txBody>
        </p:sp>
        <p:cxnSp>
          <p:nvCxnSpPr>
            <p:cNvPr id="42" name="Straight Arrow Connector 41">
              <a:extLst>
                <a:ext uri="{FF2B5EF4-FFF2-40B4-BE49-F238E27FC236}">
                  <a16:creationId xmlns:a16="http://schemas.microsoft.com/office/drawing/2014/main" id="{03EAD664-D945-24F3-9EAA-3DCF32B179A0}"/>
                </a:ext>
              </a:extLst>
            </p:cNvPr>
            <p:cNvCxnSpPr>
              <a:cxnSpLocks/>
            </p:cNvCxnSpPr>
            <p:nvPr/>
          </p:nvCxnSpPr>
          <p:spPr>
            <a:xfrm>
              <a:off x="9265138" y="1315821"/>
              <a:ext cx="184597" cy="169482"/>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40716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Summary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lnSpcReduction="10000"/>
          </a:bodyPr>
          <a:lstStyle/>
          <a:p>
            <a:pPr marL="342900" indent="-342900">
              <a:buFont typeface="Arial" panose="020B0604020202020204" pitchFamily="34" charset="0"/>
              <a:buChar char="•"/>
            </a:pPr>
            <a:r>
              <a:rPr lang="en-US" dirty="0"/>
              <a:t>Population has the Greater Impact on Consumption vs. GDP per Capita (Occam’s Razor)</a:t>
            </a:r>
          </a:p>
          <a:p>
            <a:pPr marL="342900" indent="-342900">
              <a:buFont typeface="Arial" panose="020B0604020202020204" pitchFamily="34" charset="0"/>
              <a:buChar char="•"/>
            </a:pPr>
            <a:r>
              <a:rPr lang="en-US" dirty="0"/>
              <a:t>Fossil Fuel Expected to Continue Declining</a:t>
            </a:r>
          </a:p>
          <a:p>
            <a:pPr marL="800100" lvl="1" indent="-342900">
              <a:buFont typeface="Arial" panose="020B0604020202020204" pitchFamily="34" charset="0"/>
              <a:buChar char="•"/>
            </a:pPr>
            <a:r>
              <a:rPr lang="en-US" dirty="0">
                <a:solidFill>
                  <a:schemeClr val="bg1"/>
                </a:solidFill>
              </a:rPr>
              <a:t>Continued Usage Expected</a:t>
            </a:r>
          </a:p>
          <a:p>
            <a:pPr marL="342900" indent="-342900">
              <a:buFont typeface="Arial" panose="020B0604020202020204" pitchFamily="34" charset="0"/>
              <a:buChar char="•"/>
            </a:pPr>
            <a:r>
              <a:rPr lang="en-US" dirty="0"/>
              <a:t>Renewables Expected to Continue Increasing</a:t>
            </a:r>
          </a:p>
          <a:p>
            <a:pPr marL="800100" lvl="1" indent="-342900">
              <a:buFont typeface="Arial" panose="020B0604020202020204" pitchFamily="34" charset="0"/>
              <a:buChar char="•"/>
            </a:pPr>
            <a:r>
              <a:rPr lang="en-US" dirty="0">
                <a:solidFill>
                  <a:schemeClr val="bg1"/>
                </a:solidFill>
              </a:rPr>
              <a:t>Technological Innovation / Availability </a:t>
            </a:r>
          </a:p>
          <a:p>
            <a:pPr marL="800100" lvl="1" indent="-342900">
              <a:buFont typeface="Arial" panose="020B0604020202020204" pitchFamily="34" charset="0"/>
              <a:buChar char="•"/>
            </a:pPr>
            <a:r>
              <a:rPr lang="en-US" dirty="0">
                <a:solidFill>
                  <a:schemeClr val="bg1"/>
                </a:solidFill>
              </a:rPr>
              <a:t>Government Policy / Regulation</a:t>
            </a:r>
          </a:p>
          <a:p>
            <a:endParaRPr lang="en-US" dirty="0"/>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6/19/2023</a:t>
            </a:fld>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pPr marR="0" lvl="0" indent="0" fontAlgn="auto">
              <a:lnSpc>
                <a:spcPct val="100000"/>
              </a:lnSpc>
              <a:spcBef>
                <a:spcPts val="0"/>
              </a:spcBef>
              <a:spcAft>
                <a:spcPts val="0"/>
              </a:spcAft>
              <a:buClrTx/>
              <a:buSzTx/>
              <a:buFontTx/>
              <a:buNone/>
              <a:tabLst/>
              <a:defRPr/>
            </a:pPr>
            <a:r>
              <a:rPr lang="en-US" dirty="0"/>
              <a:t>Energy to GDP per Capita Comparison</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22</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fontScale="62500" lnSpcReduction="20000"/>
          </a:bodyPr>
          <a:lstStyle/>
          <a:p>
            <a:r>
              <a:rPr lang="en-US" dirty="0"/>
              <a:t>Lawrence Haggerty​</a:t>
            </a:r>
          </a:p>
          <a:p>
            <a:endParaRPr lang="en-US" dirty="0"/>
          </a:p>
          <a:p>
            <a:r>
              <a:rPr lang="en-US" dirty="0"/>
              <a:t>lawrence.c.Haggerty@gmail.com </a:t>
            </a:r>
          </a:p>
          <a:p>
            <a:endParaRPr lang="en-US" dirty="0"/>
          </a:p>
          <a:p>
            <a:r>
              <a:rPr lang="en-US" dirty="0"/>
              <a:t>https://www.linkedin.com/in/lawrence-haggerty/</a:t>
            </a:r>
          </a:p>
          <a:p>
            <a:endParaRPr lang="en-US" dirty="0"/>
          </a:p>
          <a:p>
            <a:r>
              <a:rPr lang="en-US" dirty="0"/>
              <a:t>https://github.com/lawrence-haggerty</a:t>
            </a:r>
          </a:p>
        </p:txBody>
      </p:sp>
    </p:spTree>
    <p:extLst>
      <p:ext uri="{BB962C8B-B14F-4D97-AF65-F5344CB8AC3E}">
        <p14:creationId xmlns:p14="http://schemas.microsoft.com/office/powerpoint/2010/main" val="9261845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Closing Notes</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245326" y="1725482"/>
            <a:ext cx="9610516" cy="3590797"/>
          </a:xfrm>
        </p:spPr>
        <p:txBody>
          <a:bodyPr vert="horz" lIns="91440" tIns="45720" rIns="91440" bIns="45720" rtlCol="0" anchor="t">
            <a:normAutofit fontScale="77500" lnSpcReduction="20000"/>
          </a:bodyPr>
          <a:lstStyle/>
          <a:p>
            <a:pPr marR="0">
              <a:lnSpc>
                <a:spcPct val="70000"/>
              </a:lnSpc>
              <a:spcAft>
                <a:spcPts val="0"/>
              </a:spcAft>
            </a:pPr>
            <a:r>
              <a:rPr lang="en-US" sz="1800" b="1" dirty="0"/>
              <a:t>Technology:</a:t>
            </a:r>
          </a:p>
          <a:p>
            <a:pPr marL="285750" marR="0" indent="-285750">
              <a:lnSpc>
                <a:spcPct val="70000"/>
              </a:lnSpc>
              <a:spcAft>
                <a:spcPts val="0"/>
              </a:spcAft>
              <a:buFont typeface="Arial" panose="020B0604020202020204" pitchFamily="34" charset="0"/>
              <a:buChar char="•"/>
            </a:pPr>
            <a:r>
              <a:rPr lang="en-US" sz="1800" dirty="0"/>
              <a:t>Excel: Extract Transform Load, Minor Analysis</a:t>
            </a:r>
          </a:p>
          <a:p>
            <a:pPr marL="285750" marR="0" indent="-285750">
              <a:lnSpc>
                <a:spcPct val="70000"/>
              </a:lnSpc>
              <a:spcAft>
                <a:spcPts val="0"/>
              </a:spcAft>
              <a:buFont typeface="Arial" panose="020B0604020202020204" pitchFamily="34" charset="0"/>
              <a:buChar char="•"/>
            </a:pPr>
            <a:r>
              <a:rPr lang="en-US" sz="1800" dirty="0"/>
              <a:t>PostgreSQL / </a:t>
            </a:r>
            <a:r>
              <a:rPr lang="en-US" sz="1800" dirty="0" err="1"/>
              <a:t>pgAdmin</a:t>
            </a:r>
            <a:r>
              <a:rPr lang="en-US" sz="1800" dirty="0"/>
              <a:t>: Analysis, Prepare Data for Visualization</a:t>
            </a:r>
          </a:p>
          <a:p>
            <a:pPr marL="285750" marR="0" indent="-285750">
              <a:lnSpc>
                <a:spcPct val="70000"/>
              </a:lnSpc>
              <a:spcAft>
                <a:spcPts val="0"/>
              </a:spcAft>
              <a:buFont typeface="Arial" panose="020B0604020202020204" pitchFamily="34" charset="0"/>
              <a:buChar char="•"/>
            </a:pPr>
            <a:r>
              <a:rPr lang="en-US" sz="1800" dirty="0"/>
              <a:t>Microsoft Power BI: Analysis, Visualization</a:t>
            </a:r>
          </a:p>
          <a:p>
            <a:pPr marR="0">
              <a:lnSpc>
                <a:spcPct val="70000"/>
              </a:lnSpc>
              <a:spcAft>
                <a:spcPts val="0"/>
              </a:spcAft>
            </a:pPr>
            <a:endParaRPr lang="en-US" sz="1800" dirty="0"/>
          </a:p>
          <a:p>
            <a:pPr marR="0">
              <a:lnSpc>
                <a:spcPct val="70000"/>
              </a:lnSpc>
              <a:spcAft>
                <a:spcPts val="0"/>
              </a:spcAft>
            </a:pPr>
            <a:r>
              <a:rPr lang="en-US" sz="1800" b="1" dirty="0"/>
              <a:t>Data Sources:</a:t>
            </a:r>
          </a:p>
          <a:p>
            <a:pPr marL="285750" marR="0" indent="-285750">
              <a:lnSpc>
                <a:spcPct val="70000"/>
              </a:lnSpc>
              <a:spcAft>
                <a:spcPts val="0"/>
              </a:spcAft>
              <a:buFont typeface="Arial" panose="020B0604020202020204" pitchFamily="34" charset="0"/>
              <a:buChar char="•"/>
            </a:pPr>
            <a:r>
              <a:rPr lang="en-US" sz="1800" dirty="0"/>
              <a:t>Energy Information Administration (EIA):</a:t>
            </a:r>
          </a:p>
          <a:p>
            <a:pPr marL="742950" lvl="1" indent="-285750">
              <a:lnSpc>
                <a:spcPct val="70000"/>
              </a:lnSpc>
              <a:buFont typeface="Arial" panose="020B0604020202020204" pitchFamily="34" charset="0"/>
              <a:buChar char="•"/>
            </a:pPr>
            <a:r>
              <a:rPr lang="en-US" sz="1600" dirty="0"/>
              <a:t>State Energy Data System 1960-2020: </a:t>
            </a:r>
            <a:r>
              <a:rPr lang="en-US" sz="1600" dirty="0">
                <a:hlinkClick r:id="rId2"/>
              </a:rPr>
              <a:t>https://www.eia.gov/state/seds/seds-data-complete.php?sid=ND#StatisticsIndicators</a:t>
            </a:r>
            <a:endParaRPr lang="en-US" sz="1600" dirty="0"/>
          </a:p>
          <a:p>
            <a:pPr marL="285750" indent="-285750">
              <a:lnSpc>
                <a:spcPct val="70000"/>
              </a:lnSpc>
              <a:buFont typeface="Arial" panose="020B0604020202020204" pitchFamily="34" charset="0"/>
              <a:buChar char="•"/>
            </a:pPr>
            <a:r>
              <a:rPr lang="en-US" sz="1800" dirty="0"/>
              <a:t>Bureau of Economic Analysis (BEA):</a:t>
            </a:r>
          </a:p>
          <a:p>
            <a:pPr marL="742950" lvl="1" indent="-285750">
              <a:lnSpc>
                <a:spcPct val="70000"/>
              </a:lnSpc>
              <a:buFont typeface="Arial" panose="020B0604020202020204" pitchFamily="34" charset="0"/>
              <a:buChar char="•"/>
            </a:pPr>
            <a:r>
              <a:rPr lang="en-US" sz="1600" dirty="0"/>
              <a:t>Regional Data Tools: </a:t>
            </a:r>
            <a:r>
              <a:rPr lang="en-US" sz="1600" dirty="0">
                <a:hlinkClick r:id="rId3"/>
              </a:rPr>
              <a:t>https://apps.bea.gov/regional/</a:t>
            </a:r>
            <a:r>
              <a:rPr lang="en-US" sz="1600" dirty="0"/>
              <a:t> </a:t>
            </a:r>
          </a:p>
          <a:p>
            <a:pPr marL="285750" indent="-285750">
              <a:lnSpc>
                <a:spcPct val="70000"/>
              </a:lnSpc>
              <a:buFont typeface="Arial" panose="020B0604020202020204" pitchFamily="34" charset="0"/>
              <a:buChar char="•"/>
            </a:pPr>
            <a:r>
              <a:rPr lang="en-US" sz="1800" dirty="0"/>
              <a:t>United States Census Bureau:</a:t>
            </a:r>
          </a:p>
          <a:p>
            <a:pPr marL="742950" lvl="1" indent="-285750">
              <a:lnSpc>
                <a:spcPct val="70000"/>
              </a:lnSpc>
              <a:buFont typeface="Arial" panose="020B0604020202020204" pitchFamily="34" charset="0"/>
              <a:buChar char="•"/>
            </a:pPr>
            <a:r>
              <a:rPr lang="en-US" sz="1600" dirty="0"/>
              <a:t>Historical Population Change Data (1910-2020): </a:t>
            </a:r>
            <a:r>
              <a:rPr lang="en-US" sz="1600" dirty="0">
                <a:hlinkClick r:id="rId4"/>
              </a:rPr>
              <a:t>https://www.census.gov/data/tables/time-series/dec/popchange-data-text.html</a:t>
            </a:r>
            <a:endParaRPr lang="en-US" sz="1600" dirty="0"/>
          </a:p>
          <a:p>
            <a:pPr marL="285750" indent="-285750">
              <a:lnSpc>
                <a:spcPct val="70000"/>
              </a:lnSpc>
              <a:buFont typeface="Arial" panose="020B0604020202020204" pitchFamily="34" charset="0"/>
              <a:buChar char="•"/>
            </a:pPr>
            <a:r>
              <a:rPr lang="en-US" sz="1800" dirty="0"/>
              <a:t>International Energy Agency (IEA):</a:t>
            </a:r>
          </a:p>
          <a:p>
            <a:pPr marL="742950" lvl="1" indent="-285750">
              <a:lnSpc>
                <a:spcPct val="70000"/>
              </a:lnSpc>
              <a:buFont typeface="Arial" panose="020B0604020202020204" pitchFamily="34" charset="0"/>
              <a:buChar char="•"/>
            </a:pPr>
            <a:r>
              <a:rPr lang="en-US" sz="1600" dirty="0"/>
              <a:t>Energy Technology RD&amp;D Budgets: </a:t>
            </a:r>
            <a:r>
              <a:rPr lang="en-US" sz="1600" dirty="0">
                <a:hlinkClick r:id="rId5"/>
              </a:rPr>
              <a:t>https://www.iea.org/data-and-statistics/data-product/energy-technology-rd-and-d-budget-database-2#</a:t>
            </a:r>
            <a:r>
              <a:rPr lang="en-US" sz="1600" dirty="0"/>
              <a:t> </a:t>
            </a:r>
          </a:p>
          <a:p>
            <a:pPr marL="742950" lvl="1" indent="-285750">
              <a:lnSpc>
                <a:spcPct val="70000"/>
              </a:lnSpc>
              <a:buFont typeface="Arial" panose="020B0604020202020204" pitchFamily="34" charset="0"/>
              <a:buChar char="•"/>
            </a:pPr>
            <a:r>
              <a:rPr lang="en-US" sz="1600" dirty="0"/>
              <a:t>World Energy Investment 2023 Datafile: </a:t>
            </a:r>
            <a:r>
              <a:rPr lang="en-US" sz="1600" dirty="0">
                <a:hlinkClick r:id="rId6"/>
              </a:rPr>
              <a:t>https://www.iea.org/data-and-statistics/data-product/world-energy-investment-2023-datafile-2</a:t>
            </a:r>
            <a:endParaRPr lang="en-US" sz="1600" dirty="0"/>
          </a:p>
          <a:p>
            <a:pPr lvl="1">
              <a:lnSpc>
                <a:spcPct val="70000"/>
              </a:lnSpc>
            </a:pPr>
            <a:r>
              <a:rPr lang="en-US" sz="1600" dirty="0"/>
              <a:t>	</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fld id="{0B931EDA-BCF8-BB4B-B4D1-2CFE062FA080}" type="datetime1">
              <a:rPr lang="en-US" smtClean="0"/>
              <a:pPr/>
              <a:t>6/19/2023</a:t>
            </a:fld>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24</a:t>
            </a:fld>
            <a:endParaRPr lang="en-US" dirty="0"/>
          </a:p>
        </p:txBody>
      </p:sp>
    </p:spTree>
    <p:extLst>
      <p:ext uri="{BB962C8B-B14F-4D97-AF65-F5344CB8AC3E}">
        <p14:creationId xmlns:p14="http://schemas.microsoft.com/office/powerpoint/2010/main" val="2563119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438399"/>
            <a:ext cx="10493930" cy="3917951"/>
          </a:xfrm>
        </p:spPr>
        <p:txBody>
          <a:bodyPr vert="horz" lIns="91440" tIns="45720" rIns="91440" bIns="45720" rtlCol="0" anchor="t">
            <a:normAutofit fontScale="77500" lnSpcReduction="20000"/>
          </a:bodyPr>
          <a:lstStyle/>
          <a:p>
            <a:pPr marL="342900" indent="-342900">
              <a:buFont typeface="Arial" panose="020B0604020202020204" pitchFamily="34" charset="0"/>
              <a:buChar char="•"/>
            </a:pPr>
            <a:r>
              <a:rPr lang="en-US" dirty="0"/>
              <a:t>There has been a consistent axiom since the beginning of the industrial revolution that energy drives commerce. </a:t>
            </a:r>
          </a:p>
          <a:p>
            <a:pPr marL="342900" indent="-342900">
              <a:buFont typeface="Arial" panose="020B0604020202020204" pitchFamily="34" charset="0"/>
              <a:buChar char="•"/>
            </a:pPr>
            <a:r>
              <a:rPr lang="en-US" dirty="0"/>
              <a:t>This project compares how the production and consumption of energy compares to the gross domestic product (GDP) per capita at the state and national level focused on understanding the trajectory for movement away from fossil fuel as our primary energy source and its alignment to the nation’s leading fiscal metric. </a:t>
            </a:r>
          </a:p>
          <a:p>
            <a:pPr marL="342900" indent="-342900">
              <a:buFont typeface="Arial" panose="020B0604020202020204" pitchFamily="34" charset="0"/>
              <a:buChar char="•"/>
            </a:pPr>
            <a:r>
              <a:rPr lang="en-US" dirty="0"/>
              <a:t>Analysis utilized energy &amp; economic related data sets from the Bureau of Economic Analysis, US Census Bureau, Energy Information Agency, &amp; International Information Agency.</a:t>
            </a:r>
          </a:p>
          <a:p>
            <a:pPr marL="342900" indent="-342900">
              <a:buFont typeface="Arial" panose="020B0604020202020204" pitchFamily="34" charset="0"/>
              <a:buChar char="•"/>
            </a:pPr>
            <a:r>
              <a:rPr lang="en-US" dirty="0"/>
              <a:t>Years Reviewed: 1970, 1980, 1990, 2000, 2010, 2020</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6/19/2023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Energy to GDP per Capita Comparison</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Description / Definitions</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167493" y="2005689"/>
            <a:ext cx="4663440" cy="522514"/>
          </a:xfrm>
        </p:spPr>
        <p:txBody>
          <a:bodyPr/>
          <a:lstStyle/>
          <a:p>
            <a:r>
              <a:rPr lang="en-US" dirty="0"/>
              <a:t>Description</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3" y="2528203"/>
            <a:ext cx="4663440" cy="2828613"/>
          </a:xfrm>
        </p:spPr>
        <p:txBody>
          <a:bodyPr vert="horz" lIns="91440" tIns="45720" rIns="91440" bIns="45720" rtlCol="0" anchor="t">
            <a:normAutofit/>
          </a:bodyPr>
          <a:lstStyle/>
          <a:p>
            <a:pPr marL="342900" indent="-342900">
              <a:buFont typeface="Arial" panose="020B0604020202020204" pitchFamily="34" charset="0"/>
              <a:buChar char="•"/>
            </a:pPr>
            <a:r>
              <a:rPr lang="en-US" dirty="0"/>
              <a:t>Analysis utilized energy &amp; economic related data sets from the Bureau of Economic Analysis, US Census Bureau, Energy Information Agency, &amp; International Information Agency.</a:t>
            </a:r>
          </a:p>
          <a:p>
            <a:pPr marL="342900" indent="-342900">
              <a:buFont typeface="Arial" panose="020B0604020202020204" pitchFamily="34" charset="0"/>
              <a:buChar char="•"/>
            </a:pPr>
            <a:r>
              <a:rPr lang="en-US" dirty="0"/>
              <a:t>Years Reviewed: 1970, 1980, 1990, 2000, 2010, 2020</a:t>
            </a:r>
          </a:p>
          <a:p>
            <a:endParaRPr lang="en-US" dirty="0"/>
          </a:p>
        </p:txBody>
      </p:sp>
      <p:sp>
        <p:nvSpPr>
          <p:cNvPr id="6" name="Text Placeholder 5">
            <a:extLst>
              <a:ext uri="{FF2B5EF4-FFF2-40B4-BE49-F238E27FC236}">
                <a16:creationId xmlns:a16="http://schemas.microsoft.com/office/drawing/2014/main" id="{F5018B6D-E395-49AD-92AD-AD69E3AB40C3}"/>
              </a:ext>
            </a:extLst>
          </p:cNvPr>
          <p:cNvSpPr>
            <a:spLocks noGrp="1"/>
          </p:cNvSpPr>
          <p:nvPr>
            <p:ph idx="12"/>
          </p:nvPr>
        </p:nvSpPr>
        <p:spPr>
          <a:xfrm>
            <a:off x="6283235" y="2005689"/>
            <a:ext cx="4663440" cy="522514"/>
          </a:xfrm>
        </p:spPr>
        <p:txBody>
          <a:bodyPr/>
          <a:lstStyle/>
          <a:p>
            <a:r>
              <a:rPr lang="en-US" dirty="0"/>
              <a:t>Definitions</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idx="10"/>
          </p:nvPr>
        </p:nvSpPr>
        <p:spPr>
          <a:xfrm>
            <a:off x="6283235" y="2528203"/>
            <a:ext cx="4663440" cy="2828613"/>
          </a:xfrm>
        </p:spPr>
        <p:txBody>
          <a:bodyPr vert="horz" lIns="91440" tIns="45720" rIns="91440" bIns="45720" rtlCol="0" anchor="t">
            <a:normAutofit fontScale="77500" lnSpcReduction="20000"/>
          </a:bodyPr>
          <a:lstStyle/>
          <a:p>
            <a:r>
              <a:rPr lang="en-US" dirty="0"/>
              <a:t>GDP: The total monetary value, or market value, of finished goods and services produced within a country during a period.</a:t>
            </a:r>
          </a:p>
          <a:p>
            <a:r>
              <a:rPr lang="en-US" dirty="0"/>
              <a:t>GDP per capita:  Economic metric that breaks down a country's economic output per person.</a:t>
            </a:r>
          </a:p>
          <a:p>
            <a:r>
              <a:rPr lang="en-US" dirty="0"/>
              <a:t>Fossil Fuels: Includes Coal, Crude Oil, &amp; Natural Gas</a:t>
            </a:r>
          </a:p>
          <a:p>
            <a:r>
              <a:rPr lang="en-US" dirty="0"/>
              <a:t>Nuclear: </a:t>
            </a:r>
            <a:r>
              <a:rPr lang="en-US" sz="1800" b="0" i="0" u="none" strike="noStrike" baseline="0" dirty="0">
                <a:solidFill>
                  <a:srgbClr val="000000"/>
                </a:solidFill>
                <a:latin typeface="Whitney"/>
              </a:rPr>
              <a:t>Nuclear electric power production in Btu, </a:t>
            </a:r>
            <a:r>
              <a:rPr lang="en-US" sz="1800" i="0" u="none" strike="noStrike" baseline="0" dirty="0">
                <a:solidFill>
                  <a:srgbClr val="000000"/>
                </a:solidFill>
                <a:latin typeface="Whitney"/>
              </a:rPr>
              <a:t>which also equals consumption</a:t>
            </a:r>
            <a:r>
              <a:rPr lang="en-US" sz="1800" b="0" i="0" u="none" strike="noStrike" baseline="0" dirty="0">
                <a:solidFill>
                  <a:srgbClr val="000000"/>
                </a:solidFill>
                <a:latin typeface="Whitney"/>
              </a:rPr>
              <a:t>, is the nuclear electricity net generation multiplied by the average heat rate of the nuclear power plants. </a:t>
            </a:r>
            <a:endParaRPr lang="en-US" dirty="0"/>
          </a:p>
          <a:p>
            <a:r>
              <a:rPr lang="en-US" dirty="0"/>
              <a:t>Renewables: Includes Biofuels, Geothermal, Hydroelectric, Solar, </a:t>
            </a:r>
            <a:r>
              <a:rPr lang="en-US" dirty="0" err="1"/>
              <a:t>Wind,Wood</a:t>
            </a:r>
            <a:r>
              <a:rPr lang="en-US" dirty="0"/>
              <a:t>, &amp; Biomass Waste</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B931EDA-BCF8-BB4B-B4D1-2CFE062FA080}"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6/19/2023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Energy to GDP per Capita Comparison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DAE5EF"/>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srgbClr val="DAE5EF"/>
              </a:solidFill>
              <a:effectLst/>
              <a:uLnTx/>
              <a:uFillTx/>
              <a:latin typeface="Tenorite"/>
              <a:ea typeface="+mn-ea"/>
              <a:cs typeface="+mn-cs"/>
            </a:endParaRPr>
          </a:p>
        </p:txBody>
      </p:sp>
    </p:spTree>
    <p:extLst>
      <p:ext uri="{BB962C8B-B14F-4D97-AF65-F5344CB8AC3E}">
        <p14:creationId xmlns:p14="http://schemas.microsoft.com/office/powerpoint/2010/main" val="2421463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Initial Comparison</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913250" cy="1406101"/>
          </a:xfrm>
        </p:spPr>
        <p:txBody>
          <a:bodyPr vert="horz" lIns="91440" tIns="45720" rIns="91440" bIns="45720" rtlCol="0" anchor="t">
            <a:normAutofit/>
          </a:bodyPr>
          <a:lstStyle/>
          <a:p>
            <a:r>
              <a:rPr lang="en-US" sz="2800" dirty="0"/>
              <a:t>Consumption / Production / GDP per Capita</a:t>
            </a:r>
          </a:p>
        </p:txBody>
      </p:sp>
    </p:spTree>
    <p:extLst>
      <p:ext uri="{BB962C8B-B14F-4D97-AF65-F5344CB8AC3E}">
        <p14:creationId xmlns:p14="http://schemas.microsoft.com/office/powerpoint/2010/main" val="2784664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6/19/2023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Consumption / Production</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sp>
        <p:nvSpPr>
          <p:cNvPr id="7" name="Content Placeholder 4">
            <a:extLst>
              <a:ext uri="{FF2B5EF4-FFF2-40B4-BE49-F238E27FC236}">
                <a16:creationId xmlns:a16="http://schemas.microsoft.com/office/drawing/2014/main" id="{30D592B6-17A6-4AE9-0AAD-2FE61522C0C3}"/>
              </a:ext>
            </a:extLst>
          </p:cNvPr>
          <p:cNvSpPr txBox="1">
            <a:spLocks/>
          </p:cNvSpPr>
          <p:nvPr/>
        </p:nvSpPr>
        <p:spPr>
          <a:xfrm>
            <a:off x="9288438" y="1523599"/>
            <a:ext cx="2903562" cy="4481700"/>
          </a:xfrm>
          <a:prstGeom prst="rect">
            <a:avLst/>
          </a:prstGeom>
        </p:spPr>
        <p:txBody>
          <a:bodyPr vert="horz" lIns="91440" tIns="45720" rIns="91440" bIns="45720" rtlCol="0" anchor="t">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800" dirty="0">
                <a:solidFill>
                  <a:srgbClr val="000000"/>
                </a:solidFill>
                <a:latin typeface="Tenorite"/>
              </a:rPr>
              <a:t>Most States Remained Under 5M (BN Btu) for Consumption and Production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800" dirty="0">
                <a:solidFill>
                  <a:srgbClr val="000000"/>
                </a:solidFill>
                <a:latin typeface="Tenorite"/>
              </a:rPr>
              <a:t>The Range of Values for GDP per Capita Appeared to Begin a Wider Dispersion in 2000</a:t>
            </a:r>
          </a:p>
          <a:p>
            <a:pPr marL="0" marR="0" lvl="0" indent="0" algn="l" defTabSz="914400" rtl="0" eaLnBrk="1" fontAlgn="auto" latinLnBrk="0" hangingPunct="1">
              <a:lnSpc>
                <a:spcPct val="90000"/>
              </a:lnSpc>
              <a:spcBef>
                <a:spcPts val="1000"/>
              </a:spcBef>
              <a:spcAft>
                <a:spcPts val="0"/>
              </a:spcAft>
              <a:buClrTx/>
              <a:buSzTx/>
              <a:buNone/>
              <a:tabLst/>
              <a:defRPr/>
            </a:pP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2020 Outliers for Consumption: TX &amp; CA</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2020 Outlier for Production: TX</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sz="1800" dirty="0">
              <a:solidFill>
                <a:srgbClr val="000000"/>
              </a:solidFill>
              <a:latin typeface="Tenorite"/>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Outliers for GDP per Capita Included: MA, NY &amp; WA</a:t>
            </a:r>
          </a:p>
        </p:txBody>
      </p:sp>
      <p:pic>
        <p:nvPicPr>
          <p:cNvPr id="4" name="Picture 3">
            <a:extLst>
              <a:ext uri="{FF2B5EF4-FFF2-40B4-BE49-F238E27FC236}">
                <a16:creationId xmlns:a16="http://schemas.microsoft.com/office/drawing/2014/main" id="{703D5BA7-F485-F16A-7C7D-571CD584B616}"/>
              </a:ext>
            </a:extLst>
          </p:cNvPr>
          <p:cNvPicPr>
            <a:picLocks noChangeAspect="1"/>
          </p:cNvPicPr>
          <p:nvPr/>
        </p:nvPicPr>
        <p:blipFill>
          <a:blip r:embed="rId2"/>
          <a:stretch>
            <a:fillRect/>
          </a:stretch>
        </p:blipFill>
        <p:spPr>
          <a:xfrm>
            <a:off x="95218" y="852700"/>
            <a:ext cx="9193220" cy="5152599"/>
          </a:xfrm>
          <a:prstGeom prst="rect">
            <a:avLst/>
          </a:prstGeom>
        </p:spPr>
      </p:pic>
      <p:grpSp>
        <p:nvGrpSpPr>
          <p:cNvPr id="11" name="Group 10">
            <a:extLst>
              <a:ext uri="{FF2B5EF4-FFF2-40B4-BE49-F238E27FC236}">
                <a16:creationId xmlns:a16="http://schemas.microsoft.com/office/drawing/2014/main" id="{216DE98D-7682-05BA-437A-6B10E264146A}"/>
              </a:ext>
            </a:extLst>
          </p:cNvPr>
          <p:cNvGrpSpPr/>
          <p:nvPr/>
        </p:nvGrpSpPr>
        <p:grpSpPr>
          <a:xfrm>
            <a:off x="7686620" y="2096422"/>
            <a:ext cx="689283" cy="317594"/>
            <a:chOff x="7046976" y="1318613"/>
            <a:chExt cx="658368" cy="280817"/>
          </a:xfrm>
        </p:grpSpPr>
        <p:sp>
          <p:nvSpPr>
            <p:cNvPr id="12" name="Oval 11">
              <a:extLst>
                <a:ext uri="{FF2B5EF4-FFF2-40B4-BE49-F238E27FC236}">
                  <a16:creationId xmlns:a16="http://schemas.microsoft.com/office/drawing/2014/main" id="{A7A83AA0-8206-34B0-A43D-708149EED30F}"/>
                </a:ext>
              </a:extLst>
            </p:cNvPr>
            <p:cNvSpPr/>
            <p:nvPr/>
          </p:nvSpPr>
          <p:spPr>
            <a:xfrm>
              <a:off x="7046976" y="1322431"/>
              <a:ext cx="280416" cy="2769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DF0F0F5-9C14-9F4F-10B7-366FC8E8BED7}"/>
                </a:ext>
              </a:extLst>
            </p:cNvPr>
            <p:cNvSpPr txBox="1"/>
            <p:nvPr/>
          </p:nvSpPr>
          <p:spPr>
            <a:xfrm>
              <a:off x="7327392" y="1318613"/>
              <a:ext cx="377952" cy="217709"/>
            </a:xfrm>
            <a:prstGeom prst="rect">
              <a:avLst/>
            </a:prstGeom>
            <a:noFill/>
          </p:spPr>
          <p:txBody>
            <a:bodyPr wrap="square" rtlCol="0">
              <a:spAutoFit/>
            </a:bodyPr>
            <a:lstStyle/>
            <a:p>
              <a:r>
                <a:rPr lang="en-US" sz="1000" b="1" dirty="0">
                  <a:solidFill>
                    <a:schemeClr val="accent1">
                      <a:lumMod val="75000"/>
                    </a:schemeClr>
                  </a:solidFill>
                </a:rPr>
                <a:t>CA</a:t>
              </a:r>
            </a:p>
          </p:txBody>
        </p:sp>
      </p:grpSp>
      <p:grpSp>
        <p:nvGrpSpPr>
          <p:cNvPr id="15" name="Group 14">
            <a:extLst>
              <a:ext uri="{FF2B5EF4-FFF2-40B4-BE49-F238E27FC236}">
                <a16:creationId xmlns:a16="http://schemas.microsoft.com/office/drawing/2014/main" id="{D43EBFAB-B681-C305-9442-62CB1E2D12D3}"/>
              </a:ext>
            </a:extLst>
          </p:cNvPr>
          <p:cNvGrpSpPr/>
          <p:nvPr/>
        </p:nvGrpSpPr>
        <p:grpSpPr>
          <a:xfrm>
            <a:off x="6275148" y="1303842"/>
            <a:ext cx="689283" cy="317594"/>
            <a:chOff x="7046976" y="1318613"/>
            <a:chExt cx="658368" cy="280817"/>
          </a:xfrm>
        </p:grpSpPr>
        <p:sp>
          <p:nvSpPr>
            <p:cNvPr id="16" name="Oval 15">
              <a:extLst>
                <a:ext uri="{FF2B5EF4-FFF2-40B4-BE49-F238E27FC236}">
                  <a16:creationId xmlns:a16="http://schemas.microsoft.com/office/drawing/2014/main" id="{25AAFAEE-312F-96EA-FF4D-BFEF69D63F26}"/>
                </a:ext>
              </a:extLst>
            </p:cNvPr>
            <p:cNvSpPr/>
            <p:nvPr/>
          </p:nvSpPr>
          <p:spPr>
            <a:xfrm>
              <a:off x="7046976" y="1322431"/>
              <a:ext cx="280416" cy="2769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D4409C4F-305B-8606-9C85-764C0EF22A7D}"/>
                </a:ext>
              </a:extLst>
            </p:cNvPr>
            <p:cNvSpPr txBox="1"/>
            <p:nvPr/>
          </p:nvSpPr>
          <p:spPr>
            <a:xfrm>
              <a:off x="7327392" y="1318613"/>
              <a:ext cx="377952" cy="217709"/>
            </a:xfrm>
            <a:prstGeom prst="rect">
              <a:avLst/>
            </a:prstGeom>
            <a:noFill/>
          </p:spPr>
          <p:txBody>
            <a:bodyPr wrap="square" rtlCol="0">
              <a:spAutoFit/>
            </a:bodyPr>
            <a:lstStyle/>
            <a:p>
              <a:r>
                <a:rPr lang="en-US" sz="1000" b="1" dirty="0">
                  <a:solidFill>
                    <a:schemeClr val="accent1">
                      <a:lumMod val="75000"/>
                    </a:schemeClr>
                  </a:solidFill>
                </a:rPr>
                <a:t>TX</a:t>
              </a:r>
            </a:p>
          </p:txBody>
        </p:sp>
      </p:grpSp>
      <p:grpSp>
        <p:nvGrpSpPr>
          <p:cNvPr id="18" name="Group 17">
            <a:extLst>
              <a:ext uri="{FF2B5EF4-FFF2-40B4-BE49-F238E27FC236}">
                <a16:creationId xmlns:a16="http://schemas.microsoft.com/office/drawing/2014/main" id="{E064DFBF-407C-B8D8-AAA0-CFF695F97B0E}"/>
              </a:ext>
            </a:extLst>
          </p:cNvPr>
          <p:cNvGrpSpPr/>
          <p:nvPr/>
        </p:nvGrpSpPr>
        <p:grpSpPr>
          <a:xfrm>
            <a:off x="7928594" y="2523607"/>
            <a:ext cx="395700" cy="524256"/>
            <a:chOff x="6997672" y="1135882"/>
            <a:chExt cx="377952" cy="463548"/>
          </a:xfrm>
        </p:grpSpPr>
        <p:sp>
          <p:nvSpPr>
            <p:cNvPr id="19" name="Oval 18">
              <a:extLst>
                <a:ext uri="{FF2B5EF4-FFF2-40B4-BE49-F238E27FC236}">
                  <a16:creationId xmlns:a16="http://schemas.microsoft.com/office/drawing/2014/main" id="{DF9668AA-D70A-A84F-7599-44D50255FA50}"/>
                </a:ext>
              </a:extLst>
            </p:cNvPr>
            <p:cNvSpPr/>
            <p:nvPr/>
          </p:nvSpPr>
          <p:spPr>
            <a:xfrm>
              <a:off x="7046976" y="1322431"/>
              <a:ext cx="280416" cy="2769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B88EB1FE-B76D-6EE3-6CB0-9E534A31EBE2}"/>
                </a:ext>
              </a:extLst>
            </p:cNvPr>
            <p:cNvSpPr txBox="1"/>
            <p:nvPr/>
          </p:nvSpPr>
          <p:spPr>
            <a:xfrm>
              <a:off x="6997672" y="1135882"/>
              <a:ext cx="377952" cy="217709"/>
            </a:xfrm>
            <a:prstGeom prst="rect">
              <a:avLst/>
            </a:prstGeom>
            <a:noFill/>
          </p:spPr>
          <p:txBody>
            <a:bodyPr wrap="square" rtlCol="0">
              <a:spAutoFit/>
            </a:bodyPr>
            <a:lstStyle/>
            <a:p>
              <a:r>
                <a:rPr lang="en-US" sz="1000" b="1" dirty="0">
                  <a:solidFill>
                    <a:schemeClr val="accent1">
                      <a:lumMod val="75000"/>
                    </a:schemeClr>
                  </a:solidFill>
                </a:rPr>
                <a:t>WA</a:t>
              </a:r>
            </a:p>
          </p:txBody>
        </p:sp>
      </p:grpSp>
      <p:grpSp>
        <p:nvGrpSpPr>
          <p:cNvPr id="21" name="Group 20">
            <a:extLst>
              <a:ext uri="{FF2B5EF4-FFF2-40B4-BE49-F238E27FC236}">
                <a16:creationId xmlns:a16="http://schemas.microsoft.com/office/drawing/2014/main" id="{AD85524F-BD46-F452-5683-DAA1E4FA10B2}"/>
              </a:ext>
            </a:extLst>
          </p:cNvPr>
          <p:cNvGrpSpPr/>
          <p:nvPr/>
        </p:nvGrpSpPr>
        <p:grpSpPr>
          <a:xfrm>
            <a:off x="8285989" y="2573428"/>
            <a:ext cx="395700" cy="524256"/>
            <a:chOff x="6997672" y="1135882"/>
            <a:chExt cx="377952" cy="463548"/>
          </a:xfrm>
        </p:grpSpPr>
        <p:sp>
          <p:nvSpPr>
            <p:cNvPr id="22" name="Oval 21">
              <a:extLst>
                <a:ext uri="{FF2B5EF4-FFF2-40B4-BE49-F238E27FC236}">
                  <a16:creationId xmlns:a16="http://schemas.microsoft.com/office/drawing/2014/main" id="{AA4E26BA-2C16-2D4D-1457-270FAD08A82F}"/>
                </a:ext>
              </a:extLst>
            </p:cNvPr>
            <p:cNvSpPr/>
            <p:nvPr/>
          </p:nvSpPr>
          <p:spPr>
            <a:xfrm>
              <a:off x="7046976" y="1322431"/>
              <a:ext cx="280416" cy="2769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9E94DF18-8C00-EA20-B0EF-9FE81E093144}"/>
                </a:ext>
              </a:extLst>
            </p:cNvPr>
            <p:cNvSpPr txBox="1"/>
            <p:nvPr/>
          </p:nvSpPr>
          <p:spPr>
            <a:xfrm>
              <a:off x="6997672" y="1135882"/>
              <a:ext cx="377952" cy="217709"/>
            </a:xfrm>
            <a:prstGeom prst="rect">
              <a:avLst/>
            </a:prstGeom>
            <a:noFill/>
          </p:spPr>
          <p:txBody>
            <a:bodyPr wrap="square" rtlCol="0">
              <a:spAutoFit/>
            </a:bodyPr>
            <a:lstStyle/>
            <a:p>
              <a:r>
                <a:rPr lang="en-US" sz="1000" b="1" dirty="0">
                  <a:solidFill>
                    <a:schemeClr val="accent1">
                      <a:lumMod val="75000"/>
                    </a:schemeClr>
                  </a:solidFill>
                </a:rPr>
                <a:t>MA</a:t>
              </a:r>
            </a:p>
          </p:txBody>
        </p:sp>
      </p:grpSp>
      <p:grpSp>
        <p:nvGrpSpPr>
          <p:cNvPr id="24" name="Group 23">
            <a:extLst>
              <a:ext uri="{FF2B5EF4-FFF2-40B4-BE49-F238E27FC236}">
                <a16:creationId xmlns:a16="http://schemas.microsoft.com/office/drawing/2014/main" id="{6C4EDD76-CA14-B583-7251-701C7D0A9C95}"/>
              </a:ext>
            </a:extLst>
          </p:cNvPr>
          <p:cNvGrpSpPr/>
          <p:nvPr/>
        </p:nvGrpSpPr>
        <p:grpSpPr>
          <a:xfrm>
            <a:off x="8559748" y="2342643"/>
            <a:ext cx="395700" cy="524256"/>
            <a:chOff x="6997672" y="1135882"/>
            <a:chExt cx="377952" cy="463548"/>
          </a:xfrm>
        </p:grpSpPr>
        <p:sp>
          <p:nvSpPr>
            <p:cNvPr id="25" name="Oval 24">
              <a:extLst>
                <a:ext uri="{FF2B5EF4-FFF2-40B4-BE49-F238E27FC236}">
                  <a16:creationId xmlns:a16="http://schemas.microsoft.com/office/drawing/2014/main" id="{E3026260-C109-53BC-7DCC-F232DB761030}"/>
                </a:ext>
              </a:extLst>
            </p:cNvPr>
            <p:cNvSpPr/>
            <p:nvPr/>
          </p:nvSpPr>
          <p:spPr>
            <a:xfrm>
              <a:off x="7046976" y="1322431"/>
              <a:ext cx="280416" cy="2769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5C0C54FF-13FB-6FE0-89C3-7AA241B2CBF6}"/>
                </a:ext>
              </a:extLst>
            </p:cNvPr>
            <p:cNvSpPr txBox="1"/>
            <p:nvPr/>
          </p:nvSpPr>
          <p:spPr>
            <a:xfrm>
              <a:off x="6997672" y="1135882"/>
              <a:ext cx="377952" cy="217709"/>
            </a:xfrm>
            <a:prstGeom prst="rect">
              <a:avLst/>
            </a:prstGeom>
            <a:noFill/>
          </p:spPr>
          <p:txBody>
            <a:bodyPr wrap="square" rtlCol="0">
              <a:spAutoFit/>
            </a:bodyPr>
            <a:lstStyle/>
            <a:p>
              <a:r>
                <a:rPr lang="en-US" sz="1000" b="1" dirty="0">
                  <a:solidFill>
                    <a:schemeClr val="accent1">
                      <a:lumMod val="75000"/>
                    </a:schemeClr>
                  </a:solidFill>
                </a:rPr>
                <a:t>NY</a:t>
              </a:r>
            </a:p>
          </p:txBody>
        </p:sp>
      </p:grpSp>
      <p:grpSp>
        <p:nvGrpSpPr>
          <p:cNvPr id="27" name="Group 26">
            <a:extLst>
              <a:ext uri="{FF2B5EF4-FFF2-40B4-BE49-F238E27FC236}">
                <a16:creationId xmlns:a16="http://schemas.microsoft.com/office/drawing/2014/main" id="{06146372-BC1F-A798-0341-8036182A74CB}"/>
              </a:ext>
            </a:extLst>
          </p:cNvPr>
          <p:cNvGrpSpPr/>
          <p:nvPr/>
        </p:nvGrpSpPr>
        <p:grpSpPr>
          <a:xfrm>
            <a:off x="6275149" y="3874177"/>
            <a:ext cx="689283" cy="317594"/>
            <a:chOff x="7046976" y="1318613"/>
            <a:chExt cx="658368" cy="280817"/>
          </a:xfrm>
        </p:grpSpPr>
        <p:sp>
          <p:nvSpPr>
            <p:cNvPr id="28" name="Oval 27">
              <a:extLst>
                <a:ext uri="{FF2B5EF4-FFF2-40B4-BE49-F238E27FC236}">
                  <a16:creationId xmlns:a16="http://schemas.microsoft.com/office/drawing/2014/main" id="{D99BC275-7CA0-56BF-6DB7-602E3AC0D791}"/>
                </a:ext>
              </a:extLst>
            </p:cNvPr>
            <p:cNvSpPr/>
            <p:nvPr/>
          </p:nvSpPr>
          <p:spPr>
            <a:xfrm>
              <a:off x="7046976" y="1322431"/>
              <a:ext cx="280416" cy="2769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2010685C-432E-0311-1580-F2D0A656E321}"/>
                </a:ext>
              </a:extLst>
            </p:cNvPr>
            <p:cNvSpPr txBox="1"/>
            <p:nvPr/>
          </p:nvSpPr>
          <p:spPr>
            <a:xfrm>
              <a:off x="7327392" y="1318613"/>
              <a:ext cx="377952" cy="217709"/>
            </a:xfrm>
            <a:prstGeom prst="rect">
              <a:avLst/>
            </a:prstGeom>
            <a:noFill/>
          </p:spPr>
          <p:txBody>
            <a:bodyPr wrap="square" rtlCol="0">
              <a:spAutoFit/>
            </a:bodyPr>
            <a:lstStyle/>
            <a:p>
              <a:r>
                <a:rPr lang="en-US" sz="1000" b="1" dirty="0">
                  <a:solidFill>
                    <a:schemeClr val="accent1">
                      <a:lumMod val="75000"/>
                    </a:schemeClr>
                  </a:solidFill>
                </a:rPr>
                <a:t>TX</a:t>
              </a:r>
            </a:p>
          </p:txBody>
        </p:sp>
      </p:grpSp>
      <p:grpSp>
        <p:nvGrpSpPr>
          <p:cNvPr id="30" name="Group 29">
            <a:extLst>
              <a:ext uri="{FF2B5EF4-FFF2-40B4-BE49-F238E27FC236}">
                <a16:creationId xmlns:a16="http://schemas.microsoft.com/office/drawing/2014/main" id="{A64A9A71-4F0C-C941-BEA2-209DE8A23BD7}"/>
              </a:ext>
            </a:extLst>
          </p:cNvPr>
          <p:cNvGrpSpPr/>
          <p:nvPr/>
        </p:nvGrpSpPr>
        <p:grpSpPr>
          <a:xfrm>
            <a:off x="7928594" y="5206548"/>
            <a:ext cx="395700" cy="524256"/>
            <a:chOff x="6997672" y="1135882"/>
            <a:chExt cx="377952" cy="463548"/>
          </a:xfrm>
        </p:grpSpPr>
        <p:sp>
          <p:nvSpPr>
            <p:cNvPr id="31" name="Oval 30">
              <a:extLst>
                <a:ext uri="{FF2B5EF4-FFF2-40B4-BE49-F238E27FC236}">
                  <a16:creationId xmlns:a16="http://schemas.microsoft.com/office/drawing/2014/main" id="{60FC3616-7FEB-FA5B-008E-9DD8974FD8E0}"/>
                </a:ext>
              </a:extLst>
            </p:cNvPr>
            <p:cNvSpPr/>
            <p:nvPr/>
          </p:nvSpPr>
          <p:spPr>
            <a:xfrm>
              <a:off x="7046976" y="1322431"/>
              <a:ext cx="280416" cy="2769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E26D07D7-C9C8-102B-D007-F10A7123AFE6}"/>
                </a:ext>
              </a:extLst>
            </p:cNvPr>
            <p:cNvSpPr txBox="1"/>
            <p:nvPr/>
          </p:nvSpPr>
          <p:spPr>
            <a:xfrm>
              <a:off x="6997672" y="1135882"/>
              <a:ext cx="377952" cy="217709"/>
            </a:xfrm>
            <a:prstGeom prst="rect">
              <a:avLst/>
            </a:prstGeom>
            <a:noFill/>
          </p:spPr>
          <p:txBody>
            <a:bodyPr wrap="square" rtlCol="0">
              <a:spAutoFit/>
            </a:bodyPr>
            <a:lstStyle/>
            <a:p>
              <a:r>
                <a:rPr lang="en-US" sz="1000" b="1" dirty="0">
                  <a:solidFill>
                    <a:schemeClr val="accent1">
                      <a:lumMod val="75000"/>
                    </a:schemeClr>
                  </a:solidFill>
                </a:rPr>
                <a:t>WA</a:t>
              </a:r>
            </a:p>
          </p:txBody>
        </p:sp>
      </p:grpSp>
      <p:grpSp>
        <p:nvGrpSpPr>
          <p:cNvPr id="33" name="Group 32">
            <a:extLst>
              <a:ext uri="{FF2B5EF4-FFF2-40B4-BE49-F238E27FC236}">
                <a16:creationId xmlns:a16="http://schemas.microsoft.com/office/drawing/2014/main" id="{166C58F2-6D87-73A8-8A51-A89A48A2FF11}"/>
              </a:ext>
            </a:extLst>
          </p:cNvPr>
          <p:cNvGrpSpPr/>
          <p:nvPr/>
        </p:nvGrpSpPr>
        <p:grpSpPr>
          <a:xfrm>
            <a:off x="8285989" y="5256369"/>
            <a:ext cx="395700" cy="524256"/>
            <a:chOff x="6997672" y="1135882"/>
            <a:chExt cx="377952" cy="463548"/>
          </a:xfrm>
        </p:grpSpPr>
        <p:sp>
          <p:nvSpPr>
            <p:cNvPr id="34" name="Oval 33">
              <a:extLst>
                <a:ext uri="{FF2B5EF4-FFF2-40B4-BE49-F238E27FC236}">
                  <a16:creationId xmlns:a16="http://schemas.microsoft.com/office/drawing/2014/main" id="{8B15A4C5-5410-3809-2B2D-909F2FD1DF4E}"/>
                </a:ext>
              </a:extLst>
            </p:cNvPr>
            <p:cNvSpPr/>
            <p:nvPr/>
          </p:nvSpPr>
          <p:spPr>
            <a:xfrm>
              <a:off x="7046976" y="1322431"/>
              <a:ext cx="280416" cy="2769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9F4504A7-CADE-E1BB-78B2-FFD130DABFDA}"/>
                </a:ext>
              </a:extLst>
            </p:cNvPr>
            <p:cNvSpPr txBox="1"/>
            <p:nvPr/>
          </p:nvSpPr>
          <p:spPr>
            <a:xfrm>
              <a:off x="6997672" y="1135882"/>
              <a:ext cx="377952" cy="217709"/>
            </a:xfrm>
            <a:prstGeom prst="rect">
              <a:avLst/>
            </a:prstGeom>
            <a:noFill/>
          </p:spPr>
          <p:txBody>
            <a:bodyPr wrap="square" rtlCol="0">
              <a:spAutoFit/>
            </a:bodyPr>
            <a:lstStyle/>
            <a:p>
              <a:r>
                <a:rPr lang="en-US" sz="1000" b="1" dirty="0">
                  <a:solidFill>
                    <a:schemeClr val="accent1">
                      <a:lumMod val="75000"/>
                    </a:schemeClr>
                  </a:solidFill>
                </a:rPr>
                <a:t>MA</a:t>
              </a:r>
            </a:p>
          </p:txBody>
        </p:sp>
      </p:grpSp>
      <p:grpSp>
        <p:nvGrpSpPr>
          <p:cNvPr id="36" name="Group 35">
            <a:extLst>
              <a:ext uri="{FF2B5EF4-FFF2-40B4-BE49-F238E27FC236}">
                <a16:creationId xmlns:a16="http://schemas.microsoft.com/office/drawing/2014/main" id="{92E03484-322D-66B7-BA15-D23CFF0BF251}"/>
              </a:ext>
            </a:extLst>
          </p:cNvPr>
          <p:cNvGrpSpPr/>
          <p:nvPr/>
        </p:nvGrpSpPr>
        <p:grpSpPr>
          <a:xfrm>
            <a:off x="8568482" y="5169767"/>
            <a:ext cx="395700" cy="524256"/>
            <a:chOff x="6997672" y="1135882"/>
            <a:chExt cx="377952" cy="463548"/>
          </a:xfrm>
        </p:grpSpPr>
        <p:sp>
          <p:nvSpPr>
            <p:cNvPr id="37" name="Oval 36">
              <a:extLst>
                <a:ext uri="{FF2B5EF4-FFF2-40B4-BE49-F238E27FC236}">
                  <a16:creationId xmlns:a16="http://schemas.microsoft.com/office/drawing/2014/main" id="{560C00AC-3E82-206E-9983-939EC1641FDC}"/>
                </a:ext>
              </a:extLst>
            </p:cNvPr>
            <p:cNvSpPr/>
            <p:nvPr/>
          </p:nvSpPr>
          <p:spPr>
            <a:xfrm>
              <a:off x="7046976" y="1322431"/>
              <a:ext cx="280416" cy="2769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90F962E9-6588-BCDB-F98E-27752C76CAD0}"/>
                </a:ext>
              </a:extLst>
            </p:cNvPr>
            <p:cNvSpPr txBox="1"/>
            <p:nvPr/>
          </p:nvSpPr>
          <p:spPr>
            <a:xfrm>
              <a:off x="6997672" y="1135882"/>
              <a:ext cx="377952" cy="217709"/>
            </a:xfrm>
            <a:prstGeom prst="rect">
              <a:avLst/>
            </a:prstGeom>
            <a:noFill/>
          </p:spPr>
          <p:txBody>
            <a:bodyPr wrap="square" rtlCol="0">
              <a:spAutoFit/>
            </a:bodyPr>
            <a:lstStyle/>
            <a:p>
              <a:r>
                <a:rPr lang="en-US" sz="1000" b="1" dirty="0">
                  <a:solidFill>
                    <a:schemeClr val="accent1">
                      <a:lumMod val="75000"/>
                    </a:schemeClr>
                  </a:solidFill>
                </a:rPr>
                <a:t>NY</a:t>
              </a:r>
            </a:p>
          </p:txBody>
        </p:sp>
      </p:grpSp>
    </p:spTree>
    <p:extLst>
      <p:ext uri="{BB962C8B-B14F-4D97-AF65-F5344CB8AC3E}">
        <p14:creationId xmlns:p14="http://schemas.microsoft.com/office/powerpoint/2010/main" val="1299316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6/19/2023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Energy Mix - Fossil Fuel to Alternatives</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pic>
        <p:nvPicPr>
          <p:cNvPr id="4" name="Picture 3">
            <a:extLst>
              <a:ext uri="{FF2B5EF4-FFF2-40B4-BE49-F238E27FC236}">
                <a16:creationId xmlns:a16="http://schemas.microsoft.com/office/drawing/2014/main" id="{208B765C-C838-0AF6-7E18-B9207BA67B54}"/>
              </a:ext>
            </a:extLst>
          </p:cNvPr>
          <p:cNvPicPr>
            <a:picLocks noChangeAspect="1"/>
          </p:cNvPicPr>
          <p:nvPr/>
        </p:nvPicPr>
        <p:blipFill>
          <a:blip r:embed="rId2"/>
          <a:stretch>
            <a:fillRect/>
          </a:stretch>
        </p:blipFill>
        <p:spPr>
          <a:xfrm>
            <a:off x="635802" y="874113"/>
            <a:ext cx="9105606" cy="5057243"/>
          </a:xfrm>
          <a:prstGeom prst="rect">
            <a:avLst/>
          </a:prstGeom>
        </p:spPr>
      </p:pic>
      <p:sp>
        <p:nvSpPr>
          <p:cNvPr id="2" name="Content Placeholder 4">
            <a:extLst>
              <a:ext uri="{FF2B5EF4-FFF2-40B4-BE49-F238E27FC236}">
                <a16:creationId xmlns:a16="http://schemas.microsoft.com/office/drawing/2014/main" id="{122B885F-B06B-1C33-18E5-A68742B6B668}"/>
              </a:ext>
            </a:extLst>
          </p:cNvPr>
          <p:cNvSpPr txBox="1">
            <a:spLocks/>
          </p:cNvSpPr>
          <p:nvPr/>
        </p:nvSpPr>
        <p:spPr>
          <a:xfrm>
            <a:off x="9741408" y="1621135"/>
            <a:ext cx="2450592" cy="4310221"/>
          </a:xfrm>
          <a:prstGeom prst="rect">
            <a:avLst/>
          </a:prstGeom>
        </p:spPr>
        <p:txBody>
          <a:bodyPr vert="horz" lIns="91440" tIns="45720" rIns="91440" bIns="45720" rtlCol="0" anchor="t">
            <a:normAutofit fontScale="92500" lnSpcReduction="10000"/>
          </a:bodyPr>
          <a:lstStyle>
            <a:defPPr>
              <a:defRPr lang="en-US"/>
            </a:defPPr>
            <a:lvl1pPr marL="228600" marR="0" lvl="0" indent="-228600" fontAlgn="auto">
              <a:lnSpc>
                <a:spcPct val="90000"/>
              </a:lnSpc>
              <a:spcBef>
                <a:spcPts val="1000"/>
              </a:spcBef>
              <a:spcAft>
                <a:spcPts val="0"/>
              </a:spcAft>
              <a:buClrTx/>
              <a:buSzTx/>
              <a:buFont typeface="Arial" panose="020B0604020202020204" pitchFamily="34" charset="0"/>
              <a:buChar char="•"/>
              <a:tabLst/>
              <a:defRPr>
                <a:solidFill>
                  <a:srgbClr val="000000"/>
                </a:solidFill>
                <a:latin typeface="Tenorite"/>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IL, PA, SC Lead the US in Consumption of Nuclear Energy</a:t>
            </a:r>
          </a:p>
          <a:p>
            <a:r>
              <a:rPr lang="en-US" dirty="0"/>
              <a:t>As of 2020 Several States Have Not Integrated the Use of Nuclear Energy: IN, MT, OK, SD, WY &amp; VT</a:t>
            </a:r>
          </a:p>
          <a:p>
            <a:r>
              <a:rPr lang="en-US" dirty="0"/>
              <a:t>As of 2020 TX, CA, &amp; WA Lead the US in Consumption of Renewable Energy</a:t>
            </a:r>
          </a:p>
          <a:p>
            <a:r>
              <a:rPr lang="en-US" dirty="0"/>
              <a:t>Distribution of Values for the Majority of States Remains &lt; 200K (BN Btu) for Renewable Consumption</a:t>
            </a:r>
          </a:p>
          <a:p>
            <a:endParaRPr lang="en-US" dirty="0"/>
          </a:p>
        </p:txBody>
      </p:sp>
      <p:grpSp>
        <p:nvGrpSpPr>
          <p:cNvPr id="12" name="Group 11">
            <a:extLst>
              <a:ext uri="{FF2B5EF4-FFF2-40B4-BE49-F238E27FC236}">
                <a16:creationId xmlns:a16="http://schemas.microsoft.com/office/drawing/2014/main" id="{ACB3F53E-03DF-7ACB-11E4-F2C74FF97174}"/>
              </a:ext>
            </a:extLst>
          </p:cNvPr>
          <p:cNvGrpSpPr/>
          <p:nvPr/>
        </p:nvGrpSpPr>
        <p:grpSpPr>
          <a:xfrm>
            <a:off x="5132832" y="2748835"/>
            <a:ext cx="987552" cy="408827"/>
            <a:chOff x="7046976" y="1322431"/>
            <a:chExt cx="658368" cy="276999"/>
          </a:xfrm>
        </p:grpSpPr>
        <p:sp>
          <p:nvSpPr>
            <p:cNvPr id="13" name="Oval 12">
              <a:extLst>
                <a:ext uri="{FF2B5EF4-FFF2-40B4-BE49-F238E27FC236}">
                  <a16:creationId xmlns:a16="http://schemas.microsoft.com/office/drawing/2014/main" id="{F515A717-7C8A-EE8A-F364-6C3120771F11}"/>
                </a:ext>
              </a:extLst>
            </p:cNvPr>
            <p:cNvSpPr/>
            <p:nvPr/>
          </p:nvSpPr>
          <p:spPr>
            <a:xfrm>
              <a:off x="7046976" y="1322431"/>
              <a:ext cx="280416" cy="2769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A5E74C4C-4EAE-4EA0-DDEB-9B717BACEECD}"/>
                </a:ext>
              </a:extLst>
            </p:cNvPr>
            <p:cNvSpPr txBox="1"/>
            <p:nvPr/>
          </p:nvSpPr>
          <p:spPr>
            <a:xfrm>
              <a:off x="7327392" y="1343395"/>
              <a:ext cx="377952" cy="217709"/>
            </a:xfrm>
            <a:prstGeom prst="rect">
              <a:avLst/>
            </a:prstGeom>
            <a:noFill/>
          </p:spPr>
          <p:txBody>
            <a:bodyPr wrap="square" rtlCol="0">
              <a:spAutoFit/>
            </a:bodyPr>
            <a:lstStyle/>
            <a:p>
              <a:r>
                <a:rPr lang="en-US" sz="1000" b="1" dirty="0">
                  <a:solidFill>
                    <a:schemeClr val="accent1">
                      <a:lumMod val="75000"/>
                    </a:schemeClr>
                  </a:solidFill>
                </a:rPr>
                <a:t>SC</a:t>
              </a:r>
            </a:p>
          </p:txBody>
        </p:sp>
      </p:grpSp>
      <p:grpSp>
        <p:nvGrpSpPr>
          <p:cNvPr id="15" name="Group 14">
            <a:extLst>
              <a:ext uri="{FF2B5EF4-FFF2-40B4-BE49-F238E27FC236}">
                <a16:creationId xmlns:a16="http://schemas.microsoft.com/office/drawing/2014/main" id="{1492B352-B033-448C-7189-C44D634AD733}"/>
              </a:ext>
            </a:extLst>
          </p:cNvPr>
          <p:cNvGrpSpPr/>
          <p:nvPr/>
        </p:nvGrpSpPr>
        <p:grpSpPr>
          <a:xfrm>
            <a:off x="9017903" y="3574190"/>
            <a:ext cx="395700" cy="524256"/>
            <a:chOff x="6997672" y="1135882"/>
            <a:chExt cx="377952" cy="463548"/>
          </a:xfrm>
        </p:grpSpPr>
        <p:sp>
          <p:nvSpPr>
            <p:cNvPr id="16" name="Oval 15">
              <a:extLst>
                <a:ext uri="{FF2B5EF4-FFF2-40B4-BE49-F238E27FC236}">
                  <a16:creationId xmlns:a16="http://schemas.microsoft.com/office/drawing/2014/main" id="{45623E4C-E528-4801-9C8D-F0C873969ED5}"/>
                </a:ext>
              </a:extLst>
            </p:cNvPr>
            <p:cNvSpPr/>
            <p:nvPr/>
          </p:nvSpPr>
          <p:spPr>
            <a:xfrm>
              <a:off x="7046976" y="1322431"/>
              <a:ext cx="280416" cy="2769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0C5542A-A3D4-CE65-BC75-8A925A8A0B76}"/>
                </a:ext>
              </a:extLst>
            </p:cNvPr>
            <p:cNvSpPr txBox="1"/>
            <p:nvPr/>
          </p:nvSpPr>
          <p:spPr>
            <a:xfrm>
              <a:off x="6997672" y="1135882"/>
              <a:ext cx="377952" cy="217709"/>
            </a:xfrm>
            <a:prstGeom prst="rect">
              <a:avLst/>
            </a:prstGeom>
            <a:noFill/>
          </p:spPr>
          <p:txBody>
            <a:bodyPr wrap="square" rtlCol="0">
              <a:spAutoFit/>
            </a:bodyPr>
            <a:lstStyle/>
            <a:p>
              <a:r>
                <a:rPr lang="en-US" sz="1000" b="1" dirty="0">
                  <a:solidFill>
                    <a:schemeClr val="accent1">
                      <a:lumMod val="75000"/>
                    </a:schemeClr>
                  </a:solidFill>
                </a:rPr>
                <a:t>TX</a:t>
              </a:r>
            </a:p>
          </p:txBody>
        </p:sp>
      </p:grpSp>
      <p:grpSp>
        <p:nvGrpSpPr>
          <p:cNvPr id="18" name="Group 17">
            <a:extLst>
              <a:ext uri="{FF2B5EF4-FFF2-40B4-BE49-F238E27FC236}">
                <a16:creationId xmlns:a16="http://schemas.microsoft.com/office/drawing/2014/main" id="{B4AC1154-10D8-7A3B-29DB-00409FA2A019}"/>
              </a:ext>
            </a:extLst>
          </p:cNvPr>
          <p:cNvGrpSpPr/>
          <p:nvPr/>
        </p:nvGrpSpPr>
        <p:grpSpPr>
          <a:xfrm>
            <a:off x="7151737" y="5065564"/>
            <a:ext cx="395700" cy="524256"/>
            <a:chOff x="6997672" y="1135882"/>
            <a:chExt cx="377952" cy="463548"/>
          </a:xfrm>
        </p:grpSpPr>
        <p:sp>
          <p:nvSpPr>
            <p:cNvPr id="19" name="Oval 18">
              <a:extLst>
                <a:ext uri="{FF2B5EF4-FFF2-40B4-BE49-F238E27FC236}">
                  <a16:creationId xmlns:a16="http://schemas.microsoft.com/office/drawing/2014/main" id="{E1DB9A29-0F63-255A-B797-6D31407AB2C4}"/>
                </a:ext>
              </a:extLst>
            </p:cNvPr>
            <p:cNvSpPr/>
            <p:nvPr/>
          </p:nvSpPr>
          <p:spPr>
            <a:xfrm>
              <a:off x="7046976" y="1322431"/>
              <a:ext cx="280416" cy="2769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5205C57-82DD-6ECC-E830-0369D4542EF6}"/>
                </a:ext>
              </a:extLst>
            </p:cNvPr>
            <p:cNvSpPr txBox="1"/>
            <p:nvPr/>
          </p:nvSpPr>
          <p:spPr>
            <a:xfrm>
              <a:off x="6997672" y="1135882"/>
              <a:ext cx="377952" cy="217709"/>
            </a:xfrm>
            <a:prstGeom prst="rect">
              <a:avLst/>
            </a:prstGeom>
            <a:noFill/>
          </p:spPr>
          <p:txBody>
            <a:bodyPr wrap="square" rtlCol="0">
              <a:spAutoFit/>
            </a:bodyPr>
            <a:lstStyle/>
            <a:p>
              <a:r>
                <a:rPr lang="en-US" sz="1000" b="1" dirty="0">
                  <a:solidFill>
                    <a:schemeClr val="accent1">
                      <a:lumMod val="75000"/>
                    </a:schemeClr>
                  </a:solidFill>
                </a:rPr>
                <a:t>WA</a:t>
              </a:r>
            </a:p>
          </p:txBody>
        </p:sp>
      </p:grpSp>
      <p:grpSp>
        <p:nvGrpSpPr>
          <p:cNvPr id="21" name="Group 20">
            <a:extLst>
              <a:ext uri="{FF2B5EF4-FFF2-40B4-BE49-F238E27FC236}">
                <a16:creationId xmlns:a16="http://schemas.microsoft.com/office/drawing/2014/main" id="{AEB4A4CA-0742-E62E-B9DF-80F5CAA7C5A9}"/>
              </a:ext>
            </a:extLst>
          </p:cNvPr>
          <p:cNvGrpSpPr/>
          <p:nvPr/>
        </p:nvGrpSpPr>
        <p:grpSpPr>
          <a:xfrm>
            <a:off x="8943022" y="4538330"/>
            <a:ext cx="395700" cy="524256"/>
            <a:chOff x="6997672" y="1135882"/>
            <a:chExt cx="377952" cy="463548"/>
          </a:xfrm>
        </p:grpSpPr>
        <p:sp>
          <p:nvSpPr>
            <p:cNvPr id="22" name="Oval 21">
              <a:extLst>
                <a:ext uri="{FF2B5EF4-FFF2-40B4-BE49-F238E27FC236}">
                  <a16:creationId xmlns:a16="http://schemas.microsoft.com/office/drawing/2014/main" id="{C3C4C8E2-C5FA-D883-2E0C-EDEF5176E97B}"/>
                </a:ext>
              </a:extLst>
            </p:cNvPr>
            <p:cNvSpPr/>
            <p:nvPr/>
          </p:nvSpPr>
          <p:spPr>
            <a:xfrm>
              <a:off x="7046976" y="1322431"/>
              <a:ext cx="280416" cy="2769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C5A22409-50A2-7447-D783-96BB2E42B3F5}"/>
                </a:ext>
              </a:extLst>
            </p:cNvPr>
            <p:cNvSpPr txBox="1"/>
            <p:nvPr/>
          </p:nvSpPr>
          <p:spPr>
            <a:xfrm>
              <a:off x="6997672" y="1135882"/>
              <a:ext cx="377952" cy="217709"/>
            </a:xfrm>
            <a:prstGeom prst="rect">
              <a:avLst/>
            </a:prstGeom>
            <a:noFill/>
          </p:spPr>
          <p:txBody>
            <a:bodyPr wrap="square" rtlCol="0">
              <a:spAutoFit/>
            </a:bodyPr>
            <a:lstStyle/>
            <a:p>
              <a:r>
                <a:rPr lang="en-US" sz="1000" b="1" dirty="0">
                  <a:solidFill>
                    <a:schemeClr val="accent1">
                      <a:lumMod val="75000"/>
                    </a:schemeClr>
                  </a:solidFill>
                </a:rPr>
                <a:t>CA</a:t>
              </a:r>
            </a:p>
          </p:txBody>
        </p:sp>
      </p:grpSp>
      <p:grpSp>
        <p:nvGrpSpPr>
          <p:cNvPr id="24" name="Group 23">
            <a:extLst>
              <a:ext uri="{FF2B5EF4-FFF2-40B4-BE49-F238E27FC236}">
                <a16:creationId xmlns:a16="http://schemas.microsoft.com/office/drawing/2014/main" id="{1D606F59-8609-B9CC-B489-1D1D85341290}"/>
              </a:ext>
            </a:extLst>
          </p:cNvPr>
          <p:cNvGrpSpPr/>
          <p:nvPr/>
        </p:nvGrpSpPr>
        <p:grpSpPr>
          <a:xfrm>
            <a:off x="6961632" y="2350507"/>
            <a:ext cx="1121664" cy="449710"/>
            <a:chOff x="7046976" y="1322431"/>
            <a:chExt cx="658368" cy="276999"/>
          </a:xfrm>
        </p:grpSpPr>
        <p:sp>
          <p:nvSpPr>
            <p:cNvPr id="25" name="Oval 24">
              <a:extLst>
                <a:ext uri="{FF2B5EF4-FFF2-40B4-BE49-F238E27FC236}">
                  <a16:creationId xmlns:a16="http://schemas.microsoft.com/office/drawing/2014/main" id="{BEC4D43E-E509-D140-F7DD-5F55F2AA1B1C}"/>
                </a:ext>
              </a:extLst>
            </p:cNvPr>
            <p:cNvSpPr/>
            <p:nvPr/>
          </p:nvSpPr>
          <p:spPr>
            <a:xfrm>
              <a:off x="7046976" y="1322431"/>
              <a:ext cx="280416" cy="2769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F35C483B-3F82-C7E3-916E-90BC9304CC2F}"/>
                </a:ext>
              </a:extLst>
            </p:cNvPr>
            <p:cNvSpPr txBox="1"/>
            <p:nvPr/>
          </p:nvSpPr>
          <p:spPr>
            <a:xfrm>
              <a:off x="7327392" y="1373434"/>
              <a:ext cx="377952" cy="151660"/>
            </a:xfrm>
            <a:prstGeom prst="rect">
              <a:avLst/>
            </a:prstGeom>
            <a:noFill/>
          </p:spPr>
          <p:txBody>
            <a:bodyPr wrap="square" rtlCol="0">
              <a:spAutoFit/>
            </a:bodyPr>
            <a:lstStyle/>
            <a:p>
              <a:r>
                <a:rPr lang="en-US" sz="1000" b="1" dirty="0">
                  <a:solidFill>
                    <a:schemeClr val="accent1">
                      <a:lumMod val="75000"/>
                    </a:schemeClr>
                  </a:solidFill>
                </a:rPr>
                <a:t>PA</a:t>
              </a:r>
            </a:p>
          </p:txBody>
        </p:sp>
      </p:grpSp>
      <p:grpSp>
        <p:nvGrpSpPr>
          <p:cNvPr id="27" name="Group 26">
            <a:extLst>
              <a:ext uri="{FF2B5EF4-FFF2-40B4-BE49-F238E27FC236}">
                <a16:creationId xmlns:a16="http://schemas.microsoft.com/office/drawing/2014/main" id="{22125532-531A-3E07-FFF1-283A99CBA228}"/>
              </a:ext>
            </a:extLst>
          </p:cNvPr>
          <p:cNvGrpSpPr/>
          <p:nvPr/>
        </p:nvGrpSpPr>
        <p:grpSpPr>
          <a:xfrm>
            <a:off x="8754646" y="2454150"/>
            <a:ext cx="1121664" cy="449710"/>
            <a:chOff x="7046976" y="1322431"/>
            <a:chExt cx="658368" cy="276999"/>
          </a:xfrm>
        </p:grpSpPr>
        <p:sp>
          <p:nvSpPr>
            <p:cNvPr id="28" name="Oval 27">
              <a:extLst>
                <a:ext uri="{FF2B5EF4-FFF2-40B4-BE49-F238E27FC236}">
                  <a16:creationId xmlns:a16="http://schemas.microsoft.com/office/drawing/2014/main" id="{A268FFE2-E484-BD54-514A-8934DE90B5C6}"/>
                </a:ext>
              </a:extLst>
            </p:cNvPr>
            <p:cNvSpPr/>
            <p:nvPr/>
          </p:nvSpPr>
          <p:spPr>
            <a:xfrm>
              <a:off x="7046976" y="1322431"/>
              <a:ext cx="280416" cy="2769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A350F307-3EED-24A0-2AF1-6DB9D8275296}"/>
                </a:ext>
              </a:extLst>
            </p:cNvPr>
            <p:cNvSpPr txBox="1"/>
            <p:nvPr/>
          </p:nvSpPr>
          <p:spPr>
            <a:xfrm>
              <a:off x="7327392" y="1373434"/>
              <a:ext cx="377952" cy="151660"/>
            </a:xfrm>
            <a:prstGeom prst="rect">
              <a:avLst/>
            </a:prstGeom>
            <a:noFill/>
          </p:spPr>
          <p:txBody>
            <a:bodyPr wrap="square" rtlCol="0">
              <a:spAutoFit/>
            </a:bodyPr>
            <a:lstStyle/>
            <a:p>
              <a:r>
                <a:rPr lang="en-US" sz="1000" b="1" dirty="0">
                  <a:solidFill>
                    <a:schemeClr val="accent1">
                      <a:lumMod val="75000"/>
                    </a:schemeClr>
                  </a:solidFill>
                </a:rPr>
                <a:t>IL</a:t>
              </a:r>
            </a:p>
          </p:txBody>
        </p:sp>
      </p:grpSp>
    </p:spTree>
    <p:extLst>
      <p:ext uri="{BB962C8B-B14F-4D97-AF65-F5344CB8AC3E}">
        <p14:creationId xmlns:p14="http://schemas.microsoft.com/office/powerpoint/2010/main" val="343355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6/19/2023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GDP per Capita – Energy Mix</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sp>
        <p:nvSpPr>
          <p:cNvPr id="7" name="Content Placeholder 4">
            <a:extLst>
              <a:ext uri="{FF2B5EF4-FFF2-40B4-BE49-F238E27FC236}">
                <a16:creationId xmlns:a16="http://schemas.microsoft.com/office/drawing/2014/main" id="{30D592B6-17A6-4AE9-0AAD-2FE61522C0C3}"/>
              </a:ext>
            </a:extLst>
          </p:cNvPr>
          <p:cNvSpPr txBox="1">
            <a:spLocks/>
          </p:cNvSpPr>
          <p:nvPr/>
        </p:nvSpPr>
        <p:spPr>
          <a:xfrm>
            <a:off x="9735712" y="1572367"/>
            <a:ext cx="2273393" cy="4355713"/>
          </a:xfrm>
          <a:prstGeom prst="rect">
            <a:avLst/>
          </a:prstGeom>
        </p:spPr>
        <p:txBody>
          <a:bodyPr vert="horz" lIns="91440" tIns="45720" rIns="91440" bIns="45720" rtlCol="0" anchor="t">
            <a:normAutofit/>
          </a:bodyPr>
          <a:lstStyle>
            <a:defPPr>
              <a:defRPr lang="en-US"/>
            </a:defPPr>
            <a:lvl1pPr marL="228600" marR="0" lvl="0" indent="-228600" fontAlgn="auto">
              <a:lnSpc>
                <a:spcPct val="90000"/>
              </a:lnSpc>
              <a:spcBef>
                <a:spcPts val="1000"/>
              </a:spcBef>
              <a:spcAft>
                <a:spcPts val="0"/>
              </a:spcAft>
              <a:buClrTx/>
              <a:buSzTx/>
              <a:buFont typeface="Arial" panose="020B0604020202020204" pitchFamily="34" charset="0"/>
              <a:buChar char="•"/>
              <a:tabLst/>
              <a:defRPr>
                <a:solidFill>
                  <a:srgbClr val="000000"/>
                </a:solidFill>
                <a:latin typeface="Tenorite"/>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Review of Distribution for Individual Energy Types Remains Generally Consistent with Initial Consolidated View for Consumption / GDP per Capita </a:t>
            </a:r>
          </a:p>
        </p:txBody>
      </p:sp>
      <p:pic>
        <p:nvPicPr>
          <p:cNvPr id="4" name="Picture 3">
            <a:extLst>
              <a:ext uri="{FF2B5EF4-FFF2-40B4-BE49-F238E27FC236}">
                <a16:creationId xmlns:a16="http://schemas.microsoft.com/office/drawing/2014/main" id="{9E85B7C1-7FE8-D34B-9E25-AE6E2159817C}"/>
              </a:ext>
            </a:extLst>
          </p:cNvPr>
          <p:cNvPicPr>
            <a:picLocks noChangeAspect="1"/>
          </p:cNvPicPr>
          <p:nvPr/>
        </p:nvPicPr>
        <p:blipFill>
          <a:blip r:embed="rId2"/>
          <a:stretch>
            <a:fillRect/>
          </a:stretch>
        </p:blipFill>
        <p:spPr>
          <a:xfrm>
            <a:off x="636914" y="842607"/>
            <a:ext cx="9129256" cy="5085473"/>
          </a:xfrm>
          <a:prstGeom prst="rect">
            <a:avLst/>
          </a:prstGeom>
        </p:spPr>
      </p:pic>
    </p:spTree>
    <p:extLst>
      <p:ext uri="{BB962C8B-B14F-4D97-AF65-F5344CB8AC3E}">
        <p14:creationId xmlns:p14="http://schemas.microsoft.com/office/powerpoint/2010/main" val="1231049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6/19/2023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GDP per Capita</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sp>
        <p:nvSpPr>
          <p:cNvPr id="8" name="Content Placeholder 4">
            <a:extLst>
              <a:ext uri="{FF2B5EF4-FFF2-40B4-BE49-F238E27FC236}">
                <a16:creationId xmlns:a16="http://schemas.microsoft.com/office/drawing/2014/main" id="{A1A67ED3-6AB7-D262-9853-F1BC61395CAA}"/>
              </a:ext>
            </a:extLst>
          </p:cNvPr>
          <p:cNvSpPr txBox="1">
            <a:spLocks/>
          </p:cNvSpPr>
          <p:nvPr/>
        </p:nvSpPr>
        <p:spPr>
          <a:xfrm>
            <a:off x="9735712" y="1572367"/>
            <a:ext cx="2273393" cy="4355713"/>
          </a:xfrm>
          <a:prstGeom prst="rect">
            <a:avLst/>
          </a:prstGeom>
        </p:spPr>
        <p:txBody>
          <a:bodyPr vert="horz" lIns="91440" tIns="45720" rIns="91440" bIns="45720" rtlCol="0" anchor="t">
            <a:normAutofit/>
          </a:bodyPr>
          <a:lstStyle>
            <a:defPPr>
              <a:defRPr lang="en-US"/>
            </a:defPPr>
            <a:lvl1pPr marL="228600" marR="0" lvl="0" indent="-228600" fontAlgn="auto">
              <a:lnSpc>
                <a:spcPct val="90000"/>
              </a:lnSpc>
              <a:spcBef>
                <a:spcPts val="1000"/>
              </a:spcBef>
              <a:spcAft>
                <a:spcPts val="0"/>
              </a:spcAft>
              <a:buClrTx/>
              <a:buSzTx/>
              <a:buFont typeface="Arial" panose="020B0604020202020204" pitchFamily="34" charset="0"/>
              <a:buChar char="•"/>
              <a:tabLst/>
              <a:defRPr>
                <a:solidFill>
                  <a:srgbClr val="000000"/>
                </a:solidFill>
                <a:latin typeface="Tenorite"/>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US GDP per Capita Ranged from $5K in 1970 to $63.5K in 2020</a:t>
            </a:r>
          </a:p>
          <a:p>
            <a:r>
              <a:rPr lang="en-US" dirty="0"/>
              <a:t>MAX GDP per Capita: 2020 NY $86.2K</a:t>
            </a:r>
          </a:p>
          <a:p>
            <a:r>
              <a:rPr lang="en-US" dirty="0"/>
              <a:t>MIN GDP per Capita: 1970 MS $3.3K</a:t>
            </a:r>
          </a:p>
          <a:p>
            <a:r>
              <a:rPr lang="en-US" dirty="0"/>
              <a:t>Overall Increase Expected to Continue</a:t>
            </a:r>
          </a:p>
        </p:txBody>
      </p:sp>
      <p:pic>
        <p:nvPicPr>
          <p:cNvPr id="18" name="Picture 17">
            <a:extLst>
              <a:ext uri="{FF2B5EF4-FFF2-40B4-BE49-F238E27FC236}">
                <a16:creationId xmlns:a16="http://schemas.microsoft.com/office/drawing/2014/main" id="{EA11F304-A50A-3ABE-633B-47D42952DE8B}"/>
              </a:ext>
            </a:extLst>
          </p:cNvPr>
          <p:cNvPicPr>
            <a:picLocks noChangeAspect="1"/>
          </p:cNvPicPr>
          <p:nvPr/>
        </p:nvPicPr>
        <p:blipFill>
          <a:blip r:embed="rId2"/>
          <a:stretch>
            <a:fillRect/>
          </a:stretch>
        </p:blipFill>
        <p:spPr>
          <a:xfrm>
            <a:off x="600775" y="891238"/>
            <a:ext cx="9153295" cy="5201217"/>
          </a:xfrm>
          <a:prstGeom prst="rect">
            <a:avLst/>
          </a:prstGeom>
        </p:spPr>
      </p:pic>
      <p:grpSp>
        <p:nvGrpSpPr>
          <p:cNvPr id="16" name="Group 15">
            <a:extLst>
              <a:ext uri="{FF2B5EF4-FFF2-40B4-BE49-F238E27FC236}">
                <a16:creationId xmlns:a16="http://schemas.microsoft.com/office/drawing/2014/main" id="{907DE5A2-B00F-B0E3-7242-1809A32CF31A}"/>
              </a:ext>
            </a:extLst>
          </p:cNvPr>
          <p:cNvGrpSpPr/>
          <p:nvPr/>
        </p:nvGrpSpPr>
        <p:grpSpPr>
          <a:xfrm>
            <a:off x="1081478" y="2091674"/>
            <a:ext cx="700969" cy="846733"/>
            <a:chOff x="1074119" y="2564126"/>
            <a:chExt cx="700969" cy="846733"/>
          </a:xfrm>
        </p:grpSpPr>
        <p:sp>
          <p:nvSpPr>
            <p:cNvPr id="13" name="TextBox 12">
              <a:extLst>
                <a:ext uri="{FF2B5EF4-FFF2-40B4-BE49-F238E27FC236}">
                  <a16:creationId xmlns:a16="http://schemas.microsoft.com/office/drawing/2014/main" id="{9807C2B3-A186-B625-0FA6-5CEAED8F3430}"/>
                </a:ext>
              </a:extLst>
            </p:cNvPr>
            <p:cNvSpPr txBox="1"/>
            <p:nvPr/>
          </p:nvSpPr>
          <p:spPr>
            <a:xfrm>
              <a:off x="1074119" y="2564126"/>
              <a:ext cx="70096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MIN: $3.3K</a:t>
              </a:r>
            </a:p>
          </p:txBody>
        </p:sp>
        <p:cxnSp>
          <p:nvCxnSpPr>
            <p:cNvPr id="14" name="Straight Arrow Connector 13">
              <a:extLst>
                <a:ext uri="{FF2B5EF4-FFF2-40B4-BE49-F238E27FC236}">
                  <a16:creationId xmlns:a16="http://schemas.microsoft.com/office/drawing/2014/main" id="{E25C22F0-266D-512A-5874-41AAC3F42A1E}"/>
                </a:ext>
              </a:extLst>
            </p:cNvPr>
            <p:cNvCxnSpPr>
              <a:cxnSpLocks/>
            </p:cNvCxnSpPr>
            <p:nvPr/>
          </p:nvCxnSpPr>
          <p:spPr>
            <a:xfrm>
              <a:off x="1277685" y="2961870"/>
              <a:ext cx="0" cy="448989"/>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E5D2B72A-954C-2502-B124-8CE34CC27F8B}"/>
              </a:ext>
            </a:extLst>
          </p:cNvPr>
          <p:cNvGrpSpPr/>
          <p:nvPr/>
        </p:nvGrpSpPr>
        <p:grpSpPr>
          <a:xfrm>
            <a:off x="6506609" y="1696884"/>
            <a:ext cx="700969" cy="641658"/>
            <a:chOff x="1084752" y="2564126"/>
            <a:chExt cx="700969" cy="641658"/>
          </a:xfrm>
        </p:grpSpPr>
        <p:sp>
          <p:nvSpPr>
            <p:cNvPr id="21" name="TextBox 20">
              <a:extLst>
                <a:ext uri="{FF2B5EF4-FFF2-40B4-BE49-F238E27FC236}">
                  <a16:creationId xmlns:a16="http://schemas.microsoft.com/office/drawing/2014/main" id="{96D32371-F973-E952-D327-22BA66D763AC}"/>
                </a:ext>
              </a:extLst>
            </p:cNvPr>
            <p:cNvSpPr txBox="1"/>
            <p:nvPr/>
          </p:nvSpPr>
          <p:spPr>
            <a:xfrm>
              <a:off x="1084752" y="2564126"/>
              <a:ext cx="700969"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US AVG</a:t>
              </a:r>
            </a:p>
          </p:txBody>
        </p:sp>
        <p:cxnSp>
          <p:nvCxnSpPr>
            <p:cNvPr id="22" name="Straight Arrow Connector 21">
              <a:extLst>
                <a:ext uri="{FF2B5EF4-FFF2-40B4-BE49-F238E27FC236}">
                  <a16:creationId xmlns:a16="http://schemas.microsoft.com/office/drawing/2014/main" id="{5E63E3C8-8EA9-F98F-B57C-EFE54F4330AD}"/>
                </a:ext>
              </a:extLst>
            </p:cNvPr>
            <p:cNvCxnSpPr>
              <a:cxnSpLocks/>
            </p:cNvCxnSpPr>
            <p:nvPr/>
          </p:nvCxnSpPr>
          <p:spPr>
            <a:xfrm>
              <a:off x="1435236" y="2797612"/>
              <a:ext cx="0" cy="408172"/>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A131E47F-C49F-A37B-5BF2-DC6728A7B609}"/>
              </a:ext>
            </a:extLst>
          </p:cNvPr>
          <p:cNvGrpSpPr/>
          <p:nvPr/>
        </p:nvGrpSpPr>
        <p:grpSpPr>
          <a:xfrm>
            <a:off x="8773731" y="1090090"/>
            <a:ext cx="700969" cy="830357"/>
            <a:chOff x="1063487" y="2654810"/>
            <a:chExt cx="700969" cy="830357"/>
          </a:xfrm>
        </p:grpSpPr>
        <p:sp>
          <p:nvSpPr>
            <p:cNvPr id="24" name="TextBox 23">
              <a:extLst>
                <a:ext uri="{FF2B5EF4-FFF2-40B4-BE49-F238E27FC236}">
                  <a16:creationId xmlns:a16="http://schemas.microsoft.com/office/drawing/2014/main" id="{EB56A518-3D4E-BB65-882E-8BAA39E80C8B}"/>
                </a:ext>
              </a:extLst>
            </p:cNvPr>
            <p:cNvSpPr txBox="1"/>
            <p:nvPr/>
          </p:nvSpPr>
          <p:spPr>
            <a:xfrm>
              <a:off x="1063487" y="2654810"/>
              <a:ext cx="70096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MAX: $86.2K</a:t>
              </a:r>
            </a:p>
          </p:txBody>
        </p:sp>
        <p:cxnSp>
          <p:nvCxnSpPr>
            <p:cNvPr id="25" name="Straight Arrow Connector 24">
              <a:extLst>
                <a:ext uri="{FF2B5EF4-FFF2-40B4-BE49-F238E27FC236}">
                  <a16:creationId xmlns:a16="http://schemas.microsoft.com/office/drawing/2014/main" id="{9D746A70-938C-FEE6-EF25-4B2A2F0E8256}"/>
                </a:ext>
              </a:extLst>
            </p:cNvPr>
            <p:cNvCxnSpPr>
              <a:cxnSpLocks/>
            </p:cNvCxnSpPr>
            <p:nvPr/>
          </p:nvCxnSpPr>
          <p:spPr>
            <a:xfrm>
              <a:off x="1277685" y="3066404"/>
              <a:ext cx="0" cy="418763"/>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01278751-1803-4DC3-0B59-1B656319432A}"/>
              </a:ext>
            </a:extLst>
          </p:cNvPr>
          <p:cNvGrpSpPr/>
          <p:nvPr/>
        </p:nvGrpSpPr>
        <p:grpSpPr>
          <a:xfrm>
            <a:off x="7558644" y="4648652"/>
            <a:ext cx="1884157" cy="461665"/>
            <a:chOff x="8656467" y="968135"/>
            <a:chExt cx="793268" cy="695371"/>
          </a:xfrm>
        </p:grpSpPr>
        <p:sp>
          <p:nvSpPr>
            <p:cNvPr id="12" name="TextBox 11">
              <a:extLst>
                <a:ext uri="{FF2B5EF4-FFF2-40B4-BE49-F238E27FC236}">
                  <a16:creationId xmlns:a16="http://schemas.microsoft.com/office/drawing/2014/main" id="{28417397-4271-4C3F-18AD-A784C5340B1A}"/>
                </a:ext>
              </a:extLst>
            </p:cNvPr>
            <p:cNvSpPr txBox="1"/>
            <p:nvPr/>
          </p:nvSpPr>
          <p:spPr>
            <a:xfrm>
              <a:off x="8656467" y="968135"/>
              <a:ext cx="700969" cy="69537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US GDP per Capita: $63.5K</a:t>
              </a:r>
            </a:p>
          </p:txBody>
        </p:sp>
        <p:cxnSp>
          <p:nvCxnSpPr>
            <p:cNvPr id="15" name="Straight Arrow Connector 14">
              <a:extLst>
                <a:ext uri="{FF2B5EF4-FFF2-40B4-BE49-F238E27FC236}">
                  <a16:creationId xmlns:a16="http://schemas.microsoft.com/office/drawing/2014/main" id="{0204F3FA-EC35-5A3D-F26B-9CDB7880A475}"/>
                </a:ext>
              </a:extLst>
            </p:cNvPr>
            <p:cNvCxnSpPr>
              <a:cxnSpLocks/>
            </p:cNvCxnSpPr>
            <p:nvPr/>
          </p:nvCxnSpPr>
          <p:spPr>
            <a:xfrm>
              <a:off x="9265138" y="1315821"/>
              <a:ext cx="184597" cy="169482"/>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7CEAFE41-3FC5-C409-0FB1-358E4FD91C54}"/>
              </a:ext>
            </a:extLst>
          </p:cNvPr>
          <p:cNvGrpSpPr/>
          <p:nvPr/>
        </p:nvGrpSpPr>
        <p:grpSpPr>
          <a:xfrm>
            <a:off x="1162623" y="5108969"/>
            <a:ext cx="1285940" cy="593562"/>
            <a:chOff x="1231509" y="1756233"/>
            <a:chExt cx="1285940" cy="593562"/>
          </a:xfrm>
        </p:grpSpPr>
        <p:sp>
          <p:nvSpPr>
            <p:cNvPr id="26" name="TextBox 25">
              <a:extLst>
                <a:ext uri="{FF2B5EF4-FFF2-40B4-BE49-F238E27FC236}">
                  <a16:creationId xmlns:a16="http://schemas.microsoft.com/office/drawing/2014/main" id="{740793A6-09B1-3599-69FA-D7E652AECB9C}"/>
                </a:ext>
              </a:extLst>
            </p:cNvPr>
            <p:cNvSpPr txBox="1"/>
            <p:nvPr/>
          </p:nvSpPr>
          <p:spPr>
            <a:xfrm>
              <a:off x="1425353" y="1756233"/>
              <a:ext cx="109209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US GDP per Capita: 5K</a:t>
              </a:r>
            </a:p>
          </p:txBody>
        </p:sp>
        <p:cxnSp>
          <p:nvCxnSpPr>
            <p:cNvPr id="27" name="Straight Arrow Connector 26">
              <a:extLst>
                <a:ext uri="{FF2B5EF4-FFF2-40B4-BE49-F238E27FC236}">
                  <a16:creationId xmlns:a16="http://schemas.microsoft.com/office/drawing/2014/main" id="{CAF2B816-44EF-4072-5CB5-7C34B1661DD3}"/>
                </a:ext>
              </a:extLst>
            </p:cNvPr>
            <p:cNvCxnSpPr>
              <a:cxnSpLocks/>
            </p:cNvCxnSpPr>
            <p:nvPr/>
          </p:nvCxnSpPr>
          <p:spPr>
            <a:xfrm flipH="1">
              <a:off x="1231509" y="2122363"/>
              <a:ext cx="267682" cy="227432"/>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09563378"/>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{CE2AC892-0C0D-49F0-911A-9AF88C226358}tf45331398_win32</Template>
  <TotalTime>2074</TotalTime>
  <Words>1495</Words>
  <Application>Microsoft Office PowerPoint</Application>
  <PresentationFormat>Widescreen</PresentationFormat>
  <Paragraphs>258</Paragraphs>
  <Slides>24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Tenorite</vt:lpstr>
      <vt:lpstr>Whitney</vt:lpstr>
      <vt:lpstr>Office Theme</vt:lpstr>
      <vt:lpstr>Energy to GDP per Capita Comparison</vt:lpstr>
      <vt:lpstr>Agenda</vt:lpstr>
      <vt:lpstr>Introduction</vt:lpstr>
      <vt:lpstr>Description / Definitions</vt:lpstr>
      <vt:lpstr>Initial Comparison</vt:lpstr>
      <vt:lpstr>PowerPoint Presentation</vt:lpstr>
      <vt:lpstr>PowerPoint Presentation</vt:lpstr>
      <vt:lpstr>PowerPoint Presentation</vt:lpstr>
      <vt:lpstr>PowerPoint Presentation</vt:lpstr>
      <vt:lpstr>Investigating Change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Technology / Future Growth</vt:lpstr>
      <vt:lpstr>PowerPoint Presentation</vt:lpstr>
      <vt:lpstr>PowerPoint Presentation</vt:lpstr>
      <vt:lpstr>PowerPoint Presentation</vt:lpstr>
      <vt:lpstr>Summary </vt:lpstr>
      <vt:lpstr>Thank you</vt:lpstr>
      <vt:lpstr>Closing Notes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Lawrence Haggerty</dc:creator>
  <cp:lastModifiedBy>Lawrence Haggerty</cp:lastModifiedBy>
  <cp:revision>83</cp:revision>
  <dcterms:created xsi:type="dcterms:W3CDTF">2023-06-16T21:56:22Z</dcterms:created>
  <dcterms:modified xsi:type="dcterms:W3CDTF">2023-06-20T01:43:44Z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