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76" r:id="rId8"/>
    <p:sldId id="278" r:id="rId9"/>
    <p:sldId id="279" r:id="rId10"/>
    <p:sldId id="280" r:id="rId11"/>
    <p:sldId id="283" r:id="rId12"/>
    <p:sldId id="285" r:id="rId13"/>
    <p:sldId id="290" r:id="rId14"/>
    <p:sldId id="293" r:id="rId15"/>
    <p:sldId id="291" r:id="rId16"/>
    <p:sldId id="289" r:id="rId17"/>
    <p:sldId id="288" r:id="rId18"/>
    <p:sldId id="287" r:id="rId19"/>
    <p:sldId id="286" r:id="rId20"/>
    <p:sldId id="292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1" r:id="rId29"/>
    <p:sldId id="305" r:id="rId30"/>
    <p:sldId id="302" r:id="rId31"/>
    <p:sldId id="304" r:id="rId32"/>
    <p:sldId id="303" r:id="rId33"/>
    <p:sldId id="265" r:id="rId34"/>
    <p:sldId id="266" r:id="rId35"/>
    <p:sldId id="267" r:id="rId36"/>
    <p:sldId id="275" r:id="rId37"/>
    <p:sldId id="260" r:id="rId38"/>
    <p:sldId id="277" r:id="rId39"/>
    <p:sldId id="282" r:id="rId40"/>
    <p:sldId id="284" r:id="rId41"/>
    <p:sldId id="271" r:id="rId42"/>
    <p:sldId id="261" r:id="rId43"/>
    <p:sldId id="270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Deploy strategic networks with compelling e-business needs</a:t>
          </a: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Sep 20XX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Synergize scalable</a:t>
          </a:r>
          <a:br>
            <a:rPr lang="en-US" b="0" dirty="0">
              <a:solidFill>
                <a:schemeClr val="bg1"/>
              </a:solidFill>
              <a:latin typeface="Tenorite" pitchFamily="2" charset="0"/>
            </a:rPr>
          </a:br>
          <a:r>
            <a:rPr lang="en-US" b="0" dirty="0">
              <a:solidFill>
                <a:schemeClr val="bg1"/>
              </a:solidFill>
              <a:latin typeface="Tenorite" pitchFamily="2" charset="0"/>
            </a:rPr>
            <a:t>e-commerce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Nov 20XX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Disseminate standardized metrics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 algn="l"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Jan 20XX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Coordinate e-business applications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March 20XX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Foster holistically superior methodologies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May 20XX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Synergize scalable</a:t>
          </a:r>
          <a:br>
            <a:rPr lang="en-US" sz="1300" b="0" kern="1200" dirty="0">
              <a:solidFill>
                <a:schemeClr val="bg1"/>
              </a:solidFill>
              <a:latin typeface="Tenorite" pitchFamily="2" charset="0"/>
            </a:rPr>
          </a:b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e-commerce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Sep 20XX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Disseminate standardized metrics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Nov 20XX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Coordinate e-business applications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Jan 20XX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Foster holistically superior methodologies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March 20XX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Deploy strategic networks with compelling e-business needs</a:t>
          </a:r>
          <a:endParaRPr lang="en-US" sz="13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May 20XX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Lawrence Haggerty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Growth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DDA9B4-5215-C683-2F90-E8BB41A4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1" y="799388"/>
            <a:ext cx="9103215" cy="50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B2860-AC61-9C1B-C92D-71DEDE57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" y="830093"/>
            <a:ext cx="9101534" cy="50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9E508-D05A-6F07-F954-E236F6F2C345}"/>
              </a:ext>
            </a:extLst>
          </p:cNvPr>
          <p:cNvSpPr txBox="1"/>
          <p:nvPr/>
        </p:nvSpPr>
        <p:spPr>
          <a:xfrm rot="18648304">
            <a:off x="1419554" y="2593050"/>
            <a:ext cx="72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????????????</a:t>
            </a:r>
          </a:p>
        </p:txBody>
      </p:sp>
    </p:spTree>
    <p:extLst>
      <p:ext uri="{BB962C8B-B14F-4D97-AF65-F5344CB8AC3E}">
        <p14:creationId xmlns:p14="http://schemas.microsoft.com/office/powerpoint/2010/main" val="183995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Amount of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CAF56-BE02-CD63-8096-490DC91F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5" y="803199"/>
            <a:ext cx="9098128" cy="50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5 - Overall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7F253-A9C4-7150-675D-3EDDE77C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1" y="863392"/>
            <a:ext cx="9091701" cy="51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5 - Overall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9436D-9ED1-977B-1FD3-4962455E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5" y="799390"/>
            <a:ext cx="9110626" cy="51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9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1233-06AB-234E-76C1-0131EB16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9" y="814422"/>
            <a:ext cx="9082166" cy="47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0963-5A73-DDF2-50B2-0F5508C2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1" y="818441"/>
            <a:ext cx="9115560" cy="50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Change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0B222-4DC6-F145-07AC-8EF68DCC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6" y="820006"/>
            <a:ext cx="9043449" cy="5087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506CA-0AC9-4C6E-8687-0E24603DCC6F}"/>
              </a:ext>
            </a:extLst>
          </p:cNvPr>
          <p:cNvSpPr txBox="1"/>
          <p:nvPr/>
        </p:nvSpPr>
        <p:spPr>
          <a:xfrm rot="18648304">
            <a:off x="1419554" y="2593050"/>
            <a:ext cx="72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????????????</a:t>
            </a:r>
          </a:p>
        </p:txBody>
      </p:sp>
    </p:spTree>
    <p:extLst>
      <p:ext uri="{BB962C8B-B14F-4D97-AF65-F5344CB8AC3E}">
        <p14:creationId xmlns:p14="http://schemas.microsoft.com/office/powerpoint/2010/main" val="272069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Percent of Change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0F9A-1489-EBD7-67B9-38B7CA9A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817318"/>
            <a:ext cx="9064734" cy="50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49B5D-646A-FC77-C879-764693D5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837864"/>
            <a:ext cx="9097622" cy="48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 / Definitions</a:t>
            </a:r>
          </a:p>
          <a:p>
            <a:r>
              <a:rPr lang="en-US" dirty="0"/>
              <a:t>Topic  </a:t>
            </a:r>
          </a:p>
          <a:p>
            <a:r>
              <a:rPr lang="en-US" dirty="0"/>
              <a:t>Topic 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BF77B-AC24-EC75-EA9F-D1A2EA4A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7" y="814631"/>
            <a:ext cx="9070346" cy="50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Advancing Renewable Tech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8B370-1646-9E4D-B583-30327D4A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4" y="875673"/>
            <a:ext cx="9077012" cy="50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9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Advancing Renewable Tech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72677-47CB-1004-227A-AD20E0C0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3" y="815787"/>
            <a:ext cx="9089084" cy="5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094D3-4776-5B82-69E1-EB55AA49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4" y="836370"/>
            <a:ext cx="9068120" cy="50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832C0-F18F-7588-2BAD-6587131F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2" y="912543"/>
            <a:ext cx="9078356" cy="50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079865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89756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58886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179389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XXXX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34570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has been a consistent axiom since the beginning of the industrial revolution that energy drives commerce.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intent of this project to understand the trajectory for movement away from fossil fuel as our primary energy source and its alignment to the nation’s leading fiscal metric.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comparison focuses on three separate categories within the energy sector: fossil fuels, nuclear, and renewable energy.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Lawrence Haggerty​</a:t>
            </a:r>
          </a:p>
          <a:p>
            <a:endParaRPr lang="en-US" dirty="0"/>
          </a:p>
          <a:p>
            <a:r>
              <a:rPr lang="en-US" dirty="0"/>
              <a:t>lawrence.c.Haggerty@gmail.com </a:t>
            </a:r>
          </a:p>
          <a:p>
            <a:endParaRPr lang="en-US" dirty="0"/>
          </a:p>
          <a:p>
            <a:r>
              <a:rPr lang="en-US" dirty="0"/>
              <a:t>https://www.linkedin.com/in/lawrence-haggerty/</a:t>
            </a:r>
          </a:p>
          <a:p>
            <a:endParaRPr lang="en-US" dirty="0"/>
          </a:p>
          <a:p>
            <a:r>
              <a:rPr lang="en-US" dirty="0"/>
              <a:t>https://github.com/lawrence-haggerty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BE1C3-05D1-DBA2-7F84-993A6FE9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3" y="681267"/>
            <a:ext cx="9170500" cy="54827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- Consumption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9FD9FE9-4B0D-CEB6-7485-BE14CD8BBFF8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F9122-3523-F616-C2BA-FE9E4AA3B709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246597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Comparison GDP per Capita -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B64C8-D4F7-9CE9-01DF-8100E8BA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4" y="708538"/>
            <a:ext cx="9097404" cy="5455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DA410-412C-52CC-9CB2-9B7D8A32195A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22184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– Aggregate Consumption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9DDE2-FE3C-7C40-D3D1-527B54D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0" y="806479"/>
            <a:ext cx="9176785" cy="4804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32294-33AF-CC44-7FC9-6B2E926AF7B8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38526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– Aggregate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D8E4E-E64F-F35E-AFD2-A4BBF59D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7" y="846417"/>
            <a:ext cx="9142890" cy="5041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3E4FD-1DBB-C0DD-71A4-D16FF3894D1B}"/>
              </a:ext>
            </a:extLst>
          </p:cNvPr>
          <p:cNvSpPr txBox="1"/>
          <p:nvPr/>
        </p:nvSpPr>
        <p:spPr>
          <a:xfrm rot="18784934">
            <a:off x="1703293" y="2281204"/>
            <a:ext cx="7541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XXXXXXXXXX</a:t>
            </a:r>
          </a:p>
        </p:txBody>
      </p:sp>
    </p:spTree>
    <p:extLst>
      <p:ext uri="{BB962C8B-B14F-4D97-AF65-F5344CB8AC3E}">
        <p14:creationId xmlns:p14="http://schemas.microsoft.com/office/powerpoint/2010/main" val="357893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6188"/>
          </a:xfrm>
        </p:spPr>
        <p:txBody>
          <a:bodyPr/>
          <a:lstStyle/>
          <a:p>
            <a:r>
              <a:rPr lang="it-IT" sz="3600" dirty="0"/>
              <a:t>Title</a:t>
            </a:r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Description /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XXXX</a:t>
            </a:r>
          </a:p>
          <a:p>
            <a:r>
              <a:rPr lang="en-US" dirty="0"/>
              <a:t>XXXX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31EDA-BCF8-BB4B-B4D1-2CFE062FA08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Energy to GDP per Capita Comparison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463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231098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Consumption / Production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D5BA7-F485-F16A-7C7D-571CD584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" y="800729"/>
            <a:ext cx="9193220" cy="5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32653-306E-0FC8-BB15-79887AB9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4" y="830355"/>
            <a:ext cx="9233346" cy="49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Energy Mix - Comparison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12AB9D-FE46-A76A-B6F4-7BEE7DDE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8" y="823555"/>
            <a:ext cx="9171761" cy="51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GDP per Capita – Energy Mix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9918607" y="1852783"/>
            <a:ext cx="227339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5B7C1-7FE8-D34B-9E25-AE6E2159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" y="842607"/>
            <a:ext cx="9129256" cy="50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9C8CE-7534-A244-ABE9-5BED2DFEFB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Energy to GDP per Capita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F7A46-05F3-FE97-2D31-EDF0697FE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6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Top 5 / Bottom 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592B6-17A6-4AE9-0AAD-2FE61522C0C3}"/>
              </a:ext>
            </a:extLst>
          </p:cNvPr>
          <p:cNvSpPr txBox="1">
            <a:spLocks/>
          </p:cNvSpPr>
          <p:nvPr/>
        </p:nvSpPr>
        <p:spPr>
          <a:xfrm>
            <a:off x="6416068" y="885038"/>
            <a:ext cx="3247885" cy="1814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3C6C-2ED1-884C-FFA3-FE5ACB73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3" y="885038"/>
            <a:ext cx="5995027" cy="3290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3D075-587F-CD8E-39EA-8160041E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50" y="2530145"/>
            <a:ext cx="5951077" cy="334563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E3CA691-113E-A05B-51FB-5DFC5F175025}"/>
              </a:ext>
            </a:extLst>
          </p:cNvPr>
          <p:cNvSpPr txBox="1">
            <a:spLocks/>
          </p:cNvSpPr>
          <p:nvPr/>
        </p:nvSpPr>
        <p:spPr>
          <a:xfrm>
            <a:off x="2848115" y="4340066"/>
            <a:ext cx="3247885" cy="1814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85397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{CE2AC892-0C0D-49F0-911A-9AF88C226358}tf45331398_win32</Template>
  <TotalTime>357</TotalTime>
  <Words>645</Words>
  <Application>Microsoft Office PowerPoint</Application>
  <PresentationFormat>Widescreen</PresentationFormat>
  <Paragraphs>276</Paragraphs>
  <Slides>41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Tenorite</vt:lpstr>
      <vt:lpstr>Office Theme</vt:lpstr>
      <vt:lpstr>Energy to GDP per Capita Comparison</vt:lpstr>
      <vt:lpstr>Agenda</vt:lpstr>
      <vt:lpstr>Introduction</vt:lpstr>
      <vt:lpstr>Description /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XXXX</vt:lpstr>
      <vt:lpstr>XXXX</vt:lpstr>
      <vt:lpstr>Summary 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Timeline </vt:lpstr>
      <vt:lpstr>Primary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Lawrence Haggerty</dc:creator>
  <cp:lastModifiedBy>Lawrence Haggerty</cp:lastModifiedBy>
  <cp:revision>19</cp:revision>
  <dcterms:created xsi:type="dcterms:W3CDTF">2023-06-16T21:56:22Z</dcterms:created>
  <dcterms:modified xsi:type="dcterms:W3CDTF">2023-06-17T16:55:50Z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