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3"/>
  </p:notesMasterIdLst>
  <p:sldIdLst>
    <p:sldId id="256" r:id="rId5"/>
    <p:sldId id="257" r:id="rId6"/>
    <p:sldId id="258" r:id="rId7"/>
    <p:sldId id="276" r:id="rId8"/>
    <p:sldId id="278" r:id="rId9"/>
    <p:sldId id="301" r:id="rId10"/>
    <p:sldId id="283" r:id="rId11"/>
    <p:sldId id="321" r:id="rId12"/>
    <p:sldId id="322" r:id="rId13"/>
    <p:sldId id="305" r:id="rId14"/>
    <p:sldId id="315" r:id="rId15"/>
    <p:sldId id="310" r:id="rId16"/>
    <p:sldId id="309" r:id="rId17"/>
    <p:sldId id="316" r:id="rId18"/>
    <p:sldId id="317" r:id="rId19"/>
    <p:sldId id="297" r:id="rId20"/>
    <p:sldId id="298" r:id="rId21"/>
    <p:sldId id="300" r:id="rId22"/>
    <p:sldId id="299" r:id="rId23"/>
    <p:sldId id="318" r:id="rId24"/>
    <p:sldId id="319" r:id="rId25"/>
    <p:sldId id="320" r:id="rId26"/>
    <p:sldId id="265" r:id="rId27"/>
    <p:sldId id="266" r:id="rId28"/>
    <p:sldId id="267" r:id="rId29"/>
    <p:sldId id="275" r:id="rId30"/>
    <p:sldId id="260" r:id="rId31"/>
    <p:sldId id="277" r:id="rId32"/>
    <p:sldId id="279" r:id="rId33"/>
    <p:sldId id="285" r:id="rId34"/>
    <p:sldId id="306" r:id="rId35"/>
    <p:sldId id="282" r:id="rId36"/>
    <p:sldId id="284" r:id="rId37"/>
    <p:sldId id="290" r:id="rId38"/>
    <p:sldId id="293" r:id="rId39"/>
    <p:sldId id="291" r:id="rId40"/>
    <p:sldId id="289" r:id="rId41"/>
    <p:sldId id="288" r:id="rId42"/>
    <p:sldId id="287" r:id="rId43"/>
    <p:sldId id="286" r:id="rId44"/>
    <p:sldId id="307" r:id="rId45"/>
    <p:sldId id="302" r:id="rId46"/>
    <p:sldId id="292" r:id="rId47"/>
    <p:sldId id="308" r:id="rId48"/>
    <p:sldId id="294" r:id="rId49"/>
    <p:sldId id="303" r:id="rId50"/>
    <p:sldId id="304" r:id="rId51"/>
    <p:sldId id="312" r:id="rId52"/>
    <p:sldId id="311" r:id="rId53"/>
    <p:sldId id="295" r:id="rId54"/>
    <p:sldId id="296" r:id="rId55"/>
    <p:sldId id="314" r:id="rId56"/>
    <p:sldId id="323" r:id="rId57"/>
    <p:sldId id="313" r:id="rId58"/>
    <p:sldId id="271" r:id="rId59"/>
    <p:sldId id="261" r:id="rId60"/>
    <p:sldId id="270" r:id="rId61"/>
    <p:sldId id="259"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248" autoAdjust="0"/>
  </p:normalViewPr>
  <p:slideViewPr>
    <p:cSldViewPr snapToGrid="0">
      <p:cViewPr>
        <p:scale>
          <a:sx n="80" d="100"/>
          <a:sy n="80" d="100"/>
        </p:scale>
        <p:origin x="710" y="-144"/>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commentAuthors" Target="commentAuthors.xml"/><Relationship Id="rId69" Type="http://schemas.microsoft.com/office/2018/10/relationships/authors" Targe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r>
            <a:rPr lang="en-US" b="0" dirty="0">
              <a:solidFill>
                <a:schemeClr val="bg1"/>
              </a:solidFill>
              <a:latin typeface="Tenorite" pitchFamily="2" charset="0"/>
            </a:rPr>
            <a:t>Deploy strategic networks with compelling e-business needs</a:t>
          </a:r>
          <a:endParaRPr lang="en-US" b="1" dirty="0">
            <a:solidFill>
              <a:schemeClr val="bg1"/>
            </a:solidFill>
            <a:latin typeface="Tenorite" pitchFamily="2" charset="0"/>
          </a:endParaRPr>
        </a:p>
      </dgm:t>
    </dgm:pt>
    <dgm:pt modelId="{78CB0E27-958C-4066-A189-8B36505E8204}" type="parTrans" cxnId="{15319551-A9EA-462E-845B-E5251E84291F}">
      <dgm:prSet/>
      <dgm:spPr/>
      <dgm:t>
        <a:bodyPr/>
        <a:lstStyle/>
        <a:p>
          <a:endParaRPr lang="en-US">
            <a:solidFill>
              <a:schemeClr val="bg1"/>
            </a:solidFill>
          </a:endParaRPr>
        </a:p>
      </dgm:t>
    </dgm:pt>
    <dgm:pt modelId="{70E4A1D3-514E-4327-991D-5CC9C6B41885}" type="sibTrans" cxnId="{15319551-A9EA-462E-845B-E5251E84291F}">
      <dgm:prSet/>
      <dgm:spPr/>
      <dgm:t>
        <a:bodyPr/>
        <a:lstStyle/>
        <a:p>
          <a:endParaRPr lang="en-US">
            <a:solidFill>
              <a:schemeClr val="bg1"/>
            </a:solidFill>
          </a:endParaRPr>
        </a:p>
      </dgm:t>
    </dgm:pt>
    <dgm:pt modelId="{58FF46FB-368D-4E9C-A650-0513B8879DA8}">
      <dgm:prSet phldr="0"/>
      <dgm:spPr/>
      <dgm:t>
        <a:bodyPr/>
        <a:lstStyle/>
        <a:p>
          <a:pPr>
            <a:defRPr b="1"/>
          </a:pPr>
          <a:r>
            <a:rPr lang="en-US" b="1" dirty="0">
              <a:solidFill>
                <a:schemeClr val="bg1"/>
              </a:solidFill>
              <a:latin typeface="Tenorite" pitchFamily="2" charset="0"/>
            </a:rPr>
            <a:t>Sep 20XX</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9A875394-CA1E-4432-AEEB-9054FCFF5E0E}">
      <dgm:prSet phldr="0"/>
      <dgm:spPr/>
      <dgm:t>
        <a:bodyPr/>
        <a:lstStyle/>
        <a:p>
          <a:r>
            <a:rPr lang="en-US" b="0" dirty="0">
              <a:solidFill>
                <a:schemeClr val="bg1"/>
              </a:solidFill>
              <a:latin typeface="Tenorite" pitchFamily="2" charset="0"/>
            </a:rPr>
            <a:t>Synergize scalable</a:t>
          </a:r>
          <a:br>
            <a:rPr lang="en-US" b="0" dirty="0">
              <a:solidFill>
                <a:schemeClr val="bg1"/>
              </a:solidFill>
              <a:latin typeface="Tenorite" pitchFamily="2" charset="0"/>
            </a:rPr>
          </a:br>
          <a:r>
            <a:rPr lang="en-US" b="0" dirty="0">
              <a:solidFill>
                <a:schemeClr val="bg1"/>
              </a:solidFill>
              <a:latin typeface="Tenorite" pitchFamily="2" charset="0"/>
            </a:rPr>
            <a:t>e-commerce</a:t>
          </a:r>
        </a:p>
      </dgm:t>
    </dgm:pt>
    <dgm:pt modelId="{FCC92BDD-6EA3-421D-9DA8-7D3A12D003B6}" type="parTrans" cxnId="{B659504B-18E4-4D89-A17C-34ABB280AE52}">
      <dgm:prSet/>
      <dgm:spPr/>
      <dgm:t>
        <a:bodyPr/>
        <a:lstStyle/>
        <a:p>
          <a:endParaRPr lang="en-US">
            <a:solidFill>
              <a:schemeClr val="bg1"/>
            </a:solidFill>
          </a:endParaRPr>
        </a:p>
      </dgm:t>
    </dgm:pt>
    <dgm:pt modelId="{0314452B-82A0-42F4-9551-DF00CFFC3580}" type="sibTrans" cxnId="{B659504B-18E4-4D89-A17C-34ABB280AE52}">
      <dgm:prSet/>
      <dgm:spPr/>
      <dgm:t>
        <a:bodyPr/>
        <a:lstStyle/>
        <a:p>
          <a:endParaRPr lang="en-US">
            <a:solidFill>
              <a:schemeClr val="bg1"/>
            </a:solidFill>
          </a:endParaRPr>
        </a:p>
      </dgm:t>
    </dgm:pt>
    <dgm:pt modelId="{D05E1923-5021-40F7-B4EF-E582E23A699D}">
      <dgm:prSet phldr="0"/>
      <dgm:spPr/>
      <dgm:t>
        <a:bodyPr/>
        <a:lstStyle/>
        <a:p>
          <a:pPr>
            <a:defRPr b="1"/>
          </a:pPr>
          <a:r>
            <a:rPr lang="en-US" b="1" dirty="0">
              <a:solidFill>
                <a:schemeClr val="bg1"/>
              </a:solidFill>
              <a:latin typeface="Tenorite" pitchFamily="2" charset="0"/>
            </a:rPr>
            <a:t>Nov 20XX</a:t>
          </a: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579089A8-5362-4BA4-9163-D19228C1808F}">
      <dgm:prSet phldr="0"/>
      <dgm:spPr/>
      <dgm:t>
        <a:bodyPr/>
        <a:lstStyle/>
        <a:p>
          <a:r>
            <a:rPr lang="en-US" b="0" dirty="0">
              <a:solidFill>
                <a:schemeClr val="bg1"/>
              </a:solidFill>
              <a:latin typeface="Tenorite" pitchFamily="2" charset="0"/>
            </a:rPr>
            <a:t>Disseminate standardized metrics</a:t>
          </a:r>
        </a:p>
      </dgm:t>
    </dgm:pt>
    <dgm:pt modelId="{FB2DEB6E-B29F-4E51-960A-23ECC62EBF38}" type="parTrans" cxnId="{4876CF51-F110-4E25-8FD4-08D25B4B0AB8}">
      <dgm:prSet/>
      <dgm:spPr/>
      <dgm:t>
        <a:bodyPr/>
        <a:lstStyle/>
        <a:p>
          <a:endParaRPr lang="en-US">
            <a:solidFill>
              <a:schemeClr val="bg1"/>
            </a:solidFill>
          </a:endParaRPr>
        </a:p>
      </dgm:t>
    </dgm:pt>
    <dgm:pt modelId="{1C5328B1-AC18-4CF7-A034-BB0592F4A2A1}" type="sibTrans" cxnId="{4876CF51-F110-4E25-8FD4-08D25B4B0AB8}">
      <dgm:prSet/>
      <dgm:spPr/>
      <dgm:t>
        <a:bodyPr/>
        <a:lstStyle/>
        <a:p>
          <a:endParaRPr lang="en-US">
            <a:solidFill>
              <a:schemeClr val="bg1"/>
            </a:solidFill>
          </a:endParaRPr>
        </a:p>
      </dgm:t>
    </dgm:pt>
    <dgm:pt modelId="{FA8F44BD-C8C7-462C-9756-1EC498E86842}">
      <dgm:prSet phldr="0"/>
      <dgm:spPr/>
      <dgm:t>
        <a:bodyPr/>
        <a:lstStyle/>
        <a:p>
          <a:pPr algn="l">
            <a:defRPr b="1"/>
          </a:pPr>
          <a:r>
            <a:rPr lang="en-US" b="1" dirty="0">
              <a:solidFill>
                <a:schemeClr val="bg1"/>
              </a:solidFill>
              <a:latin typeface="Tenorite" pitchFamily="2" charset="0"/>
            </a:rPr>
            <a:t>Jan 20XX</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EFEB4D61-3A9C-4140-977F-3C3F5C9EE9D1}">
      <dgm:prSet phldr="0"/>
      <dgm:spPr/>
      <dgm:t>
        <a:bodyPr/>
        <a:lstStyle/>
        <a:p>
          <a:r>
            <a:rPr lang="en-US" b="0" dirty="0">
              <a:solidFill>
                <a:schemeClr val="bg1"/>
              </a:solidFill>
              <a:latin typeface="Tenorite" pitchFamily="2" charset="0"/>
            </a:rPr>
            <a:t>Coordinate e-business applications</a:t>
          </a:r>
        </a:p>
      </dgm:t>
    </dgm:pt>
    <dgm:pt modelId="{57D352E4-0431-4F68-B8F1-61BFA34799AA}" type="parTrans" cxnId="{1B32EF2C-9DB5-4504-A9DA-B4956CC00208}">
      <dgm:prSet/>
      <dgm:spPr/>
      <dgm:t>
        <a:bodyPr/>
        <a:lstStyle/>
        <a:p>
          <a:endParaRPr lang="en-US">
            <a:solidFill>
              <a:schemeClr val="bg1"/>
            </a:solidFill>
          </a:endParaRPr>
        </a:p>
      </dgm:t>
    </dgm:pt>
    <dgm:pt modelId="{0ECC32B6-1E7C-4AA4-9DBF-D69B7C5E64A9}" type="sibTrans" cxnId="{1B32EF2C-9DB5-4504-A9DA-B4956CC00208}">
      <dgm:prSet/>
      <dgm:spPr/>
      <dgm:t>
        <a:bodyPr/>
        <a:lstStyle/>
        <a:p>
          <a:endParaRPr lang="en-US">
            <a:solidFill>
              <a:schemeClr val="bg1"/>
            </a:solidFill>
          </a:endParaRPr>
        </a:p>
      </dgm:t>
    </dgm:pt>
    <dgm:pt modelId="{8BAB5E6F-A65E-41DB-A296-0818B0E49F7C}">
      <dgm:prSet phldr="0"/>
      <dgm:spPr/>
      <dgm:t>
        <a:bodyPr/>
        <a:lstStyle/>
        <a:p>
          <a:pPr>
            <a:defRPr b="1"/>
          </a:pPr>
          <a:r>
            <a:rPr lang="en-US" b="1" dirty="0">
              <a:solidFill>
                <a:schemeClr val="bg1"/>
              </a:solidFill>
              <a:latin typeface="Tenorite" pitchFamily="2" charset="0"/>
            </a:rPr>
            <a:t>March 20XX</a:t>
          </a: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332BC85C-1CF3-4F8F-ACB7-5B6D53744AE1}">
      <dgm:prSet phldr="0"/>
      <dgm:spPr/>
      <dgm:t>
        <a:bodyPr/>
        <a:lstStyle/>
        <a:p>
          <a:r>
            <a:rPr lang="en-US" b="0" dirty="0">
              <a:solidFill>
                <a:schemeClr val="bg1"/>
              </a:solidFill>
              <a:latin typeface="Tenorite" pitchFamily="2" charset="0"/>
            </a:rPr>
            <a:t>Foster holistically superior methodologies</a:t>
          </a:r>
        </a:p>
      </dgm:t>
    </dgm:pt>
    <dgm:pt modelId="{99F218FD-90FE-450E-A368-B3E3677E74E8}" type="parTrans" cxnId="{2617C475-F537-46A6-ADE1-4EB764853601}">
      <dgm:prSet/>
      <dgm:spPr/>
      <dgm:t>
        <a:bodyPr/>
        <a:lstStyle/>
        <a:p>
          <a:endParaRPr lang="en-US">
            <a:solidFill>
              <a:schemeClr val="bg1"/>
            </a:solidFill>
          </a:endParaRPr>
        </a:p>
      </dgm:t>
    </dgm:pt>
    <dgm:pt modelId="{8D1CC686-B05C-4470-A959-236CC9C8BB70}" type="sibTrans" cxnId="{2617C475-F537-46A6-ADE1-4EB764853601}">
      <dgm:prSet/>
      <dgm:spPr/>
      <dgm:t>
        <a:bodyPr/>
        <a:lstStyle/>
        <a:p>
          <a:endParaRPr lang="en-US">
            <a:solidFill>
              <a:schemeClr val="bg1"/>
            </a:solidFill>
          </a:endParaRPr>
        </a:p>
      </dgm:t>
    </dgm:pt>
    <dgm:pt modelId="{8B9AF88A-E1F7-4D3A-905F-87228D6A8655}">
      <dgm:prSet phldr="0"/>
      <dgm:spPr/>
      <dgm:t>
        <a:bodyPr/>
        <a:lstStyle/>
        <a:p>
          <a:pPr>
            <a:defRPr b="1"/>
          </a:pPr>
          <a:r>
            <a:rPr lang="en-US" b="1" dirty="0">
              <a:solidFill>
                <a:schemeClr val="bg1"/>
              </a:solidFill>
              <a:latin typeface="Tenorite" pitchFamily="2" charset="0"/>
            </a:rPr>
            <a:t>May 20XX</a:t>
          </a:r>
        </a:p>
      </dgm:t>
    </dgm:pt>
    <dgm:pt modelId="{933A8FED-7B84-4ED0-B6AA-2EE26A89B8EA}" type="parTrans" cxnId="{E1474FF3-8E3C-4B30-985C-CE88BA0FE324}">
      <dgm:prSet/>
      <dgm:spPr/>
      <dgm:t>
        <a:bodyPr/>
        <a:lstStyle/>
        <a:p>
          <a:endParaRPr lang="en-US">
            <a:solidFill>
              <a:schemeClr val="bg1"/>
            </a:solidFill>
          </a:endParaRPr>
        </a:p>
      </dgm:t>
    </dgm:pt>
    <dgm:pt modelId="{F11DD6EC-352C-4A0E-84AA-FEBE2F06BCF9}" type="sibTrans" cxnId="{E1474FF3-8E3C-4B30-985C-CE88BA0FE324}">
      <dgm:prSet/>
      <dgm:spPr/>
      <dgm:t>
        <a:bodyPr/>
        <a:lstStyle/>
        <a:p>
          <a:endParaRPr lang="en-US">
            <a:solidFill>
              <a:schemeClr val="bg1"/>
            </a:solidFill>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9819"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5463"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55770" y="890053"/>
          <a:ext cx="2321488"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Synergize scalable</a:t>
          </a:r>
          <a:br>
            <a:rPr lang="en-US" sz="1300" b="0" kern="1200" dirty="0">
              <a:solidFill>
                <a:schemeClr val="bg1"/>
              </a:solidFill>
              <a:latin typeface="Tenorite" pitchFamily="2" charset="0"/>
            </a:rPr>
          </a:br>
          <a:r>
            <a:rPr lang="en-US" sz="1300" b="0" kern="1200" dirty="0">
              <a:solidFill>
                <a:schemeClr val="bg1"/>
              </a:solidFill>
              <a:latin typeface="Tenorite" pitchFamily="2" charset="0"/>
            </a:rPr>
            <a:t>e-commerce</a:t>
          </a:r>
        </a:p>
      </dsp:txBody>
      <dsp:txXfrm>
        <a:off x="655770" y="890053"/>
        <a:ext cx="2321488" cy="1291450"/>
      </dsp:txXfrm>
    </dsp:sp>
    <dsp:sp modelId="{8E3FB235-DF38-476B-9A0E-B1E583D50944}">
      <dsp:nvSpPr>
        <dsp:cNvPr id="0" name=""/>
        <dsp:cNvSpPr/>
      </dsp:nvSpPr>
      <dsp:spPr>
        <a:xfrm>
          <a:off x="655770" y="436300"/>
          <a:ext cx="2321488"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Sep 20XX</a:t>
          </a:r>
        </a:p>
      </dsp:txBody>
      <dsp:txXfrm>
        <a:off x="655770" y="436300"/>
        <a:ext cx="2321488" cy="453752"/>
      </dsp:txXfrm>
    </dsp:sp>
    <dsp:sp modelId="{9AA05CE5-209F-4AD9-BE2C-2A69F76DA8F4}">
      <dsp:nvSpPr>
        <dsp:cNvPr id="0" name=""/>
        <dsp:cNvSpPr/>
      </dsp:nvSpPr>
      <dsp:spPr>
        <a:xfrm>
          <a:off x="230245"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9408"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076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432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92766"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Disseminate standardized metrics</a:t>
          </a:r>
        </a:p>
      </dsp:txBody>
      <dsp:txXfrm>
        <a:off x="2292766" y="2181504"/>
        <a:ext cx="2311834" cy="1291450"/>
      </dsp:txXfrm>
    </dsp:sp>
    <dsp:sp modelId="{223C5207-4FA2-4A6C-8F43-20BD55767C99}">
      <dsp:nvSpPr>
        <dsp:cNvPr id="0" name=""/>
        <dsp:cNvSpPr/>
      </dsp:nvSpPr>
      <dsp:spPr>
        <a:xfrm>
          <a:off x="2292766"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Nov 20XX</a:t>
          </a:r>
        </a:p>
      </dsp:txBody>
      <dsp:txXfrm>
        <a:off x="2292766" y="3472954"/>
        <a:ext cx="2311834" cy="453752"/>
      </dsp:txXfrm>
    </dsp:sp>
    <dsp:sp modelId="{4FE5EB5D-4CEF-4D0D-9394-0534E61844BE}">
      <dsp:nvSpPr>
        <dsp:cNvPr id="0" name=""/>
        <dsp:cNvSpPr/>
      </dsp:nvSpPr>
      <dsp:spPr>
        <a:xfrm>
          <a:off x="18680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262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18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74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169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Coordinate e-business applications</a:t>
          </a:r>
        </a:p>
      </dsp:txBody>
      <dsp:txXfrm>
        <a:off x="3916965" y="890053"/>
        <a:ext cx="2311834" cy="1291450"/>
      </dsp:txXfrm>
    </dsp:sp>
    <dsp:sp modelId="{2D6C7916-1130-46A8-833B-A6278CBD2192}">
      <dsp:nvSpPr>
        <dsp:cNvPr id="0" name=""/>
        <dsp:cNvSpPr/>
      </dsp:nvSpPr>
      <dsp:spPr>
        <a:xfrm>
          <a:off x="39169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Jan 20XX</a:t>
          </a:r>
        </a:p>
      </dsp:txBody>
      <dsp:txXfrm>
        <a:off x="3916965" y="436300"/>
        <a:ext cx="2311834" cy="453752"/>
      </dsp:txXfrm>
    </dsp:sp>
    <dsp:sp modelId="{4D953791-5C2F-4A75-A8F4-6ED7EAB5E015}">
      <dsp:nvSpPr>
        <dsp:cNvPr id="0" name=""/>
        <dsp:cNvSpPr/>
      </dsp:nvSpPr>
      <dsp:spPr>
        <a:xfrm>
          <a:off x="34922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504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60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16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41165"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Foster holistically superior methodologies</a:t>
          </a:r>
        </a:p>
      </dsp:txBody>
      <dsp:txXfrm>
        <a:off x="5541165" y="2181504"/>
        <a:ext cx="2311834" cy="1291450"/>
      </dsp:txXfrm>
    </dsp:sp>
    <dsp:sp modelId="{7C1E6B4A-59F7-4018-A403-E1CCAEE78BA1}">
      <dsp:nvSpPr>
        <dsp:cNvPr id="0" name=""/>
        <dsp:cNvSpPr/>
      </dsp:nvSpPr>
      <dsp:spPr>
        <a:xfrm>
          <a:off x="5541165"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March 20XX</a:t>
          </a:r>
        </a:p>
      </dsp:txBody>
      <dsp:txXfrm>
        <a:off x="5541165" y="3472954"/>
        <a:ext cx="2311834" cy="453752"/>
      </dsp:txXfrm>
    </dsp:sp>
    <dsp:sp modelId="{A03C5372-D306-43AC-B406-6F8183849431}">
      <dsp:nvSpPr>
        <dsp:cNvPr id="0" name=""/>
        <dsp:cNvSpPr/>
      </dsp:nvSpPr>
      <dsp:spPr>
        <a:xfrm>
          <a:off x="51164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46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5802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6158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53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Deploy strategic networks with compelling e-business needs</a:t>
          </a:r>
          <a:endParaRPr lang="en-US" sz="1300" b="1" kern="1200" dirty="0">
            <a:solidFill>
              <a:schemeClr val="bg1"/>
            </a:solidFill>
            <a:latin typeface="Tenorite" pitchFamily="2" charset="0"/>
          </a:endParaRPr>
        </a:p>
      </dsp:txBody>
      <dsp:txXfrm>
        <a:off x="7165365" y="890053"/>
        <a:ext cx="2311834" cy="1291450"/>
      </dsp:txXfrm>
    </dsp:sp>
    <dsp:sp modelId="{3FA5D5AE-9CAE-4D19-9765-BCEE62095312}">
      <dsp:nvSpPr>
        <dsp:cNvPr id="0" name=""/>
        <dsp:cNvSpPr/>
      </dsp:nvSpPr>
      <dsp:spPr>
        <a:xfrm>
          <a:off x="71653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May 20XX</a:t>
          </a:r>
        </a:p>
      </dsp:txBody>
      <dsp:txXfrm>
        <a:off x="7165365" y="436300"/>
        <a:ext cx="2311834" cy="453752"/>
      </dsp:txXfrm>
    </dsp:sp>
    <dsp:sp modelId="{FE6CA7EB-68EC-4E76-9051-08C4CF370101}">
      <dsp:nvSpPr>
        <dsp:cNvPr id="0" name=""/>
        <dsp:cNvSpPr/>
      </dsp:nvSpPr>
      <dsp:spPr>
        <a:xfrm>
          <a:off x="67406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698885"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6/19/2023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GDP: https://online.hbs.edu/blog/post/why-is-gdp-important</a:t>
            </a:r>
          </a:p>
          <a:p>
            <a:r>
              <a:rPr lang="en-US" dirty="0"/>
              <a:t>GDP per Capita: https://www.investopedia.com/terms/p/per-capita-gdp.asp#:~:text=GDP%20per%20capita%20measures%20the,per%20person%20in%20a%20nation.</a:t>
            </a:r>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348767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6/19/2023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6/19/2023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6/19/2023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6/19/2023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6/19/2023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6/19/2023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6/19/2023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6/19/2023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6/19/2023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6/19/2023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6/19/2023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Energy to GDP per Capita Comparison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Lawrence Haggerty</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Amount of Change</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9" name="Picture 8">
            <a:extLst>
              <a:ext uri="{FF2B5EF4-FFF2-40B4-BE49-F238E27FC236}">
                <a16:creationId xmlns:a16="http://schemas.microsoft.com/office/drawing/2014/main" id="{5B67B8B7-704F-F6F1-D4BF-B30EEAE82F4B}"/>
              </a:ext>
            </a:extLst>
          </p:cNvPr>
          <p:cNvPicPr>
            <a:picLocks noChangeAspect="1"/>
          </p:cNvPicPr>
          <p:nvPr/>
        </p:nvPicPr>
        <p:blipFill>
          <a:blip r:embed="rId2"/>
          <a:stretch>
            <a:fillRect/>
          </a:stretch>
        </p:blipFill>
        <p:spPr>
          <a:xfrm>
            <a:off x="611074" y="686188"/>
            <a:ext cx="8571026" cy="3134621"/>
          </a:xfrm>
          <a:prstGeom prst="rect">
            <a:avLst/>
          </a:prstGeom>
        </p:spPr>
      </p:pic>
      <p:pic>
        <p:nvPicPr>
          <p:cNvPr id="12" name="Picture 11">
            <a:extLst>
              <a:ext uri="{FF2B5EF4-FFF2-40B4-BE49-F238E27FC236}">
                <a16:creationId xmlns:a16="http://schemas.microsoft.com/office/drawing/2014/main" id="{D2EA8E93-4730-179F-17ED-ED9CCE68271F}"/>
              </a:ext>
            </a:extLst>
          </p:cNvPr>
          <p:cNvPicPr>
            <a:picLocks noChangeAspect="1"/>
          </p:cNvPicPr>
          <p:nvPr/>
        </p:nvPicPr>
        <p:blipFill>
          <a:blip r:embed="rId3"/>
          <a:stretch>
            <a:fillRect/>
          </a:stretch>
        </p:blipFill>
        <p:spPr>
          <a:xfrm>
            <a:off x="611075" y="3825625"/>
            <a:ext cx="8571025" cy="2491958"/>
          </a:xfrm>
          <a:prstGeom prst="rect">
            <a:avLst/>
          </a:prstGeom>
        </p:spPr>
      </p:pic>
      <p:sp>
        <p:nvSpPr>
          <p:cNvPr id="13" name="Content Placeholder 4">
            <a:extLst>
              <a:ext uri="{FF2B5EF4-FFF2-40B4-BE49-F238E27FC236}">
                <a16:creationId xmlns:a16="http://schemas.microsoft.com/office/drawing/2014/main" id="{0BB44D7A-87E4-B208-9123-DD6F4329FB3B}"/>
              </a:ext>
            </a:extLst>
          </p:cNvPr>
          <p:cNvSpPr txBox="1">
            <a:spLocks/>
          </p:cNvSpPr>
          <p:nvPr/>
        </p:nvSpPr>
        <p:spPr>
          <a:xfrm>
            <a:off x="9182100" y="1621135"/>
            <a:ext cx="3009900" cy="4302468"/>
          </a:xfrm>
          <a:prstGeom prst="rect">
            <a:avLst/>
          </a:prstGeom>
        </p:spPr>
        <p:txBody>
          <a:bodyPr vert="horz" lIns="91440" tIns="45720" rIns="91440" bIns="45720" rtlCol="0" anchor="t">
            <a:normAutofit lnSpcReduction="10000"/>
          </a:bodyPr>
          <a:lstStyle>
            <a:defPPr>
              <a:defRPr lang="en-US"/>
            </a:defPPr>
            <a:lvl1pPr marL="228600" marR="0" lvl="0" indent="-228600" fontAlgn="auto">
              <a:lnSpc>
                <a:spcPct val="90000"/>
              </a:lnSpc>
              <a:spcBef>
                <a:spcPts val="1000"/>
              </a:spcBef>
              <a:spcAft>
                <a:spcPts val="0"/>
              </a:spcAft>
              <a:buClrTx/>
              <a:buSzTx/>
              <a:buFont typeface="Arial" panose="020B0604020202020204" pitchFamily="34" charset="0"/>
              <a:buChar char="•"/>
              <a:tabLst/>
              <a:defRPr>
                <a:solidFill>
                  <a:srgbClr val="000000"/>
                </a:solidFill>
                <a:latin typeface="Tenorite"/>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dirty="0"/>
              <a:t>Significant Changes Consumption</a:t>
            </a:r>
          </a:p>
          <a:p>
            <a:pPr marL="228600" lvl="1">
              <a:spcBef>
                <a:spcPts val="1000"/>
              </a:spcBef>
            </a:pPr>
            <a:r>
              <a:rPr lang="en-US" sz="1800" dirty="0">
                <a:solidFill>
                  <a:srgbClr val="000000"/>
                </a:solidFill>
                <a:latin typeface="Tenorite"/>
              </a:rPr>
              <a:t>1980vs1990: Nuclear(+)</a:t>
            </a:r>
          </a:p>
          <a:p>
            <a:pPr marL="228600" lvl="1">
              <a:spcBef>
                <a:spcPts val="1000"/>
              </a:spcBef>
            </a:pPr>
            <a:r>
              <a:rPr lang="en-US" sz="1800" dirty="0">
                <a:solidFill>
                  <a:srgbClr val="000000"/>
                </a:solidFill>
                <a:latin typeface="Tenorite"/>
              </a:rPr>
              <a:t>1990vs2000: Fossil Fuel(+)</a:t>
            </a:r>
          </a:p>
          <a:p>
            <a:pPr marL="228600" lvl="1">
              <a:spcBef>
                <a:spcPts val="1000"/>
              </a:spcBef>
            </a:pPr>
            <a:r>
              <a:rPr lang="en-US" sz="1800" dirty="0">
                <a:solidFill>
                  <a:srgbClr val="000000"/>
                </a:solidFill>
                <a:latin typeface="Tenorite"/>
              </a:rPr>
              <a:t>2010vs2020: Fossil Fuel(-)</a:t>
            </a:r>
          </a:p>
          <a:p>
            <a:pPr marL="228600" lvl="1">
              <a:spcBef>
                <a:spcPts val="1000"/>
              </a:spcBef>
            </a:pPr>
            <a:r>
              <a:rPr lang="en-US" sz="1800" dirty="0">
                <a:solidFill>
                  <a:srgbClr val="000000"/>
                </a:solidFill>
                <a:latin typeface="Tenorite"/>
              </a:rPr>
              <a:t>2010vs2020: Renewables(+)</a:t>
            </a:r>
          </a:p>
          <a:p>
            <a:pPr marL="228600" lvl="1">
              <a:spcBef>
                <a:spcPts val="1000"/>
              </a:spcBef>
            </a:pPr>
            <a:endParaRPr lang="en-US" sz="1800" dirty="0">
              <a:solidFill>
                <a:srgbClr val="000000"/>
              </a:solidFill>
              <a:latin typeface="Tenorite"/>
            </a:endParaRPr>
          </a:p>
          <a:p>
            <a:pPr marL="0" indent="0">
              <a:buNone/>
            </a:pPr>
            <a:r>
              <a:rPr lang="en-US" dirty="0"/>
              <a:t>Significant Changes Production</a:t>
            </a:r>
          </a:p>
          <a:p>
            <a:pPr marL="228600" lvl="1">
              <a:spcBef>
                <a:spcPts val="1000"/>
              </a:spcBef>
            </a:pPr>
            <a:r>
              <a:rPr lang="en-US" sz="1800" dirty="0">
                <a:solidFill>
                  <a:srgbClr val="000000"/>
                </a:solidFill>
                <a:latin typeface="Tenorite"/>
              </a:rPr>
              <a:t>1990vs2000: Fossil Fuel(-)</a:t>
            </a:r>
          </a:p>
          <a:p>
            <a:pPr marL="228600" lvl="1">
              <a:spcBef>
                <a:spcPts val="1000"/>
              </a:spcBef>
            </a:pPr>
            <a:r>
              <a:rPr lang="en-US" sz="1800" dirty="0">
                <a:solidFill>
                  <a:srgbClr val="000000"/>
                </a:solidFill>
                <a:latin typeface="Tenorite"/>
              </a:rPr>
              <a:t>2010vs2020: Renewable(+)</a:t>
            </a:r>
          </a:p>
          <a:p>
            <a:pPr marL="0" lvl="1" indent="0">
              <a:spcBef>
                <a:spcPts val="1000"/>
              </a:spcBef>
              <a:buNone/>
            </a:pPr>
            <a:endParaRPr lang="en-US" sz="1800" dirty="0">
              <a:solidFill>
                <a:srgbClr val="000000"/>
              </a:solidFill>
              <a:latin typeface="Tenorite"/>
            </a:endParaRPr>
          </a:p>
        </p:txBody>
      </p:sp>
    </p:spTree>
    <p:extLst>
      <p:ext uri="{BB962C8B-B14F-4D97-AF65-F5344CB8AC3E}">
        <p14:creationId xmlns:p14="http://schemas.microsoft.com/office/powerpoint/2010/main" val="2897561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XXXX</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4" name="Picture 3">
            <a:extLst>
              <a:ext uri="{FF2B5EF4-FFF2-40B4-BE49-F238E27FC236}">
                <a16:creationId xmlns:a16="http://schemas.microsoft.com/office/drawing/2014/main" id="{229B893E-D0BA-EF3D-ED88-347158715E4C}"/>
              </a:ext>
            </a:extLst>
          </p:cNvPr>
          <p:cNvPicPr>
            <a:picLocks noChangeAspect="1"/>
          </p:cNvPicPr>
          <p:nvPr/>
        </p:nvPicPr>
        <p:blipFill>
          <a:blip r:embed="rId2"/>
          <a:stretch>
            <a:fillRect/>
          </a:stretch>
        </p:blipFill>
        <p:spPr>
          <a:xfrm>
            <a:off x="618742" y="857051"/>
            <a:ext cx="8828564" cy="4908986"/>
          </a:xfrm>
          <a:prstGeom prst="rect">
            <a:avLst/>
          </a:prstGeom>
        </p:spPr>
      </p:pic>
      <p:sp>
        <p:nvSpPr>
          <p:cNvPr id="8" name="Content Placeholder 4">
            <a:extLst>
              <a:ext uri="{FF2B5EF4-FFF2-40B4-BE49-F238E27FC236}">
                <a16:creationId xmlns:a16="http://schemas.microsoft.com/office/drawing/2014/main" id="{0A397844-E188-2915-C136-625471079A8F}"/>
              </a:ext>
            </a:extLst>
          </p:cNvPr>
          <p:cNvSpPr txBox="1">
            <a:spLocks/>
          </p:cNvSpPr>
          <p:nvPr/>
        </p:nvSpPr>
        <p:spPr>
          <a:xfrm>
            <a:off x="9447307" y="1602085"/>
            <a:ext cx="2744694" cy="4302468"/>
          </a:xfrm>
          <a:prstGeom prst="rect">
            <a:avLst/>
          </a:prstGeom>
        </p:spPr>
        <p:txBody>
          <a:bodyPr vert="horz" lIns="91440" tIns="45720" rIns="91440" bIns="45720" rtlCol="0" anchor="t">
            <a:normAutofit/>
          </a:bodyPr>
          <a:lstStyle>
            <a:defPPr>
              <a:defRPr lang="en-US"/>
            </a:defPPr>
            <a:lvl1pPr marL="228600" marR="0" lvl="0" indent="-228600" fontAlgn="auto">
              <a:lnSpc>
                <a:spcPct val="90000"/>
              </a:lnSpc>
              <a:spcBef>
                <a:spcPts val="1000"/>
              </a:spcBef>
              <a:spcAft>
                <a:spcPts val="0"/>
              </a:spcAft>
              <a:buClrTx/>
              <a:buSzTx/>
              <a:buFont typeface="Arial" panose="020B0604020202020204" pitchFamily="34" charset="0"/>
              <a:buChar char="•"/>
              <a:tabLst/>
              <a:defRPr>
                <a:solidFill>
                  <a:srgbClr val="000000"/>
                </a:solidFill>
                <a:latin typeface="Tenorite"/>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dirty="0"/>
              <a:t>Significant Percent of Change Consumption</a:t>
            </a:r>
          </a:p>
          <a:p>
            <a:pPr marL="228600" lvl="1">
              <a:spcBef>
                <a:spcPts val="1000"/>
              </a:spcBef>
            </a:pPr>
            <a:r>
              <a:rPr lang="en-US" sz="1800" dirty="0">
                <a:solidFill>
                  <a:srgbClr val="000000"/>
                </a:solidFill>
                <a:latin typeface="Tenorite"/>
              </a:rPr>
              <a:t>1970vs1980: Nuclear(+)</a:t>
            </a:r>
          </a:p>
          <a:p>
            <a:pPr marL="228600" lvl="1">
              <a:spcBef>
                <a:spcPts val="1000"/>
              </a:spcBef>
            </a:pPr>
            <a:r>
              <a:rPr lang="en-US" sz="1800" dirty="0">
                <a:solidFill>
                  <a:srgbClr val="000000"/>
                </a:solidFill>
                <a:latin typeface="Tenorite"/>
              </a:rPr>
              <a:t>2000vs2010: Renewable(+)</a:t>
            </a:r>
          </a:p>
          <a:p>
            <a:pPr marL="228600" lvl="1">
              <a:spcBef>
                <a:spcPts val="1000"/>
              </a:spcBef>
            </a:pPr>
            <a:r>
              <a:rPr lang="en-US" sz="1800" dirty="0">
                <a:solidFill>
                  <a:srgbClr val="000000"/>
                </a:solidFill>
                <a:latin typeface="Tenorite"/>
              </a:rPr>
              <a:t>2010vs2020: Fossil Fuel / Nuclear (-), Renewables(+)</a:t>
            </a:r>
          </a:p>
          <a:p>
            <a:pPr marL="0" indent="0">
              <a:buNone/>
            </a:pPr>
            <a:r>
              <a:rPr lang="en-US" dirty="0"/>
              <a:t>Significant Changes Production</a:t>
            </a:r>
          </a:p>
          <a:p>
            <a:pPr marL="228600" lvl="1">
              <a:spcBef>
                <a:spcPts val="1000"/>
              </a:spcBef>
            </a:pPr>
            <a:r>
              <a:rPr lang="en-US" sz="1800" dirty="0">
                <a:solidFill>
                  <a:srgbClr val="000000"/>
                </a:solidFill>
                <a:latin typeface="Tenorite"/>
              </a:rPr>
              <a:t>Overall Fossil Fuel(-)</a:t>
            </a:r>
          </a:p>
          <a:p>
            <a:pPr marL="228600" lvl="1">
              <a:spcBef>
                <a:spcPts val="1000"/>
              </a:spcBef>
            </a:pPr>
            <a:r>
              <a:rPr lang="en-US" sz="1800" b="1" dirty="0">
                <a:solidFill>
                  <a:srgbClr val="000000"/>
                </a:solidFill>
                <a:latin typeface="Tenorite"/>
              </a:rPr>
              <a:t>Overall Renewable(+)</a:t>
            </a:r>
          </a:p>
          <a:p>
            <a:pPr marL="0" lvl="1" indent="0">
              <a:spcBef>
                <a:spcPts val="1000"/>
              </a:spcBef>
              <a:buNone/>
            </a:pPr>
            <a:endParaRPr lang="en-US" sz="1800" dirty="0">
              <a:solidFill>
                <a:srgbClr val="000000"/>
              </a:solidFill>
              <a:latin typeface="Tenorite"/>
            </a:endParaRPr>
          </a:p>
        </p:txBody>
      </p:sp>
    </p:spTree>
    <p:extLst>
      <p:ext uri="{BB962C8B-B14F-4D97-AF65-F5344CB8AC3E}">
        <p14:creationId xmlns:p14="http://schemas.microsoft.com/office/powerpoint/2010/main" val="2612517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Top 5 / Bottom 5 – Overall Consumption</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12" name="Picture 11">
            <a:extLst>
              <a:ext uri="{FF2B5EF4-FFF2-40B4-BE49-F238E27FC236}">
                <a16:creationId xmlns:a16="http://schemas.microsoft.com/office/drawing/2014/main" id="{2A764167-7332-C326-17E7-2B09CB9593E5}"/>
              </a:ext>
            </a:extLst>
          </p:cNvPr>
          <p:cNvPicPr>
            <a:picLocks noChangeAspect="1"/>
          </p:cNvPicPr>
          <p:nvPr/>
        </p:nvPicPr>
        <p:blipFill>
          <a:blip r:embed="rId2"/>
          <a:stretch>
            <a:fillRect/>
          </a:stretch>
        </p:blipFill>
        <p:spPr>
          <a:xfrm>
            <a:off x="595881" y="839908"/>
            <a:ext cx="9176769" cy="5034972"/>
          </a:xfrm>
          <a:prstGeom prst="rect">
            <a:avLst/>
          </a:prstGeom>
        </p:spPr>
      </p:pic>
      <p:sp>
        <p:nvSpPr>
          <p:cNvPr id="2" name="Content Placeholder 4">
            <a:extLst>
              <a:ext uri="{FF2B5EF4-FFF2-40B4-BE49-F238E27FC236}">
                <a16:creationId xmlns:a16="http://schemas.microsoft.com/office/drawing/2014/main" id="{77BD763D-A817-E086-AFCE-24A76747F8AE}"/>
              </a:ext>
            </a:extLst>
          </p:cNvPr>
          <p:cNvSpPr txBox="1">
            <a:spLocks/>
          </p:cNvSpPr>
          <p:nvPr/>
        </p:nvSpPr>
        <p:spPr>
          <a:xfrm>
            <a:off x="9655262" y="1593563"/>
            <a:ext cx="2273393" cy="4281317"/>
          </a:xfrm>
          <a:prstGeom prst="rect">
            <a:avLst/>
          </a:prstGeom>
        </p:spPr>
        <p:txBody>
          <a:bodyPr vert="horz" lIns="91440" tIns="45720" rIns="91440" bIns="45720" rtlCol="0" anchor="t">
            <a:normAutofit fontScale="92500" lnSpcReduction="20000"/>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FF0000"/>
                </a:solidFill>
                <a:effectLst/>
                <a:uLnTx/>
                <a:uFillTx/>
                <a:latin typeface="Tenorite"/>
                <a:ea typeface="+mn-ea"/>
                <a:cs typeface="+mn-cs"/>
              </a:rPr>
              <a:t>REVIEW STATS</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Most of the Top 5 Changes were Increases &lt; 1M (BN Btu)</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TX &amp; FL Made the Most Significant Increases in Overall Consumption</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Most of the Bottom 5 Changes were Decreases &lt; 350K (BN Btu)</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NY &amp; OH Made the Most Significant Decreases in Overall Consumption</a:t>
            </a:r>
          </a:p>
        </p:txBody>
      </p:sp>
    </p:spTree>
    <p:extLst>
      <p:ext uri="{BB962C8B-B14F-4D97-AF65-F5344CB8AC3E}">
        <p14:creationId xmlns:p14="http://schemas.microsoft.com/office/powerpoint/2010/main" val="3609341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Top 5 / Bottom 5 – Change Production</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8" name="Picture 7">
            <a:extLst>
              <a:ext uri="{FF2B5EF4-FFF2-40B4-BE49-F238E27FC236}">
                <a16:creationId xmlns:a16="http://schemas.microsoft.com/office/drawing/2014/main" id="{53141FC3-D842-233C-F783-23787FBB0A68}"/>
              </a:ext>
            </a:extLst>
          </p:cNvPr>
          <p:cNvPicPr>
            <a:picLocks noChangeAspect="1"/>
          </p:cNvPicPr>
          <p:nvPr/>
        </p:nvPicPr>
        <p:blipFill>
          <a:blip r:embed="rId2"/>
          <a:stretch>
            <a:fillRect/>
          </a:stretch>
        </p:blipFill>
        <p:spPr>
          <a:xfrm>
            <a:off x="601594" y="868480"/>
            <a:ext cx="9161531" cy="5122745"/>
          </a:xfrm>
          <a:prstGeom prst="rect">
            <a:avLst/>
          </a:prstGeom>
        </p:spPr>
      </p:pic>
      <p:sp>
        <p:nvSpPr>
          <p:cNvPr id="2" name="Content Placeholder 4">
            <a:extLst>
              <a:ext uri="{FF2B5EF4-FFF2-40B4-BE49-F238E27FC236}">
                <a16:creationId xmlns:a16="http://schemas.microsoft.com/office/drawing/2014/main" id="{191EB4BC-9F74-DDEE-B09F-088EDA0988F9}"/>
              </a:ext>
            </a:extLst>
          </p:cNvPr>
          <p:cNvSpPr txBox="1">
            <a:spLocks/>
          </p:cNvSpPr>
          <p:nvPr/>
        </p:nvSpPr>
        <p:spPr>
          <a:xfrm>
            <a:off x="9734550" y="1593703"/>
            <a:ext cx="2320565" cy="4281317"/>
          </a:xfrm>
          <a:prstGeom prst="rect">
            <a:avLst/>
          </a:prstGeom>
        </p:spPr>
        <p:txBody>
          <a:bodyPr vert="horz" lIns="91440" tIns="45720" rIns="91440" bIns="45720" rtlCol="0" anchor="t">
            <a:normAutofit fontScale="85000" lnSpcReduction="10000"/>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FF0000"/>
                </a:solidFill>
                <a:effectLst/>
                <a:uLnTx/>
                <a:uFillTx/>
                <a:latin typeface="Tenorite"/>
                <a:ea typeface="+mn-ea"/>
                <a:cs typeface="+mn-cs"/>
              </a:rPr>
              <a:t>REVIEW</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Almost Equal Shifts in Production are Observed Between TX &amp; WY for 1970 - 2000</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TX Made the Most Significant Increase for 2010vs2020</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Most of the Bottom 5 Changes were Decreases &lt; 700K (BN Btu)</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LA Made the Most Significant Decrease for All Years </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KY &amp; WV Made Almost Equal Increases &amp; Decreases for Years Observed</a:t>
            </a:r>
          </a:p>
        </p:txBody>
      </p:sp>
    </p:spTree>
    <p:extLst>
      <p:ext uri="{BB962C8B-B14F-4D97-AF65-F5344CB8AC3E}">
        <p14:creationId xmlns:p14="http://schemas.microsoft.com/office/powerpoint/2010/main" val="3487617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XXXX</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2" name="Content Placeholder 4">
            <a:extLst>
              <a:ext uri="{FF2B5EF4-FFF2-40B4-BE49-F238E27FC236}">
                <a16:creationId xmlns:a16="http://schemas.microsoft.com/office/drawing/2014/main" id="{F5700A84-A2C6-2AAE-E769-E0120C250BE1}"/>
              </a:ext>
            </a:extLst>
          </p:cNvPr>
          <p:cNvSpPr txBox="1">
            <a:spLocks/>
          </p:cNvSpPr>
          <p:nvPr/>
        </p:nvSpPr>
        <p:spPr>
          <a:xfrm>
            <a:off x="9781722" y="1593703"/>
            <a:ext cx="2410278" cy="4281317"/>
          </a:xfrm>
          <a:prstGeom prst="rect">
            <a:avLst/>
          </a:prstGeom>
        </p:spPr>
        <p:txBody>
          <a:bodyPr vert="horz" lIns="91440" tIns="45720" rIns="91440" bIns="45720" rtlCol="0" anchor="t">
            <a:normAutofit lnSpcReduction="10000"/>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kumimoji="0" lang="en-US" sz="1800" b="1" i="0" u="none" strike="noStrike" kern="1200" cap="none" spc="0" normalizeH="0" baseline="0" noProof="0" dirty="0">
                <a:ln>
                  <a:noFill/>
                </a:ln>
                <a:solidFill>
                  <a:srgbClr val="FF0000"/>
                </a:solidFill>
                <a:effectLst/>
                <a:uLnTx/>
                <a:uFillTx/>
                <a:latin typeface="Tenorite"/>
                <a:ea typeface="+mn-ea"/>
                <a:cs typeface="+mn-cs"/>
              </a:rPr>
              <a:t>REVIEW/REWRITE</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TX Displays the Most Significant Increases in Fossil Fuel &amp; Renewable Consumption for Years Observed</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Fossil Fuel and Nuclear Displays Highest Volume of Increases 1970-2000</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Renewable Consumption Displays Significant Increases After 2000</a:t>
            </a:r>
          </a:p>
        </p:txBody>
      </p:sp>
      <p:pic>
        <p:nvPicPr>
          <p:cNvPr id="9" name="Picture 8">
            <a:extLst>
              <a:ext uri="{FF2B5EF4-FFF2-40B4-BE49-F238E27FC236}">
                <a16:creationId xmlns:a16="http://schemas.microsoft.com/office/drawing/2014/main" id="{A0F19312-C843-4CD2-DC96-0AAEAA72FC5F}"/>
              </a:ext>
            </a:extLst>
          </p:cNvPr>
          <p:cNvPicPr>
            <a:picLocks noChangeAspect="1"/>
          </p:cNvPicPr>
          <p:nvPr/>
        </p:nvPicPr>
        <p:blipFill>
          <a:blip r:embed="rId2"/>
          <a:stretch>
            <a:fillRect/>
          </a:stretch>
        </p:blipFill>
        <p:spPr>
          <a:xfrm>
            <a:off x="624453" y="877998"/>
            <a:ext cx="9104855" cy="4875102"/>
          </a:xfrm>
          <a:prstGeom prst="rect">
            <a:avLst/>
          </a:prstGeom>
        </p:spPr>
      </p:pic>
    </p:spTree>
    <p:extLst>
      <p:ext uri="{BB962C8B-B14F-4D97-AF65-F5344CB8AC3E}">
        <p14:creationId xmlns:p14="http://schemas.microsoft.com/office/powerpoint/2010/main" val="2395520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XXXX</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4" name="Picture 3">
            <a:extLst>
              <a:ext uri="{FF2B5EF4-FFF2-40B4-BE49-F238E27FC236}">
                <a16:creationId xmlns:a16="http://schemas.microsoft.com/office/drawing/2014/main" id="{725BFEB3-2F9B-4E72-77E8-F296AEB81677}"/>
              </a:ext>
            </a:extLst>
          </p:cNvPr>
          <p:cNvPicPr>
            <a:picLocks noChangeAspect="1"/>
          </p:cNvPicPr>
          <p:nvPr/>
        </p:nvPicPr>
        <p:blipFill>
          <a:blip r:embed="rId2"/>
          <a:stretch>
            <a:fillRect/>
          </a:stretch>
        </p:blipFill>
        <p:spPr>
          <a:xfrm>
            <a:off x="620646" y="828474"/>
            <a:ext cx="9195355" cy="5143701"/>
          </a:xfrm>
          <a:prstGeom prst="rect">
            <a:avLst/>
          </a:prstGeom>
        </p:spPr>
      </p:pic>
      <p:sp>
        <p:nvSpPr>
          <p:cNvPr id="2" name="Content Placeholder 4">
            <a:extLst>
              <a:ext uri="{FF2B5EF4-FFF2-40B4-BE49-F238E27FC236}">
                <a16:creationId xmlns:a16="http://schemas.microsoft.com/office/drawing/2014/main" id="{67B5D075-6FA4-F30C-0E53-F420FD6D099B}"/>
              </a:ext>
            </a:extLst>
          </p:cNvPr>
          <p:cNvSpPr txBox="1">
            <a:spLocks/>
          </p:cNvSpPr>
          <p:nvPr/>
        </p:nvSpPr>
        <p:spPr>
          <a:xfrm>
            <a:off x="9734550" y="1593703"/>
            <a:ext cx="2320565" cy="4281317"/>
          </a:xfrm>
          <a:prstGeom prst="rect">
            <a:avLst/>
          </a:prstGeom>
        </p:spPr>
        <p:txBody>
          <a:bodyPr vert="horz" lIns="91440" tIns="45720" rIns="91440" bIns="45720" rtlCol="0" anchor="t">
            <a:normAutofit/>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FF0000"/>
                </a:solidFill>
                <a:effectLst/>
                <a:uLnTx/>
                <a:uFillTx/>
                <a:latin typeface="Tenorite"/>
                <a:ea typeface="+mn-ea"/>
                <a:cs typeface="+mn-cs"/>
              </a:rPr>
              <a:t>REVIEW/REWRITE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Fossil Fuel Chart Closely Mirrors the Overall Production Chart</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Renewable Production Displays Significant Increases After 2000</a:t>
            </a:r>
          </a:p>
        </p:txBody>
      </p:sp>
    </p:spTree>
    <p:extLst>
      <p:ext uri="{BB962C8B-B14F-4D97-AF65-F5344CB8AC3E}">
        <p14:creationId xmlns:p14="http://schemas.microsoft.com/office/powerpoint/2010/main" val="228278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Advancing Renewable Tech</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4" name="Picture 3">
            <a:extLst>
              <a:ext uri="{FF2B5EF4-FFF2-40B4-BE49-F238E27FC236}">
                <a16:creationId xmlns:a16="http://schemas.microsoft.com/office/drawing/2014/main" id="{BF38B370-1646-9E4D-B583-30327D4AEBF0}"/>
              </a:ext>
            </a:extLst>
          </p:cNvPr>
          <p:cNvPicPr>
            <a:picLocks noChangeAspect="1"/>
          </p:cNvPicPr>
          <p:nvPr/>
        </p:nvPicPr>
        <p:blipFill>
          <a:blip r:embed="rId2"/>
          <a:stretch>
            <a:fillRect/>
          </a:stretch>
        </p:blipFill>
        <p:spPr>
          <a:xfrm>
            <a:off x="649694" y="875673"/>
            <a:ext cx="9077012" cy="5088724"/>
          </a:xfrm>
          <a:prstGeom prst="rect">
            <a:avLst/>
          </a:prstGeom>
        </p:spPr>
      </p:pic>
      <p:sp>
        <p:nvSpPr>
          <p:cNvPr id="2" name="Content Placeholder 4">
            <a:extLst>
              <a:ext uri="{FF2B5EF4-FFF2-40B4-BE49-F238E27FC236}">
                <a16:creationId xmlns:a16="http://schemas.microsoft.com/office/drawing/2014/main" id="{05939253-999F-BA73-CA55-2CBF6C13D036}"/>
              </a:ext>
            </a:extLst>
          </p:cNvPr>
          <p:cNvSpPr txBox="1">
            <a:spLocks/>
          </p:cNvSpPr>
          <p:nvPr/>
        </p:nvSpPr>
        <p:spPr>
          <a:xfrm>
            <a:off x="9744635" y="1621135"/>
            <a:ext cx="2447365" cy="4343262"/>
          </a:xfrm>
          <a:prstGeom prst="rect">
            <a:avLst/>
          </a:prstGeom>
        </p:spPr>
        <p:txBody>
          <a:bodyPr vert="horz" lIns="91440" tIns="45720" rIns="91440" bIns="45720" rtlCol="0" anchor="t">
            <a:normAutofit/>
          </a:bodyPr>
          <a:lstStyle>
            <a:defPPr>
              <a:defRPr lang="en-US"/>
            </a:defPPr>
            <a:lvl1pPr marL="228600" marR="0" lvl="0" indent="-228600" fontAlgn="auto">
              <a:lnSpc>
                <a:spcPct val="90000"/>
              </a:lnSpc>
              <a:spcBef>
                <a:spcPts val="1000"/>
              </a:spcBef>
              <a:spcAft>
                <a:spcPts val="0"/>
              </a:spcAft>
              <a:buClrTx/>
              <a:buSzTx/>
              <a:buFont typeface="Arial" panose="020B0604020202020204" pitchFamily="34" charset="0"/>
              <a:buChar char="•"/>
              <a:tabLst/>
              <a:defRPr>
                <a:solidFill>
                  <a:srgbClr val="000000"/>
                </a:solidFill>
                <a:latin typeface="Tenorite"/>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XXXX</a:t>
            </a:r>
          </a:p>
          <a:p>
            <a:r>
              <a:rPr lang="en-US" dirty="0"/>
              <a:t>XXXX</a:t>
            </a:r>
          </a:p>
        </p:txBody>
      </p:sp>
    </p:spTree>
    <p:extLst>
      <p:ext uri="{BB962C8B-B14F-4D97-AF65-F5344CB8AC3E}">
        <p14:creationId xmlns:p14="http://schemas.microsoft.com/office/powerpoint/2010/main" val="1535491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Advancing Renewable Tech</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4" name="Picture 3">
            <a:extLst>
              <a:ext uri="{FF2B5EF4-FFF2-40B4-BE49-F238E27FC236}">
                <a16:creationId xmlns:a16="http://schemas.microsoft.com/office/drawing/2014/main" id="{C9D72677-47CB-1004-227A-AD20E0C069C0}"/>
              </a:ext>
            </a:extLst>
          </p:cNvPr>
          <p:cNvPicPr>
            <a:picLocks noChangeAspect="1"/>
          </p:cNvPicPr>
          <p:nvPr/>
        </p:nvPicPr>
        <p:blipFill>
          <a:blip r:embed="rId2"/>
          <a:stretch>
            <a:fillRect/>
          </a:stretch>
        </p:blipFill>
        <p:spPr>
          <a:xfrm>
            <a:off x="623923" y="815787"/>
            <a:ext cx="9089084" cy="5094233"/>
          </a:xfrm>
          <a:prstGeom prst="rect">
            <a:avLst/>
          </a:prstGeom>
        </p:spPr>
      </p:pic>
      <p:sp>
        <p:nvSpPr>
          <p:cNvPr id="2" name="Content Placeholder 4">
            <a:extLst>
              <a:ext uri="{FF2B5EF4-FFF2-40B4-BE49-F238E27FC236}">
                <a16:creationId xmlns:a16="http://schemas.microsoft.com/office/drawing/2014/main" id="{7CB2A154-2DD1-F76A-35C3-63B6D5B4B3ED}"/>
              </a:ext>
            </a:extLst>
          </p:cNvPr>
          <p:cNvSpPr txBox="1">
            <a:spLocks/>
          </p:cNvSpPr>
          <p:nvPr/>
        </p:nvSpPr>
        <p:spPr>
          <a:xfrm>
            <a:off x="9744635" y="1621135"/>
            <a:ext cx="2447365" cy="4288885"/>
          </a:xfrm>
          <a:prstGeom prst="rect">
            <a:avLst/>
          </a:prstGeom>
        </p:spPr>
        <p:txBody>
          <a:bodyPr vert="horz" lIns="91440" tIns="45720" rIns="91440" bIns="45720" rtlCol="0" anchor="t">
            <a:normAutofit/>
          </a:bodyPr>
          <a:lstStyle>
            <a:defPPr>
              <a:defRPr lang="en-US"/>
            </a:defPPr>
            <a:lvl1pPr marL="228600" marR="0" lvl="0" indent="-228600" fontAlgn="auto">
              <a:lnSpc>
                <a:spcPct val="90000"/>
              </a:lnSpc>
              <a:spcBef>
                <a:spcPts val="1000"/>
              </a:spcBef>
              <a:spcAft>
                <a:spcPts val="0"/>
              </a:spcAft>
              <a:buClrTx/>
              <a:buSzTx/>
              <a:buFont typeface="Arial" panose="020B0604020202020204" pitchFamily="34" charset="0"/>
              <a:buChar char="•"/>
              <a:tabLst/>
              <a:defRPr>
                <a:solidFill>
                  <a:srgbClr val="000000"/>
                </a:solidFill>
                <a:latin typeface="Tenorite"/>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XXXX</a:t>
            </a:r>
          </a:p>
          <a:p>
            <a:r>
              <a:rPr lang="en-US" dirty="0"/>
              <a:t>XXXX</a:t>
            </a:r>
          </a:p>
        </p:txBody>
      </p:sp>
    </p:spTree>
    <p:extLst>
      <p:ext uri="{BB962C8B-B14F-4D97-AF65-F5344CB8AC3E}">
        <p14:creationId xmlns:p14="http://schemas.microsoft.com/office/powerpoint/2010/main" val="3330512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XXXX</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4" name="Picture 3">
            <a:extLst>
              <a:ext uri="{FF2B5EF4-FFF2-40B4-BE49-F238E27FC236}">
                <a16:creationId xmlns:a16="http://schemas.microsoft.com/office/drawing/2014/main" id="{DF8094D3-4776-5B82-69E1-EB55AA4967AE}"/>
              </a:ext>
            </a:extLst>
          </p:cNvPr>
          <p:cNvPicPr>
            <a:picLocks noChangeAspect="1"/>
          </p:cNvPicPr>
          <p:nvPr/>
        </p:nvPicPr>
        <p:blipFill>
          <a:blip r:embed="rId2"/>
          <a:stretch>
            <a:fillRect/>
          </a:stretch>
        </p:blipFill>
        <p:spPr>
          <a:xfrm>
            <a:off x="649694" y="836370"/>
            <a:ext cx="9068120" cy="5026547"/>
          </a:xfrm>
          <a:prstGeom prst="rect">
            <a:avLst/>
          </a:prstGeom>
        </p:spPr>
      </p:pic>
      <p:sp>
        <p:nvSpPr>
          <p:cNvPr id="2" name="Content Placeholder 4">
            <a:extLst>
              <a:ext uri="{FF2B5EF4-FFF2-40B4-BE49-F238E27FC236}">
                <a16:creationId xmlns:a16="http://schemas.microsoft.com/office/drawing/2014/main" id="{7BAEB41F-BF47-E999-1C41-8B1EB185CE5C}"/>
              </a:ext>
            </a:extLst>
          </p:cNvPr>
          <p:cNvSpPr txBox="1">
            <a:spLocks/>
          </p:cNvSpPr>
          <p:nvPr/>
        </p:nvSpPr>
        <p:spPr>
          <a:xfrm>
            <a:off x="9744635" y="1621135"/>
            <a:ext cx="2447365" cy="4241782"/>
          </a:xfrm>
          <a:prstGeom prst="rect">
            <a:avLst/>
          </a:prstGeom>
        </p:spPr>
        <p:txBody>
          <a:bodyPr vert="horz" lIns="91440" tIns="45720" rIns="91440" bIns="45720" rtlCol="0" anchor="t">
            <a:normAutofit/>
          </a:bodyPr>
          <a:lstStyle>
            <a:defPPr>
              <a:defRPr lang="en-US"/>
            </a:defPPr>
            <a:lvl1pPr marL="228600" marR="0" lvl="0" indent="-228600" fontAlgn="auto">
              <a:lnSpc>
                <a:spcPct val="90000"/>
              </a:lnSpc>
              <a:spcBef>
                <a:spcPts val="1000"/>
              </a:spcBef>
              <a:spcAft>
                <a:spcPts val="0"/>
              </a:spcAft>
              <a:buClrTx/>
              <a:buSzTx/>
              <a:buFont typeface="Arial" panose="020B0604020202020204" pitchFamily="34" charset="0"/>
              <a:buChar char="•"/>
              <a:tabLst/>
              <a:defRPr>
                <a:solidFill>
                  <a:srgbClr val="000000"/>
                </a:solidFill>
                <a:latin typeface="Tenorite"/>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XXXX</a:t>
            </a:r>
          </a:p>
          <a:p>
            <a:r>
              <a:rPr lang="en-US" dirty="0"/>
              <a:t>XXXX</a:t>
            </a:r>
          </a:p>
        </p:txBody>
      </p:sp>
      <p:sp>
        <p:nvSpPr>
          <p:cNvPr id="8" name="TextBox 7">
            <a:extLst>
              <a:ext uri="{FF2B5EF4-FFF2-40B4-BE49-F238E27FC236}">
                <a16:creationId xmlns:a16="http://schemas.microsoft.com/office/drawing/2014/main" id="{45878235-B849-6C47-CF06-E52463F38B5F}"/>
              </a:ext>
            </a:extLst>
          </p:cNvPr>
          <p:cNvSpPr txBox="1"/>
          <p:nvPr/>
        </p:nvSpPr>
        <p:spPr>
          <a:xfrm rot="19623537">
            <a:off x="-523873" y="2677528"/>
            <a:ext cx="11628104" cy="1107996"/>
          </a:xfrm>
          <a:prstGeom prst="rect">
            <a:avLst/>
          </a:prstGeom>
          <a:noFill/>
        </p:spPr>
        <p:txBody>
          <a:bodyPr wrap="square" rtlCol="0">
            <a:spAutoFit/>
          </a:bodyPr>
          <a:lstStyle/>
          <a:p>
            <a:r>
              <a:rPr lang="en-US" sz="6600" b="1" dirty="0">
                <a:solidFill>
                  <a:srgbClr val="FF0000"/>
                </a:solidFill>
              </a:rPr>
              <a:t>CHOOSE 1 FORECECAST SLIDE</a:t>
            </a:r>
          </a:p>
        </p:txBody>
      </p:sp>
    </p:spTree>
    <p:extLst>
      <p:ext uri="{BB962C8B-B14F-4D97-AF65-F5344CB8AC3E}">
        <p14:creationId xmlns:p14="http://schemas.microsoft.com/office/powerpoint/2010/main" val="324071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XXXX</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9" name="Picture 8">
            <a:extLst>
              <a:ext uri="{FF2B5EF4-FFF2-40B4-BE49-F238E27FC236}">
                <a16:creationId xmlns:a16="http://schemas.microsoft.com/office/drawing/2014/main" id="{206832C0-F18F-7588-2BAD-6587131FDC13}"/>
              </a:ext>
            </a:extLst>
          </p:cNvPr>
          <p:cNvPicPr>
            <a:picLocks noChangeAspect="1"/>
          </p:cNvPicPr>
          <p:nvPr/>
        </p:nvPicPr>
        <p:blipFill>
          <a:blip r:embed="rId2"/>
          <a:stretch>
            <a:fillRect/>
          </a:stretch>
        </p:blipFill>
        <p:spPr>
          <a:xfrm>
            <a:off x="612492" y="912543"/>
            <a:ext cx="9078356" cy="5032913"/>
          </a:xfrm>
          <a:prstGeom prst="rect">
            <a:avLst/>
          </a:prstGeom>
        </p:spPr>
      </p:pic>
      <p:sp>
        <p:nvSpPr>
          <p:cNvPr id="2" name="Content Placeholder 4">
            <a:extLst>
              <a:ext uri="{FF2B5EF4-FFF2-40B4-BE49-F238E27FC236}">
                <a16:creationId xmlns:a16="http://schemas.microsoft.com/office/drawing/2014/main" id="{084BEBA0-A213-B73D-BE4A-7173DDBC106D}"/>
              </a:ext>
            </a:extLst>
          </p:cNvPr>
          <p:cNvSpPr txBox="1">
            <a:spLocks/>
          </p:cNvSpPr>
          <p:nvPr/>
        </p:nvSpPr>
        <p:spPr>
          <a:xfrm>
            <a:off x="9744635" y="1621135"/>
            <a:ext cx="2447365" cy="4324321"/>
          </a:xfrm>
          <a:prstGeom prst="rect">
            <a:avLst/>
          </a:prstGeom>
        </p:spPr>
        <p:txBody>
          <a:bodyPr vert="horz" lIns="91440" tIns="45720" rIns="91440" bIns="45720" rtlCol="0" anchor="t">
            <a:normAutofit/>
          </a:bodyPr>
          <a:lstStyle>
            <a:defPPr>
              <a:defRPr lang="en-US"/>
            </a:defPPr>
            <a:lvl1pPr marL="228600" marR="0" lvl="0" indent="-228600" fontAlgn="auto">
              <a:lnSpc>
                <a:spcPct val="90000"/>
              </a:lnSpc>
              <a:spcBef>
                <a:spcPts val="1000"/>
              </a:spcBef>
              <a:spcAft>
                <a:spcPts val="0"/>
              </a:spcAft>
              <a:buClrTx/>
              <a:buSzTx/>
              <a:buFont typeface="Arial" panose="020B0604020202020204" pitchFamily="34" charset="0"/>
              <a:buChar char="•"/>
              <a:tabLst/>
              <a:defRPr>
                <a:solidFill>
                  <a:srgbClr val="000000"/>
                </a:solidFill>
                <a:latin typeface="Tenorite"/>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XXXX</a:t>
            </a:r>
          </a:p>
          <a:p>
            <a:r>
              <a:rPr lang="en-US" dirty="0"/>
              <a:t>XXXX</a:t>
            </a:r>
          </a:p>
        </p:txBody>
      </p:sp>
      <p:sp>
        <p:nvSpPr>
          <p:cNvPr id="4" name="TextBox 3">
            <a:extLst>
              <a:ext uri="{FF2B5EF4-FFF2-40B4-BE49-F238E27FC236}">
                <a16:creationId xmlns:a16="http://schemas.microsoft.com/office/drawing/2014/main" id="{D4013C28-BCF5-E2DE-097B-284A071FE3BB}"/>
              </a:ext>
            </a:extLst>
          </p:cNvPr>
          <p:cNvSpPr txBox="1"/>
          <p:nvPr/>
        </p:nvSpPr>
        <p:spPr>
          <a:xfrm rot="19623537">
            <a:off x="-523873" y="2677528"/>
            <a:ext cx="11628104" cy="1107996"/>
          </a:xfrm>
          <a:prstGeom prst="rect">
            <a:avLst/>
          </a:prstGeom>
          <a:noFill/>
        </p:spPr>
        <p:txBody>
          <a:bodyPr wrap="square" rtlCol="0">
            <a:spAutoFit/>
          </a:bodyPr>
          <a:lstStyle/>
          <a:p>
            <a:r>
              <a:rPr lang="en-US" sz="6600" b="1" dirty="0">
                <a:solidFill>
                  <a:srgbClr val="FF0000"/>
                </a:solidFill>
              </a:rPr>
              <a:t>CHOOSE 1 FORECECAST SLIDE</a:t>
            </a:r>
          </a:p>
        </p:txBody>
      </p:sp>
    </p:spTree>
    <p:extLst>
      <p:ext uri="{BB962C8B-B14F-4D97-AF65-F5344CB8AC3E}">
        <p14:creationId xmlns:p14="http://schemas.microsoft.com/office/powerpoint/2010/main" val="1176370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lnSpcReduction="10000"/>
          </a:bodyPr>
          <a:lstStyle/>
          <a:p>
            <a:r>
              <a:rPr lang="en-US" dirty="0"/>
              <a:t>Introduction</a:t>
            </a:r>
          </a:p>
          <a:p>
            <a:r>
              <a:rPr lang="en-US" dirty="0"/>
              <a:t>Description / Definitions</a:t>
            </a:r>
          </a:p>
          <a:p>
            <a:r>
              <a:rPr lang="en-US" dirty="0"/>
              <a:t>Topic  </a:t>
            </a:r>
          </a:p>
          <a:p>
            <a:r>
              <a:rPr lang="en-US" dirty="0"/>
              <a:t>Topic </a:t>
            </a:r>
          </a:p>
          <a:p>
            <a:r>
              <a:rPr lang="en-US" dirty="0"/>
              <a:t>Topic</a:t>
            </a:r>
          </a:p>
          <a:p>
            <a:r>
              <a:rPr lang="en-US" dirty="0"/>
              <a:t>Topic</a:t>
            </a:r>
          </a:p>
          <a:p>
            <a:r>
              <a:rPr lang="en-US"/>
              <a:t>Topic</a:t>
            </a:r>
            <a:endParaRPr lang="en-US" dirty="0"/>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6/19/2023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Energy to GDP per Capita Comparison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XXXX</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7" name="Content Placeholder 4">
            <a:extLst>
              <a:ext uri="{FF2B5EF4-FFF2-40B4-BE49-F238E27FC236}">
                <a16:creationId xmlns:a16="http://schemas.microsoft.com/office/drawing/2014/main" id="{30D592B6-17A6-4AE9-0AAD-2FE61522C0C3}"/>
              </a:ext>
            </a:extLst>
          </p:cNvPr>
          <p:cNvSpPr txBox="1">
            <a:spLocks/>
          </p:cNvSpPr>
          <p:nvPr/>
        </p:nvSpPr>
        <p:spPr>
          <a:xfrm>
            <a:off x="9918607" y="1852783"/>
            <a:ext cx="2273393" cy="282861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Tenorite"/>
                <a:ea typeface="+mn-ea"/>
                <a:cs typeface="+mn-cs"/>
              </a:rPr>
              <a:t>XXXX</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Tenorite"/>
                <a:ea typeface="+mn-ea"/>
                <a:cs typeface="+mn-cs"/>
              </a:rPr>
              <a:t>XXXX</a:t>
            </a:r>
          </a:p>
        </p:txBody>
      </p:sp>
    </p:spTree>
    <p:extLst>
      <p:ext uri="{BB962C8B-B14F-4D97-AF65-F5344CB8AC3E}">
        <p14:creationId xmlns:p14="http://schemas.microsoft.com/office/powerpoint/2010/main" val="1377100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XXXX</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7" name="Content Placeholder 4">
            <a:extLst>
              <a:ext uri="{FF2B5EF4-FFF2-40B4-BE49-F238E27FC236}">
                <a16:creationId xmlns:a16="http://schemas.microsoft.com/office/drawing/2014/main" id="{30D592B6-17A6-4AE9-0AAD-2FE61522C0C3}"/>
              </a:ext>
            </a:extLst>
          </p:cNvPr>
          <p:cNvSpPr txBox="1">
            <a:spLocks/>
          </p:cNvSpPr>
          <p:nvPr/>
        </p:nvSpPr>
        <p:spPr>
          <a:xfrm>
            <a:off x="9918607" y="1852783"/>
            <a:ext cx="2273393" cy="282861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Tenorite"/>
                <a:ea typeface="+mn-ea"/>
                <a:cs typeface="+mn-cs"/>
              </a:rPr>
              <a:t>XXXX</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Tenorite"/>
                <a:ea typeface="+mn-ea"/>
                <a:cs typeface="+mn-cs"/>
              </a:rPr>
              <a:t>XXXX</a:t>
            </a:r>
          </a:p>
        </p:txBody>
      </p:sp>
    </p:spTree>
    <p:extLst>
      <p:ext uri="{BB962C8B-B14F-4D97-AF65-F5344CB8AC3E}">
        <p14:creationId xmlns:p14="http://schemas.microsoft.com/office/powerpoint/2010/main" val="3052614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XXXX</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7" name="Content Placeholder 4">
            <a:extLst>
              <a:ext uri="{FF2B5EF4-FFF2-40B4-BE49-F238E27FC236}">
                <a16:creationId xmlns:a16="http://schemas.microsoft.com/office/drawing/2014/main" id="{30D592B6-17A6-4AE9-0AAD-2FE61522C0C3}"/>
              </a:ext>
            </a:extLst>
          </p:cNvPr>
          <p:cNvSpPr txBox="1">
            <a:spLocks/>
          </p:cNvSpPr>
          <p:nvPr/>
        </p:nvSpPr>
        <p:spPr>
          <a:xfrm>
            <a:off x="9918607" y="1852783"/>
            <a:ext cx="2273393" cy="282861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Tenorite"/>
                <a:ea typeface="+mn-ea"/>
                <a:cs typeface="+mn-cs"/>
              </a:rPr>
              <a:t>XXXX</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Tenorite"/>
                <a:ea typeface="+mn-ea"/>
                <a:cs typeface="+mn-cs"/>
              </a:rPr>
              <a:t>XXXX</a:t>
            </a:r>
          </a:p>
        </p:txBody>
      </p:sp>
    </p:spTree>
    <p:extLst>
      <p:ext uri="{BB962C8B-B14F-4D97-AF65-F5344CB8AC3E}">
        <p14:creationId xmlns:p14="http://schemas.microsoft.com/office/powerpoint/2010/main" val="1290802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XXXX</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r>
              <a:rPr lang="en-US" dirty="0"/>
              <a:t>XXXX</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r>
              <a:rPr lang="en-US" dirty="0"/>
              <a:t>XXXX</a:t>
            </a:r>
          </a:p>
          <a:p>
            <a:r>
              <a:rPr lang="en-US" dirty="0"/>
              <a:t>XXXX</a:t>
            </a:r>
          </a:p>
          <a:p>
            <a:r>
              <a:rPr lang="en-US" dirty="0"/>
              <a:t>XXXX</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a:lstStyle/>
          <a:p>
            <a:r>
              <a:rPr lang="en-US" dirty="0"/>
              <a:t>XXXX</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a:bodyPr>
          <a:lstStyle/>
          <a:p>
            <a:r>
              <a:rPr lang="en-US" dirty="0"/>
              <a:t>XXXX</a:t>
            </a:r>
          </a:p>
          <a:p>
            <a:r>
              <a:rPr lang="en-US" dirty="0"/>
              <a:t>XXXX</a:t>
            </a:r>
          </a:p>
          <a:p>
            <a:r>
              <a:rPr lang="en-US" dirty="0"/>
              <a:t>XXXX</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6/19/2023</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23</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XXXX</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3" y="2003804"/>
            <a:ext cx="3173278" cy="522514"/>
          </a:xfrm>
        </p:spPr>
        <p:txBody>
          <a:bodyPr/>
          <a:lstStyle/>
          <a:p>
            <a:r>
              <a:rPr lang="en-US" dirty="0"/>
              <a:t>XXXX</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r>
              <a:rPr lang="en-US" dirty="0"/>
              <a:t>XXXX</a:t>
            </a:r>
          </a:p>
          <a:p>
            <a:r>
              <a:rPr lang="en-US" dirty="0"/>
              <a:t>XXXX</a:t>
            </a:r>
          </a:p>
          <a:p>
            <a:r>
              <a:rPr lang="en-US" dirty="0"/>
              <a:t>XXXX</a:t>
            </a:r>
          </a:p>
          <a:p>
            <a:endParaRPr lang="en-US" dirty="0"/>
          </a:p>
          <a:p>
            <a:endParaRPr lang="en-US" dirty="0"/>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4683788" y="2003804"/>
            <a:ext cx="3173278" cy="522514"/>
          </a:xfrm>
        </p:spPr>
        <p:txBody>
          <a:bodyPr/>
          <a:lstStyle/>
          <a:p>
            <a:r>
              <a:rPr lang="en-US" dirty="0"/>
              <a:t>XXXX</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526318"/>
            <a:ext cx="3173279" cy="2828613"/>
          </a:xfrm>
        </p:spPr>
        <p:txBody>
          <a:bodyPr vert="horz" lIns="91440" tIns="45720" rIns="91440" bIns="45720" rtlCol="0" anchor="t">
            <a:normAutofit/>
          </a:bodyPr>
          <a:lstStyle/>
          <a:p>
            <a:r>
              <a:rPr lang="en-US" dirty="0"/>
              <a:t>XXXX</a:t>
            </a:r>
          </a:p>
          <a:p>
            <a:r>
              <a:rPr lang="en-US" dirty="0"/>
              <a:t>XXXX</a:t>
            </a:r>
          </a:p>
          <a:p>
            <a:r>
              <a:rPr lang="en-US" dirty="0"/>
              <a:t>XXXX</a:t>
            </a:r>
          </a:p>
          <a:p>
            <a:endParaRPr lang="en-US" dirty="0"/>
          </a:p>
          <a:p>
            <a:endParaRPr lang="en-US" dirty="0"/>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8200083" y="2003804"/>
            <a:ext cx="3173278" cy="522514"/>
          </a:xfrm>
        </p:spPr>
        <p:txBody>
          <a:bodyPr/>
          <a:lstStyle/>
          <a:p>
            <a:r>
              <a:rPr lang="en-US" dirty="0"/>
              <a:t>XXXX</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526318"/>
            <a:ext cx="3173279" cy="2828613"/>
          </a:xfrm>
        </p:spPr>
        <p:txBody>
          <a:bodyPr/>
          <a:lstStyle/>
          <a:p>
            <a:r>
              <a:rPr lang="en-US" dirty="0"/>
              <a:t>XXXX</a:t>
            </a:r>
          </a:p>
          <a:p>
            <a:r>
              <a:rPr lang="en-US" dirty="0"/>
              <a:t>XXXX</a:t>
            </a:r>
          </a:p>
          <a:p>
            <a:r>
              <a:rPr lang="en-US" dirty="0"/>
              <a:t>XXXX</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6/19/2023</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24</a:t>
            </a:fld>
            <a:endParaRPr lang="en-US" dirty="0"/>
          </a:p>
        </p:txBody>
      </p:sp>
    </p:spTree>
    <p:extLst>
      <p:ext uri="{BB962C8B-B14F-4D97-AF65-F5344CB8AC3E}">
        <p14:creationId xmlns:p14="http://schemas.microsoft.com/office/powerpoint/2010/main" val="2721508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XXXX</a:t>
            </a:r>
          </a:p>
          <a:p>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6/19/2023</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25</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fontScale="62500" lnSpcReduction="20000"/>
          </a:bodyPr>
          <a:lstStyle/>
          <a:p>
            <a:r>
              <a:rPr lang="en-US" dirty="0"/>
              <a:t>Lawrence Haggerty​</a:t>
            </a:r>
          </a:p>
          <a:p>
            <a:endParaRPr lang="en-US" dirty="0"/>
          </a:p>
          <a:p>
            <a:r>
              <a:rPr lang="en-US" dirty="0"/>
              <a:t>lawrence.c.Haggerty@gmail.com </a:t>
            </a:r>
          </a:p>
          <a:p>
            <a:endParaRPr lang="en-US" dirty="0"/>
          </a:p>
          <a:p>
            <a:r>
              <a:rPr lang="en-US" dirty="0"/>
              <a:t>https://www.linkedin.com/in/lawrence-haggerty/</a:t>
            </a:r>
          </a:p>
          <a:p>
            <a:endParaRPr lang="en-US" dirty="0"/>
          </a:p>
          <a:p>
            <a:r>
              <a:rPr lang="en-US" dirty="0"/>
              <a:t>https://github.com/lawrence-haggerty</a:t>
            </a:r>
          </a:p>
        </p:txBody>
      </p:sp>
    </p:spTree>
    <p:extLst>
      <p:ext uri="{BB962C8B-B14F-4D97-AF65-F5344CB8AC3E}">
        <p14:creationId xmlns:p14="http://schemas.microsoft.com/office/powerpoint/2010/main" val="926184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pic>
        <p:nvPicPr>
          <p:cNvPr id="9" name="Picture 8">
            <a:extLst>
              <a:ext uri="{FF2B5EF4-FFF2-40B4-BE49-F238E27FC236}">
                <a16:creationId xmlns:a16="http://schemas.microsoft.com/office/drawing/2014/main" id="{097BE1C3-05D1-DBA2-7F84-993A6FE9FB49}"/>
              </a:ext>
            </a:extLst>
          </p:cNvPr>
          <p:cNvPicPr>
            <a:picLocks noChangeAspect="1"/>
          </p:cNvPicPr>
          <p:nvPr/>
        </p:nvPicPr>
        <p:blipFill>
          <a:blip r:embed="rId2"/>
          <a:stretch>
            <a:fillRect/>
          </a:stretch>
        </p:blipFill>
        <p:spPr>
          <a:xfrm>
            <a:off x="614523" y="681267"/>
            <a:ext cx="9170500" cy="5482744"/>
          </a:xfrm>
          <a:prstGeom prst="rect">
            <a:avLst/>
          </a:prstGeom>
        </p:spPr>
      </p:pic>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GDP per Capita - Consumption</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13" name="Content Placeholder 4">
            <a:extLst>
              <a:ext uri="{FF2B5EF4-FFF2-40B4-BE49-F238E27FC236}">
                <a16:creationId xmlns:a16="http://schemas.microsoft.com/office/drawing/2014/main" id="{C9FD9FE9-4B0D-CEB6-7485-BE14CD8BBFF8}"/>
              </a:ext>
            </a:extLst>
          </p:cNvPr>
          <p:cNvSpPr txBox="1">
            <a:spLocks/>
          </p:cNvSpPr>
          <p:nvPr/>
        </p:nvSpPr>
        <p:spPr>
          <a:xfrm>
            <a:off x="9918607" y="1852783"/>
            <a:ext cx="2273393" cy="282861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Tenorite"/>
                <a:ea typeface="+mn-ea"/>
                <a:cs typeface="+mn-cs"/>
              </a:rPr>
              <a:t>XXXX</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Tenorite"/>
                <a:ea typeface="+mn-ea"/>
                <a:cs typeface="+mn-cs"/>
              </a:rPr>
              <a:t>XXXX</a:t>
            </a:r>
          </a:p>
        </p:txBody>
      </p:sp>
      <p:sp>
        <p:nvSpPr>
          <p:cNvPr id="2" name="TextBox 1">
            <a:extLst>
              <a:ext uri="{FF2B5EF4-FFF2-40B4-BE49-F238E27FC236}">
                <a16:creationId xmlns:a16="http://schemas.microsoft.com/office/drawing/2014/main" id="{1F1F9122-3523-F616-C2BA-FE9E4AA3B709}"/>
              </a:ext>
            </a:extLst>
          </p:cNvPr>
          <p:cNvSpPr txBox="1"/>
          <p:nvPr/>
        </p:nvSpPr>
        <p:spPr>
          <a:xfrm rot="18784934">
            <a:off x="1703293" y="2281204"/>
            <a:ext cx="7541997" cy="1569660"/>
          </a:xfrm>
          <a:prstGeom prst="rect">
            <a:avLst/>
          </a:prstGeom>
          <a:noFill/>
        </p:spPr>
        <p:txBody>
          <a:bodyPr wrap="square" rtlCol="0">
            <a:spAutoFit/>
          </a:bodyPr>
          <a:lstStyle/>
          <a:p>
            <a:r>
              <a:rPr lang="en-US" sz="9600" b="1" dirty="0">
                <a:solidFill>
                  <a:srgbClr val="FF0000"/>
                </a:solidFill>
              </a:rPr>
              <a:t>XXXXXXXXXX</a:t>
            </a:r>
          </a:p>
        </p:txBody>
      </p:sp>
    </p:spTree>
    <p:extLst>
      <p:ext uri="{BB962C8B-B14F-4D97-AF65-F5344CB8AC3E}">
        <p14:creationId xmlns:p14="http://schemas.microsoft.com/office/powerpoint/2010/main" val="246597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Comparison GDP per Capita - Production</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4" name="Picture 3">
            <a:extLst>
              <a:ext uri="{FF2B5EF4-FFF2-40B4-BE49-F238E27FC236}">
                <a16:creationId xmlns:a16="http://schemas.microsoft.com/office/drawing/2014/main" id="{B4DB64C8-D4F7-9CE9-01DF-8100E8BA719C}"/>
              </a:ext>
            </a:extLst>
          </p:cNvPr>
          <p:cNvPicPr>
            <a:picLocks noChangeAspect="1"/>
          </p:cNvPicPr>
          <p:nvPr/>
        </p:nvPicPr>
        <p:blipFill>
          <a:blip r:embed="rId2"/>
          <a:stretch>
            <a:fillRect/>
          </a:stretch>
        </p:blipFill>
        <p:spPr>
          <a:xfrm>
            <a:off x="612204" y="708538"/>
            <a:ext cx="9097404" cy="5455630"/>
          </a:xfrm>
          <a:prstGeom prst="rect">
            <a:avLst/>
          </a:prstGeom>
          <a:ln>
            <a:solidFill>
              <a:schemeClr val="tx1"/>
            </a:solidFill>
          </a:ln>
        </p:spPr>
      </p:pic>
      <p:sp>
        <p:nvSpPr>
          <p:cNvPr id="7" name="Content Placeholder 4">
            <a:extLst>
              <a:ext uri="{FF2B5EF4-FFF2-40B4-BE49-F238E27FC236}">
                <a16:creationId xmlns:a16="http://schemas.microsoft.com/office/drawing/2014/main" id="{30D592B6-17A6-4AE9-0AAD-2FE61522C0C3}"/>
              </a:ext>
            </a:extLst>
          </p:cNvPr>
          <p:cNvSpPr txBox="1">
            <a:spLocks/>
          </p:cNvSpPr>
          <p:nvPr/>
        </p:nvSpPr>
        <p:spPr>
          <a:xfrm>
            <a:off x="9918607" y="1852783"/>
            <a:ext cx="2273393" cy="282861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Tenorite"/>
                <a:ea typeface="+mn-ea"/>
                <a:cs typeface="+mn-cs"/>
              </a:rPr>
              <a:t>XXXX</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Tenorite"/>
                <a:ea typeface="+mn-ea"/>
                <a:cs typeface="+mn-cs"/>
              </a:rPr>
              <a:t>XXXX</a:t>
            </a:r>
          </a:p>
        </p:txBody>
      </p:sp>
      <p:sp>
        <p:nvSpPr>
          <p:cNvPr id="2" name="TextBox 1">
            <a:extLst>
              <a:ext uri="{FF2B5EF4-FFF2-40B4-BE49-F238E27FC236}">
                <a16:creationId xmlns:a16="http://schemas.microsoft.com/office/drawing/2014/main" id="{315DA410-412C-52CC-9CB2-9B7D8A32195A}"/>
              </a:ext>
            </a:extLst>
          </p:cNvPr>
          <p:cNvSpPr txBox="1"/>
          <p:nvPr/>
        </p:nvSpPr>
        <p:spPr>
          <a:xfrm rot="18784934">
            <a:off x="1703293" y="2281204"/>
            <a:ext cx="7541997" cy="1569660"/>
          </a:xfrm>
          <a:prstGeom prst="rect">
            <a:avLst/>
          </a:prstGeom>
          <a:noFill/>
        </p:spPr>
        <p:txBody>
          <a:bodyPr wrap="square" rtlCol="0">
            <a:spAutoFit/>
          </a:bodyPr>
          <a:lstStyle/>
          <a:p>
            <a:r>
              <a:rPr lang="en-US" sz="9600" b="1" dirty="0">
                <a:solidFill>
                  <a:srgbClr val="FF0000"/>
                </a:solidFill>
              </a:rPr>
              <a:t>XXXXXXXXXX</a:t>
            </a:r>
          </a:p>
        </p:txBody>
      </p:sp>
    </p:spTree>
    <p:extLst>
      <p:ext uri="{BB962C8B-B14F-4D97-AF65-F5344CB8AC3E}">
        <p14:creationId xmlns:p14="http://schemas.microsoft.com/office/powerpoint/2010/main" val="2218462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Top 5 / Bottom 5</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7" name="Content Placeholder 4">
            <a:extLst>
              <a:ext uri="{FF2B5EF4-FFF2-40B4-BE49-F238E27FC236}">
                <a16:creationId xmlns:a16="http://schemas.microsoft.com/office/drawing/2014/main" id="{30D592B6-17A6-4AE9-0AAD-2FE61522C0C3}"/>
              </a:ext>
            </a:extLst>
          </p:cNvPr>
          <p:cNvSpPr txBox="1">
            <a:spLocks/>
          </p:cNvSpPr>
          <p:nvPr/>
        </p:nvSpPr>
        <p:spPr>
          <a:xfrm>
            <a:off x="9822730" y="1621135"/>
            <a:ext cx="2369270" cy="2828613"/>
          </a:xfrm>
          <a:prstGeom prst="rect">
            <a:avLst/>
          </a:prstGeom>
        </p:spPr>
        <p:txBody>
          <a:bodyPr vert="horz" lIns="91440" tIns="45720" rIns="91440" bIns="45720" rtlCol="0" anchor="t">
            <a:normAutofit/>
          </a:bodyPr>
          <a:lstStyle>
            <a:defPPr>
              <a:defRPr lang="en-US"/>
            </a:defPPr>
            <a:lvl1pPr marL="228600" marR="0" lvl="0" indent="-228600" fontAlgn="auto">
              <a:lnSpc>
                <a:spcPct val="90000"/>
              </a:lnSpc>
              <a:spcBef>
                <a:spcPts val="1000"/>
              </a:spcBef>
              <a:spcAft>
                <a:spcPts val="0"/>
              </a:spcAft>
              <a:buClrTx/>
              <a:buSzTx/>
              <a:buFont typeface="Arial" panose="020B0604020202020204" pitchFamily="34" charset="0"/>
              <a:buChar char="•"/>
              <a:tabLst/>
              <a:defRPr>
                <a:solidFill>
                  <a:srgbClr val="000000"/>
                </a:solidFill>
                <a:latin typeface="Tenorite"/>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XXXX</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XXXX</a:t>
            </a:r>
          </a:p>
        </p:txBody>
      </p:sp>
      <p:pic>
        <p:nvPicPr>
          <p:cNvPr id="9" name="Picture 8">
            <a:extLst>
              <a:ext uri="{FF2B5EF4-FFF2-40B4-BE49-F238E27FC236}">
                <a16:creationId xmlns:a16="http://schemas.microsoft.com/office/drawing/2014/main" id="{75D32653-306E-0FC8-BB15-79887AB9AEA0}"/>
              </a:ext>
            </a:extLst>
          </p:cNvPr>
          <p:cNvPicPr>
            <a:picLocks noChangeAspect="1"/>
          </p:cNvPicPr>
          <p:nvPr/>
        </p:nvPicPr>
        <p:blipFill>
          <a:blip r:embed="rId2"/>
          <a:stretch>
            <a:fillRect/>
          </a:stretch>
        </p:blipFill>
        <p:spPr>
          <a:xfrm>
            <a:off x="589384" y="830355"/>
            <a:ext cx="9233346" cy="4950583"/>
          </a:xfrm>
          <a:prstGeom prst="rect">
            <a:avLst/>
          </a:prstGeom>
        </p:spPr>
      </p:pic>
    </p:spTree>
    <p:extLst>
      <p:ext uri="{BB962C8B-B14F-4D97-AF65-F5344CB8AC3E}">
        <p14:creationId xmlns:p14="http://schemas.microsoft.com/office/powerpoint/2010/main" val="1131259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438399"/>
            <a:ext cx="10493930" cy="3917951"/>
          </a:xfrm>
        </p:spPr>
        <p:txBody>
          <a:bodyPr vert="horz" lIns="91440" tIns="45720" rIns="91440" bIns="45720" rtlCol="0" anchor="t">
            <a:normAutofit fontScale="77500" lnSpcReduction="20000"/>
          </a:bodyPr>
          <a:lstStyle/>
          <a:p>
            <a:pPr marL="342900" indent="-342900">
              <a:buFont typeface="Arial" panose="020B0604020202020204" pitchFamily="34" charset="0"/>
              <a:buChar char="•"/>
            </a:pPr>
            <a:r>
              <a:rPr lang="en-US" dirty="0"/>
              <a:t>There has been a consistent axiom since the beginning of the industrial revolution that energy drives commerce. </a:t>
            </a:r>
          </a:p>
          <a:p>
            <a:pPr marL="342900" indent="-342900">
              <a:buFont typeface="Arial" panose="020B0604020202020204" pitchFamily="34" charset="0"/>
              <a:buChar char="•"/>
            </a:pPr>
            <a:r>
              <a:rPr lang="en-US" dirty="0"/>
              <a:t>This project compares how the production and consumption of energy compares to the gross domestic product (GDP) per capita at the state and national level focused on understanding the trajectory for movement away from fossil fuel as our primary energy source and its alignment to the nation’s leading fiscal metric. </a:t>
            </a:r>
          </a:p>
          <a:p>
            <a:pPr marL="342900" indent="-342900">
              <a:buFont typeface="Arial" panose="020B0604020202020204" pitchFamily="34" charset="0"/>
              <a:buChar char="•"/>
            </a:pPr>
            <a:r>
              <a:rPr lang="en-US" dirty="0"/>
              <a:t>Analysis utilized energy &amp; economic related data sets from the Bureau of Economic Analysis, US Census Bureau, Energy Information Agency, &amp; International Information Agency.</a:t>
            </a:r>
          </a:p>
          <a:p>
            <a:pPr marL="342900" indent="-342900">
              <a:buFont typeface="Arial" panose="020B0604020202020204" pitchFamily="34" charset="0"/>
              <a:buChar char="•"/>
            </a:pPr>
            <a:r>
              <a:rPr lang="en-US" dirty="0"/>
              <a:t>Years Reviewed: 1970, 1980, 1990, 2000, 2010, 2020</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6/19/2023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Energy to GDP per Capita Comparison</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Top 5 / Bottom 5</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4" name="Picture 3">
            <a:extLst>
              <a:ext uri="{FF2B5EF4-FFF2-40B4-BE49-F238E27FC236}">
                <a16:creationId xmlns:a16="http://schemas.microsoft.com/office/drawing/2014/main" id="{FB1A3C6C-2ED1-884C-FFA3-FE5ACB73A499}"/>
              </a:ext>
            </a:extLst>
          </p:cNvPr>
          <p:cNvPicPr>
            <a:picLocks noChangeAspect="1"/>
          </p:cNvPicPr>
          <p:nvPr/>
        </p:nvPicPr>
        <p:blipFill>
          <a:blip r:embed="rId2"/>
          <a:stretch>
            <a:fillRect/>
          </a:stretch>
        </p:blipFill>
        <p:spPr>
          <a:xfrm>
            <a:off x="577223" y="846937"/>
            <a:ext cx="9165026" cy="5029987"/>
          </a:xfrm>
          <a:prstGeom prst="rect">
            <a:avLst/>
          </a:prstGeom>
        </p:spPr>
      </p:pic>
      <p:sp>
        <p:nvSpPr>
          <p:cNvPr id="2" name="Content Placeholder 4">
            <a:extLst>
              <a:ext uri="{FF2B5EF4-FFF2-40B4-BE49-F238E27FC236}">
                <a16:creationId xmlns:a16="http://schemas.microsoft.com/office/drawing/2014/main" id="{569199FF-8167-5E40-0464-A5A2BBF6463B}"/>
              </a:ext>
            </a:extLst>
          </p:cNvPr>
          <p:cNvSpPr txBox="1">
            <a:spLocks/>
          </p:cNvSpPr>
          <p:nvPr/>
        </p:nvSpPr>
        <p:spPr>
          <a:xfrm>
            <a:off x="9822730" y="1621135"/>
            <a:ext cx="2369270" cy="2828613"/>
          </a:xfrm>
          <a:prstGeom prst="rect">
            <a:avLst/>
          </a:prstGeom>
        </p:spPr>
        <p:txBody>
          <a:bodyPr vert="horz" lIns="91440" tIns="45720" rIns="91440" bIns="45720" rtlCol="0" anchor="t">
            <a:normAutofit/>
          </a:bodyPr>
          <a:lstStyle>
            <a:defPPr>
              <a:defRPr lang="en-US"/>
            </a:defPPr>
            <a:lvl1pPr marL="228600" marR="0" lvl="0" indent="-228600" fontAlgn="auto">
              <a:lnSpc>
                <a:spcPct val="90000"/>
              </a:lnSpc>
              <a:spcBef>
                <a:spcPts val="1000"/>
              </a:spcBef>
              <a:spcAft>
                <a:spcPts val="0"/>
              </a:spcAft>
              <a:buClrTx/>
              <a:buSzTx/>
              <a:buFont typeface="Arial" panose="020B0604020202020204" pitchFamily="34" charset="0"/>
              <a:buChar char="•"/>
              <a:tabLst/>
              <a:defRPr>
                <a:solidFill>
                  <a:srgbClr val="000000"/>
                </a:solidFill>
                <a:latin typeface="Tenorite"/>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XXXX</a:t>
            </a:r>
          </a:p>
          <a:p>
            <a:r>
              <a:rPr lang="en-US" dirty="0"/>
              <a:t>XXXX</a:t>
            </a:r>
          </a:p>
        </p:txBody>
      </p:sp>
    </p:spTree>
    <p:extLst>
      <p:ext uri="{BB962C8B-B14F-4D97-AF65-F5344CB8AC3E}">
        <p14:creationId xmlns:p14="http://schemas.microsoft.com/office/powerpoint/2010/main" val="8539762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Top 5 / Bottom 5</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9" name="Picture 8">
            <a:extLst>
              <a:ext uri="{FF2B5EF4-FFF2-40B4-BE49-F238E27FC236}">
                <a16:creationId xmlns:a16="http://schemas.microsoft.com/office/drawing/2014/main" id="{FD53D075-587F-CD8E-39EA-8160041EA06E}"/>
              </a:ext>
            </a:extLst>
          </p:cNvPr>
          <p:cNvPicPr>
            <a:picLocks noChangeAspect="1"/>
          </p:cNvPicPr>
          <p:nvPr/>
        </p:nvPicPr>
        <p:blipFill>
          <a:blip r:embed="rId2"/>
          <a:stretch>
            <a:fillRect/>
          </a:stretch>
        </p:blipFill>
        <p:spPr>
          <a:xfrm>
            <a:off x="638310" y="845118"/>
            <a:ext cx="9204521" cy="5174682"/>
          </a:xfrm>
          <a:prstGeom prst="rect">
            <a:avLst/>
          </a:prstGeom>
        </p:spPr>
      </p:pic>
      <p:sp>
        <p:nvSpPr>
          <p:cNvPr id="2" name="Content Placeholder 4">
            <a:extLst>
              <a:ext uri="{FF2B5EF4-FFF2-40B4-BE49-F238E27FC236}">
                <a16:creationId xmlns:a16="http://schemas.microsoft.com/office/drawing/2014/main" id="{44125AB7-2AA8-D0C6-5192-F77539F5DBDA}"/>
              </a:ext>
            </a:extLst>
          </p:cNvPr>
          <p:cNvSpPr txBox="1">
            <a:spLocks/>
          </p:cNvSpPr>
          <p:nvPr/>
        </p:nvSpPr>
        <p:spPr>
          <a:xfrm>
            <a:off x="9822730" y="1621135"/>
            <a:ext cx="2369270" cy="2828613"/>
          </a:xfrm>
          <a:prstGeom prst="rect">
            <a:avLst/>
          </a:prstGeom>
        </p:spPr>
        <p:txBody>
          <a:bodyPr vert="horz" lIns="91440" tIns="45720" rIns="91440" bIns="45720" rtlCol="0" anchor="t">
            <a:normAutofit/>
          </a:bodyPr>
          <a:lstStyle>
            <a:defPPr>
              <a:defRPr lang="en-US"/>
            </a:defPPr>
            <a:lvl1pPr marL="228600" marR="0" lvl="0" indent="-228600" fontAlgn="auto">
              <a:lnSpc>
                <a:spcPct val="90000"/>
              </a:lnSpc>
              <a:spcBef>
                <a:spcPts val="1000"/>
              </a:spcBef>
              <a:spcAft>
                <a:spcPts val="0"/>
              </a:spcAft>
              <a:buClrTx/>
              <a:buSzTx/>
              <a:buFont typeface="Arial" panose="020B0604020202020204" pitchFamily="34" charset="0"/>
              <a:buChar char="•"/>
              <a:tabLst/>
              <a:defRPr>
                <a:solidFill>
                  <a:srgbClr val="000000"/>
                </a:solidFill>
                <a:latin typeface="Tenorite"/>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XXXX</a:t>
            </a:r>
          </a:p>
          <a:p>
            <a:r>
              <a:rPr lang="en-US" dirty="0"/>
              <a:t>XXXX</a:t>
            </a:r>
          </a:p>
        </p:txBody>
      </p:sp>
    </p:spTree>
    <p:extLst>
      <p:ext uri="{BB962C8B-B14F-4D97-AF65-F5344CB8AC3E}">
        <p14:creationId xmlns:p14="http://schemas.microsoft.com/office/powerpoint/2010/main" val="20174026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Energy Mix – Aggregate Consumption</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7" name="Content Placeholder 4">
            <a:extLst>
              <a:ext uri="{FF2B5EF4-FFF2-40B4-BE49-F238E27FC236}">
                <a16:creationId xmlns:a16="http://schemas.microsoft.com/office/drawing/2014/main" id="{30D592B6-17A6-4AE9-0AAD-2FE61522C0C3}"/>
              </a:ext>
            </a:extLst>
          </p:cNvPr>
          <p:cNvSpPr txBox="1">
            <a:spLocks/>
          </p:cNvSpPr>
          <p:nvPr/>
        </p:nvSpPr>
        <p:spPr>
          <a:xfrm>
            <a:off x="9918607" y="1852783"/>
            <a:ext cx="2273393" cy="282861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Tenorite"/>
                <a:ea typeface="+mn-ea"/>
                <a:cs typeface="+mn-cs"/>
              </a:rPr>
              <a:t>XXXX</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Tenorite"/>
                <a:ea typeface="+mn-ea"/>
                <a:cs typeface="+mn-cs"/>
              </a:rPr>
              <a:t>XXXX</a:t>
            </a:r>
          </a:p>
        </p:txBody>
      </p:sp>
      <p:pic>
        <p:nvPicPr>
          <p:cNvPr id="4" name="Picture 3">
            <a:extLst>
              <a:ext uri="{FF2B5EF4-FFF2-40B4-BE49-F238E27FC236}">
                <a16:creationId xmlns:a16="http://schemas.microsoft.com/office/drawing/2014/main" id="{0F99DDE2-FE3C-7C40-D3D1-527B54DCD241}"/>
              </a:ext>
            </a:extLst>
          </p:cNvPr>
          <p:cNvPicPr>
            <a:picLocks noChangeAspect="1"/>
          </p:cNvPicPr>
          <p:nvPr/>
        </p:nvPicPr>
        <p:blipFill>
          <a:blip r:embed="rId2"/>
          <a:stretch>
            <a:fillRect/>
          </a:stretch>
        </p:blipFill>
        <p:spPr>
          <a:xfrm>
            <a:off x="570530" y="806479"/>
            <a:ext cx="9176785" cy="4804826"/>
          </a:xfrm>
          <a:prstGeom prst="rect">
            <a:avLst/>
          </a:prstGeom>
        </p:spPr>
      </p:pic>
      <p:sp>
        <p:nvSpPr>
          <p:cNvPr id="2" name="TextBox 1">
            <a:extLst>
              <a:ext uri="{FF2B5EF4-FFF2-40B4-BE49-F238E27FC236}">
                <a16:creationId xmlns:a16="http://schemas.microsoft.com/office/drawing/2014/main" id="{9D532294-33AF-CC44-7FC9-6B2E926AF7B8}"/>
              </a:ext>
            </a:extLst>
          </p:cNvPr>
          <p:cNvSpPr txBox="1"/>
          <p:nvPr/>
        </p:nvSpPr>
        <p:spPr>
          <a:xfrm rot="18784934">
            <a:off x="1703293" y="2281204"/>
            <a:ext cx="7541997" cy="1569660"/>
          </a:xfrm>
          <a:prstGeom prst="rect">
            <a:avLst/>
          </a:prstGeom>
          <a:noFill/>
        </p:spPr>
        <p:txBody>
          <a:bodyPr wrap="square" rtlCol="0">
            <a:spAutoFit/>
          </a:bodyPr>
          <a:lstStyle/>
          <a:p>
            <a:r>
              <a:rPr lang="en-US" sz="9600" b="1" dirty="0">
                <a:solidFill>
                  <a:srgbClr val="FF0000"/>
                </a:solidFill>
              </a:rPr>
              <a:t>XXXXXXXXXX</a:t>
            </a:r>
          </a:p>
        </p:txBody>
      </p:sp>
    </p:spTree>
    <p:extLst>
      <p:ext uri="{BB962C8B-B14F-4D97-AF65-F5344CB8AC3E}">
        <p14:creationId xmlns:p14="http://schemas.microsoft.com/office/powerpoint/2010/main" val="385262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Energy Mix – Aggregate Production</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7" name="Content Placeholder 4">
            <a:extLst>
              <a:ext uri="{FF2B5EF4-FFF2-40B4-BE49-F238E27FC236}">
                <a16:creationId xmlns:a16="http://schemas.microsoft.com/office/drawing/2014/main" id="{30D592B6-17A6-4AE9-0AAD-2FE61522C0C3}"/>
              </a:ext>
            </a:extLst>
          </p:cNvPr>
          <p:cNvSpPr txBox="1">
            <a:spLocks/>
          </p:cNvSpPr>
          <p:nvPr/>
        </p:nvSpPr>
        <p:spPr>
          <a:xfrm>
            <a:off x="9918607" y="1852783"/>
            <a:ext cx="2273393" cy="282861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Tenorite"/>
                <a:ea typeface="+mn-ea"/>
                <a:cs typeface="+mn-cs"/>
              </a:rPr>
              <a:t>XXXX</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Tenorite"/>
                <a:ea typeface="+mn-ea"/>
                <a:cs typeface="+mn-cs"/>
              </a:rPr>
              <a:t>XXXX</a:t>
            </a:r>
          </a:p>
        </p:txBody>
      </p:sp>
      <p:pic>
        <p:nvPicPr>
          <p:cNvPr id="4" name="Picture 3">
            <a:extLst>
              <a:ext uri="{FF2B5EF4-FFF2-40B4-BE49-F238E27FC236}">
                <a16:creationId xmlns:a16="http://schemas.microsoft.com/office/drawing/2014/main" id="{3DBD8E4E-E64F-F35E-AFD2-A4BBF59DEFFF}"/>
              </a:ext>
            </a:extLst>
          </p:cNvPr>
          <p:cNvPicPr>
            <a:picLocks noChangeAspect="1"/>
          </p:cNvPicPr>
          <p:nvPr/>
        </p:nvPicPr>
        <p:blipFill>
          <a:blip r:embed="rId2"/>
          <a:stretch>
            <a:fillRect/>
          </a:stretch>
        </p:blipFill>
        <p:spPr>
          <a:xfrm>
            <a:off x="632707" y="846417"/>
            <a:ext cx="9142890" cy="5041877"/>
          </a:xfrm>
          <a:prstGeom prst="rect">
            <a:avLst/>
          </a:prstGeom>
        </p:spPr>
      </p:pic>
      <p:sp>
        <p:nvSpPr>
          <p:cNvPr id="2" name="TextBox 1">
            <a:extLst>
              <a:ext uri="{FF2B5EF4-FFF2-40B4-BE49-F238E27FC236}">
                <a16:creationId xmlns:a16="http://schemas.microsoft.com/office/drawing/2014/main" id="{63D3E4FD-1DBB-C0DD-71A4-D16FF3894D1B}"/>
              </a:ext>
            </a:extLst>
          </p:cNvPr>
          <p:cNvSpPr txBox="1"/>
          <p:nvPr/>
        </p:nvSpPr>
        <p:spPr>
          <a:xfrm rot="18784934">
            <a:off x="1703293" y="2281204"/>
            <a:ext cx="7541997" cy="1569660"/>
          </a:xfrm>
          <a:prstGeom prst="rect">
            <a:avLst/>
          </a:prstGeom>
          <a:noFill/>
        </p:spPr>
        <p:txBody>
          <a:bodyPr wrap="square" rtlCol="0">
            <a:spAutoFit/>
          </a:bodyPr>
          <a:lstStyle/>
          <a:p>
            <a:r>
              <a:rPr lang="en-US" sz="9600" b="1" dirty="0">
                <a:solidFill>
                  <a:srgbClr val="FF0000"/>
                </a:solidFill>
              </a:rPr>
              <a:t>XXXXXXXXXX</a:t>
            </a:r>
          </a:p>
        </p:txBody>
      </p:sp>
    </p:spTree>
    <p:extLst>
      <p:ext uri="{BB962C8B-B14F-4D97-AF65-F5344CB8AC3E}">
        <p14:creationId xmlns:p14="http://schemas.microsoft.com/office/powerpoint/2010/main" val="35789390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GDP per Capita Growth</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7" name="Content Placeholder 4">
            <a:extLst>
              <a:ext uri="{FF2B5EF4-FFF2-40B4-BE49-F238E27FC236}">
                <a16:creationId xmlns:a16="http://schemas.microsoft.com/office/drawing/2014/main" id="{30D592B6-17A6-4AE9-0AAD-2FE61522C0C3}"/>
              </a:ext>
            </a:extLst>
          </p:cNvPr>
          <p:cNvSpPr txBox="1">
            <a:spLocks/>
          </p:cNvSpPr>
          <p:nvPr/>
        </p:nvSpPr>
        <p:spPr>
          <a:xfrm>
            <a:off x="9918607" y="1852783"/>
            <a:ext cx="2273393" cy="282861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Tenorite"/>
                <a:ea typeface="+mn-ea"/>
                <a:cs typeface="+mn-cs"/>
              </a:rPr>
              <a:t>XXXX</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Tenorite"/>
                <a:ea typeface="+mn-ea"/>
                <a:cs typeface="+mn-cs"/>
              </a:rPr>
              <a:t>XXXX</a:t>
            </a:r>
          </a:p>
        </p:txBody>
      </p:sp>
      <p:pic>
        <p:nvPicPr>
          <p:cNvPr id="12" name="Picture 11">
            <a:extLst>
              <a:ext uri="{FF2B5EF4-FFF2-40B4-BE49-F238E27FC236}">
                <a16:creationId xmlns:a16="http://schemas.microsoft.com/office/drawing/2014/main" id="{F7DDA9B4-5215-C683-2F90-E8BB41A40C47}"/>
              </a:ext>
            </a:extLst>
          </p:cNvPr>
          <p:cNvPicPr>
            <a:picLocks noChangeAspect="1"/>
          </p:cNvPicPr>
          <p:nvPr/>
        </p:nvPicPr>
        <p:blipFill>
          <a:blip r:embed="rId2"/>
          <a:stretch>
            <a:fillRect/>
          </a:stretch>
        </p:blipFill>
        <p:spPr>
          <a:xfrm>
            <a:off x="608681" y="799388"/>
            <a:ext cx="9103215" cy="5081458"/>
          </a:xfrm>
          <a:prstGeom prst="rect">
            <a:avLst/>
          </a:prstGeom>
        </p:spPr>
      </p:pic>
      <p:sp>
        <p:nvSpPr>
          <p:cNvPr id="2" name="TextBox 1">
            <a:extLst>
              <a:ext uri="{FF2B5EF4-FFF2-40B4-BE49-F238E27FC236}">
                <a16:creationId xmlns:a16="http://schemas.microsoft.com/office/drawing/2014/main" id="{64910750-BD52-AD56-0723-63B1A07F239D}"/>
              </a:ext>
            </a:extLst>
          </p:cNvPr>
          <p:cNvSpPr txBox="1"/>
          <p:nvPr/>
        </p:nvSpPr>
        <p:spPr>
          <a:xfrm rot="18648304">
            <a:off x="1419554" y="2593050"/>
            <a:ext cx="7252447"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600" b="1" i="0" u="none" strike="noStrike" kern="1200" cap="none" spc="0" normalizeH="0" baseline="0" noProof="0" dirty="0">
                <a:ln>
                  <a:noFill/>
                </a:ln>
                <a:solidFill>
                  <a:srgbClr val="FF0000"/>
                </a:solidFill>
                <a:effectLst/>
                <a:uLnTx/>
                <a:uFillTx/>
                <a:latin typeface="Tenorite"/>
                <a:ea typeface="+mn-ea"/>
                <a:cs typeface="+mn-cs"/>
              </a:rPr>
              <a:t>????????????</a:t>
            </a:r>
          </a:p>
        </p:txBody>
      </p:sp>
    </p:spTree>
    <p:extLst>
      <p:ext uri="{BB962C8B-B14F-4D97-AF65-F5344CB8AC3E}">
        <p14:creationId xmlns:p14="http://schemas.microsoft.com/office/powerpoint/2010/main" val="27215749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GDP per Capita Change</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7" name="Content Placeholder 4">
            <a:extLst>
              <a:ext uri="{FF2B5EF4-FFF2-40B4-BE49-F238E27FC236}">
                <a16:creationId xmlns:a16="http://schemas.microsoft.com/office/drawing/2014/main" id="{30D592B6-17A6-4AE9-0AAD-2FE61522C0C3}"/>
              </a:ext>
            </a:extLst>
          </p:cNvPr>
          <p:cNvSpPr txBox="1">
            <a:spLocks/>
          </p:cNvSpPr>
          <p:nvPr/>
        </p:nvSpPr>
        <p:spPr>
          <a:xfrm>
            <a:off x="9918607" y="1852783"/>
            <a:ext cx="2273393" cy="282861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Tenorite"/>
                <a:ea typeface="+mn-ea"/>
                <a:cs typeface="+mn-cs"/>
              </a:rPr>
              <a:t>XXXX</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Tenorite"/>
                <a:ea typeface="+mn-ea"/>
                <a:cs typeface="+mn-cs"/>
              </a:rPr>
              <a:t>XXXX</a:t>
            </a:r>
          </a:p>
        </p:txBody>
      </p:sp>
      <p:pic>
        <p:nvPicPr>
          <p:cNvPr id="4" name="Picture 3">
            <a:extLst>
              <a:ext uri="{FF2B5EF4-FFF2-40B4-BE49-F238E27FC236}">
                <a16:creationId xmlns:a16="http://schemas.microsoft.com/office/drawing/2014/main" id="{62AB2860-AC61-9C1B-C92D-71DEDE57AFC2}"/>
              </a:ext>
            </a:extLst>
          </p:cNvPr>
          <p:cNvPicPr>
            <a:picLocks noChangeAspect="1"/>
          </p:cNvPicPr>
          <p:nvPr/>
        </p:nvPicPr>
        <p:blipFill>
          <a:blip r:embed="rId2"/>
          <a:stretch>
            <a:fillRect/>
          </a:stretch>
        </p:blipFill>
        <p:spPr>
          <a:xfrm>
            <a:off x="604649" y="830093"/>
            <a:ext cx="9101534" cy="5095577"/>
          </a:xfrm>
          <a:prstGeom prst="rect">
            <a:avLst/>
          </a:prstGeom>
        </p:spPr>
      </p:pic>
      <p:sp>
        <p:nvSpPr>
          <p:cNvPr id="8" name="TextBox 7">
            <a:extLst>
              <a:ext uri="{FF2B5EF4-FFF2-40B4-BE49-F238E27FC236}">
                <a16:creationId xmlns:a16="http://schemas.microsoft.com/office/drawing/2014/main" id="{D4F9E508-D05A-6F07-F954-E236F6F2C345}"/>
              </a:ext>
            </a:extLst>
          </p:cNvPr>
          <p:cNvSpPr txBox="1"/>
          <p:nvPr/>
        </p:nvSpPr>
        <p:spPr>
          <a:xfrm rot="18648304">
            <a:off x="1419554" y="2593050"/>
            <a:ext cx="7252447"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600" b="1" i="0" u="none" strike="noStrike" kern="1200" cap="none" spc="0" normalizeH="0" baseline="0" noProof="0" dirty="0">
                <a:ln>
                  <a:noFill/>
                </a:ln>
                <a:solidFill>
                  <a:srgbClr val="FF0000"/>
                </a:solidFill>
                <a:effectLst/>
                <a:uLnTx/>
                <a:uFillTx/>
                <a:latin typeface="Tenorite"/>
                <a:ea typeface="+mn-ea"/>
                <a:cs typeface="+mn-cs"/>
              </a:rPr>
              <a:t>????????????</a:t>
            </a:r>
          </a:p>
        </p:txBody>
      </p:sp>
    </p:spTree>
    <p:extLst>
      <p:ext uri="{BB962C8B-B14F-4D97-AF65-F5344CB8AC3E}">
        <p14:creationId xmlns:p14="http://schemas.microsoft.com/office/powerpoint/2010/main" val="33926005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Amount of Change</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4" name="Picture 3">
            <a:extLst>
              <a:ext uri="{FF2B5EF4-FFF2-40B4-BE49-F238E27FC236}">
                <a16:creationId xmlns:a16="http://schemas.microsoft.com/office/drawing/2014/main" id="{E74CAF56-BE02-CD63-8096-490DC91F211E}"/>
              </a:ext>
            </a:extLst>
          </p:cNvPr>
          <p:cNvPicPr>
            <a:picLocks noChangeAspect="1"/>
          </p:cNvPicPr>
          <p:nvPr/>
        </p:nvPicPr>
        <p:blipFill>
          <a:blip r:embed="rId2"/>
          <a:stretch>
            <a:fillRect/>
          </a:stretch>
        </p:blipFill>
        <p:spPr>
          <a:xfrm>
            <a:off x="631764" y="803198"/>
            <a:ext cx="9190965" cy="5120405"/>
          </a:xfrm>
          <a:prstGeom prst="rect">
            <a:avLst/>
          </a:prstGeom>
        </p:spPr>
      </p:pic>
      <p:sp>
        <p:nvSpPr>
          <p:cNvPr id="2" name="Content Placeholder 4">
            <a:extLst>
              <a:ext uri="{FF2B5EF4-FFF2-40B4-BE49-F238E27FC236}">
                <a16:creationId xmlns:a16="http://schemas.microsoft.com/office/drawing/2014/main" id="{CFD46D87-3E5C-F669-64A0-9904452A3702}"/>
              </a:ext>
            </a:extLst>
          </p:cNvPr>
          <p:cNvSpPr txBox="1">
            <a:spLocks/>
          </p:cNvSpPr>
          <p:nvPr/>
        </p:nvSpPr>
        <p:spPr>
          <a:xfrm>
            <a:off x="9822730" y="1621135"/>
            <a:ext cx="2369270" cy="4302468"/>
          </a:xfrm>
          <a:prstGeom prst="rect">
            <a:avLst/>
          </a:prstGeom>
        </p:spPr>
        <p:txBody>
          <a:bodyPr vert="horz" lIns="91440" tIns="45720" rIns="91440" bIns="45720" rtlCol="0" anchor="t">
            <a:normAutofit/>
          </a:bodyPr>
          <a:lstStyle>
            <a:defPPr>
              <a:defRPr lang="en-US"/>
            </a:defPPr>
            <a:lvl1pPr marL="228600" marR="0" lvl="0" indent="-228600" fontAlgn="auto">
              <a:lnSpc>
                <a:spcPct val="90000"/>
              </a:lnSpc>
              <a:spcBef>
                <a:spcPts val="1000"/>
              </a:spcBef>
              <a:spcAft>
                <a:spcPts val="0"/>
              </a:spcAft>
              <a:buClrTx/>
              <a:buSzTx/>
              <a:buFont typeface="Arial" panose="020B0604020202020204" pitchFamily="34" charset="0"/>
              <a:buChar char="•"/>
              <a:tabLst/>
              <a:defRPr>
                <a:solidFill>
                  <a:srgbClr val="000000"/>
                </a:solidFill>
                <a:latin typeface="Tenorite"/>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Significant Changes Consumption</a:t>
            </a:r>
          </a:p>
          <a:p>
            <a:pPr marL="2286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1980vs1990: Nuclear: 67.3 (BN Btu)</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1990vs2000: Fossil Fuel 245K (BN Btu)</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2010vs2020: Renewables 62.8K</a:t>
            </a:r>
          </a:p>
        </p:txBody>
      </p:sp>
      <p:grpSp>
        <p:nvGrpSpPr>
          <p:cNvPr id="14" name="Group 13">
            <a:extLst>
              <a:ext uri="{FF2B5EF4-FFF2-40B4-BE49-F238E27FC236}">
                <a16:creationId xmlns:a16="http://schemas.microsoft.com/office/drawing/2014/main" id="{1B8A10B7-3A70-C914-D7F0-AAED3F4BB515}"/>
              </a:ext>
            </a:extLst>
          </p:cNvPr>
          <p:cNvGrpSpPr/>
          <p:nvPr/>
        </p:nvGrpSpPr>
        <p:grpSpPr>
          <a:xfrm>
            <a:off x="5524500" y="1266824"/>
            <a:ext cx="1219201" cy="246221"/>
            <a:chOff x="5524500" y="1266824"/>
            <a:chExt cx="1219201" cy="246221"/>
          </a:xfrm>
        </p:grpSpPr>
        <p:sp>
          <p:nvSpPr>
            <p:cNvPr id="8" name="TextBox 7">
              <a:extLst>
                <a:ext uri="{FF2B5EF4-FFF2-40B4-BE49-F238E27FC236}">
                  <a16:creationId xmlns:a16="http://schemas.microsoft.com/office/drawing/2014/main" id="{36EDAE43-C02F-F9F6-C5EE-72F33AEA34D7}"/>
                </a:ext>
              </a:extLst>
            </p:cNvPr>
            <p:cNvSpPr txBox="1"/>
            <p:nvPr/>
          </p:nvSpPr>
          <p:spPr>
            <a:xfrm>
              <a:off x="6038850" y="1266824"/>
              <a:ext cx="70485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68FF">
                      <a:lumMod val="75000"/>
                    </a:srgbClr>
                  </a:solidFill>
                  <a:effectLst/>
                  <a:uLnTx/>
                  <a:uFillTx/>
                  <a:latin typeface="Tenorite"/>
                  <a:ea typeface="+mn-ea"/>
                  <a:cs typeface="+mn-cs"/>
                </a:rPr>
                <a:t>FF: 245K</a:t>
              </a:r>
            </a:p>
          </p:txBody>
        </p:sp>
        <p:cxnSp>
          <p:nvCxnSpPr>
            <p:cNvPr id="11" name="Straight Arrow Connector 10">
              <a:extLst>
                <a:ext uri="{FF2B5EF4-FFF2-40B4-BE49-F238E27FC236}">
                  <a16:creationId xmlns:a16="http://schemas.microsoft.com/office/drawing/2014/main" id="{E11D5A02-9182-F282-9304-2291C8CE9CD9}"/>
                </a:ext>
              </a:extLst>
            </p:cNvPr>
            <p:cNvCxnSpPr>
              <a:cxnSpLocks/>
            </p:cNvCxnSpPr>
            <p:nvPr/>
          </p:nvCxnSpPr>
          <p:spPr>
            <a:xfrm flipH="1">
              <a:off x="5524500" y="1428035"/>
              <a:ext cx="571500" cy="75486"/>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09B348B4-96E5-C7A3-698E-6BBB1168B1B9}"/>
              </a:ext>
            </a:extLst>
          </p:cNvPr>
          <p:cNvGrpSpPr/>
          <p:nvPr/>
        </p:nvGrpSpPr>
        <p:grpSpPr>
          <a:xfrm>
            <a:off x="2781111" y="1685284"/>
            <a:ext cx="876300" cy="418312"/>
            <a:chOff x="2781111" y="1685284"/>
            <a:chExt cx="876300" cy="418312"/>
          </a:xfrm>
        </p:grpSpPr>
        <p:sp>
          <p:nvSpPr>
            <p:cNvPr id="16" name="TextBox 15">
              <a:extLst>
                <a:ext uri="{FF2B5EF4-FFF2-40B4-BE49-F238E27FC236}">
                  <a16:creationId xmlns:a16="http://schemas.microsoft.com/office/drawing/2014/main" id="{FB891C5C-522E-D664-89AF-882D7D267FA1}"/>
                </a:ext>
              </a:extLst>
            </p:cNvPr>
            <p:cNvSpPr txBox="1"/>
            <p:nvPr/>
          </p:nvSpPr>
          <p:spPr>
            <a:xfrm>
              <a:off x="2781111" y="1685284"/>
              <a:ext cx="70485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68FF">
                      <a:lumMod val="75000"/>
                    </a:srgbClr>
                  </a:solidFill>
                  <a:effectLst/>
                  <a:uLnTx/>
                  <a:uFillTx/>
                  <a:latin typeface="Tenorite"/>
                  <a:ea typeface="+mn-ea"/>
                  <a:cs typeface="+mn-cs"/>
                </a:rPr>
                <a:t>N: 67.3K</a:t>
              </a:r>
            </a:p>
          </p:txBody>
        </p:sp>
        <p:cxnSp>
          <p:nvCxnSpPr>
            <p:cNvPr id="17" name="Straight Arrow Connector 16">
              <a:extLst>
                <a:ext uri="{FF2B5EF4-FFF2-40B4-BE49-F238E27FC236}">
                  <a16:creationId xmlns:a16="http://schemas.microsoft.com/office/drawing/2014/main" id="{89B30424-CB9F-47D4-6CFA-3CAE285EE9C0}"/>
                </a:ext>
              </a:extLst>
            </p:cNvPr>
            <p:cNvCxnSpPr>
              <a:cxnSpLocks/>
            </p:cNvCxnSpPr>
            <p:nvPr/>
          </p:nvCxnSpPr>
          <p:spPr>
            <a:xfrm>
              <a:off x="3353933" y="1866899"/>
              <a:ext cx="303478" cy="236697"/>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41C1FE38-DFB4-8956-F26E-A9AB2F6B0052}"/>
              </a:ext>
            </a:extLst>
          </p:cNvPr>
          <p:cNvGrpSpPr/>
          <p:nvPr/>
        </p:nvGrpSpPr>
        <p:grpSpPr>
          <a:xfrm>
            <a:off x="8144065" y="1694809"/>
            <a:ext cx="855550" cy="408787"/>
            <a:chOff x="8144065" y="1694809"/>
            <a:chExt cx="855550" cy="408787"/>
          </a:xfrm>
        </p:grpSpPr>
        <p:sp>
          <p:nvSpPr>
            <p:cNvPr id="21" name="TextBox 20">
              <a:extLst>
                <a:ext uri="{FF2B5EF4-FFF2-40B4-BE49-F238E27FC236}">
                  <a16:creationId xmlns:a16="http://schemas.microsoft.com/office/drawing/2014/main" id="{94A954B4-DDE6-9D31-CE95-FD5A3A7D349F}"/>
                </a:ext>
              </a:extLst>
            </p:cNvPr>
            <p:cNvSpPr txBox="1"/>
            <p:nvPr/>
          </p:nvSpPr>
          <p:spPr>
            <a:xfrm>
              <a:off x="8144065" y="1694809"/>
              <a:ext cx="70485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68FF">
                      <a:lumMod val="75000"/>
                    </a:srgbClr>
                  </a:solidFill>
                  <a:effectLst/>
                  <a:uLnTx/>
                  <a:uFillTx/>
                  <a:latin typeface="Tenorite"/>
                  <a:ea typeface="+mn-ea"/>
                  <a:cs typeface="+mn-cs"/>
                </a:rPr>
                <a:t>R: 62.8K</a:t>
              </a:r>
            </a:p>
          </p:txBody>
        </p:sp>
        <p:cxnSp>
          <p:nvCxnSpPr>
            <p:cNvPr id="22" name="Straight Arrow Connector 21">
              <a:extLst>
                <a:ext uri="{FF2B5EF4-FFF2-40B4-BE49-F238E27FC236}">
                  <a16:creationId xmlns:a16="http://schemas.microsoft.com/office/drawing/2014/main" id="{D7C63A6F-9A0A-54DF-2FDA-64FC23DB49AE}"/>
                </a:ext>
              </a:extLst>
            </p:cNvPr>
            <p:cNvCxnSpPr>
              <a:cxnSpLocks/>
            </p:cNvCxnSpPr>
            <p:nvPr/>
          </p:nvCxnSpPr>
          <p:spPr>
            <a:xfrm>
              <a:off x="8696137" y="1866899"/>
              <a:ext cx="303478" cy="236697"/>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79CCD7E2-499F-4C48-1F7C-0D98128FDAB7}"/>
              </a:ext>
            </a:extLst>
          </p:cNvPr>
          <p:cNvGrpSpPr/>
          <p:nvPr/>
        </p:nvGrpSpPr>
        <p:grpSpPr>
          <a:xfrm>
            <a:off x="12353925" y="2274553"/>
            <a:ext cx="1219201" cy="246221"/>
            <a:chOff x="5524500" y="1266824"/>
            <a:chExt cx="1219201" cy="246221"/>
          </a:xfrm>
        </p:grpSpPr>
        <p:sp>
          <p:nvSpPr>
            <p:cNvPr id="25" name="TextBox 24">
              <a:extLst>
                <a:ext uri="{FF2B5EF4-FFF2-40B4-BE49-F238E27FC236}">
                  <a16:creationId xmlns:a16="http://schemas.microsoft.com/office/drawing/2014/main" id="{59FF5F9D-6063-833E-4B5E-40E90F72F14C}"/>
                </a:ext>
              </a:extLst>
            </p:cNvPr>
            <p:cNvSpPr txBox="1"/>
            <p:nvPr/>
          </p:nvSpPr>
          <p:spPr>
            <a:xfrm>
              <a:off x="6038850" y="1266824"/>
              <a:ext cx="70485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68FF">
                      <a:lumMod val="75000"/>
                    </a:srgbClr>
                  </a:solidFill>
                  <a:effectLst/>
                  <a:uLnTx/>
                  <a:uFillTx/>
                  <a:latin typeface="Tenorite"/>
                  <a:ea typeface="+mn-ea"/>
                  <a:cs typeface="+mn-cs"/>
                </a:rPr>
                <a:t>FF: 245K</a:t>
              </a:r>
            </a:p>
          </p:txBody>
        </p:sp>
        <p:cxnSp>
          <p:nvCxnSpPr>
            <p:cNvPr id="26" name="Straight Arrow Connector 25">
              <a:extLst>
                <a:ext uri="{FF2B5EF4-FFF2-40B4-BE49-F238E27FC236}">
                  <a16:creationId xmlns:a16="http://schemas.microsoft.com/office/drawing/2014/main" id="{C9C0B12E-8222-4AB2-F467-657E3D499B80}"/>
                </a:ext>
              </a:extLst>
            </p:cNvPr>
            <p:cNvCxnSpPr>
              <a:cxnSpLocks/>
            </p:cNvCxnSpPr>
            <p:nvPr/>
          </p:nvCxnSpPr>
          <p:spPr>
            <a:xfrm flipH="1">
              <a:off x="5524500" y="1428035"/>
              <a:ext cx="571500" cy="75486"/>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C5FE9E81-817D-7CCB-9B69-3455FF932AD4}"/>
              </a:ext>
            </a:extLst>
          </p:cNvPr>
          <p:cNvGrpSpPr/>
          <p:nvPr/>
        </p:nvGrpSpPr>
        <p:grpSpPr>
          <a:xfrm>
            <a:off x="8956145" y="2520774"/>
            <a:ext cx="819149" cy="393160"/>
            <a:chOff x="8956145" y="2520774"/>
            <a:chExt cx="819149" cy="393160"/>
          </a:xfrm>
        </p:grpSpPr>
        <p:sp>
          <p:nvSpPr>
            <p:cNvPr id="28" name="TextBox 27">
              <a:extLst>
                <a:ext uri="{FF2B5EF4-FFF2-40B4-BE49-F238E27FC236}">
                  <a16:creationId xmlns:a16="http://schemas.microsoft.com/office/drawing/2014/main" id="{480ADFDC-DBEE-4E63-BEE5-5C8D6E17EEF3}"/>
                </a:ext>
              </a:extLst>
            </p:cNvPr>
            <p:cNvSpPr txBox="1"/>
            <p:nvPr/>
          </p:nvSpPr>
          <p:spPr>
            <a:xfrm>
              <a:off x="8956145" y="2520774"/>
              <a:ext cx="819149"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68FF">
                      <a:lumMod val="75000"/>
                    </a:srgbClr>
                  </a:solidFill>
                  <a:effectLst/>
                  <a:uLnTx/>
                  <a:uFillTx/>
                  <a:latin typeface="Tenorite"/>
                  <a:ea typeface="+mn-ea"/>
                  <a:cs typeface="+mn-cs"/>
                </a:rPr>
                <a:t>FF: -153.2K</a:t>
              </a:r>
            </a:p>
          </p:txBody>
        </p:sp>
        <p:cxnSp>
          <p:nvCxnSpPr>
            <p:cNvPr id="29" name="Straight Arrow Connector 28">
              <a:extLst>
                <a:ext uri="{FF2B5EF4-FFF2-40B4-BE49-F238E27FC236}">
                  <a16:creationId xmlns:a16="http://schemas.microsoft.com/office/drawing/2014/main" id="{6D5DE50D-0842-6E1B-7794-9F5C14AE703F}"/>
                </a:ext>
              </a:extLst>
            </p:cNvPr>
            <p:cNvCxnSpPr>
              <a:cxnSpLocks/>
            </p:cNvCxnSpPr>
            <p:nvPr/>
          </p:nvCxnSpPr>
          <p:spPr>
            <a:xfrm flipV="1">
              <a:off x="9061008" y="2711914"/>
              <a:ext cx="207792" cy="202020"/>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08B437F5-734B-E76F-6DE6-CD03D19AB527}"/>
              </a:ext>
            </a:extLst>
          </p:cNvPr>
          <p:cNvSpPr txBox="1"/>
          <p:nvPr/>
        </p:nvSpPr>
        <p:spPr>
          <a:xfrm>
            <a:off x="12887327" y="3418269"/>
            <a:ext cx="70485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68FF">
                    <a:lumMod val="75000"/>
                  </a:srgbClr>
                </a:solidFill>
                <a:effectLst/>
                <a:uLnTx/>
                <a:uFillTx/>
                <a:latin typeface="Tenorite"/>
                <a:ea typeface="+mn-ea"/>
                <a:cs typeface="+mn-cs"/>
              </a:rPr>
              <a:t>FF: 245K</a:t>
            </a:r>
          </a:p>
        </p:txBody>
      </p:sp>
      <p:cxnSp>
        <p:nvCxnSpPr>
          <p:cNvPr id="32" name="Straight Arrow Connector 31">
            <a:extLst>
              <a:ext uri="{FF2B5EF4-FFF2-40B4-BE49-F238E27FC236}">
                <a16:creationId xmlns:a16="http://schemas.microsoft.com/office/drawing/2014/main" id="{0CD59E20-129F-0395-68D2-9E0A55F4317D}"/>
              </a:ext>
            </a:extLst>
          </p:cNvPr>
          <p:cNvCxnSpPr>
            <a:cxnSpLocks/>
          </p:cNvCxnSpPr>
          <p:nvPr/>
        </p:nvCxnSpPr>
        <p:spPr>
          <a:xfrm flipH="1">
            <a:off x="12372977" y="3579480"/>
            <a:ext cx="571500" cy="75486"/>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7CE47CD-0F46-E8C2-9023-B5E9F9115F8D}"/>
              </a:ext>
            </a:extLst>
          </p:cNvPr>
          <p:cNvSpPr txBox="1"/>
          <p:nvPr/>
        </p:nvSpPr>
        <p:spPr>
          <a:xfrm>
            <a:off x="12887327" y="4055798"/>
            <a:ext cx="704851"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68FF">
                    <a:lumMod val="75000"/>
                  </a:srgbClr>
                </a:solidFill>
                <a:effectLst/>
                <a:uLnTx/>
                <a:uFillTx/>
                <a:latin typeface="Tenorite"/>
                <a:ea typeface="+mn-ea"/>
                <a:cs typeface="+mn-cs"/>
              </a:rPr>
              <a:t>FF: 245K</a:t>
            </a:r>
          </a:p>
        </p:txBody>
      </p:sp>
      <p:cxnSp>
        <p:nvCxnSpPr>
          <p:cNvPr id="35" name="Straight Arrow Connector 34">
            <a:extLst>
              <a:ext uri="{FF2B5EF4-FFF2-40B4-BE49-F238E27FC236}">
                <a16:creationId xmlns:a16="http://schemas.microsoft.com/office/drawing/2014/main" id="{D3F8BE4E-6C31-3054-963B-8396BEFD44D6}"/>
              </a:ext>
            </a:extLst>
          </p:cNvPr>
          <p:cNvCxnSpPr>
            <a:cxnSpLocks/>
          </p:cNvCxnSpPr>
          <p:nvPr/>
        </p:nvCxnSpPr>
        <p:spPr>
          <a:xfrm flipH="1">
            <a:off x="12372977" y="4217009"/>
            <a:ext cx="571500" cy="75486"/>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B7282AC-98BC-13F4-5F1F-710C707E3AA5}"/>
              </a:ext>
            </a:extLst>
          </p:cNvPr>
          <p:cNvSpPr txBox="1"/>
          <p:nvPr/>
        </p:nvSpPr>
        <p:spPr>
          <a:xfrm rot="18730926">
            <a:off x="3048000" y="2520774"/>
            <a:ext cx="4876800" cy="1107996"/>
          </a:xfrm>
          <a:prstGeom prst="rect">
            <a:avLst/>
          </a:prstGeom>
          <a:noFill/>
        </p:spPr>
        <p:txBody>
          <a:bodyPr wrap="square" rtlCol="0">
            <a:spAutoFit/>
          </a:bodyPr>
          <a:lstStyle/>
          <a:p>
            <a:r>
              <a:rPr lang="en-US" sz="6600" b="1" dirty="0">
                <a:solidFill>
                  <a:srgbClr val="FF0000"/>
                </a:solidFill>
              </a:rPr>
              <a:t>BAD CHART</a:t>
            </a:r>
          </a:p>
        </p:txBody>
      </p:sp>
    </p:spTree>
    <p:extLst>
      <p:ext uri="{BB962C8B-B14F-4D97-AF65-F5344CB8AC3E}">
        <p14:creationId xmlns:p14="http://schemas.microsoft.com/office/powerpoint/2010/main" val="2672406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Top 5 / Bottom 5 - Overall</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4" name="Picture 3">
            <a:extLst>
              <a:ext uri="{FF2B5EF4-FFF2-40B4-BE49-F238E27FC236}">
                <a16:creationId xmlns:a16="http://schemas.microsoft.com/office/drawing/2014/main" id="{72C7F253-A9C4-7150-675D-3EDDE77C3681}"/>
              </a:ext>
            </a:extLst>
          </p:cNvPr>
          <p:cNvPicPr>
            <a:picLocks noChangeAspect="1"/>
          </p:cNvPicPr>
          <p:nvPr/>
        </p:nvPicPr>
        <p:blipFill>
          <a:blip r:embed="rId2"/>
          <a:stretch>
            <a:fillRect/>
          </a:stretch>
        </p:blipFill>
        <p:spPr>
          <a:xfrm>
            <a:off x="608681" y="863392"/>
            <a:ext cx="9214049" cy="5182095"/>
          </a:xfrm>
          <a:prstGeom prst="rect">
            <a:avLst/>
          </a:prstGeom>
        </p:spPr>
      </p:pic>
      <p:sp>
        <p:nvSpPr>
          <p:cNvPr id="2" name="Content Placeholder 4">
            <a:extLst>
              <a:ext uri="{FF2B5EF4-FFF2-40B4-BE49-F238E27FC236}">
                <a16:creationId xmlns:a16="http://schemas.microsoft.com/office/drawing/2014/main" id="{6193ECB9-C685-97A6-73BA-53BFB0E56712}"/>
              </a:ext>
            </a:extLst>
          </p:cNvPr>
          <p:cNvSpPr txBox="1">
            <a:spLocks/>
          </p:cNvSpPr>
          <p:nvPr/>
        </p:nvSpPr>
        <p:spPr>
          <a:xfrm>
            <a:off x="9822730" y="1621135"/>
            <a:ext cx="2369270" cy="4424352"/>
          </a:xfrm>
          <a:prstGeom prst="rect">
            <a:avLst/>
          </a:prstGeom>
        </p:spPr>
        <p:txBody>
          <a:bodyPr vert="horz" lIns="91440" tIns="45720" rIns="91440" bIns="45720" rtlCol="0" anchor="t">
            <a:normAutofit/>
          </a:bodyPr>
          <a:lstStyle>
            <a:defPPr>
              <a:defRPr lang="en-US"/>
            </a:defPPr>
            <a:lvl1pPr marL="228600" marR="0" lvl="0" indent="-228600" fontAlgn="auto">
              <a:lnSpc>
                <a:spcPct val="90000"/>
              </a:lnSpc>
              <a:spcBef>
                <a:spcPts val="1000"/>
              </a:spcBef>
              <a:spcAft>
                <a:spcPts val="0"/>
              </a:spcAft>
              <a:buClrTx/>
              <a:buSzTx/>
              <a:buFont typeface="Arial" panose="020B0604020202020204" pitchFamily="34" charset="0"/>
              <a:buChar char="•"/>
              <a:tabLst/>
              <a:defRPr>
                <a:solidFill>
                  <a:srgbClr val="000000"/>
                </a:solidFill>
                <a:latin typeface="Tenorite"/>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XXXX</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XXXX</a:t>
            </a:r>
          </a:p>
        </p:txBody>
      </p:sp>
      <p:sp>
        <p:nvSpPr>
          <p:cNvPr id="7" name="TextBox 6">
            <a:extLst>
              <a:ext uri="{FF2B5EF4-FFF2-40B4-BE49-F238E27FC236}">
                <a16:creationId xmlns:a16="http://schemas.microsoft.com/office/drawing/2014/main" id="{A466EABF-B719-15D4-9F34-06A48D3BED6B}"/>
              </a:ext>
            </a:extLst>
          </p:cNvPr>
          <p:cNvSpPr txBox="1"/>
          <p:nvPr/>
        </p:nvSpPr>
        <p:spPr>
          <a:xfrm rot="18730926">
            <a:off x="3048000" y="2520774"/>
            <a:ext cx="4876800" cy="1107996"/>
          </a:xfrm>
          <a:prstGeom prst="rect">
            <a:avLst/>
          </a:prstGeom>
          <a:noFill/>
        </p:spPr>
        <p:txBody>
          <a:bodyPr wrap="square" rtlCol="0">
            <a:spAutoFit/>
          </a:bodyPr>
          <a:lstStyle/>
          <a:p>
            <a:r>
              <a:rPr lang="en-US" sz="6600" b="1" dirty="0">
                <a:solidFill>
                  <a:srgbClr val="FF0000"/>
                </a:solidFill>
              </a:rPr>
              <a:t>BAD CHART</a:t>
            </a:r>
          </a:p>
        </p:txBody>
      </p:sp>
    </p:spTree>
    <p:extLst>
      <p:ext uri="{BB962C8B-B14F-4D97-AF65-F5344CB8AC3E}">
        <p14:creationId xmlns:p14="http://schemas.microsoft.com/office/powerpoint/2010/main" val="22438865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Top 5 / Bottom 5 - Overall</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4" name="Picture 3">
            <a:extLst>
              <a:ext uri="{FF2B5EF4-FFF2-40B4-BE49-F238E27FC236}">
                <a16:creationId xmlns:a16="http://schemas.microsoft.com/office/drawing/2014/main" id="{8F59436D-9ED1-977B-1FD3-4962455E46B8}"/>
              </a:ext>
            </a:extLst>
          </p:cNvPr>
          <p:cNvPicPr>
            <a:picLocks noChangeAspect="1"/>
          </p:cNvPicPr>
          <p:nvPr/>
        </p:nvPicPr>
        <p:blipFill>
          <a:blip r:embed="rId2"/>
          <a:stretch>
            <a:fillRect/>
          </a:stretch>
        </p:blipFill>
        <p:spPr>
          <a:xfrm>
            <a:off x="625045" y="799390"/>
            <a:ext cx="9110626" cy="5117896"/>
          </a:xfrm>
          <a:prstGeom prst="rect">
            <a:avLst/>
          </a:prstGeom>
        </p:spPr>
      </p:pic>
      <p:sp>
        <p:nvSpPr>
          <p:cNvPr id="2" name="Content Placeholder 4">
            <a:extLst>
              <a:ext uri="{FF2B5EF4-FFF2-40B4-BE49-F238E27FC236}">
                <a16:creationId xmlns:a16="http://schemas.microsoft.com/office/drawing/2014/main" id="{95DEC359-89DF-610E-B71A-AE0D7868C7FD}"/>
              </a:ext>
            </a:extLst>
          </p:cNvPr>
          <p:cNvSpPr txBox="1">
            <a:spLocks/>
          </p:cNvSpPr>
          <p:nvPr/>
        </p:nvSpPr>
        <p:spPr>
          <a:xfrm>
            <a:off x="9735671" y="1621135"/>
            <a:ext cx="2456329" cy="4296151"/>
          </a:xfrm>
          <a:prstGeom prst="rect">
            <a:avLst/>
          </a:prstGeom>
        </p:spPr>
        <p:txBody>
          <a:bodyPr vert="horz" lIns="91440" tIns="45720" rIns="91440" bIns="45720" rtlCol="0" anchor="t">
            <a:normAutofit/>
          </a:bodyPr>
          <a:lstStyle>
            <a:defPPr>
              <a:defRPr lang="en-US"/>
            </a:defPPr>
            <a:lvl1pPr marL="228600" marR="0" lvl="0" indent="-228600" fontAlgn="auto">
              <a:lnSpc>
                <a:spcPct val="90000"/>
              </a:lnSpc>
              <a:spcBef>
                <a:spcPts val="1000"/>
              </a:spcBef>
              <a:spcAft>
                <a:spcPts val="0"/>
              </a:spcAft>
              <a:buClrTx/>
              <a:buSzTx/>
              <a:buFont typeface="Arial" panose="020B0604020202020204" pitchFamily="34" charset="0"/>
              <a:buChar char="•"/>
              <a:tabLst/>
              <a:defRPr>
                <a:solidFill>
                  <a:srgbClr val="000000"/>
                </a:solidFill>
                <a:latin typeface="Tenorite"/>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XXXX</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XXXX</a:t>
            </a:r>
          </a:p>
        </p:txBody>
      </p:sp>
      <p:sp>
        <p:nvSpPr>
          <p:cNvPr id="7" name="TextBox 6">
            <a:extLst>
              <a:ext uri="{FF2B5EF4-FFF2-40B4-BE49-F238E27FC236}">
                <a16:creationId xmlns:a16="http://schemas.microsoft.com/office/drawing/2014/main" id="{D7A2C3B0-4584-2F5D-3DCF-3DC7DECDDFC9}"/>
              </a:ext>
            </a:extLst>
          </p:cNvPr>
          <p:cNvSpPr txBox="1"/>
          <p:nvPr/>
        </p:nvSpPr>
        <p:spPr>
          <a:xfrm rot="18730926">
            <a:off x="3048000" y="2520774"/>
            <a:ext cx="4876800" cy="1107996"/>
          </a:xfrm>
          <a:prstGeom prst="rect">
            <a:avLst/>
          </a:prstGeom>
          <a:noFill/>
        </p:spPr>
        <p:txBody>
          <a:bodyPr wrap="square" rtlCol="0">
            <a:spAutoFit/>
          </a:bodyPr>
          <a:lstStyle/>
          <a:p>
            <a:r>
              <a:rPr lang="en-US" sz="6600" b="1" dirty="0">
                <a:solidFill>
                  <a:srgbClr val="FF0000"/>
                </a:solidFill>
              </a:rPr>
              <a:t>BAD CHART</a:t>
            </a:r>
          </a:p>
        </p:txBody>
      </p:sp>
    </p:spTree>
    <p:extLst>
      <p:ext uri="{BB962C8B-B14F-4D97-AF65-F5344CB8AC3E}">
        <p14:creationId xmlns:p14="http://schemas.microsoft.com/office/powerpoint/2010/main" val="38632590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Top 5 / Bottom 5 – Energy Mix</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4" name="Picture 3">
            <a:extLst>
              <a:ext uri="{FF2B5EF4-FFF2-40B4-BE49-F238E27FC236}">
                <a16:creationId xmlns:a16="http://schemas.microsoft.com/office/drawing/2014/main" id="{7A941233-06AB-234E-76C1-0131EB16264F}"/>
              </a:ext>
            </a:extLst>
          </p:cNvPr>
          <p:cNvPicPr>
            <a:picLocks noChangeAspect="1"/>
          </p:cNvPicPr>
          <p:nvPr/>
        </p:nvPicPr>
        <p:blipFill>
          <a:blip r:embed="rId2"/>
          <a:stretch>
            <a:fillRect/>
          </a:stretch>
        </p:blipFill>
        <p:spPr>
          <a:xfrm>
            <a:off x="662469" y="814422"/>
            <a:ext cx="9082166" cy="4744890"/>
          </a:xfrm>
          <a:prstGeom prst="rect">
            <a:avLst/>
          </a:prstGeom>
        </p:spPr>
      </p:pic>
      <p:sp>
        <p:nvSpPr>
          <p:cNvPr id="2" name="Content Placeholder 4">
            <a:extLst>
              <a:ext uri="{FF2B5EF4-FFF2-40B4-BE49-F238E27FC236}">
                <a16:creationId xmlns:a16="http://schemas.microsoft.com/office/drawing/2014/main" id="{29B6A997-AE06-F0C7-0C24-6D5C5CD7F5C1}"/>
              </a:ext>
            </a:extLst>
          </p:cNvPr>
          <p:cNvSpPr txBox="1">
            <a:spLocks/>
          </p:cNvSpPr>
          <p:nvPr/>
        </p:nvSpPr>
        <p:spPr>
          <a:xfrm>
            <a:off x="9744635" y="1621135"/>
            <a:ext cx="2447365" cy="3938177"/>
          </a:xfrm>
          <a:prstGeom prst="rect">
            <a:avLst/>
          </a:prstGeom>
        </p:spPr>
        <p:txBody>
          <a:bodyPr vert="horz" lIns="91440" tIns="45720" rIns="91440" bIns="45720" rtlCol="0" anchor="t">
            <a:normAutofit/>
          </a:bodyPr>
          <a:lstStyle>
            <a:defPPr>
              <a:defRPr lang="en-US"/>
            </a:defPPr>
            <a:lvl1pPr marL="228600" marR="0" lvl="0" indent="-228600" fontAlgn="auto">
              <a:lnSpc>
                <a:spcPct val="90000"/>
              </a:lnSpc>
              <a:spcBef>
                <a:spcPts val="1000"/>
              </a:spcBef>
              <a:spcAft>
                <a:spcPts val="0"/>
              </a:spcAft>
              <a:buClrTx/>
              <a:buSzTx/>
              <a:buFont typeface="Arial" panose="020B0604020202020204" pitchFamily="34" charset="0"/>
              <a:buChar char="•"/>
              <a:tabLst/>
              <a:defRPr>
                <a:solidFill>
                  <a:srgbClr val="000000"/>
                </a:solidFill>
                <a:latin typeface="Tenorite"/>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XXXX</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XXXX</a:t>
            </a:r>
          </a:p>
        </p:txBody>
      </p:sp>
      <p:sp>
        <p:nvSpPr>
          <p:cNvPr id="7" name="TextBox 6">
            <a:extLst>
              <a:ext uri="{FF2B5EF4-FFF2-40B4-BE49-F238E27FC236}">
                <a16:creationId xmlns:a16="http://schemas.microsoft.com/office/drawing/2014/main" id="{E9718456-D9AB-9F30-EF22-5A95F07A3CB9}"/>
              </a:ext>
            </a:extLst>
          </p:cNvPr>
          <p:cNvSpPr txBox="1"/>
          <p:nvPr/>
        </p:nvSpPr>
        <p:spPr>
          <a:xfrm rot="18730926">
            <a:off x="3048000" y="2520774"/>
            <a:ext cx="4876800" cy="1107996"/>
          </a:xfrm>
          <a:prstGeom prst="rect">
            <a:avLst/>
          </a:prstGeom>
          <a:noFill/>
        </p:spPr>
        <p:txBody>
          <a:bodyPr wrap="square" rtlCol="0">
            <a:spAutoFit/>
          </a:bodyPr>
          <a:lstStyle/>
          <a:p>
            <a:r>
              <a:rPr lang="en-US" sz="6600" b="1" dirty="0">
                <a:solidFill>
                  <a:srgbClr val="FF0000"/>
                </a:solidFill>
              </a:rPr>
              <a:t>BAD CHART</a:t>
            </a:r>
          </a:p>
        </p:txBody>
      </p:sp>
    </p:spTree>
    <p:extLst>
      <p:ext uri="{BB962C8B-B14F-4D97-AF65-F5344CB8AC3E}">
        <p14:creationId xmlns:p14="http://schemas.microsoft.com/office/powerpoint/2010/main" val="3623307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Description / Definitions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r>
              <a:rPr lang="en-US" dirty="0"/>
              <a:t>Description</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pPr marL="342900" indent="-342900">
              <a:buFont typeface="Arial" panose="020B0604020202020204" pitchFamily="34" charset="0"/>
              <a:buChar char="•"/>
            </a:pPr>
            <a:r>
              <a:rPr lang="en-US" dirty="0"/>
              <a:t>Analysis utilized energy &amp; economic related data sets from the Bureau of Economic Analysis, US Census Bureau, Energy Information Agency, &amp; International Information Agency.</a:t>
            </a:r>
          </a:p>
          <a:p>
            <a:pPr marL="342900" indent="-342900">
              <a:buFont typeface="Arial" panose="020B0604020202020204" pitchFamily="34" charset="0"/>
              <a:buChar char="•"/>
            </a:pPr>
            <a:r>
              <a:rPr lang="en-US" dirty="0"/>
              <a:t>Years Reviewed: 1970, 1980, 1990, 2000, 2010, 2020</a:t>
            </a:r>
          </a:p>
          <a:p>
            <a:endParaRPr lang="en-US" dirty="0"/>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a:lstStyle/>
          <a:p>
            <a:r>
              <a:rPr lang="en-US" dirty="0"/>
              <a:t>Definitions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fontScale="77500" lnSpcReduction="20000"/>
          </a:bodyPr>
          <a:lstStyle/>
          <a:p>
            <a:r>
              <a:rPr lang="en-US" dirty="0"/>
              <a:t>GDP: The total monetary value, or market value, of finished goods and services produced within a country during a period.</a:t>
            </a:r>
          </a:p>
          <a:p>
            <a:r>
              <a:rPr lang="en-US" dirty="0"/>
              <a:t>GDP per capita:  Economic metric that breaks down a country's economic output per person.</a:t>
            </a:r>
          </a:p>
          <a:p>
            <a:r>
              <a:rPr lang="en-US" dirty="0"/>
              <a:t>Fossil Fuels: Includes Coal, Crude Oil, &amp; Natural Gas</a:t>
            </a:r>
          </a:p>
          <a:p>
            <a:r>
              <a:rPr lang="en-US" dirty="0"/>
              <a:t>Nuclear: </a:t>
            </a:r>
            <a:r>
              <a:rPr lang="en-US" sz="1800" b="0" i="0" u="none" strike="noStrike" baseline="0" dirty="0">
                <a:solidFill>
                  <a:srgbClr val="000000"/>
                </a:solidFill>
                <a:latin typeface="Whitney"/>
              </a:rPr>
              <a:t>Nuclear electric power production in Btu, </a:t>
            </a:r>
            <a:r>
              <a:rPr lang="en-US" sz="1800" i="0" u="none" strike="noStrike" baseline="0" dirty="0">
                <a:solidFill>
                  <a:srgbClr val="000000"/>
                </a:solidFill>
                <a:latin typeface="Whitney"/>
              </a:rPr>
              <a:t>which also equals consumption</a:t>
            </a:r>
            <a:r>
              <a:rPr lang="en-US" sz="1800" b="0" i="0" u="none" strike="noStrike" baseline="0" dirty="0">
                <a:solidFill>
                  <a:srgbClr val="000000"/>
                </a:solidFill>
                <a:latin typeface="Whitney"/>
              </a:rPr>
              <a:t>, is the nuclear electricity net generation multiplied by the average heat rate of the nuclear power plants. </a:t>
            </a:r>
            <a:endParaRPr lang="en-US" dirty="0"/>
          </a:p>
          <a:p>
            <a:r>
              <a:rPr lang="en-US" dirty="0"/>
              <a:t>Renewables: Includes Biofuels, Geothermal, Hydroelectric, Solar, </a:t>
            </a:r>
            <a:r>
              <a:rPr lang="en-US" dirty="0" err="1"/>
              <a:t>Wind,Wood</a:t>
            </a:r>
            <a:r>
              <a:rPr lang="en-US" dirty="0"/>
              <a:t>, &amp; Biomass Waste</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B931EDA-BCF8-BB4B-B4D1-2CFE062FA080}"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Energy to GDP per Capita Comparison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DAE5EF"/>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srgbClr val="DAE5EF"/>
              </a:solidFill>
              <a:effectLst/>
              <a:uLnTx/>
              <a:uFillTx/>
              <a:latin typeface="Tenorite"/>
              <a:ea typeface="+mn-ea"/>
              <a:cs typeface="+mn-cs"/>
            </a:endParaRPr>
          </a:p>
        </p:txBody>
      </p:sp>
    </p:spTree>
    <p:extLst>
      <p:ext uri="{BB962C8B-B14F-4D97-AF65-F5344CB8AC3E}">
        <p14:creationId xmlns:p14="http://schemas.microsoft.com/office/powerpoint/2010/main" val="24214639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Top 5 / Bottom 5 – Energy Mix</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4" name="Picture 3">
            <a:extLst>
              <a:ext uri="{FF2B5EF4-FFF2-40B4-BE49-F238E27FC236}">
                <a16:creationId xmlns:a16="http://schemas.microsoft.com/office/drawing/2014/main" id="{BF020963-5A73-DDF2-50B2-0F5508C2A449}"/>
              </a:ext>
            </a:extLst>
          </p:cNvPr>
          <p:cNvPicPr>
            <a:picLocks noChangeAspect="1"/>
          </p:cNvPicPr>
          <p:nvPr/>
        </p:nvPicPr>
        <p:blipFill>
          <a:blip r:embed="rId2"/>
          <a:stretch>
            <a:fillRect/>
          </a:stretch>
        </p:blipFill>
        <p:spPr>
          <a:xfrm>
            <a:off x="620111" y="818441"/>
            <a:ext cx="9115560" cy="5067046"/>
          </a:xfrm>
          <a:prstGeom prst="rect">
            <a:avLst/>
          </a:prstGeom>
        </p:spPr>
      </p:pic>
      <p:sp>
        <p:nvSpPr>
          <p:cNvPr id="2" name="Content Placeholder 4">
            <a:extLst>
              <a:ext uri="{FF2B5EF4-FFF2-40B4-BE49-F238E27FC236}">
                <a16:creationId xmlns:a16="http://schemas.microsoft.com/office/drawing/2014/main" id="{9E227608-9BFD-77A1-A7BA-6D24CC5F5743}"/>
              </a:ext>
            </a:extLst>
          </p:cNvPr>
          <p:cNvSpPr txBox="1">
            <a:spLocks/>
          </p:cNvSpPr>
          <p:nvPr/>
        </p:nvSpPr>
        <p:spPr>
          <a:xfrm>
            <a:off x="9744635" y="1621135"/>
            <a:ext cx="2447365" cy="4264352"/>
          </a:xfrm>
          <a:prstGeom prst="rect">
            <a:avLst/>
          </a:prstGeom>
        </p:spPr>
        <p:txBody>
          <a:bodyPr vert="horz" lIns="91440" tIns="45720" rIns="91440" bIns="45720" rtlCol="0" anchor="t">
            <a:normAutofit/>
          </a:bodyPr>
          <a:lstStyle>
            <a:defPPr>
              <a:defRPr lang="en-US"/>
            </a:defPPr>
            <a:lvl1pPr marL="228600" marR="0" lvl="0" indent="-228600" fontAlgn="auto">
              <a:lnSpc>
                <a:spcPct val="90000"/>
              </a:lnSpc>
              <a:spcBef>
                <a:spcPts val="1000"/>
              </a:spcBef>
              <a:spcAft>
                <a:spcPts val="0"/>
              </a:spcAft>
              <a:buClrTx/>
              <a:buSzTx/>
              <a:buFont typeface="Arial" panose="020B0604020202020204" pitchFamily="34" charset="0"/>
              <a:buChar char="•"/>
              <a:tabLst/>
              <a:defRPr>
                <a:solidFill>
                  <a:srgbClr val="000000"/>
                </a:solidFill>
                <a:latin typeface="Tenorite"/>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XXXX</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XXXX</a:t>
            </a:r>
          </a:p>
        </p:txBody>
      </p:sp>
      <p:sp>
        <p:nvSpPr>
          <p:cNvPr id="7" name="TextBox 6">
            <a:extLst>
              <a:ext uri="{FF2B5EF4-FFF2-40B4-BE49-F238E27FC236}">
                <a16:creationId xmlns:a16="http://schemas.microsoft.com/office/drawing/2014/main" id="{9548E578-3F31-7170-6C0B-C0EC227F9E03}"/>
              </a:ext>
            </a:extLst>
          </p:cNvPr>
          <p:cNvSpPr txBox="1"/>
          <p:nvPr/>
        </p:nvSpPr>
        <p:spPr>
          <a:xfrm rot="18730926">
            <a:off x="3048000" y="2520774"/>
            <a:ext cx="4876800" cy="1107996"/>
          </a:xfrm>
          <a:prstGeom prst="rect">
            <a:avLst/>
          </a:prstGeom>
          <a:noFill/>
        </p:spPr>
        <p:txBody>
          <a:bodyPr wrap="square" rtlCol="0">
            <a:spAutoFit/>
          </a:bodyPr>
          <a:lstStyle/>
          <a:p>
            <a:r>
              <a:rPr lang="en-US" sz="6600" b="1" dirty="0">
                <a:solidFill>
                  <a:srgbClr val="FF0000"/>
                </a:solidFill>
              </a:rPr>
              <a:t>BAD CHART</a:t>
            </a:r>
          </a:p>
        </p:txBody>
      </p:sp>
    </p:spTree>
    <p:extLst>
      <p:ext uri="{BB962C8B-B14F-4D97-AF65-F5344CB8AC3E}">
        <p14:creationId xmlns:p14="http://schemas.microsoft.com/office/powerpoint/2010/main" val="10796110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Top 5 - States</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2" name="Content Placeholder 4">
            <a:extLst>
              <a:ext uri="{FF2B5EF4-FFF2-40B4-BE49-F238E27FC236}">
                <a16:creationId xmlns:a16="http://schemas.microsoft.com/office/drawing/2014/main" id="{6193ECB9-C685-97A6-73BA-53BFB0E56712}"/>
              </a:ext>
            </a:extLst>
          </p:cNvPr>
          <p:cNvSpPr txBox="1">
            <a:spLocks/>
          </p:cNvSpPr>
          <p:nvPr/>
        </p:nvSpPr>
        <p:spPr>
          <a:xfrm>
            <a:off x="9822730" y="1621135"/>
            <a:ext cx="2369270" cy="4424352"/>
          </a:xfrm>
          <a:prstGeom prst="rect">
            <a:avLst/>
          </a:prstGeom>
        </p:spPr>
        <p:txBody>
          <a:bodyPr vert="horz" lIns="91440" tIns="45720" rIns="91440" bIns="45720" rtlCol="0" anchor="t">
            <a:normAutofit/>
          </a:bodyPr>
          <a:lstStyle>
            <a:defPPr>
              <a:defRPr lang="en-US"/>
            </a:defPPr>
            <a:lvl1pPr marL="228600" marR="0" lvl="0" indent="-228600" fontAlgn="auto">
              <a:lnSpc>
                <a:spcPct val="90000"/>
              </a:lnSpc>
              <a:spcBef>
                <a:spcPts val="1000"/>
              </a:spcBef>
              <a:spcAft>
                <a:spcPts val="0"/>
              </a:spcAft>
              <a:buClrTx/>
              <a:buSzTx/>
              <a:buFont typeface="Arial" panose="020B0604020202020204" pitchFamily="34" charset="0"/>
              <a:buChar char="•"/>
              <a:tabLst/>
              <a:defRPr>
                <a:solidFill>
                  <a:srgbClr val="000000"/>
                </a:solidFill>
                <a:latin typeface="Tenorite"/>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XXXX</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XXXX</a:t>
            </a:r>
          </a:p>
        </p:txBody>
      </p:sp>
      <p:pic>
        <p:nvPicPr>
          <p:cNvPr id="8" name="Picture 7">
            <a:extLst>
              <a:ext uri="{FF2B5EF4-FFF2-40B4-BE49-F238E27FC236}">
                <a16:creationId xmlns:a16="http://schemas.microsoft.com/office/drawing/2014/main" id="{C2FFDA84-FC5D-966D-7E99-42BDD2290B12}"/>
              </a:ext>
            </a:extLst>
          </p:cNvPr>
          <p:cNvPicPr>
            <a:picLocks noChangeAspect="1"/>
          </p:cNvPicPr>
          <p:nvPr/>
        </p:nvPicPr>
        <p:blipFill>
          <a:blip r:embed="rId2"/>
          <a:stretch>
            <a:fillRect/>
          </a:stretch>
        </p:blipFill>
        <p:spPr>
          <a:xfrm>
            <a:off x="550115" y="810013"/>
            <a:ext cx="9110289" cy="4838312"/>
          </a:xfrm>
          <a:prstGeom prst="rect">
            <a:avLst/>
          </a:prstGeom>
        </p:spPr>
      </p:pic>
    </p:spTree>
    <p:extLst>
      <p:ext uri="{BB962C8B-B14F-4D97-AF65-F5344CB8AC3E}">
        <p14:creationId xmlns:p14="http://schemas.microsoft.com/office/powerpoint/2010/main" val="31629092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Bottom 5 - States</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7" name="Content Placeholder 4">
            <a:extLst>
              <a:ext uri="{FF2B5EF4-FFF2-40B4-BE49-F238E27FC236}">
                <a16:creationId xmlns:a16="http://schemas.microsoft.com/office/drawing/2014/main" id="{30D592B6-17A6-4AE9-0AAD-2FE61522C0C3}"/>
              </a:ext>
            </a:extLst>
          </p:cNvPr>
          <p:cNvSpPr txBox="1">
            <a:spLocks/>
          </p:cNvSpPr>
          <p:nvPr/>
        </p:nvSpPr>
        <p:spPr>
          <a:xfrm>
            <a:off x="9918607" y="1852783"/>
            <a:ext cx="2273393" cy="282861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Tenorite"/>
                <a:ea typeface="+mn-ea"/>
                <a:cs typeface="+mn-cs"/>
              </a:rPr>
              <a:t>XXXX</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Tenorite"/>
                <a:ea typeface="+mn-ea"/>
                <a:cs typeface="+mn-cs"/>
              </a:rPr>
              <a:t>XXXX</a:t>
            </a:r>
          </a:p>
        </p:txBody>
      </p:sp>
      <p:pic>
        <p:nvPicPr>
          <p:cNvPr id="4" name="Picture 3">
            <a:extLst>
              <a:ext uri="{FF2B5EF4-FFF2-40B4-BE49-F238E27FC236}">
                <a16:creationId xmlns:a16="http://schemas.microsoft.com/office/drawing/2014/main" id="{84223C78-399B-D8E3-ED36-AD599009CF74}"/>
              </a:ext>
            </a:extLst>
          </p:cNvPr>
          <p:cNvPicPr>
            <a:picLocks noChangeAspect="1"/>
          </p:cNvPicPr>
          <p:nvPr/>
        </p:nvPicPr>
        <p:blipFill>
          <a:blip r:embed="rId2"/>
          <a:stretch>
            <a:fillRect/>
          </a:stretch>
        </p:blipFill>
        <p:spPr>
          <a:xfrm>
            <a:off x="624411" y="793073"/>
            <a:ext cx="9091090" cy="5003244"/>
          </a:xfrm>
          <a:prstGeom prst="rect">
            <a:avLst/>
          </a:prstGeom>
        </p:spPr>
      </p:pic>
    </p:spTree>
    <p:extLst>
      <p:ext uri="{BB962C8B-B14F-4D97-AF65-F5344CB8AC3E}">
        <p14:creationId xmlns:p14="http://schemas.microsoft.com/office/powerpoint/2010/main" val="17982544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GDP per Capita Change</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7" name="Content Placeholder 4">
            <a:extLst>
              <a:ext uri="{FF2B5EF4-FFF2-40B4-BE49-F238E27FC236}">
                <a16:creationId xmlns:a16="http://schemas.microsoft.com/office/drawing/2014/main" id="{30D592B6-17A6-4AE9-0AAD-2FE61522C0C3}"/>
              </a:ext>
            </a:extLst>
          </p:cNvPr>
          <p:cNvSpPr txBox="1">
            <a:spLocks/>
          </p:cNvSpPr>
          <p:nvPr/>
        </p:nvSpPr>
        <p:spPr>
          <a:xfrm>
            <a:off x="9918607" y="1852783"/>
            <a:ext cx="2273393" cy="282861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Tenorite"/>
                <a:ea typeface="+mn-ea"/>
                <a:cs typeface="+mn-cs"/>
              </a:rPr>
              <a:t>XXXX</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Tenorite"/>
                <a:ea typeface="+mn-ea"/>
                <a:cs typeface="+mn-cs"/>
              </a:rPr>
              <a:t>XXXX</a:t>
            </a:r>
          </a:p>
        </p:txBody>
      </p:sp>
      <p:pic>
        <p:nvPicPr>
          <p:cNvPr id="9" name="Picture 8">
            <a:extLst>
              <a:ext uri="{FF2B5EF4-FFF2-40B4-BE49-F238E27FC236}">
                <a16:creationId xmlns:a16="http://schemas.microsoft.com/office/drawing/2014/main" id="{6670B222-4DC6-F145-07AC-8EF68DCC0F9B}"/>
              </a:ext>
            </a:extLst>
          </p:cNvPr>
          <p:cNvPicPr>
            <a:picLocks noChangeAspect="1"/>
          </p:cNvPicPr>
          <p:nvPr/>
        </p:nvPicPr>
        <p:blipFill>
          <a:blip r:embed="rId2"/>
          <a:stretch>
            <a:fillRect/>
          </a:stretch>
        </p:blipFill>
        <p:spPr>
          <a:xfrm>
            <a:off x="650816" y="820006"/>
            <a:ext cx="9043449" cy="5087735"/>
          </a:xfrm>
          <a:prstGeom prst="rect">
            <a:avLst/>
          </a:prstGeom>
        </p:spPr>
      </p:pic>
      <p:sp>
        <p:nvSpPr>
          <p:cNvPr id="2" name="TextBox 1">
            <a:extLst>
              <a:ext uri="{FF2B5EF4-FFF2-40B4-BE49-F238E27FC236}">
                <a16:creationId xmlns:a16="http://schemas.microsoft.com/office/drawing/2014/main" id="{2B4506CA-0AC9-4C6E-8687-0E24603DCC6F}"/>
              </a:ext>
            </a:extLst>
          </p:cNvPr>
          <p:cNvSpPr txBox="1"/>
          <p:nvPr/>
        </p:nvSpPr>
        <p:spPr>
          <a:xfrm rot="18648304">
            <a:off x="1419554" y="2593050"/>
            <a:ext cx="7252447" cy="1569660"/>
          </a:xfrm>
          <a:prstGeom prst="rect">
            <a:avLst/>
          </a:prstGeom>
          <a:noFill/>
        </p:spPr>
        <p:txBody>
          <a:bodyPr wrap="square" rtlCol="0">
            <a:spAutoFit/>
          </a:bodyPr>
          <a:lstStyle/>
          <a:p>
            <a:r>
              <a:rPr lang="en-US" sz="9600" b="1" dirty="0">
                <a:solidFill>
                  <a:srgbClr val="FF0000"/>
                </a:solidFill>
              </a:rPr>
              <a:t>????????????</a:t>
            </a:r>
          </a:p>
        </p:txBody>
      </p:sp>
    </p:spTree>
    <p:extLst>
      <p:ext uri="{BB962C8B-B14F-4D97-AF65-F5344CB8AC3E}">
        <p14:creationId xmlns:p14="http://schemas.microsoft.com/office/powerpoint/2010/main" val="27206984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13335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XXXX</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7" name="Content Placeholder 4">
            <a:extLst>
              <a:ext uri="{FF2B5EF4-FFF2-40B4-BE49-F238E27FC236}">
                <a16:creationId xmlns:a16="http://schemas.microsoft.com/office/drawing/2014/main" id="{30D592B6-17A6-4AE9-0AAD-2FE61522C0C3}"/>
              </a:ext>
            </a:extLst>
          </p:cNvPr>
          <p:cNvSpPr txBox="1">
            <a:spLocks/>
          </p:cNvSpPr>
          <p:nvPr/>
        </p:nvSpPr>
        <p:spPr>
          <a:xfrm>
            <a:off x="9918607" y="1852783"/>
            <a:ext cx="2273393" cy="282861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Tenorite"/>
                <a:ea typeface="+mn-ea"/>
                <a:cs typeface="+mn-cs"/>
              </a:rPr>
              <a:t>XXXX</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Tenorite"/>
                <a:ea typeface="+mn-ea"/>
                <a:cs typeface="+mn-cs"/>
              </a:rPr>
              <a:t>XXXX</a:t>
            </a:r>
          </a:p>
        </p:txBody>
      </p:sp>
      <p:pic>
        <p:nvPicPr>
          <p:cNvPr id="4" name="Picture 3">
            <a:extLst>
              <a:ext uri="{FF2B5EF4-FFF2-40B4-BE49-F238E27FC236}">
                <a16:creationId xmlns:a16="http://schemas.microsoft.com/office/drawing/2014/main" id="{4D5D676D-3AE3-C75C-6A53-9DE9086A591B}"/>
              </a:ext>
            </a:extLst>
          </p:cNvPr>
          <p:cNvPicPr>
            <a:picLocks noChangeAspect="1"/>
          </p:cNvPicPr>
          <p:nvPr/>
        </p:nvPicPr>
        <p:blipFill>
          <a:blip r:embed="rId2"/>
          <a:stretch>
            <a:fillRect/>
          </a:stretch>
        </p:blipFill>
        <p:spPr>
          <a:xfrm>
            <a:off x="620604" y="824644"/>
            <a:ext cx="9191348" cy="4737955"/>
          </a:xfrm>
          <a:prstGeom prst="rect">
            <a:avLst/>
          </a:prstGeom>
        </p:spPr>
      </p:pic>
      <p:sp>
        <p:nvSpPr>
          <p:cNvPr id="8" name="TextBox 7">
            <a:extLst>
              <a:ext uri="{FF2B5EF4-FFF2-40B4-BE49-F238E27FC236}">
                <a16:creationId xmlns:a16="http://schemas.microsoft.com/office/drawing/2014/main" id="{33841446-56D6-9ECC-DE51-51C37D6F3483}"/>
              </a:ext>
            </a:extLst>
          </p:cNvPr>
          <p:cNvSpPr txBox="1"/>
          <p:nvPr/>
        </p:nvSpPr>
        <p:spPr>
          <a:xfrm rot="18648304">
            <a:off x="1419554" y="2593050"/>
            <a:ext cx="7252447"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600" b="1" i="0" u="none" strike="noStrike" kern="1200" cap="none" spc="0" normalizeH="0" baseline="0" noProof="0" dirty="0">
                <a:ln>
                  <a:noFill/>
                </a:ln>
                <a:solidFill>
                  <a:srgbClr val="FF0000"/>
                </a:solidFill>
                <a:effectLst/>
                <a:uLnTx/>
                <a:uFillTx/>
                <a:latin typeface="Tenorite"/>
                <a:ea typeface="+mn-ea"/>
                <a:cs typeface="+mn-cs"/>
              </a:rPr>
              <a:t>????????????</a:t>
            </a:r>
          </a:p>
        </p:txBody>
      </p:sp>
    </p:spTree>
    <p:extLst>
      <p:ext uri="{BB962C8B-B14F-4D97-AF65-F5344CB8AC3E}">
        <p14:creationId xmlns:p14="http://schemas.microsoft.com/office/powerpoint/2010/main" val="26974241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Percent of Change </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4" name="Picture 3">
            <a:extLst>
              <a:ext uri="{FF2B5EF4-FFF2-40B4-BE49-F238E27FC236}">
                <a16:creationId xmlns:a16="http://schemas.microsoft.com/office/drawing/2014/main" id="{06930F9A-1489-EBD7-67B9-38B7CA9A9439}"/>
              </a:ext>
            </a:extLst>
          </p:cNvPr>
          <p:cNvPicPr>
            <a:picLocks noChangeAspect="1"/>
          </p:cNvPicPr>
          <p:nvPr/>
        </p:nvPicPr>
        <p:blipFill>
          <a:blip r:embed="rId2"/>
          <a:stretch>
            <a:fillRect/>
          </a:stretch>
        </p:blipFill>
        <p:spPr>
          <a:xfrm>
            <a:off x="612492" y="817318"/>
            <a:ext cx="9064734" cy="5063529"/>
          </a:xfrm>
          <a:prstGeom prst="rect">
            <a:avLst/>
          </a:prstGeom>
        </p:spPr>
      </p:pic>
      <p:sp>
        <p:nvSpPr>
          <p:cNvPr id="2" name="Content Placeholder 4">
            <a:extLst>
              <a:ext uri="{FF2B5EF4-FFF2-40B4-BE49-F238E27FC236}">
                <a16:creationId xmlns:a16="http://schemas.microsoft.com/office/drawing/2014/main" id="{24DADA20-4CB1-C80D-E6C4-DFF512E0D0F0}"/>
              </a:ext>
            </a:extLst>
          </p:cNvPr>
          <p:cNvSpPr txBox="1">
            <a:spLocks/>
          </p:cNvSpPr>
          <p:nvPr/>
        </p:nvSpPr>
        <p:spPr>
          <a:xfrm>
            <a:off x="9677227" y="1621135"/>
            <a:ext cx="2514774" cy="4259712"/>
          </a:xfrm>
          <a:prstGeom prst="rect">
            <a:avLst/>
          </a:prstGeom>
        </p:spPr>
        <p:txBody>
          <a:bodyPr vert="horz" lIns="91440" tIns="45720" rIns="91440" bIns="45720" rtlCol="0" anchor="t">
            <a:normAutofit/>
          </a:bodyPr>
          <a:lstStyle>
            <a:defPPr>
              <a:defRPr lang="en-US"/>
            </a:defPPr>
            <a:lvl1pPr marL="228600" marR="0" lvl="0" indent="-228600" fontAlgn="auto">
              <a:lnSpc>
                <a:spcPct val="90000"/>
              </a:lnSpc>
              <a:spcBef>
                <a:spcPts val="1000"/>
              </a:spcBef>
              <a:spcAft>
                <a:spcPts val="0"/>
              </a:spcAft>
              <a:buClrTx/>
              <a:buSzTx/>
              <a:buFont typeface="Arial" panose="020B0604020202020204" pitchFamily="34" charset="0"/>
              <a:buChar char="•"/>
              <a:tabLst/>
              <a:defRPr>
                <a:solidFill>
                  <a:srgbClr val="000000"/>
                </a:solidFill>
                <a:latin typeface="Tenorite"/>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XXXX</a:t>
            </a:r>
          </a:p>
          <a:p>
            <a:r>
              <a:rPr lang="en-US" dirty="0"/>
              <a:t>XXXX</a:t>
            </a:r>
          </a:p>
        </p:txBody>
      </p:sp>
    </p:spTree>
    <p:extLst>
      <p:ext uri="{BB962C8B-B14F-4D97-AF65-F5344CB8AC3E}">
        <p14:creationId xmlns:p14="http://schemas.microsoft.com/office/powerpoint/2010/main" val="42192826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Top 5 / Bottom 5 – Change Consumption</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7" name="Content Placeholder 4">
            <a:extLst>
              <a:ext uri="{FF2B5EF4-FFF2-40B4-BE49-F238E27FC236}">
                <a16:creationId xmlns:a16="http://schemas.microsoft.com/office/drawing/2014/main" id="{30D592B6-17A6-4AE9-0AAD-2FE61522C0C3}"/>
              </a:ext>
            </a:extLst>
          </p:cNvPr>
          <p:cNvSpPr txBox="1">
            <a:spLocks/>
          </p:cNvSpPr>
          <p:nvPr/>
        </p:nvSpPr>
        <p:spPr>
          <a:xfrm>
            <a:off x="9781722" y="1593703"/>
            <a:ext cx="2273393" cy="4281317"/>
          </a:xfrm>
          <a:prstGeom prst="rect">
            <a:avLst/>
          </a:prstGeom>
        </p:spPr>
        <p:txBody>
          <a:bodyPr vert="horz" lIns="91440" tIns="45720" rIns="91440" bIns="45720" rtlCol="0" anchor="t">
            <a:normAutofit fontScale="92500" lnSpcReduction="10000"/>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Most of the Top 5 Changes were Increases &lt; 1M (BN Btu)</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TX &amp; FL Made the Most Significant Increases in Overall Consumption</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Most of the Bottom 5 Changes were Decreases &lt; 350K (BN Btu)</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NY &amp; OH Made the Most Significant Decreases in Overall Consumption</a:t>
            </a:r>
          </a:p>
        </p:txBody>
      </p:sp>
      <p:pic>
        <p:nvPicPr>
          <p:cNvPr id="8" name="Picture 7">
            <a:extLst>
              <a:ext uri="{FF2B5EF4-FFF2-40B4-BE49-F238E27FC236}">
                <a16:creationId xmlns:a16="http://schemas.microsoft.com/office/drawing/2014/main" id="{00A3986A-D613-458E-AE77-9B40C0D06440}"/>
              </a:ext>
            </a:extLst>
          </p:cNvPr>
          <p:cNvPicPr>
            <a:picLocks noChangeAspect="1"/>
          </p:cNvPicPr>
          <p:nvPr/>
        </p:nvPicPr>
        <p:blipFill>
          <a:blip r:embed="rId2"/>
          <a:stretch>
            <a:fillRect/>
          </a:stretch>
        </p:blipFill>
        <p:spPr>
          <a:xfrm>
            <a:off x="647267" y="841228"/>
            <a:ext cx="9120704" cy="5033792"/>
          </a:xfrm>
          <a:prstGeom prst="rect">
            <a:avLst/>
          </a:prstGeom>
        </p:spPr>
      </p:pic>
    </p:spTree>
    <p:extLst>
      <p:ext uri="{BB962C8B-B14F-4D97-AF65-F5344CB8AC3E}">
        <p14:creationId xmlns:p14="http://schemas.microsoft.com/office/powerpoint/2010/main" val="32621619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Top 5 / Bottom 5 – Change Production</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8" name="Picture 7">
            <a:extLst>
              <a:ext uri="{FF2B5EF4-FFF2-40B4-BE49-F238E27FC236}">
                <a16:creationId xmlns:a16="http://schemas.microsoft.com/office/drawing/2014/main" id="{E6CDB16E-BE6E-4A67-566C-2C5611AF83A7}"/>
              </a:ext>
            </a:extLst>
          </p:cNvPr>
          <p:cNvPicPr>
            <a:picLocks noChangeAspect="1"/>
          </p:cNvPicPr>
          <p:nvPr/>
        </p:nvPicPr>
        <p:blipFill>
          <a:blip r:embed="rId2"/>
          <a:stretch>
            <a:fillRect/>
          </a:stretch>
        </p:blipFill>
        <p:spPr>
          <a:xfrm>
            <a:off x="620600" y="884716"/>
            <a:ext cx="9113950" cy="5025972"/>
          </a:xfrm>
          <a:prstGeom prst="rect">
            <a:avLst/>
          </a:prstGeom>
        </p:spPr>
      </p:pic>
      <p:sp>
        <p:nvSpPr>
          <p:cNvPr id="9" name="Content Placeholder 4">
            <a:extLst>
              <a:ext uri="{FF2B5EF4-FFF2-40B4-BE49-F238E27FC236}">
                <a16:creationId xmlns:a16="http://schemas.microsoft.com/office/drawing/2014/main" id="{CFE14B77-48AB-FB62-14D1-6AA3F7D5B94B}"/>
              </a:ext>
            </a:extLst>
          </p:cNvPr>
          <p:cNvSpPr txBox="1">
            <a:spLocks/>
          </p:cNvSpPr>
          <p:nvPr/>
        </p:nvSpPr>
        <p:spPr>
          <a:xfrm>
            <a:off x="9734550" y="1593703"/>
            <a:ext cx="2320565" cy="4281317"/>
          </a:xfrm>
          <a:prstGeom prst="rect">
            <a:avLst/>
          </a:prstGeom>
        </p:spPr>
        <p:txBody>
          <a:bodyPr vert="horz" lIns="91440" tIns="45720" rIns="91440" bIns="45720" rtlCol="0" anchor="t">
            <a:normAutofit fontScale="85000" lnSpcReduction="10000"/>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Almost Equal Shifts in Production are Observed Between TX &amp; WY for 1970 - 2000</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TX Made the Most Significant Increase for 2010vs2020</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Most of the Bottom 5 Changes were Decreases &lt; 700K (BN Btu)</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LA Made the Most Significant Decrease for All Years </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KY &amp; WV Made Almost Equal Increases &amp; Decreases for Years Observed</a:t>
            </a:r>
          </a:p>
        </p:txBody>
      </p:sp>
    </p:spTree>
    <p:extLst>
      <p:ext uri="{BB962C8B-B14F-4D97-AF65-F5344CB8AC3E}">
        <p14:creationId xmlns:p14="http://schemas.microsoft.com/office/powerpoint/2010/main" val="1728115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XXXX</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8" name="Picture 7">
            <a:extLst>
              <a:ext uri="{FF2B5EF4-FFF2-40B4-BE49-F238E27FC236}">
                <a16:creationId xmlns:a16="http://schemas.microsoft.com/office/drawing/2014/main" id="{CA11843D-9519-7E23-3A6F-34A46E6EF165}"/>
              </a:ext>
            </a:extLst>
          </p:cNvPr>
          <p:cNvPicPr>
            <a:picLocks noChangeAspect="1"/>
          </p:cNvPicPr>
          <p:nvPr/>
        </p:nvPicPr>
        <p:blipFill>
          <a:blip r:embed="rId2"/>
          <a:stretch>
            <a:fillRect/>
          </a:stretch>
        </p:blipFill>
        <p:spPr>
          <a:xfrm>
            <a:off x="611073" y="823555"/>
            <a:ext cx="9142527" cy="4952494"/>
          </a:xfrm>
          <a:prstGeom prst="rect">
            <a:avLst/>
          </a:prstGeom>
        </p:spPr>
      </p:pic>
      <p:sp>
        <p:nvSpPr>
          <p:cNvPr id="9" name="Content Placeholder 4">
            <a:extLst>
              <a:ext uri="{FF2B5EF4-FFF2-40B4-BE49-F238E27FC236}">
                <a16:creationId xmlns:a16="http://schemas.microsoft.com/office/drawing/2014/main" id="{5FC866A0-28FB-B9C7-4EDE-F6124657CD4D}"/>
              </a:ext>
            </a:extLst>
          </p:cNvPr>
          <p:cNvSpPr txBox="1">
            <a:spLocks/>
          </p:cNvSpPr>
          <p:nvPr/>
        </p:nvSpPr>
        <p:spPr>
          <a:xfrm>
            <a:off x="9781722" y="1593703"/>
            <a:ext cx="2273393" cy="4281317"/>
          </a:xfrm>
          <a:prstGeom prst="rect">
            <a:avLst/>
          </a:prstGeom>
        </p:spPr>
        <p:txBody>
          <a:bodyPr vert="horz" lIns="91440" tIns="45720" rIns="91440" bIns="45720" rtlCol="0" anchor="t">
            <a:normAutofit lnSpcReduction="10000"/>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TX Displays the Most Significant Increases in Fossil Fuel &amp; Renewable Consumption for Years Observed</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Fossil Fuel and Nuclear Displays Highest Volume of Increases 1970-2000</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Renewable Consumption Displays Significant Increases After 2000</a:t>
            </a:r>
          </a:p>
        </p:txBody>
      </p:sp>
    </p:spTree>
    <p:extLst>
      <p:ext uri="{BB962C8B-B14F-4D97-AF65-F5344CB8AC3E}">
        <p14:creationId xmlns:p14="http://schemas.microsoft.com/office/powerpoint/2010/main" val="40058850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XXXX</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8" name="Picture 7">
            <a:extLst>
              <a:ext uri="{FF2B5EF4-FFF2-40B4-BE49-F238E27FC236}">
                <a16:creationId xmlns:a16="http://schemas.microsoft.com/office/drawing/2014/main" id="{166BFB3B-1B5A-497C-6D2E-5FFE998F6D7C}"/>
              </a:ext>
            </a:extLst>
          </p:cNvPr>
          <p:cNvPicPr>
            <a:picLocks noChangeAspect="1"/>
          </p:cNvPicPr>
          <p:nvPr/>
        </p:nvPicPr>
        <p:blipFill>
          <a:blip r:embed="rId2"/>
          <a:stretch>
            <a:fillRect/>
          </a:stretch>
        </p:blipFill>
        <p:spPr>
          <a:xfrm>
            <a:off x="563448" y="852319"/>
            <a:ext cx="9176491" cy="5167481"/>
          </a:xfrm>
          <a:prstGeom prst="rect">
            <a:avLst/>
          </a:prstGeom>
        </p:spPr>
      </p:pic>
      <p:sp>
        <p:nvSpPr>
          <p:cNvPr id="9" name="Content Placeholder 4">
            <a:extLst>
              <a:ext uri="{FF2B5EF4-FFF2-40B4-BE49-F238E27FC236}">
                <a16:creationId xmlns:a16="http://schemas.microsoft.com/office/drawing/2014/main" id="{81DA91D1-0EDF-847A-6E01-5A4186871D33}"/>
              </a:ext>
            </a:extLst>
          </p:cNvPr>
          <p:cNvSpPr txBox="1">
            <a:spLocks/>
          </p:cNvSpPr>
          <p:nvPr/>
        </p:nvSpPr>
        <p:spPr>
          <a:xfrm>
            <a:off x="9734550" y="1593703"/>
            <a:ext cx="2320565" cy="4281317"/>
          </a:xfrm>
          <a:prstGeom prst="rect">
            <a:avLst/>
          </a:prstGeom>
        </p:spPr>
        <p:txBody>
          <a:bodyPr vert="horz" lIns="91440" tIns="45720" rIns="91440" bIns="45720" rtlCol="0" anchor="t">
            <a:normAutofit/>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Fossil Fuel Chart Closely Mirrors the Overall Production Chart</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Renewable Production Displays Significant Increases After 2000</a:t>
            </a:r>
          </a:p>
        </p:txBody>
      </p:sp>
    </p:spTree>
    <p:extLst>
      <p:ext uri="{BB962C8B-B14F-4D97-AF65-F5344CB8AC3E}">
        <p14:creationId xmlns:p14="http://schemas.microsoft.com/office/powerpoint/2010/main" val="1072128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Consumption / Production</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7" name="Content Placeholder 4">
            <a:extLst>
              <a:ext uri="{FF2B5EF4-FFF2-40B4-BE49-F238E27FC236}">
                <a16:creationId xmlns:a16="http://schemas.microsoft.com/office/drawing/2014/main" id="{30D592B6-17A6-4AE9-0AAD-2FE61522C0C3}"/>
              </a:ext>
            </a:extLst>
          </p:cNvPr>
          <p:cNvSpPr txBox="1">
            <a:spLocks/>
          </p:cNvSpPr>
          <p:nvPr/>
        </p:nvSpPr>
        <p:spPr>
          <a:xfrm>
            <a:off x="9288438" y="1523599"/>
            <a:ext cx="2903562" cy="4481700"/>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800" dirty="0">
                <a:solidFill>
                  <a:srgbClr val="000000"/>
                </a:solidFill>
                <a:latin typeface="Tenorite"/>
              </a:rPr>
              <a:t>Most States Remained Under 5M (BN Btu) for Consumption and Production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800" dirty="0">
                <a:solidFill>
                  <a:srgbClr val="000000"/>
                </a:solidFill>
                <a:latin typeface="Tenorite"/>
              </a:rPr>
              <a:t>The Range of Values for GDP per Capita Appeared to Begin a Wider Dispersion in 2000</a:t>
            </a: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2020 Outliers for Consumption: TX &amp; CA</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2020 Outlier for Production: TX</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sz="1800" dirty="0">
              <a:solidFill>
                <a:srgbClr val="000000"/>
              </a:solidFill>
              <a:latin typeface="Tenorite"/>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Outliers for GDP per Capita Included: MA, NY &amp; WA</a:t>
            </a:r>
          </a:p>
        </p:txBody>
      </p:sp>
      <p:pic>
        <p:nvPicPr>
          <p:cNvPr id="4" name="Picture 3">
            <a:extLst>
              <a:ext uri="{FF2B5EF4-FFF2-40B4-BE49-F238E27FC236}">
                <a16:creationId xmlns:a16="http://schemas.microsoft.com/office/drawing/2014/main" id="{703D5BA7-F485-F16A-7C7D-571CD584B616}"/>
              </a:ext>
            </a:extLst>
          </p:cNvPr>
          <p:cNvPicPr>
            <a:picLocks noChangeAspect="1"/>
          </p:cNvPicPr>
          <p:nvPr/>
        </p:nvPicPr>
        <p:blipFill>
          <a:blip r:embed="rId2"/>
          <a:stretch>
            <a:fillRect/>
          </a:stretch>
        </p:blipFill>
        <p:spPr>
          <a:xfrm>
            <a:off x="95218" y="852700"/>
            <a:ext cx="9193220" cy="5152599"/>
          </a:xfrm>
          <a:prstGeom prst="rect">
            <a:avLst/>
          </a:prstGeom>
        </p:spPr>
      </p:pic>
      <p:grpSp>
        <p:nvGrpSpPr>
          <p:cNvPr id="11" name="Group 10">
            <a:extLst>
              <a:ext uri="{FF2B5EF4-FFF2-40B4-BE49-F238E27FC236}">
                <a16:creationId xmlns:a16="http://schemas.microsoft.com/office/drawing/2014/main" id="{216DE98D-7682-05BA-437A-6B10E264146A}"/>
              </a:ext>
            </a:extLst>
          </p:cNvPr>
          <p:cNvGrpSpPr/>
          <p:nvPr/>
        </p:nvGrpSpPr>
        <p:grpSpPr>
          <a:xfrm>
            <a:off x="7686620" y="2096422"/>
            <a:ext cx="689283" cy="317594"/>
            <a:chOff x="7046976" y="1318613"/>
            <a:chExt cx="658368" cy="280817"/>
          </a:xfrm>
        </p:grpSpPr>
        <p:sp>
          <p:nvSpPr>
            <p:cNvPr id="12" name="Oval 11">
              <a:extLst>
                <a:ext uri="{FF2B5EF4-FFF2-40B4-BE49-F238E27FC236}">
                  <a16:creationId xmlns:a16="http://schemas.microsoft.com/office/drawing/2014/main" id="{A7A83AA0-8206-34B0-A43D-708149EED30F}"/>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DF0F0F5-9C14-9F4F-10B7-366FC8E8BED7}"/>
                </a:ext>
              </a:extLst>
            </p:cNvPr>
            <p:cNvSpPr txBox="1"/>
            <p:nvPr/>
          </p:nvSpPr>
          <p:spPr>
            <a:xfrm>
              <a:off x="7327392" y="1318613"/>
              <a:ext cx="377952" cy="217709"/>
            </a:xfrm>
            <a:prstGeom prst="rect">
              <a:avLst/>
            </a:prstGeom>
            <a:noFill/>
          </p:spPr>
          <p:txBody>
            <a:bodyPr wrap="square" rtlCol="0">
              <a:spAutoFit/>
            </a:bodyPr>
            <a:lstStyle/>
            <a:p>
              <a:r>
                <a:rPr lang="en-US" sz="1000" b="1" dirty="0">
                  <a:solidFill>
                    <a:schemeClr val="accent1">
                      <a:lumMod val="75000"/>
                    </a:schemeClr>
                  </a:solidFill>
                </a:rPr>
                <a:t>CA</a:t>
              </a:r>
            </a:p>
          </p:txBody>
        </p:sp>
      </p:grpSp>
      <p:grpSp>
        <p:nvGrpSpPr>
          <p:cNvPr id="15" name="Group 14">
            <a:extLst>
              <a:ext uri="{FF2B5EF4-FFF2-40B4-BE49-F238E27FC236}">
                <a16:creationId xmlns:a16="http://schemas.microsoft.com/office/drawing/2014/main" id="{D43EBFAB-B681-C305-9442-62CB1E2D12D3}"/>
              </a:ext>
            </a:extLst>
          </p:cNvPr>
          <p:cNvGrpSpPr/>
          <p:nvPr/>
        </p:nvGrpSpPr>
        <p:grpSpPr>
          <a:xfrm>
            <a:off x="6275148" y="1303842"/>
            <a:ext cx="689283" cy="317594"/>
            <a:chOff x="7046976" y="1318613"/>
            <a:chExt cx="658368" cy="280817"/>
          </a:xfrm>
        </p:grpSpPr>
        <p:sp>
          <p:nvSpPr>
            <p:cNvPr id="16" name="Oval 15">
              <a:extLst>
                <a:ext uri="{FF2B5EF4-FFF2-40B4-BE49-F238E27FC236}">
                  <a16:creationId xmlns:a16="http://schemas.microsoft.com/office/drawing/2014/main" id="{25AAFAEE-312F-96EA-FF4D-BFEF69D63F26}"/>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4409C4F-305B-8606-9C85-764C0EF22A7D}"/>
                </a:ext>
              </a:extLst>
            </p:cNvPr>
            <p:cNvSpPr txBox="1"/>
            <p:nvPr/>
          </p:nvSpPr>
          <p:spPr>
            <a:xfrm>
              <a:off x="7327392" y="1318613"/>
              <a:ext cx="377952" cy="217709"/>
            </a:xfrm>
            <a:prstGeom prst="rect">
              <a:avLst/>
            </a:prstGeom>
            <a:noFill/>
          </p:spPr>
          <p:txBody>
            <a:bodyPr wrap="square" rtlCol="0">
              <a:spAutoFit/>
            </a:bodyPr>
            <a:lstStyle/>
            <a:p>
              <a:r>
                <a:rPr lang="en-US" sz="1000" b="1" dirty="0">
                  <a:solidFill>
                    <a:schemeClr val="accent1">
                      <a:lumMod val="75000"/>
                    </a:schemeClr>
                  </a:solidFill>
                </a:rPr>
                <a:t>TX</a:t>
              </a:r>
            </a:p>
          </p:txBody>
        </p:sp>
      </p:grpSp>
      <p:grpSp>
        <p:nvGrpSpPr>
          <p:cNvPr id="18" name="Group 17">
            <a:extLst>
              <a:ext uri="{FF2B5EF4-FFF2-40B4-BE49-F238E27FC236}">
                <a16:creationId xmlns:a16="http://schemas.microsoft.com/office/drawing/2014/main" id="{E064DFBF-407C-B8D8-AAA0-CFF695F97B0E}"/>
              </a:ext>
            </a:extLst>
          </p:cNvPr>
          <p:cNvGrpSpPr/>
          <p:nvPr/>
        </p:nvGrpSpPr>
        <p:grpSpPr>
          <a:xfrm>
            <a:off x="7928594" y="2523607"/>
            <a:ext cx="395700" cy="524256"/>
            <a:chOff x="6997672" y="1135882"/>
            <a:chExt cx="377952" cy="463548"/>
          </a:xfrm>
        </p:grpSpPr>
        <p:sp>
          <p:nvSpPr>
            <p:cNvPr id="19" name="Oval 18">
              <a:extLst>
                <a:ext uri="{FF2B5EF4-FFF2-40B4-BE49-F238E27FC236}">
                  <a16:creationId xmlns:a16="http://schemas.microsoft.com/office/drawing/2014/main" id="{DF9668AA-D70A-A84F-7599-44D50255FA50}"/>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B88EB1FE-B76D-6EE3-6CB0-9E534A31EBE2}"/>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WA</a:t>
              </a:r>
            </a:p>
          </p:txBody>
        </p:sp>
      </p:grpSp>
      <p:grpSp>
        <p:nvGrpSpPr>
          <p:cNvPr id="21" name="Group 20">
            <a:extLst>
              <a:ext uri="{FF2B5EF4-FFF2-40B4-BE49-F238E27FC236}">
                <a16:creationId xmlns:a16="http://schemas.microsoft.com/office/drawing/2014/main" id="{AD85524F-BD46-F452-5683-DAA1E4FA10B2}"/>
              </a:ext>
            </a:extLst>
          </p:cNvPr>
          <p:cNvGrpSpPr/>
          <p:nvPr/>
        </p:nvGrpSpPr>
        <p:grpSpPr>
          <a:xfrm>
            <a:off x="8285989" y="2573428"/>
            <a:ext cx="395700" cy="524256"/>
            <a:chOff x="6997672" y="1135882"/>
            <a:chExt cx="377952" cy="463548"/>
          </a:xfrm>
        </p:grpSpPr>
        <p:sp>
          <p:nvSpPr>
            <p:cNvPr id="22" name="Oval 21">
              <a:extLst>
                <a:ext uri="{FF2B5EF4-FFF2-40B4-BE49-F238E27FC236}">
                  <a16:creationId xmlns:a16="http://schemas.microsoft.com/office/drawing/2014/main" id="{AA4E26BA-2C16-2D4D-1457-270FAD08A82F}"/>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9E94DF18-8C00-EA20-B0EF-9FE81E093144}"/>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MA</a:t>
              </a:r>
            </a:p>
          </p:txBody>
        </p:sp>
      </p:grpSp>
      <p:grpSp>
        <p:nvGrpSpPr>
          <p:cNvPr id="24" name="Group 23">
            <a:extLst>
              <a:ext uri="{FF2B5EF4-FFF2-40B4-BE49-F238E27FC236}">
                <a16:creationId xmlns:a16="http://schemas.microsoft.com/office/drawing/2014/main" id="{6C4EDD76-CA14-B583-7251-701C7D0A9C95}"/>
              </a:ext>
            </a:extLst>
          </p:cNvPr>
          <p:cNvGrpSpPr/>
          <p:nvPr/>
        </p:nvGrpSpPr>
        <p:grpSpPr>
          <a:xfrm>
            <a:off x="8559748" y="2342643"/>
            <a:ext cx="395700" cy="524256"/>
            <a:chOff x="6997672" y="1135882"/>
            <a:chExt cx="377952" cy="463548"/>
          </a:xfrm>
        </p:grpSpPr>
        <p:sp>
          <p:nvSpPr>
            <p:cNvPr id="25" name="Oval 24">
              <a:extLst>
                <a:ext uri="{FF2B5EF4-FFF2-40B4-BE49-F238E27FC236}">
                  <a16:creationId xmlns:a16="http://schemas.microsoft.com/office/drawing/2014/main" id="{E3026260-C109-53BC-7DCC-F232DB761030}"/>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5C0C54FF-13FB-6FE0-89C3-7AA241B2CBF6}"/>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NY</a:t>
              </a:r>
            </a:p>
          </p:txBody>
        </p:sp>
      </p:grpSp>
      <p:grpSp>
        <p:nvGrpSpPr>
          <p:cNvPr id="27" name="Group 26">
            <a:extLst>
              <a:ext uri="{FF2B5EF4-FFF2-40B4-BE49-F238E27FC236}">
                <a16:creationId xmlns:a16="http://schemas.microsoft.com/office/drawing/2014/main" id="{06146372-BC1F-A798-0341-8036182A74CB}"/>
              </a:ext>
            </a:extLst>
          </p:cNvPr>
          <p:cNvGrpSpPr/>
          <p:nvPr/>
        </p:nvGrpSpPr>
        <p:grpSpPr>
          <a:xfrm>
            <a:off x="6275149" y="3874177"/>
            <a:ext cx="689283" cy="317594"/>
            <a:chOff x="7046976" y="1318613"/>
            <a:chExt cx="658368" cy="280817"/>
          </a:xfrm>
        </p:grpSpPr>
        <p:sp>
          <p:nvSpPr>
            <p:cNvPr id="28" name="Oval 27">
              <a:extLst>
                <a:ext uri="{FF2B5EF4-FFF2-40B4-BE49-F238E27FC236}">
                  <a16:creationId xmlns:a16="http://schemas.microsoft.com/office/drawing/2014/main" id="{D99BC275-7CA0-56BF-6DB7-602E3AC0D791}"/>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2010685C-432E-0311-1580-F2D0A656E321}"/>
                </a:ext>
              </a:extLst>
            </p:cNvPr>
            <p:cNvSpPr txBox="1"/>
            <p:nvPr/>
          </p:nvSpPr>
          <p:spPr>
            <a:xfrm>
              <a:off x="7327392" y="1318613"/>
              <a:ext cx="377952" cy="217709"/>
            </a:xfrm>
            <a:prstGeom prst="rect">
              <a:avLst/>
            </a:prstGeom>
            <a:noFill/>
          </p:spPr>
          <p:txBody>
            <a:bodyPr wrap="square" rtlCol="0">
              <a:spAutoFit/>
            </a:bodyPr>
            <a:lstStyle/>
            <a:p>
              <a:r>
                <a:rPr lang="en-US" sz="1000" b="1" dirty="0">
                  <a:solidFill>
                    <a:schemeClr val="accent1">
                      <a:lumMod val="75000"/>
                    </a:schemeClr>
                  </a:solidFill>
                </a:rPr>
                <a:t>TX</a:t>
              </a:r>
            </a:p>
          </p:txBody>
        </p:sp>
      </p:grpSp>
      <p:grpSp>
        <p:nvGrpSpPr>
          <p:cNvPr id="30" name="Group 29">
            <a:extLst>
              <a:ext uri="{FF2B5EF4-FFF2-40B4-BE49-F238E27FC236}">
                <a16:creationId xmlns:a16="http://schemas.microsoft.com/office/drawing/2014/main" id="{A64A9A71-4F0C-C941-BEA2-209DE8A23BD7}"/>
              </a:ext>
            </a:extLst>
          </p:cNvPr>
          <p:cNvGrpSpPr/>
          <p:nvPr/>
        </p:nvGrpSpPr>
        <p:grpSpPr>
          <a:xfrm>
            <a:off x="7928594" y="5206548"/>
            <a:ext cx="395700" cy="524256"/>
            <a:chOff x="6997672" y="1135882"/>
            <a:chExt cx="377952" cy="463548"/>
          </a:xfrm>
        </p:grpSpPr>
        <p:sp>
          <p:nvSpPr>
            <p:cNvPr id="31" name="Oval 30">
              <a:extLst>
                <a:ext uri="{FF2B5EF4-FFF2-40B4-BE49-F238E27FC236}">
                  <a16:creationId xmlns:a16="http://schemas.microsoft.com/office/drawing/2014/main" id="{60FC3616-7FEB-FA5B-008E-9DD8974FD8E0}"/>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E26D07D7-C9C8-102B-D007-F10A7123AFE6}"/>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WA</a:t>
              </a:r>
            </a:p>
          </p:txBody>
        </p:sp>
      </p:grpSp>
      <p:grpSp>
        <p:nvGrpSpPr>
          <p:cNvPr id="33" name="Group 32">
            <a:extLst>
              <a:ext uri="{FF2B5EF4-FFF2-40B4-BE49-F238E27FC236}">
                <a16:creationId xmlns:a16="http://schemas.microsoft.com/office/drawing/2014/main" id="{166C58F2-6D87-73A8-8A51-A89A48A2FF11}"/>
              </a:ext>
            </a:extLst>
          </p:cNvPr>
          <p:cNvGrpSpPr/>
          <p:nvPr/>
        </p:nvGrpSpPr>
        <p:grpSpPr>
          <a:xfrm>
            <a:off x="8285989" y="5256369"/>
            <a:ext cx="395700" cy="524256"/>
            <a:chOff x="6997672" y="1135882"/>
            <a:chExt cx="377952" cy="463548"/>
          </a:xfrm>
        </p:grpSpPr>
        <p:sp>
          <p:nvSpPr>
            <p:cNvPr id="34" name="Oval 33">
              <a:extLst>
                <a:ext uri="{FF2B5EF4-FFF2-40B4-BE49-F238E27FC236}">
                  <a16:creationId xmlns:a16="http://schemas.microsoft.com/office/drawing/2014/main" id="{8B15A4C5-5410-3809-2B2D-909F2FD1DF4E}"/>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9F4504A7-CADE-E1BB-78B2-FFD130DABFDA}"/>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MA</a:t>
              </a:r>
            </a:p>
          </p:txBody>
        </p:sp>
      </p:grpSp>
      <p:grpSp>
        <p:nvGrpSpPr>
          <p:cNvPr id="36" name="Group 35">
            <a:extLst>
              <a:ext uri="{FF2B5EF4-FFF2-40B4-BE49-F238E27FC236}">
                <a16:creationId xmlns:a16="http://schemas.microsoft.com/office/drawing/2014/main" id="{92E03484-322D-66B7-BA15-D23CFF0BF251}"/>
              </a:ext>
            </a:extLst>
          </p:cNvPr>
          <p:cNvGrpSpPr/>
          <p:nvPr/>
        </p:nvGrpSpPr>
        <p:grpSpPr>
          <a:xfrm>
            <a:off x="8568482" y="5169767"/>
            <a:ext cx="395700" cy="524256"/>
            <a:chOff x="6997672" y="1135882"/>
            <a:chExt cx="377952" cy="463548"/>
          </a:xfrm>
        </p:grpSpPr>
        <p:sp>
          <p:nvSpPr>
            <p:cNvPr id="37" name="Oval 36">
              <a:extLst>
                <a:ext uri="{FF2B5EF4-FFF2-40B4-BE49-F238E27FC236}">
                  <a16:creationId xmlns:a16="http://schemas.microsoft.com/office/drawing/2014/main" id="{560C00AC-3E82-206E-9983-939EC1641FDC}"/>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0F962E9-6588-BCDB-F98E-27752C76CAD0}"/>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NY</a:t>
              </a:r>
            </a:p>
          </p:txBody>
        </p:sp>
      </p:grpSp>
    </p:spTree>
    <p:extLst>
      <p:ext uri="{BB962C8B-B14F-4D97-AF65-F5344CB8AC3E}">
        <p14:creationId xmlns:p14="http://schemas.microsoft.com/office/powerpoint/2010/main" val="12993163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XXXX</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4" name="Picture 3">
            <a:extLst>
              <a:ext uri="{FF2B5EF4-FFF2-40B4-BE49-F238E27FC236}">
                <a16:creationId xmlns:a16="http://schemas.microsoft.com/office/drawing/2014/main" id="{99B49B5D-646A-FC77-C879-764693D53807}"/>
              </a:ext>
            </a:extLst>
          </p:cNvPr>
          <p:cNvPicPr>
            <a:picLocks noChangeAspect="1"/>
          </p:cNvPicPr>
          <p:nvPr/>
        </p:nvPicPr>
        <p:blipFill>
          <a:blip r:embed="rId2"/>
          <a:stretch>
            <a:fillRect/>
          </a:stretch>
        </p:blipFill>
        <p:spPr>
          <a:xfrm>
            <a:off x="612492" y="837863"/>
            <a:ext cx="9169230" cy="4896691"/>
          </a:xfrm>
          <a:prstGeom prst="rect">
            <a:avLst/>
          </a:prstGeom>
        </p:spPr>
      </p:pic>
      <p:sp>
        <p:nvSpPr>
          <p:cNvPr id="7" name="Content Placeholder 4">
            <a:extLst>
              <a:ext uri="{FF2B5EF4-FFF2-40B4-BE49-F238E27FC236}">
                <a16:creationId xmlns:a16="http://schemas.microsoft.com/office/drawing/2014/main" id="{2C1B6658-3B91-7F23-4640-577DA2A76DE3}"/>
              </a:ext>
            </a:extLst>
          </p:cNvPr>
          <p:cNvSpPr txBox="1">
            <a:spLocks/>
          </p:cNvSpPr>
          <p:nvPr/>
        </p:nvSpPr>
        <p:spPr>
          <a:xfrm>
            <a:off x="9781722" y="1593703"/>
            <a:ext cx="2273393" cy="4281317"/>
          </a:xfrm>
          <a:prstGeom prst="rect">
            <a:avLst/>
          </a:prstGeom>
        </p:spPr>
        <p:txBody>
          <a:bodyPr vert="horz" lIns="91440" tIns="45720" rIns="91440" bIns="45720" rtlCol="0" anchor="t">
            <a:normAutofit fontScale="92500" lnSpcReduction="10000"/>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FF0000"/>
                </a:solidFill>
                <a:effectLst/>
                <a:uLnTx/>
                <a:uFillTx/>
                <a:latin typeface="Tenorite"/>
                <a:ea typeface="+mn-ea"/>
                <a:cs typeface="+mn-cs"/>
              </a:rPr>
              <a:t>REVIEW/REWRITE</a:t>
            </a: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TX Displays the Most Significant Increases in Fossil Fuel &amp; Renewable Consumption for Years Observed</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Fossil Fuel and Nuclear Displays Highest Volume of Increases 1970-2000</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Renewable Consumption Displays Significant Increases After 2000</a:t>
            </a:r>
          </a:p>
        </p:txBody>
      </p:sp>
    </p:spTree>
    <p:extLst>
      <p:ext uri="{BB962C8B-B14F-4D97-AF65-F5344CB8AC3E}">
        <p14:creationId xmlns:p14="http://schemas.microsoft.com/office/powerpoint/2010/main" val="17904559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XXXX</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4" name="Picture 3">
            <a:extLst>
              <a:ext uri="{FF2B5EF4-FFF2-40B4-BE49-F238E27FC236}">
                <a16:creationId xmlns:a16="http://schemas.microsoft.com/office/drawing/2014/main" id="{F9FBF77B-AC24-EC75-EA9F-D1A2EA4AAA6B}"/>
              </a:ext>
            </a:extLst>
          </p:cNvPr>
          <p:cNvPicPr>
            <a:picLocks noChangeAspect="1"/>
          </p:cNvPicPr>
          <p:nvPr/>
        </p:nvPicPr>
        <p:blipFill>
          <a:blip r:embed="rId2"/>
          <a:stretch>
            <a:fillRect/>
          </a:stretch>
        </p:blipFill>
        <p:spPr>
          <a:xfrm>
            <a:off x="611147" y="814630"/>
            <a:ext cx="9110440" cy="5070603"/>
          </a:xfrm>
          <a:prstGeom prst="rect">
            <a:avLst/>
          </a:prstGeom>
        </p:spPr>
      </p:pic>
      <p:sp>
        <p:nvSpPr>
          <p:cNvPr id="7" name="Content Placeholder 4">
            <a:extLst>
              <a:ext uri="{FF2B5EF4-FFF2-40B4-BE49-F238E27FC236}">
                <a16:creationId xmlns:a16="http://schemas.microsoft.com/office/drawing/2014/main" id="{2695E457-D234-CBBC-6FEB-BF04B53D8A6E}"/>
              </a:ext>
            </a:extLst>
          </p:cNvPr>
          <p:cNvSpPr txBox="1">
            <a:spLocks/>
          </p:cNvSpPr>
          <p:nvPr/>
        </p:nvSpPr>
        <p:spPr>
          <a:xfrm>
            <a:off x="9734550" y="1593703"/>
            <a:ext cx="2320565" cy="4281317"/>
          </a:xfrm>
          <a:prstGeom prst="rect">
            <a:avLst/>
          </a:prstGeom>
        </p:spPr>
        <p:txBody>
          <a:bodyPr vert="horz" lIns="91440" tIns="45720" rIns="91440" bIns="45720" rtlCol="0" anchor="t">
            <a:normAutofit/>
          </a:bodyP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a:solidFill>
                  <a:srgbClr val="000000"/>
                </a:solidFill>
                <a:latin typeface="Tenorite"/>
              </a:defRPr>
            </a:lvl1pPr>
            <a:lvl2pPr marL="228600" lvl="1" indent="-228600">
              <a:lnSpc>
                <a:spcPct val="90000"/>
              </a:lnSpc>
              <a:spcBef>
                <a:spcPts val="1000"/>
              </a:spcBef>
              <a:buFont typeface="Arial" panose="020B0604020202020204" pitchFamily="34" charset="0"/>
              <a:buChar char="•"/>
              <a:defRPr>
                <a:solidFill>
                  <a:srgbClr val="000000"/>
                </a:solidFill>
                <a:latin typeface="Tenorite"/>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FF0000"/>
                </a:solidFill>
                <a:effectLst/>
                <a:uLnTx/>
                <a:uFillTx/>
                <a:latin typeface="Tenorite"/>
                <a:ea typeface="+mn-ea"/>
                <a:cs typeface="+mn-cs"/>
              </a:rPr>
              <a:t>REVIEW/REWRITE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Fossil Fuel Chart Closely Mirrors the Overall Production Chart</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Renewable Production Displays Significant Increases After 2000</a:t>
            </a:r>
          </a:p>
        </p:txBody>
      </p:sp>
    </p:spTree>
    <p:extLst>
      <p:ext uri="{BB962C8B-B14F-4D97-AF65-F5344CB8AC3E}">
        <p14:creationId xmlns:p14="http://schemas.microsoft.com/office/powerpoint/2010/main" val="19544153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XXXX</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8" name="Picture 7">
            <a:extLst>
              <a:ext uri="{FF2B5EF4-FFF2-40B4-BE49-F238E27FC236}">
                <a16:creationId xmlns:a16="http://schemas.microsoft.com/office/drawing/2014/main" id="{554DEB04-369E-D6C3-C9D0-D3800A30E737}"/>
              </a:ext>
            </a:extLst>
          </p:cNvPr>
          <p:cNvPicPr>
            <a:picLocks noChangeAspect="1"/>
          </p:cNvPicPr>
          <p:nvPr/>
        </p:nvPicPr>
        <p:blipFill>
          <a:blip r:embed="rId2"/>
          <a:stretch>
            <a:fillRect/>
          </a:stretch>
        </p:blipFill>
        <p:spPr>
          <a:xfrm>
            <a:off x="653805" y="686188"/>
            <a:ext cx="8459009" cy="3273269"/>
          </a:xfrm>
          <a:prstGeom prst="rect">
            <a:avLst/>
          </a:prstGeom>
        </p:spPr>
      </p:pic>
      <p:pic>
        <p:nvPicPr>
          <p:cNvPr id="11" name="Picture 10">
            <a:extLst>
              <a:ext uri="{FF2B5EF4-FFF2-40B4-BE49-F238E27FC236}">
                <a16:creationId xmlns:a16="http://schemas.microsoft.com/office/drawing/2014/main" id="{046D1022-7550-609F-A651-9917252B4CD6}"/>
              </a:ext>
            </a:extLst>
          </p:cNvPr>
          <p:cNvPicPr>
            <a:picLocks noChangeAspect="1"/>
          </p:cNvPicPr>
          <p:nvPr/>
        </p:nvPicPr>
        <p:blipFill>
          <a:blip r:embed="rId3"/>
          <a:stretch>
            <a:fillRect/>
          </a:stretch>
        </p:blipFill>
        <p:spPr>
          <a:xfrm>
            <a:off x="653805" y="3949729"/>
            <a:ext cx="8459009" cy="2427368"/>
          </a:xfrm>
          <a:prstGeom prst="rect">
            <a:avLst/>
          </a:prstGeom>
        </p:spPr>
      </p:pic>
      <p:sp>
        <p:nvSpPr>
          <p:cNvPr id="2" name="Content Placeholder 4">
            <a:extLst>
              <a:ext uri="{FF2B5EF4-FFF2-40B4-BE49-F238E27FC236}">
                <a16:creationId xmlns:a16="http://schemas.microsoft.com/office/drawing/2014/main" id="{1C8B4A01-9883-FB8E-5F06-77AA76632424}"/>
              </a:ext>
            </a:extLst>
          </p:cNvPr>
          <p:cNvSpPr txBox="1">
            <a:spLocks/>
          </p:cNvSpPr>
          <p:nvPr/>
        </p:nvSpPr>
        <p:spPr>
          <a:xfrm>
            <a:off x="9112814" y="1630660"/>
            <a:ext cx="3069661" cy="4302468"/>
          </a:xfrm>
          <a:prstGeom prst="rect">
            <a:avLst/>
          </a:prstGeom>
        </p:spPr>
        <p:txBody>
          <a:bodyPr vert="horz" lIns="91440" tIns="45720" rIns="91440" bIns="45720" rtlCol="0" anchor="t">
            <a:normAutofit/>
          </a:bodyPr>
          <a:lstStyle>
            <a:defPPr>
              <a:defRPr lang="en-US"/>
            </a:defPPr>
            <a:lvl1pPr marL="228600" marR="0" lvl="0" indent="-228600" fontAlgn="auto">
              <a:lnSpc>
                <a:spcPct val="90000"/>
              </a:lnSpc>
              <a:spcBef>
                <a:spcPts val="1000"/>
              </a:spcBef>
              <a:spcAft>
                <a:spcPts val="0"/>
              </a:spcAft>
              <a:buClrTx/>
              <a:buSzTx/>
              <a:buFont typeface="Arial" panose="020B0604020202020204" pitchFamily="34" charset="0"/>
              <a:buChar char="•"/>
              <a:tabLst/>
              <a:defRPr>
                <a:solidFill>
                  <a:srgbClr val="000000"/>
                </a:solidFill>
                <a:latin typeface="Tenorite"/>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Significant Percent of Change Consumption</a:t>
            </a:r>
          </a:p>
          <a:p>
            <a:pPr marL="2286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1970vs1980: Nuclear(+)</a:t>
            </a:r>
          </a:p>
          <a:p>
            <a:pPr marL="2286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2000vs2010: Renewables(+)</a:t>
            </a:r>
          </a:p>
          <a:p>
            <a:pPr marL="2286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2010vs2020: Fossil Fuel / Nuclear (-), Renewables(+)</a:t>
            </a:r>
          </a:p>
          <a:p>
            <a:pPr marL="2286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Significant Changes Production</a:t>
            </a:r>
          </a:p>
          <a:p>
            <a:pPr marL="2286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Overall Fossil Fuel(-)</a:t>
            </a:r>
          </a:p>
          <a:p>
            <a:pPr marL="2286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Overall Renewable(+)</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extLst>
      <p:ext uri="{BB962C8B-B14F-4D97-AF65-F5344CB8AC3E}">
        <p14:creationId xmlns:p14="http://schemas.microsoft.com/office/powerpoint/2010/main" val="21346327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XXXX</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8" name="Picture 7">
            <a:extLst>
              <a:ext uri="{FF2B5EF4-FFF2-40B4-BE49-F238E27FC236}">
                <a16:creationId xmlns:a16="http://schemas.microsoft.com/office/drawing/2014/main" id="{554DEB04-369E-D6C3-C9D0-D3800A30E737}"/>
              </a:ext>
            </a:extLst>
          </p:cNvPr>
          <p:cNvPicPr>
            <a:picLocks noChangeAspect="1"/>
          </p:cNvPicPr>
          <p:nvPr/>
        </p:nvPicPr>
        <p:blipFill>
          <a:blip r:embed="rId2"/>
          <a:stretch>
            <a:fillRect/>
          </a:stretch>
        </p:blipFill>
        <p:spPr>
          <a:xfrm>
            <a:off x="653805" y="686188"/>
            <a:ext cx="8459009" cy="3273269"/>
          </a:xfrm>
          <a:prstGeom prst="rect">
            <a:avLst/>
          </a:prstGeom>
        </p:spPr>
      </p:pic>
      <p:pic>
        <p:nvPicPr>
          <p:cNvPr id="11" name="Picture 10">
            <a:extLst>
              <a:ext uri="{FF2B5EF4-FFF2-40B4-BE49-F238E27FC236}">
                <a16:creationId xmlns:a16="http://schemas.microsoft.com/office/drawing/2014/main" id="{046D1022-7550-609F-A651-9917252B4CD6}"/>
              </a:ext>
            </a:extLst>
          </p:cNvPr>
          <p:cNvPicPr>
            <a:picLocks noChangeAspect="1"/>
          </p:cNvPicPr>
          <p:nvPr/>
        </p:nvPicPr>
        <p:blipFill>
          <a:blip r:embed="rId3"/>
          <a:stretch>
            <a:fillRect/>
          </a:stretch>
        </p:blipFill>
        <p:spPr>
          <a:xfrm>
            <a:off x="653805" y="3949729"/>
            <a:ext cx="8459009" cy="2427368"/>
          </a:xfrm>
          <a:prstGeom prst="rect">
            <a:avLst/>
          </a:prstGeom>
        </p:spPr>
      </p:pic>
      <p:sp>
        <p:nvSpPr>
          <p:cNvPr id="2" name="Content Placeholder 4">
            <a:extLst>
              <a:ext uri="{FF2B5EF4-FFF2-40B4-BE49-F238E27FC236}">
                <a16:creationId xmlns:a16="http://schemas.microsoft.com/office/drawing/2014/main" id="{1C8B4A01-9883-FB8E-5F06-77AA76632424}"/>
              </a:ext>
            </a:extLst>
          </p:cNvPr>
          <p:cNvSpPr txBox="1">
            <a:spLocks/>
          </p:cNvSpPr>
          <p:nvPr/>
        </p:nvSpPr>
        <p:spPr>
          <a:xfrm>
            <a:off x="9112814" y="1630660"/>
            <a:ext cx="3069661" cy="4302468"/>
          </a:xfrm>
          <a:prstGeom prst="rect">
            <a:avLst/>
          </a:prstGeom>
        </p:spPr>
        <p:txBody>
          <a:bodyPr vert="horz" lIns="91440" tIns="45720" rIns="91440" bIns="45720" rtlCol="0" anchor="t">
            <a:normAutofit/>
          </a:bodyPr>
          <a:lstStyle>
            <a:defPPr>
              <a:defRPr lang="en-US"/>
            </a:defPPr>
            <a:lvl1pPr marL="228600" marR="0" lvl="0" indent="-228600" fontAlgn="auto">
              <a:lnSpc>
                <a:spcPct val="90000"/>
              </a:lnSpc>
              <a:spcBef>
                <a:spcPts val="1000"/>
              </a:spcBef>
              <a:spcAft>
                <a:spcPts val="0"/>
              </a:spcAft>
              <a:buClrTx/>
              <a:buSzTx/>
              <a:buFont typeface="Arial" panose="020B0604020202020204" pitchFamily="34" charset="0"/>
              <a:buChar char="•"/>
              <a:tabLst/>
              <a:defRPr>
                <a:solidFill>
                  <a:srgbClr val="000000"/>
                </a:solidFill>
                <a:latin typeface="Tenorite"/>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Significant Percent of Change Consumption</a:t>
            </a:r>
          </a:p>
          <a:p>
            <a:pPr marL="2286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1970vs1980: Nuclear(+)</a:t>
            </a:r>
          </a:p>
          <a:p>
            <a:pPr marL="2286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2000vs2010: Renewables(+)</a:t>
            </a:r>
          </a:p>
          <a:p>
            <a:pPr marL="2286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2010vs2020: Fossil Fuel / Nuclear (-), Renewables(+)</a:t>
            </a:r>
          </a:p>
          <a:p>
            <a:pPr marL="2286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Significant Changes Production</a:t>
            </a:r>
          </a:p>
          <a:p>
            <a:pPr marL="2286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Overall Fossil Fuel(-)</a:t>
            </a:r>
          </a:p>
          <a:p>
            <a:pPr marL="2286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000000"/>
                </a:solidFill>
                <a:effectLst/>
                <a:uLnTx/>
                <a:uFillTx/>
                <a:latin typeface="Tenorite"/>
                <a:ea typeface="+mn-ea"/>
                <a:cs typeface="+mn-cs"/>
              </a:rPr>
              <a:t>Overall Renewable(+)</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000000"/>
              </a:solidFill>
              <a:effectLst/>
              <a:uLnTx/>
              <a:uFillTx/>
              <a:latin typeface="Tenorite"/>
              <a:ea typeface="+mn-ea"/>
              <a:cs typeface="+mn-cs"/>
            </a:endParaRPr>
          </a:p>
        </p:txBody>
      </p:sp>
    </p:spTree>
    <p:extLst>
      <p:ext uri="{BB962C8B-B14F-4D97-AF65-F5344CB8AC3E}">
        <p14:creationId xmlns:p14="http://schemas.microsoft.com/office/powerpoint/2010/main" val="30602812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Percent of Change</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4" name="Picture 3">
            <a:extLst>
              <a:ext uri="{FF2B5EF4-FFF2-40B4-BE49-F238E27FC236}">
                <a16:creationId xmlns:a16="http://schemas.microsoft.com/office/drawing/2014/main" id="{E9AF70F0-04EA-3B3D-54B6-1A6AEF32E258}"/>
              </a:ext>
            </a:extLst>
          </p:cNvPr>
          <p:cNvPicPr>
            <a:picLocks noChangeAspect="1"/>
          </p:cNvPicPr>
          <p:nvPr/>
        </p:nvPicPr>
        <p:blipFill>
          <a:blip r:embed="rId2"/>
          <a:stretch>
            <a:fillRect/>
          </a:stretch>
        </p:blipFill>
        <p:spPr>
          <a:xfrm>
            <a:off x="601596" y="820856"/>
            <a:ext cx="9180579" cy="5072231"/>
          </a:xfrm>
          <a:prstGeom prst="rect">
            <a:avLst/>
          </a:prstGeom>
        </p:spPr>
      </p:pic>
      <p:sp>
        <p:nvSpPr>
          <p:cNvPr id="8" name="Content Placeholder 4">
            <a:extLst>
              <a:ext uri="{FF2B5EF4-FFF2-40B4-BE49-F238E27FC236}">
                <a16:creationId xmlns:a16="http://schemas.microsoft.com/office/drawing/2014/main" id="{D273C4E9-ED1F-5C7D-0BFE-1166F56EC62D}"/>
              </a:ext>
            </a:extLst>
          </p:cNvPr>
          <p:cNvSpPr txBox="1">
            <a:spLocks/>
          </p:cNvSpPr>
          <p:nvPr/>
        </p:nvSpPr>
        <p:spPr>
          <a:xfrm>
            <a:off x="9735712" y="1572367"/>
            <a:ext cx="2273393" cy="4355713"/>
          </a:xfrm>
          <a:prstGeom prst="rect">
            <a:avLst/>
          </a:prstGeom>
        </p:spPr>
        <p:txBody>
          <a:bodyPr vert="horz" lIns="91440" tIns="45720" rIns="91440" bIns="45720" rtlCol="0" anchor="t">
            <a:normAutofit/>
          </a:bodyPr>
          <a:lstStyle>
            <a:defPPr>
              <a:defRPr lang="en-US"/>
            </a:defPPr>
            <a:lvl1pPr marL="228600" marR="0" lvl="0" indent="-228600" fontAlgn="auto">
              <a:lnSpc>
                <a:spcPct val="90000"/>
              </a:lnSpc>
              <a:spcBef>
                <a:spcPts val="1000"/>
              </a:spcBef>
              <a:spcAft>
                <a:spcPts val="0"/>
              </a:spcAft>
              <a:buClrTx/>
              <a:buSzTx/>
              <a:buFont typeface="Arial" panose="020B0604020202020204" pitchFamily="34" charset="0"/>
              <a:buChar char="•"/>
              <a:tabLst/>
              <a:defRPr>
                <a:solidFill>
                  <a:srgbClr val="000000"/>
                </a:solidFill>
                <a:latin typeface="Tenorite"/>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XXXX</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XXXX</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enorite"/>
                <a:ea typeface="+mn-ea"/>
                <a:cs typeface="+mn-cs"/>
              </a:rPr>
              <a:t>XXXX</a:t>
            </a:r>
          </a:p>
        </p:txBody>
      </p:sp>
    </p:spTree>
    <p:extLst>
      <p:ext uri="{BB962C8B-B14F-4D97-AF65-F5344CB8AC3E}">
        <p14:creationId xmlns:p14="http://schemas.microsoft.com/office/powerpoint/2010/main" val="29709856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1569803" cy="365125"/>
          </a:xfrm>
        </p:spPr>
        <p:txBody>
          <a:bodyPr/>
          <a:lstStyle/>
          <a:p>
            <a:fld id="{F742F39E-1B75-804F-BDAE-BCC03958AB94}" type="datetime1">
              <a:rPr lang="en-US" smtClean="0"/>
              <a:pPr/>
              <a:t>6/19/2023</a:t>
            </a:fld>
            <a:endParaRPr lang="en-US" dirty="0"/>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55</a:t>
            </a:fld>
            <a:endParaRPr lang="en-US" dirty="0"/>
          </a:p>
        </p:txBody>
      </p:sp>
    </p:spTree>
    <p:extLst>
      <p:ext uri="{BB962C8B-B14F-4D97-AF65-F5344CB8AC3E}">
        <p14:creationId xmlns:p14="http://schemas.microsoft.com/office/powerpoint/2010/main" val="33356902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0" y="0"/>
            <a:ext cx="12192000" cy="686188"/>
          </a:xfrm>
        </p:spPr>
        <p:txBody>
          <a:bodyPr/>
          <a:lstStyle/>
          <a:p>
            <a:r>
              <a:rPr lang="it-IT" sz="3600" dirty="0"/>
              <a:t>Title</a:t>
            </a:r>
            <a:endParaRPr lang="en-US" sz="3600"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6/19/2023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56</a:t>
            </a:fld>
            <a:endParaRPr lang="en-US" dirty="0"/>
          </a:p>
        </p:txBody>
      </p:sp>
    </p:spTree>
    <p:extLst>
      <p:ext uri="{BB962C8B-B14F-4D97-AF65-F5344CB8AC3E}">
        <p14:creationId xmlns:p14="http://schemas.microsoft.com/office/powerpoint/2010/main" val="15273869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Timeline </a:t>
            </a:r>
          </a:p>
        </p:txBody>
      </p:sp>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4294231098"/>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79C497D8-AFA6-424B-9876-402B886244CF}" type="datetime1">
              <a:rPr lang="en-US" smtClean="0"/>
              <a:t>6/19/2023</a:t>
            </a:fld>
            <a:endParaRPr lang="en-US" dirty="0"/>
          </a:p>
        </p:txBody>
      </p:sp>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57</a:t>
            </a:fld>
            <a:endParaRPr lang="en-US" dirty="0"/>
          </a:p>
        </p:txBody>
      </p:sp>
    </p:spTree>
    <p:extLst>
      <p:ext uri="{BB962C8B-B14F-4D97-AF65-F5344CB8AC3E}">
        <p14:creationId xmlns:p14="http://schemas.microsoft.com/office/powerpoint/2010/main" val="9324984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Primary goals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r>
              <a:rPr lang="en-US" dirty="0"/>
              <a:t>Annual revenue growth</a:t>
            </a:r>
          </a:p>
        </p:txBody>
      </p:sp>
    </p:spTree>
    <p:extLst>
      <p:ext uri="{BB962C8B-B14F-4D97-AF65-F5344CB8AC3E}">
        <p14:creationId xmlns:p14="http://schemas.microsoft.com/office/powerpoint/2010/main" val="344679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Energy Mix - Fossil Fuel to Alternatives</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4" name="Picture 3">
            <a:extLst>
              <a:ext uri="{FF2B5EF4-FFF2-40B4-BE49-F238E27FC236}">
                <a16:creationId xmlns:a16="http://schemas.microsoft.com/office/drawing/2014/main" id="{208B765C-C838-0AF6-7E18-B9207BA67B54}"/>
              </a:ext>
            </a:extLst>
          </p:cNvPr>
          <p:cNvPicPr>
            <a:picLocks noChangeAspect="1"/>
          </p:cNvPicPr>
          <p:nvPr/>
        </p:nvPicPr>
        <p:blipFill>
          <a:blip r:embed="rId2"/>
          <a:stretch>
            <a:fillRect/>
          </a:stretch>
        </p:blipFill>
        <p:spPr>
          <a:xfrm>
            <a:off x="635802" y="874113"/>
            <a:ext cx="9105606" cy="5057243"/>
          </a:xfrm>
          <a:prstGeom prst="rect">
            <a:avLst/>
          </a:prstGeom>
        </p:spPr>
      </p:pic>
      <p:sp>
        <p:nvSpPr>
          <p:cNvPr id="2" name="Content Placeholder 4">
            <a:extLst>
              <a:ext uri="{FF2B5EF4-FFF2-40B4-BE49-F238E27FC236}">
                <a16:creationId xmlns:a16="http://schemas.microsoft.com/office/drawing/2014/main" id="{122B885F-B06B-1C33-18E5-A68742B6B668}"/>
              </a:ext>
            </a:extLst>
          </p:cNvPr>
          <p:cNvSpPr txBox="1">
            <a:spLocks/>
          </p:cNvSpPr>
          <p:nvPr/>
        </p:nvSpPr>
        <p:spPr>
          <a:xfrm>
            <a:off x="9741408" y="1621135"/>
            <a:ext cx="2450592" cy="4310221"/>
          </a:xfrm>
          <a:prstGeom prst="rect">
            <a:avLst/>
          </a:prstGeom>
        </p:spPr>
        <p:txBody>
          <a:bodyPr vert="horz" lIns="91440" tIns="45720" rIns="91440" bIns="45720" rtlCol="0" anchor="t">
            <a:normAutofit fontScale="92500" lnSpcReduction="10000"/>
          </a:bodyPr>
          <a:lstStyle>
            <a:defPPr>
              <a:defRPr lang="en-US"/>
            </a:defPPr>
            <a:lvl1pPr marL="228600" marR="0" lvl="0" indent="-228600" fontAlgn="auto">
              <a:lnSpc>
                <a:spcPct val="90000"/>
              </a:lnSpc>
              <a:spcBef>
                <a:spcPts val="1000"/>
              </a:spcBef>
              <a:spcAft>
                <a:spcPts val="0"/>
              </a:spcAft>
              <a:buClrTx/>
              <a:buSzTx/>
              <a:buFont typeface="Arial" panose="020B0604020202020204" pitchFamily="34" charset="0"/>
              <a:buChar char="•"/>
              <a:tabLst/>
              <a:defRPr>
                <a:solidFill>
                  <a:srgbClr val="000000"/>
                </a:solidFill>
                <a:latin typeface="Tenorite"/>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IL, PA, SC Lead the US in Consumption of Nuclear Energy</a:t>
            </a:r>
          </a:p>
          <a:p>
            <a:r>
              <a:rPr lang="en-US" dirty="0"/>
              <a:t>As of 2020 Several States Have Not Integrated the Use of Nuclear Energy: IN, MT, OK, SD, WY &amp; VT</a:t>
            </a:r>
          </a:p>
          <a:p>
            <a:r>
              <a:rPr lang="en-US" dirty="0"/>
              <a:t>As of 2020 TX, CA, &amp; WA Lead the US in Consumption of Renewable Energy</a:t>
            </a:r>
          </a:p>
          <a:p>
            <a:r>
              <a:rPr lang="en-US" dirty="0"/>
              <a:t>Distribution of Values for the Majority of States Remains &lt; 200K (BN Btu) for Renewable </a:t>
            </a:r>
            <a:r>
              <a:rPr lang="en-US" dirty="0" err="1"/>
              <a:t>Consumtion</a:t>
            </a:r>
            <a:endParaRPr lang="en-US" dirty="0"/>
          </a:p>
          <a:p>
            <a:endParaRPr lang="en-US" dirty="0"/>
          </a:p>
        </p:txBody>
      </p:sp>
      <p:grpSp>
        <p:nvGrpSpPr>
          <p:cNvPr id="12" name="Group 11">
            <a:extLst>
              <a:ext uri="{FF2B5EF4-FFF2-40B4-BE49-F238E27FC236}">
                <a16:creationId xmlns:a16="http://schemas.microsoft.com/office/drawing/2014/main" id="{ACB3F53E-03DF-7ACB-11E4-F2C74FF97174}"/>
              </a:ext>
            </a:extLst>
          </p:cNvPr>
          <p:cNvGrpSpPr/>
          <p:nvPr/>
        </p:nvGrpSpPr>
        <p:grpSpPr>
          <a:xfrm>
            <a:off x="5132832" y="2748835"/>
            <a:ext cx="987552" cy="408827"/>
            <a:chOff x="7046976" y="1322431"/>
            <a:chExt cx="658368" cy="276999"/>
          </a:xfrm>
        </p:grpSpPr>
        <p:sp>
          <p:nvSpPr>
            <p:cNvPr id="13" name="Oval 12">
              <a:extLst>
                <a:ext uri="{FF2B5EF4-FFF2-40B4-BE49-F238E27FC236}">
                  <a16:creationId xmlns:a16="http://schemas.microsoft.com/office/drawing/2014/main" id="{F515A717-7C8A-EE8A-F364-6C3120771F11}"/>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5E74C4C-4EAE-4EA0-DDEB-9B717BACEECD}"/>
                </a:ext>
              </a:extLst>
            </p:cNvPr>
            <p:cNvSpPr txBox="1"/>
            <p:nvPr/>
          </p:nvSpPr>
          <p:spPr>
            <a:xfrm>
              <a:off x="7327392" y="1343395"/>
              <a:ext cx="377952" cy="217709"/>
            </a:xfrm>
            <a:prstGeom prst="rect">
              <a:avLst/>
            </a:prstGeom>
            <a:noFill/>
          </p:spPr>
          <p:txBody>
            <a:bodyPr wrap="square" rtlCol="0">
              <a:spAutoFit/>
            </a:bodyPr>
            <a:lstStyle/>
            <a:p>
              <a:r>
                <a:rPr lang="en-US" sz="1000" b="1" dirty="0">
                  <a:solidFill>
                    <a:schemeClr val="accent1">
                      <a:lumMod val="75000"/>
                    </a:schemeClr>
                  </a:solidFill>
                </a:rPr>
                <a:t>SC</a:t>
              </a:r>
            </a:p>
          </p:txBody>
        </p:sp>
      </p:grpSp>
      <p:grpSp>
        <p:nvGrpSpPr>
          <p:cNvPr id="15" name="Group 14">
            <a:extLst>
              <a:ext uri="{FF2B5EF4-FFF2-40B4-BE49-F238E27FC236}">
                <a16:creationId xmlns:a16="http://schemas.microsoft.com/office/drawing/2014/main" id="{1492B352-B033-448C-7189-C44D634AD733}"/>
              </a:ext>
            </a:extLst>
          </p:cNvPr>
          <p:cNvGrpSpPr/>
          <p:nvPr/>
        </p:nvGrpSpPr>
        <p:grpSpPr>
          <a:xfrm>
            <a:off x="9017903" y="3574190"/>
            <a:ext cx="395700" cy="524256"/>
            <a:chOff x="6997672" y="1135882"/>
            <a:chExt cx="377952" cy="463548"/>
          </a:xfrm>
        </p:grpSpPr>
        <p:sp>
          <p:nvSpPr>
            <p:cNvPr id="16" name="Oval 15">
              <a:extLst>
                <a:ext uri="{FF2B5EF4-FFF2-40B4-BE49-F238E27FC236}">
                  <a16:creationId xmlns:a16="http://schemas.microsoft.com/office/drawing/2014/main" id="{45623E4C-E528-4801-9C8D-F0C873969ED5}"/>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0C5542A-A3D4-CE65-BC75-8A925A8A0B76}"/>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TX</a:t>
              </a:r>
            </a:p>
          </p:txBody>
        </p:sp>
      </p:grpSp>
      <p:grpSp>
        <p:nvGrpSpPr>
          <p:cNvPr id="18" name="Group 17">
            <a:extLst>
              <a:ext uri="{FF2B5EF4-FFF2-40B4-BE49-F238E27FC236}">
                <a16:creationId xmlns:a16="http://schemas.microsoft.com/office/drawing/2014/main" id="{B4AC1154-10D8-7A3B-29DB-00409FA2A019}"/>
              </a:ext>
            </a:extLst>
          </p:cNvPr>
          <p:cNvGrpSpPr/>
          <p:nvPr/>
        </p:nvGrpSpPr>
        <p:grpSpPr>
          <a:xfrm>
            <a:off x="7151737" y="5065564"/>
            <a:ext cx="395700" cy="524256"/>
            <a:chOff x="6997672" y="1135882"/>
            <a:chExt cx="377952" cy="463548"/>
          </a:xfrm>
        </p:grpSpPr>
        <p:sp>
          <p:nvSpPr>
            <p:cNvPr id="19" name="Oval 18">
              <a:extLst>
                <a:ext uri="{FF2B5EF4-FFF2-40B4-BE49-F238E27FC236}">
                  <a16:creationId xmlns:a16="http://schemas.microsoft.com/office/drawing/2014/main" id="{E1DB9A29-0F63-255A-B797-6D31407AB2C4}"/>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5205C57-82DD-6ECC-E830-0369D4542EF6}"/>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WA</a:t>
              </a:r>
            </a:p>
          </p:txBody>
        </p:sp>
      </p:grpSp>
      <p:grpSp>
        <p:nvGrpSpPr>
          <p:cNvPr id="21" name="Group 20">
            <a:extLst>
              <a:ext uri="{FF2B5EF4-FFF2-40B4-BE49-F238E27FC236}">
                <a16:creationId xmlns:a16="http://schemas.microsoft.com/office/drawing/2014/main" id="{AEB4A4CA-0742-E62E-B9DF-80F5CAA7C5A9}"/>
              </a:ext>
            </a:extLst>
          </p:cNvPr>
          <p:cNvGrpSpPr/>
          <p:nvPr/>
        </p:nvGrpSpPr>
        <p:grpSpPr>
          <a:xfrm>
            <a:off x="8943022" y="4538330"/>
            <a:ext cx="395700" cy="524256"/>
            <a:chOff x="6997672" y="1135882"/>
            <a:chExt cx="377952" cy="463548"/>
          </a:xfrm>
        </p:grpSpPr>
        <p:sp>
          <p:nvSpPr>
            <p:cNvPr id="22" name="Oval 21">
              <a:extLst>
                <a:ext uri="{FF2B5EF4-FFF2-40B4-BE49-F238E27FC236}">
                  <a16:creationId xmlns:a16="http://schemas.microsoft.com/office/drawing/2014/main" id="{C3C4C8E2-C5FA-D883-2E0C-EDEF5176E97B}"/>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C5A22409-50A2-7447-D783-96BB2E42B3F5}"/>
                </a:ext>
              </a:extLst>
            </p:cNvPr>
            <p:cNvSpPr txBox="1"/>
            <p:nvPr/>
          </p:nvSpPr>
          <p:spPr>
            <a:xfrm>
              <a:off x="6997672" y="1135882"/>
              <a:ext cx="377952" cy="217709"/>
            </a:xfrm>
            <a:prstGeom prst="rect">
              <a:avLst/>
            </a:prstGeom>
            <a:noFill/>
          </p:spPr>
          <p:txBody>
            <a:bodyPr wrap="square" rtlCol="0">
              <a:spAutoFit/>
            </a:bodyPr>
            <a:lstStyle/>
            <a:p>
              <a:r>
                <a:rPr lang="en-US" sz="1000" b="1" dirty="0">
                  <a:solidFill>
                    <a:schemeClr val="accent1">
                      <a:lumMod val="75000"/>
                    </a:schemeClr>
                  </a:solidFill>
                </a:rPr>
                <a:t>CA</a:t>
              </a:r>
            </a:p>
          </p:txBody>
        </p:sp>
      </p:grpSp>
      <p:grpSp>
        <p:nvGrpSpPr>
          <p:cNvPr id="24" name="Group 23">
            <a:extLst>
              <a:ext uri="{FF2B5EF4-FFF2-40B4-BE49-F238E27FC236}">
                <a16:creationId xmlns:a16="http://schemas.microsoft.com/office/drawing/2014/main" id="{1D606F59-8609-B9CC-B489-1D1D85341290}"/>
              </a:ext>
            </a:extLst>
          </p:cNvPr>
          <p:cNvGrpSpPr/>
          <p:nvPr/>
        </p:nvGrpSpPr>
        <p:grpSpPr>
          <a:xfrm>
            <a:off x="6961632" y="2350507"/>
            <a:ext cx="1121664" cy="449710"/>
            <a:chOff x="7046976" y="1322431"/>
            <a:chExt cx="658368" cy="276999"/>
          </a:xfrm>
        </p:grpSpPr>
        <p:sp>
          <p:nvSpPr>
            <p:cNvPr id="25" name="Oval 24">
              <a:extLst>
                <a:ext uri="{FF2B5EF4-FFF2-40B4-BE49-F238E27FC236}">
                  <a16:creationId xmlns:a16="http://schemas.microsoft.com/office/drawing/2014/main" id="{BEC4D43E-E509-D140-F7DD-5F55F2AA1B1C}"/>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F35C483B-3F82-C7E3-916E-90BC9304CC2F}"/>
                </a:ext>
              </a:extLst>
            </p:cNvPr>
            <p:cNvSpPr txBox="1"/>
            <p:nvPr/>
          </p:nvSpPr>
          <p:spPr>
            <a:xfrm>
              <a:off x="7327392" y="1373434"/>
              <a:ext cx="377952" cy="151660"/>
            </a:xfrm>
            <a:prstGeom prst="rect">
              <a:avLst/>
            </a:prstGeom>
            <a:noFill/>
          </p:spPr>
          <p:txBody>
            <a:bodyPr wrap="square" rtlCol="0">
              <a:spAutoFit/>
            </a:bodyPr>
            <a:lstStyle/>
            <a:p>
              <a:r>
                <a:rPr lang="en-US" sz="1000" b="1" dirty="0">
                  <a:solidFill>
                    <a:schemeClr val="accent1">
                      <a:lumMod val="75000"/>
                    </a:schemeClr>
                  </a:solidFill>
                </a:rPr>
                <a:t>PA</a:t>
              </a:r>
            </a:p>
          </p:txBody>
        </p:sp>
      </p:grpSp>
      <p:grpSp>
        <p:nvGrpSpPr>
          <p:cNvPr id="27" name="Group 26">
            <a:extLst>
              <a:ext uri="{FF2B5EF4-FFF2-40B4-BE49-F238E27FC236}">
                <a16:creationId xmlns:a16="http://schemas.microsoft.com/office/drawing/2014/main" id="{22125532-531A-3E07-FFF1-283A99CBA228}"/>
              </a:ext>
            </a:extLst>
          </p:cNvPr>
          <p:cNvGrpSpPr/>
          <p:nvPr/>
        </p:nvGrpSpPr>
        <p:grpSpPr>
          <a:xfrm>
            <a:off x="8754646" y="2454150"/>
            <a:ext cx="1121664" cy="449710"/>
            <a:chOff x="7046976" y="1322431"/>
            <a:chExt cx="658368" cy="276999"/>
          </a:xfrm>
        </p:grpSpPr>
        <p:sp>
          <p:nvSpPr>
            <p:cNvPr id="28" name="Oval 27">
              <a:extLst>
                <a:ext uri="{FF2B5EF4-FFF2-40B4-BE49-F238E27FC236}">
                  <a16:creationId xmlns:a16="http://schemas.microsoft.com/office/drawing/2014/main" id="{A268FFE2-E484-BD54-514A-8934DE90B5C6}"/>
                </a:ext>
              </a:extLst>
            </p:cNvPr>
            <p:cNvSpPr/>
            <p:nvPr/>
          </p:nvSpPr>
          <p:spPr>
            <a:xfrm>
              <a:off x="7046976" y="1322431"/>
              <a:ext cx="280416" cy="2769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350F307-3EED-24A0-2AF1-6DB9D8275296}"/>
                </a:ext>
              </a:extLst>
            </p:cNvPr>
            <p:cNvSpPr txBox="1"/>
            <p:nvPr/>
          </p:nvSpPr>
          <p:spPr>
            <a:xfrm>
              <a:off x="7327392" y="1373434"/>
              <a:ext cx="377952" cy="151660"/>
            </a:xfrm>
            <a:prstGeom prst="rect">
              <a:avLst/>
            </a:prstGeom>
            <a:noFill/>
          </p:spPr>
          <p:txBody>
            <a:bodyPr wrap="square" rtlCol="0">
              <a:spAutoFit/>
            </a:bodyPr>
            <a:lstStyle/>
            <a:p>
              <a:r>
                <a:rPr lang="en-US" sz="1000" b="1" dirty="0">
                  <a:solidFill>
                    <a:schemeClr val="accent1">
                      <a:lumMod val="75000"/>
                    </a:schemeClr>
                  </a:solidFill>
                </a:rPr>
                <a:t>IL</a:t>
              </a:r>
            </a:p>
          </p:txBody>
        </p:sp>
      </p:grpSp>
    </p:spTree>
    <p:extLst>
      <p:ext uri="{BB962C8B-B14F-4D97-AF65-F5344CB8AC3E}">
        <p14:creationId xmlns:p14="http://schemas.microsoft.com/office/powerpoint/2010/main" val="343355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GDP per Capita – Energy Mix</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7" name="Content Placeholder 4">
            <a:extLst>
              <a:ext uri="{FF2B5EF4-FFF2-40B4-BE49-F238E27FC236}">
                <a16:creationId xmlns:a16="http://schemas.microsoft.com/office/drawing/2014/main" id="{30D592B6-17A6-4AE9-0AAD-2FE61522C0C3}"/>
              </a:ext>
            </a:extLst>
          </p:cNvPr>
          <p:cNvSpPr txBox="1">
            <a:spLocks/>
          </p:cNvSpPr>
          <p:nvPr/>
        </p:nvSpPr>
        <p:spPr>
          <a:xfrm>
            <a:off x="9735712" y="1572367"/>
            <a:ext cx="2273393" cy="4355713"/>
          </a:xfrm>
          <a:prstGeom prst="rect">
            <a:avLst/>
          </a:prstGeom>
        </p:spPr>
        <p:txBody>
          <a:bodyPr vert="horz" lIns="91440" tIns="45720" rIns="91440" bIns="45720" rtlCol="0" anchor="t">
            <a:normAutofit/>
          </a:bodyPr>
          <a:lstStyle>
            <a:defPPr>
              <a:defRPr lang="en-US"/>
            </a:defPPr>
            <a:lvl1pPr marL="228600" marR="0" lvl="0" indent="-228600" fontAlgn="auto">
              <a:lnSpc>
                <a:spcPct val="90000"/>
              </a:lnSpc>
              <a:spcBef>
                <a:spcPts val="1000"/>
              </a:spcBef>
              <a:spcAft>
                <a:spcPts val="0"/>
              </a:spcAft>
              <a:buClrTx/>
              <a:buSzTx/>
              <a:buFont typeface="Arial" panose="020B0604020202020204" pitchFamily="34" charset="0"/>
              <a:buChar char="•"/>
              <a:tabLst/>
              <a:defRPr>
                <a:solidFill>
                  <a:srgbClr val="000000"/>
                </a:solidFill>
                <a:latin typeface="Tenorite"/>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Review of Distribution for Individual Energy Types Remains Generally Consistent with Initial Consolidated View for Consumption / GDP per Capita </a:t>
            </a:r>
          </a:p>
        </p:txBody>
      </p:sp>
      <p:pic>
        <p:nvPicPr>
          <p:cNvPr id="4" name="Picture 3">
            <a:extLst>
              <a:ext uri="{FF2B5EF4-FFF2-40B4-BE49-F238E27FC236}">
                <a16:creationId xmlns:a16="http://schemas.microsoft.com/office/drawing/2014/main" id="{9E85B7C1-7FE8-D34B-9E25-AE6E2159817C}"/>
              </a:ext>
            </a:extLst>
          </p:cNvPr>
          <p:cNvPicPr>
            <a:picLocks noChangeAspect="1"/>
          </p:cNvPicPr>
          <p:nvPr/>
        </p:nvPicPr>
        <p:blipFill>
          <a:blip r:embed="rId2"/>
          <a:stretch>
            <a:fillRect/>
          </a:stretch>
        </p:blipFill>
        <p:spPr>
          <a:xfrm>
            <a:off x="636914" y="842607"/>
            <a:ext cx="9129256" cy="5085473"/>
          </a:xfrm>
          <a:prstGeom prst="rect">
            <a:avLst/>
          </a:prstGeom>
        </p:spPr>
      </p:pic>
    </p:spTree>
    <p:extLst>
      <p:ext uri="{BB962C8B-B14F-4D97-AF65-F5344CB8AC3E}">
        <p14:creationId xmlns:p14="http://schemas.microsoft.com/office/powerpoint/2010/main" val="1231049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XXXX</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pic>
        <p:nvPicPr>
          <p:cNvPr id="4" name="Picture 3">
            <a:extLst>
              <a:ext uri="{FF2B5EF4-FFF2-40B4-BE49-F238E27FC236}">
                <a16:creationId xmlns:a16="http://schemas.microsoft.com/office/drawing/2014/main" id="{C1527510-C388-7929-9695-9CFA42DD8F45}"/>
              </a:ext>
            </a:extLst>
          </p:cNvPr>
          <p:cNvPicPr>
            <a:picLocks noChangeAspect="1"/>
          </p:cNvPicPr>
          <p:nvPr/>
        </p:nvPicPr>
        <p:blipFill>
          <a:blip r:embed="rId2"/>
          <a:stretch>
            <a:fillRect/>
          </a:stretch>
        </p:blipFill>
        <p:spPr>
          <a:xfrm>
            <a:off x="582549" y="820857"/>
            <a:ext cx="9209304" cy="5132268"/>
          </a:xfrm>
          <a:prstGeom prst="rect">
            <a:avLst/>
          </a:prstGeom>
        </p:spPr>
      </p:pic>
      <p:sp>
        <p:nvSpPr>
          <p:cNvPr id="2" name="Content Placeholder 4">
            <a:extLst>
              <a:ext uri="{FF2B5EF4-FFF2-40B4-BE49-F238E27FC236}">
                <a16:creationId xmlns:a16="http://schemas.microsoft.com/office/drawing/2014/main" id="{B4DF56D9-2E69-E9A7-8C2E-444DE88FDEBE}"/>
              </a:ext>
            </a:extLst>
          </p:cNvPr>
          <p:cNvSpPr txBox="1">
            <a:spLocks/>
          </p:cNvSpPr>
          <p:nvPr/>
        </p:nvSpPr>
        <p:spPr>
          <a:xfrm>
            <a:off x="9735712" y="1572367"/>
            <a:ext cx="2273393" cy="4355713"/>
          </a:xfrm>
          <a:prstGeom prst="rect">
            <a:avLst/>
          </a:prstGeom>
        </p:spPr>
        <p:txBody>
          <a:bodyPr vert="horz" lIns="91440" tIns="45720" rIns="91440" bIns="45720" rtlCol="0" anchor="t">
            <a:normAutofit lnSpcReduction="10000"/>
          </a:bodyPr>
          <a:lstStyle>
            <a:defPPr>
              <a:defRPr lang="en-US"/>
            </a:defPPr>
            <a:lvl1pPr marL="228600" marR="0" lvl="0" indent="-228600" fontAlgn="auto">
              <a:lnSpc>
                <a:spcPct val="90000"/>
              </a:lnSpc>
              <a:spcBef>
                <a:spcPts val="1000"/>
              </a:spcBef>
              <a:spcAft>
                <a:spcPts val="0"/>
              </a:spcAft>
              <a:buClrTx/>
              <a:buSzTx/>
              <a:buFont typeface="Arial" panose="020B0604020202020204" pitchFamily="34" charset="0"/>
              <a:buChar char="•"/>
              <a:tabLst/>
              <a:defRPr>
                <a:solidFill>
                  <a:srgbClr val="000000"/>
                </a:solidFill>
                <a:latin typeface="Tenorite"/>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US GDP per Capita Ranged from $5K in 1970 to $63.5K in 2020</a:t>
            </a:r>
          </a:p>
          <a:p>
            <a:r>
              <a:rPr lang="en-US" dirty="0"/>
              <a:t>MAX Top 5 GDP per Capita: 2020 NY $86.2K</a:t>
            </a:r>
          </a:p>
          <a:p>
            <a:r>
              <a:rPr lang="en-US" dirty="0"/>
              <a:t>MIN Top 5 GDP per Capita: 1970 CT $5.4K</a:t>
            </a:r>
          </a:p>
          <a:p>
            <a:r>
              <a:rPr lang="en-US" dirty="0"/>
              <a:t>MAX Bottom 5 GDP per Capita: 2020 AL $46K</a:t>
            </a:r>
          </a:p>
          <a:p>
            <a:r>
              <a:rPr lang="en-US" dirty="0"/>
              <a:t>MIN Bottom 5 GDP per Capita: 1970 MS $3.3K</a:t>
            </a:r>
          </a:p>
        </p:txBody>
      </p:sp>
      <p:sp>
        <p:nvSpPr>
          <p:cNvPr id="8" name="TextBox 7">
            <a:extLst>
              <a:ext uri="{FF2B5EF4-FFF2-40B4-BE49-F238E27FC236}">
                <a16:creationId xmlns:a16="http://schemas.microsoft.com/office/drawing/2014/main" id="{7619EB50-A53B-148C-0ECB-F3DD075ACEBC}"/>
              </a:ext>
            </a:extLst>
          </p:cNvPr>
          <p:cNvSpPr txBox="1"/>
          <p:nvPr/>
        </p:nvSpPr>
        <p:spPr>
          <a:xfrm rot="19623537">
            <a:off x="381001" y="1866900"/>
            <a:ext cx="11628104" cy="2123658"/>
          </a:xfrm>
          <a:prstGeom prst="rect">
            <a:avLst/>
          </a:prstGeom>
          <a:noFill/>
        </p:spPr>
        <p:txBody>
          <a:bodyPr wrap="square" rtlCol="0">
            <a:spAutoFit/>
          </a:bodyPr>
          <a:lstStyle/>
          <a:p>
            <a:r>
              <a:rPr lang="en-US" sz="6600" b="1" dirty="0">
                <a:solidFill>
                  <a:srgbClr val="FF0000"/>
                </a:solidFill>
              </a:rPr>
              <a:t>CHOOSE 1 GDP PER CAPITA SLIDE</a:t>
            </a:r>
          </a:p>
        </p:txBody>
      </p:sp>
    </p:spTree>
    <p:extLst>
      <p:ext uri="{BB962C8B-B14F-4D97-AF65-F5344CB8AC3E}">
        <p14:creationId xmlns:p14="http://schemas.microsoft.com/office/powerpoint/2010/main" val="3718896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9C8CE-7534-A244-ABE9-5BED2DFEFBDF}" type="datetime1">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6/19/2023</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37183"/>
                </a:solidFill>
                <a:effectLst/>
                <a:uLnTx/>
                <a:uFillTx/>
                <a:latin typeface="Tenorite"/>
                <a:ea typeface="+mn-ea"/>
                <a:cs typeface="+mn-cs"/>
              </a:rPr>
              <a:t>Energy to GDP per Capita Comparison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637183"/>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srgbClr val="637183"/>
              </a:solidFill>
              <a:effectLst/>
              <a:uLnTx/>
              <a:uFillTx/>
              <a:latin typeface="Tenorite"/>
              <a:ea typeface="+mn-ea"/>
              <a:cs typeface="+mn-cs"/>
            </a:endParaRPr>
          </a:p>
        </p:txBody>
      </p:sp>
      <p:sp>
        <p:nvSpPr>
          <p:cNvPr id="10" name="Title 1">
            <a:extLst>
              <a:ext uri="{FF2B5EF4-FFF2-40B4-BE49-F238E27FC236}">
                <a16:creationId xmlns:a16="http://schemas.microsoft.com/office/drawing/2014/main" id="{928F7A46-05F3-FE97-2D31-EDF0697FEE18}"/>
              </a:ext>
            </a:extLst>
          </p:cNvPr>
          <p:cNvSpPr txBox="1">
            <a:spLocks/>
          </p:cNvSpPr>
          <p:nvPr/>
        </p:nvSpPr>
        <p:spPr>
          <a:xfrm>
            <a:off x="0" y="0"/>
            <a:ext cx="12192000" cy="6861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3600" b="1" i="0" u="none" strike="noStrike" kern="1200" cap="none" spc="0" normalizeH="0" baseline="0" noProof="0" dirty="0">
                <a:ln>
                  <a:noFill/>
                </a:ln>
                <a:solidFill>
                  <a:srgbClr val="000000"/>
                </a:solidFill>
                <a:effectLst/>
                <a:uLnTx/>
                <a:uFillTx/>
                <a:latin typeface="Tenorite"/>
                <a:ea typeface="+mj-ea"/>
                <a:cs typeface="+mj-cs"/>
              </a:rPr>
              <a:t>XXXX</a:t>
            </a:r>
            <a:endParaRPr kumimoji="0" lang="en-US" sz="3600" b="1" i="0" u="none" strike="noStrike" kern="1200" cap="none" spc="0" normalizeH="0" baseline="0" noProof="0" dirty="0">
              <a:ln>
                <a:noFill/>
              </a:ln>
              <a:solidFill>
                <a:srgbClr val="000000"/>
              </a:solidFill>
              <a:effectLst/>
              <a:uLnTx/>
              <a:uFillTx/>
              <a:latin typeface="Tenorite"/>
              <a:ea typeface="+mj-ea"/>
              <a:cs typeface="+mj-cs"/>
            </a:endParaRPr>
          </a:p>
        </p:txBody>
      </p:sp>
      <p:sp>
        <p:nvSpPr>
          <p:cNvPr id="8" name="Content Placeholder 4">
            <a:extLst>
              <a:ext uri="{FF2B5EF4-FFF2-40B4-BE49-F238E27FC236}">
                <a16:creationId xmlns:a16="http://schemas.microsoft.com/office/drawing/2014/main" id="{A1A67ED3-6AB7-D262-9853-F1BC61395CAA}"/>
              </a:ext>
            </a:extLst>
          </p:cNvPr>
          <p:cNvSpPr txBox="1">
            <a:spLocks/>
          </p:cNvSpPr>
          <p:nvPr/>
        </p:nvSpPr>
        <p:spPr>
          <a:xfrm>
            <a:off x="9735712" y="1572367"/>
            <a:ext cx="2273393" cy="4355713"/>
          </a:xfrm>
          <a:prstGeom prst="rect">
            <a:avLst/>
          </a:prstGeom>
        </p:spPr>
        <p:txBody>
          <a:bodyPr vert="horz" lIns="91440" tIns="45720" rIns="91440" bIns="45720" rtlCol="0" anchor="t">
            <a:normAutofit/>
          </a:bodyPr>
          <a:lstStyle>
            <a:defPPr>
              <a:defRPr lang="en-US"/>
            </a:defPPr>
            <a:lvl1pPr marL="228600" marR="0" lvl="0" indent="-228600" fontAlgn="auto">
              <a:lnSpc>
                <a:spcPct val="90000"/>
              </a:lnSpc>
              <a:spcBef>
                <a:spcPts val="1000"/>
              </a:spcBef>
              <a:spcAft>
                <a:spcPts val="0"/>
              </a:spcAft>
              <a:buClrTx/>
              <a:buSzTx/>
              <a:buFont typeface="Arial" panose="020B0604020202020204" pitchFamily="34" charset="0"/>
              <a:buChar char="•"/>
              <a:tabLst/>
              <a:defRPr>
                <a:solidFill>
                  <a:srgbClr val="000000"/>
                </a:solidFill>
                <a:latin typeface="Tenorite"/>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US GDP per Capita Ranged from $5K in 1970 to $63.5K in 2020</a:t>
            </a:r>
          </a:p>
          <a:p>
            <a:r>
              <a:rPr lang="en-US" dirty="0"/>
              <a:t>MAX GDP per Capita: 2020 NY $86.2K</a:t>
            </a:r>
          </a:p>
          <a:p>
            <a:r>
              <a:rPr lang="en-US" dirty="0"/>
              <a:t>MIN GDP per Capita: 1970 MS $3.3K</a:t>
            </a:r>
          </a:p>
        </p:txBody>
      </p:sp>
      <p:pic>
        <p:nvPicPr>
          <p:cNvPr id="11" name="Picture 10">
            <a:extLst>
              <a:ext uri="{FF2B5EF4-FFF2-40B4-BE49-F238E27FC236}">
                <a16:creationId xmlns:a16="http://schemas.microsoft.com/office/drawing/2014/main" id="{56F3BA7C-E254-DFD3-B6CF-B86B9D3D1196}"/>
              </a:ext>
            </a:extLst>
          </p:cNvPr>
          <p:cNvPicPr>
            <a:picLocks noChangeAspect="1"/>
          </p:cNvPicPr>
          <p:nvPr/>
        </p:nvPicPr>
        <p:blipFill>
          <a:blip r:embed="rId2"/>
          <a:stretch>
            <a:fillRect/>
          </a:stretch>
        </p:blipFill>
        <p:spPr>
          <a:xfrm>
            <a:off x="547418" y="883334"/>
            <a:ext cx="9188294" cy="4606059"/>
          </a:xfrm>
          <a:prstGeom prst="rect">
            <a:avLst/>
          </a:prstGeom>
        </p:spPr>
      </p:pic>
      <p:grpSp>
        <p:nvGrpSpPr>
          <p:cNvPr id="16" name="Group 15">
            <a:extLst>
              <a:ext uri="{FF2B5EF4-FFF2-40B4-BE49-F238E27FC236}">
                <a16:creationId xmlns:a16="http://schemas.microsoft.com/office/drawing/2014/main" id="{907DE5A2-B00F-B0E3-7242-1809A32CF31A}"/>
              </a:ext>
            </a:extLst>
          </p:cNvPr>
          <p:cNvGrpSpPr/>
          <p:nvPr/>
        </p:nvGrpSpPr>
        <p:grpSpPr>
          <a:xfrm>
            <a:off x="1056177" y="2549722"/>
            <a:ext cx="700969" cy="1059270"/>
            <a:chOff x="1084752" y="2425897"/>
            <a:chExt cx="700969" cy="1059270"/>
          </a:xfrm>
        </p:grpSpPr>
        <p:sp>
          <p:nvSpPr>
            <p:cNvPr id="13" name="TextBox 12">
              <a:extLst>
                <a:ext uri="{FF2B5EF4-FFF2-40B4-BE49-F238E27FC236}">
                  <a16:creationId xmlns:a16="http://schemas.microsoft.com/office/drawing/2014/main" id="{9807C2B3-A186-B625-0FA6-5CEAED8F3430}"/>
                </a:ext>
              </a:extLst>
            </p:cNvPr>
            <p:cNvSpPr txBox="1"/>
            <p:nvPr/>
          </p:nvSpPr>
          <p:spPr>
            <a:xfrm>
              <a:off x="1084752" y="2425897"/>
              <a:ext cx="7009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MIN: $3.3K</a:t>
              </a:r>
            </a:p>
          </p:txBody>
        </p:sp>
        <p:cxnSp>
          <p:nvCxnSpPr>
            <p:cNvPr id="14" name="Straight Arrow Connector 13">
              <a:extLst>
                <a:ext uri="{FF2B5EF4-FFF2-40B4-BE49-F238E27FC236}">
                  <a16:creationId xmlns:a16="http://schemas.microsoft.com/office/drawing/2014/main" id="{E25C22F0-266D-512A-5874-41AAC3F42A1E}"/>
                </a:ext>
              </a:extLst>
            </p:cNvPr>
            <p:cNvCxnSpPr>
              <a:cxnSpLocks/>
            </p:cNvCxnSpPr>
            <p:nvPr/>
          </p:nvCxnSpPr>
          <p:spPr>
            <a:xfrm>
              <a:off x="1277685" y="2887562"/>
              <a:ext cx="0" cy="597605"/>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E5D2B72A-954C-2502-B124-8CE34CC27F8B}"/>
              </a:ext>
            </a:extLst>
          </p:cNvPr>
          <p:cNvGrpSpPr/>
          <p:nvPr/>
        </p:nvGrpSpPr>
        <p:grpSpPr>
          <a:xfrm>
            <a:off x="6647956" y="1860283"/>
            <a:ext cx="700969" cy="874604"/>
            <a:chOff x="1084752" y="2425897"/>
            <a:chExt cx="700969" cy="874604"/>
          </a:xfrm>
        </p:grpSpPr>
        <p:sp>
          <p:nvSpPr>
            <p:cNvPr id="21" name="TextBox 20">
              <a:extLst>
                <a:ext uri="{FF2B5EF4-FFF2-40B4-BE49-F238E27FC236}">
                  <a16:creationId xmlns:a16="http://schemas.microsoft.com/office/drawing/2014/main" id="{96D32371-F973-E952-D327-22BA66D763AC}"/>
                </a:ext>
              </a:extLst>
            </p:cNvPr>
            <p:cNvSpPr txBox="1"/>
            <p:nvPr/>
          </p:nvSpPr>
          <p:spPr>
            <a:xfrm>
              <a:off x="1084752" y="2425897"/>
              <a:ext cx="70096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US AVG</a:t>
              </a:r>
            </a:p>
          </p:txBody>
        </p:sp>
        <p:cxnSp>
          <p:nvCxnSpPr>
            <p:cNvPr id="22" name="Straight Arrow Connector 21">
              <a:extLst>
                <a:ext uri="{FF2B5EF4-FFF2-40B4-BE49-F238E27FC236}">
                  <a16:creationId xmlns:a16="http://schemas.microsoft.com/office/drawing/2014/main" id="{5E63E3C8-8EA9-F98F-B57C-EFE54F4330AD}"/>
                </a:ext>
              </a:extLst>
            </p:cNvPr>
            <p:cNvCxnSpPr>
              <a:cxnSpLocks/>
            </p:cNvCxnSpPr>
            <p:nvPr/>
          </p:nvCxnSpPr>
          <p:spPr>
            <a:xfrm>
              <a:off x="1435236" y="2702896"/>
              <a:ext cx="0" cy="597605"/>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A131E47F-C49F-A37B-5BF2-DC6728A7B609}"/>
              </a:ext>
            </a:extLst>
          </p:cNvPr>
          <p:cNvGrpSpPr/>
          <p:nvPr/>
        </p:nvGrpSpPr>
        <p:grpSpPr>
          <a:xfrm>
            <a:off x="8933692" y="1050809"/>
            <a:ext cx="700969" cy="1059270"/>
            <a:chOff x="1084752" y="2425897"/>
            <a:chExt cx="700969" cy="1059270"/>
          </a:xfrm>
        </p:grpSpPr>
        <p:sp>
          <p:nvSpPr>
            <p:cNvPr id="24" name="TextBox 23">
              <a:extLst>
                <a:ext uri="{FF2B5EF4-FFF2-40B4-BE49-F238E27FC236}">
                  <a16:creationId xmlns:a16="http://schemas.microsoft.com/office/drawing/2014/main" id="{EB56A518-3D4E-BB65-882E-8BAA39E80C8B}"/>
                </a:ext>
              </a:extLst>
            </p:cNvPr>
            <p:cNvSpPr txBox="1"/>
            <p:nvPr/>
          </p:nvSpPr>
          <p:spPr>
            <a:xfrm>
              <a:off x="1084752" y="2425897"/>
              <a:ext cx="7009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68FF">
                      <a:lumMod val="75000"/>
                    </a:srgbClr>
                  </a:solidFill>
                  <a:effectLst/>
                  <a:uLnTx/>
                  <a:uFillTx/>
                  <a:latin typeface="Tenorite"/>
                  <a:ea typeface="+mn-ea"/>
                  <a:cs typeface="+mn-cs"/>
                </a:rPr>
                <a:t>MAX: $86.2K</a:t>
              </a:r>
            </a:p>
          </p:txBody>
        </p:sp>
        <p:cxnSp>
          <p:nvCxnSpPr>
            <p:cNvPr id="25" name="Straight Arrow Connector 24">
              <a:extLst>
                <a:ext uri="{FF2B5EF4-FFF2-40B4-BE49-F238E27FC236}">
                  <a16:creationId xmlns:a16="http://schemas.microsoft.com/office/drawing/2014/main" id="{9D746A70-938C-FEE6-EF25-4B2A2F0E8256}"/>
                </a:ext>
              </a:extLst>
            </p:cNvPr>
            <p:cNvCxnSpPr>
              <a:cxnSpLocks/>
            </p:cNvCxnSpPr>
            <p:nvPr/>
          </p:nvCxnSpPr>
          <p:spPr>
            <a:xfrm>
              <a:off x="1277685" y="2887562"/>
              <a:ext cx="0" cy="597605"/>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TextBox 25">
            <a:extLst>
              <a:ext uri="{FF2B5EF4-FFF2-40B4-BE49-F238E27FC236}">
                <a16:creationId xmlns:a16="http://schemas.microsoft.com/office/drawing/2014/main" id="{F68E69EC-7339-5C12-D80F-A99EDCB3DF8E}"/>
              </a:ext>
            </a:extLst>
          </p:cNvPr>
          <p:cNvSpPr txBox="1"/>
          <p:nvPr/>
        </p:nvSpPr>
        <p:spPr>
          <a:xfrm rot="19623537">
            <a:off x="381001" y="1866900"/>
            <a:ext cx="11628104" cy="2123658"/>
          </a:xfrm>
          <a:prstGeom prst="rect">
            <a:avLst/>
          </a:prstGeom>
          <a:noFill/>
        </p:spPr>
        <p:txBody>
          <a:bodyPr wrap="square" rtlCol="0">
            <a:spAutoFit/>
          </a:bodyPr>
          <a:lstStyle/>
          <a:p>
            <a:r>
              <a:rPr lang="en-US" sz="6600" b="1" dirty="0">
                <a:solidFill>
                  <a:srgbClr val="FF0000"/>
                </a:solidFill>
              </a:rPr>
              <a:t>CHOOSE 1 GDP PER CAPITA SLIDE</a:t>
            </a:r>
          </a:p>
        </p:txBody>
      </p:sp>
    </p:spTree>
    <p:extLst>
      <p:ext uri="{BB962C8B-B14F-4D97-AF65-F5344CB8AC3E}">
        <p14:creationId xmlns:p14="http://schemas.microsoft.com/office/powerpoint/2010/main" val="2909563378"/>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{CE2AC892-0C0D-49F0-911A-9AF88C226358}tf45331398_win32</Template>
  <TotalTime>1501</TotalTime>
  <Words>1926</Words>
  <Application>Microsoft Office PowerPoint</Application>
  <PresentationFormat>Widescreen</PresentationFormat>
  <Paragraphs>476</Paragraphs>
  <Slides>58</Slides>
  <Notes>1</Notes>
  <HiddenSlides>29</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Calibri</vt:lpstr>
      <vt:lpstr>Tenorite</vt:lpstr>
      <vt:lpstr>Whitney</vt:lpstr>
      <vt:lpstr>Office Theme</vt:lpstr>
      <vt:lpstr>Energy to GDP per Capita Comparison</vt:lpstr>
      <vt:lpstr>Agenda</vt:lpstr>
      <vt:lpstr>Introduction</vt:lpstr>
      <vt:lpstr>Description / Definitions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XXXX</vt:lpstr>
      <vt:lpstr>XXXX</vt:lpstr>
      <vt:lpstr>Summary </vt:lpstr>
      <vt:lpstr>Thank you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Title</vt:lpstr>
      <vt:lpstr>Timeline </vt:lpstr>
      <vt:lpstr>Primary 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Lawrence Haggerty</dc:creator>
  <cp:lastModifiedBy>Lawrence Haggerty</cp:lastModifiedBy>
  <cp:revision>63</cp:revision>
  <dcterms:created xsi:type="dcterms:W3CDTF">2023-06-16T21:56:22Z</dcterms:created>
  <dcterms:modified xsi:type="dcterms:W3CDTF">2023-06-19T14:03:03Z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