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8" r:id="rId7"/>
    <p:sldId id="276" r:id="rId8"/>
    <p:sldId id="325" r:id="rId9"/>
    <p:sldId id="278" r:id="rId10"/>
    <p:sldId id="301" r:id="rId11"/>
    <p:sldId id="283" r:id="rId12"/>
    <p:sldId id="322" r:id="rId13"/>
    <p:sldId id="326" r:id="rId14"/>
    <p:sldId id="305" r:id="rId15"/>
    <p:sldId id="315" r:id="rId16"/>
    <p:sldId id="310" r:id="rId17"/>
    <p:sldId id="309" r:id="rId18"/>
    <p:sldId id="316" r:id="rId19"/>
    <p:sldId id="317" r:id="rId20"/>
    <p:sldId id="318" r:id="rId21"/>
    <p:sldId id="327" r:id="rId22"/>
    <p:sldId id="297" r:id="rId23"/>
    <p:sldId id="298" r:id="rId24"/>
    <p:sldId id="300" r:id="rId25"/>
    <p:sldId id="267" r:id="rId26"/>
    <p:sldId id="275"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93" autoAdjust="0"/>
  </p:normalViewPr>
  <p:slideViewPr>
    <p:cSldViewPr snapToGrid="0">
      <p:cViewPr varScale="1">
        <p:scale>
          <a:sx n="53" d="100"/>
          <a:sy n="53" d="100"/>
        </p:scale>
        <p:origin x="102" y="624"/>
      </p:cViewPr>
      <p:guideLst/>
    </p:cSldViewPr>
  </p:slideViewPr>
  <p:notesTextViewPr>
    <p:cViewPr>
      <p:scale>
        <a:sx n="1" d="1"/>
        <a:sy n="1" d="1"/>
      </p:scale>
      <p:origin x="0" y="-126"/>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Good evening….</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name is Larry Haggerty, Data Analytics Student at Nashville Software School.</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presentation this evening is titled “ENERGY to GDP per CAPITA Comparison”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During this presentation….I would ask that if you have questions….Please hold them until the end and we will address them as time permits.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88204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wanted to review the changes by PERCENT of CHANGE…..Once again using an average of all 50 states….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this chart gave me a feeling that there is actually a PARADIGM SHIFT occurring…..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can see the 70’s and 80’s were good years for NUCLEAR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FOSSIL FUELS indicate an overall decline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RENEWABLES displays a positive incline over the last twenty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I also wanted to observe these changes at the state level and reviewed charts for the TOP 5 &amp; BOTTOM 5 across CONSUMPTION, PRODUCTION, and ENERGY MIX….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4296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Starting with a review of AMOUNT of CHANGE for the TOP 5 &amp; BOTTOM 5 States for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 noted TX as the Top consumer with a MAX of 13.5M (BN Btu)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of the TOP 5 NY had the greatest decline from 1970 to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the BOTTOM 5 VT had the lowest overall CONSUMPTION for all years reviewed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6838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Moving over to the TOP 5 &amp; BOTTOM 5 for PRODUCTION….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TX remains the King for both PRODUCTION and CONSUMPTION significantly outpacing their peers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LA showed the greatest decline in PRODUCTION capacity with an overall decline 5.6M (BN Btu) from 1970 to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Of the BOTTOM 5 Delaware was the only state with an overall decline in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49740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Now moving to PERCENT CHANGE for the TOP 5 &amp; BOTTOM 5 for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the values the feeling of a “PARADIGM SHIFT” for ENERGY is re-emphasized</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Similar to the overall Percent of Change slide….the CONSUMPTION slide demonstrates a similar shift in FOSSIL FUEL and NUCLEAR values vs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8663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Calibri" panose="020F0502020204030204" pitchFamily="34" charset="0"/>
              </a:rPr>
              <a:t>- This shift remains consistent for Percent of Change in PRODUCTION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92205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Key Thesis Starting this Project was that I would readily find a correlation between GDP per CAPITA to ENERGY CONSUMPTION…..My thought was that CONSUMPTION means Commerce which means Money, and More Commerce would equal More Money….and a higher GDP per Capita.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However, my assumption was incorrect…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As you can see from the charts….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wide dispersion of values observed in the charts for GDP per CAPITA to CONSUMPTION Indicates a lack of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Leveraging my Datasets, I made the same comparison using Population to CONSUMPTION and realized that this displays a much stronger correlation than GDP per CAPITA.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Additionally….I conducted a review utilizing the values for Total Expenditure for ENERGY (since this is closely related to CONSUMPTION) and received the same tight groupings indicating a strong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this was contrary to my thesis it  clearly demonstrates “The Simplest Answer is Usually the Best  One”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Population not GDP per CAPITA is the better predictor of ENERGY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With this out of the way…..We will look at some stats for…..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TECHNOLOGY / FUTURE GROWTH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078711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 Key Driver for Innovation is Funding….With this thought in mind I conducted a review of Government and Private Industry funding for Renewable Research &amp; Development.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Utilizing a 10-year period from 2005 through 2015 we can see an overall investment of approximately $15B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Calibri" panose="020F0502020204030204" pitchFamily="34" charset="0"/>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2009 was the highest year for Private Industry investing $3B and 2012 was the highest year for the US Government investing $1.9B</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With the median investment from Private Industry at $1.2B while our Government’s contribution sits at $786M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Calibri" panose="020F0502020204030204" pitchFamily="34" charse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Now who were the winners from this type of investment?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742776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As we can see from this slide Solar is the clear leader in forecasted adoption with a MAX contribution to the ENERGY market for 2050 forecast at 1.7M (BN Btu)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Overall, we can expect approximately 16.6M (BN Btu) from RENEWABLE ENERGY sources from 2030 - 2050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588760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what about the future….I believe we are heading in the right direction…..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our </a:t>
            </a:r>
            <a:r>
              <a:rPr lang="en-US" sz="1800" kern="100">
                <a:effectLst/>
                <a:latin typeface="Calibri" panose="020F0502020204030204" pitchFamily="34" charset="0"/>
                <a:ea typeface="Calibri" panose="020F0502020204030204" pitchFamily="34" charset="0"/>
                <a:cs typeface="Calibri" panose="020F0502020204030204" pitchFamily="34" charset="0"/>
              </a:rPr>
              <a:t>current “Stated </a:t>
            </a:r>
            <a:r>
              <a:rPr lang="en-US" sz="1800" kern="100" dirty="0">
                <a:effectLst/>
                <a:latin typeface="Calibri" panose="020F0502020204030204" pitchFamily="34" charset="0"/>
                <a:ea typeface="Calibri" panose="020F0502020204030204" pitchFamily="34" charset="0"/>
                <a:cs typeface="Calibri" panose="020F0502020204030204" pitchFamily="34" charset="0"/>
              </a:rPr>
              <a:t>Policies” for ENERGY we can expect our use of RENEWABLES to grow to 35% of our Total ENERGY Supply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If we hold to our “Announced Pledges” we can reach a level of almost 61% of our Total ENERGY Supply coming from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as for our GDP per CAPITA it is expected to remain on its current trajectory…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204375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AGENDA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This is tonight’s agenda…..I will give everyone a second to look it over before moving on</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2273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INTRODUCTION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has been a consistent axiom since the beginning of the industrial revolution that ENERGY drives commerce.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primary goal of this project was to compare ENERGY CONSUMPTION and PRODUCTION to GDP per CAPITA at the state and national level while understanding the nation’s shift away from FOSSIL FUELS and how this relates to the nation’s leading fiscal metric.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motivation for this project stems from growing up as a child during the “ENERGY Crisis” of the 1970s. I have been impressed with the move away from FOSSIL FUELS and adoption of renewable ENERGY over the last few decades and looked forward to studying the topic for my Capstone.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97984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analysis included datasets from Bureau of Economic Analysis, US Census Bureau, ENERGY Information Agency, &amp; International Energy Agency and data for the years 1970, 1980, 1990, 2000, 2010, &amp; 2020.</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a few definitions before we get started…..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        GDP…..Total value for goods and services for a country / state within a specific period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GDP per CAPITA: GDP / Population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values listed for FOSSIL FUELS includes Coal, Crude Oil, and Natural Gas combined.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NUCLEAR ENERGY is only counted under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values listed for RENEWABLES combines the values for Biofuels, Geo Thermal, Hydro, Solar, Wind, Wood, &amp; Biomass Waste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with that out of the way we will transition to the INITIAL COMPARISON…..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876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Utilizing this SCATTER CHART I was able to view the relative values for GDP per CAPITA  and ENERGY by year and noticed: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Up to 5M (BN Btu) was the highest value for CONSUMPTION and PRODUCTION across most of the states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2020…..</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TX &amp; CA were outliers for CONSUMPTION and WA, MA, &amp; NY had significantly higher GDP per CAPITA than their peers.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for PRODUCTION I noted TX as my outlier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4037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 also wanted to look at how CONSUMPTION compared among the MIX of ENERGY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From the review of FOSSIL FUEL to NUCLEAR it was clear that the greatest CONSUMPTION of NUCLEAR fell to IL, PA, &amp; SC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When reviewing FOSSIL FUEL to RENEWABLES I was surprised to find TX in the lead for RENEWABLE CONSUMPTION</a:t>
            </a:r>
          </a:p>
          <a:p>
            <a:pPr marL="342900" marR="0" lvl="0" indent="-342900">
              <a:lnSpc>
                <a:spcPct val="107000"/>
              </a:lnSpc>
              <a:spcBef>
                <a:spcPts val="0"/>
              </a:spcBef>
              <a:spcAft>
                <a:spcPts val="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 I noted most states sat at less than 200K (BN Btu) across all years considered for RENEWABLES.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8152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Taking this a step further I wanted to compare the MIX of ENERGY to GDP per CAPITA….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No Surprises Here…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These charts remained generally consistent with the overall CONSUMPTION chart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5427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wanted to look at GDP per CAPITA across the country…..</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Diving into the values I noticed the minimum GDP per CAPITA was MS with $3.3K in 1970 which was approximately $1.7K below the national average of $5K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NY had the highest single GDP per CAPITA with $86.2K in 2020 which was almost 23K higher than the national average. </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from here I wanted to investigate how the values for ENERGY changed over the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7564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 start my comparison for change I took an average of all 50 states and looked at the shift in AMOUNTS for CONSUMPTION and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It looked like 1980vs1990 was the highest year for NUCLEAR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1990vs2000 was the highest year for FOSSIL FUEL with a significant decline after 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RENEWABLES began their increase at the same time</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PRODUCTION….</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FOSSIL FUEL took its biggest hit for 1990vs2000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RENEWABLES showed increasing gains with 2010vs2020 being the biggest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23018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pps.bea.gov/regional/" TargetMode="External"/><Relationship Id="rId7" Type="http://schemas.openxmlformats.org/officeDocument/2006/relationships/hyperlink" Target="https://www.iea.org/data-and-statistics/data-product/world-energy-outlook-2022-free-dataset" TargetMode="External"/><Relationship Id="rId2" Type="http://schemas.openxmlformats.org/officeDocument/2006/relationships/hyperlink" Target="https://www.eia.gov/state/seds/seds-data-complete.php?sid=ND#StatisticsIndicators" TargetMode="External"/><Relationship Id="rId1" Type="http://schemas.openxmlformats.org/officeDocument/2006/relationships/slideLayout" Target="../slideLayouts/slideLayout11.xml"/><Relationship Id="rId6" Type="http://schemas.openxmlformats.org/officeDocument/2006/relationships/hyperlink" Target="https://www.iea.org/data-and-statistics/data-product/world-energy-investment-2023-datafile-2" TargetMode="External"/><Relationship Id="rId5" Type="http://schemas.openxmlformats.org/officeDocument/2006/relationships/hyperlink" Target="https://www.iea.org/data-and-statistics/data-product/energy-technology-rd-and-d-budget-database-2" TargetMode="External"/><Relationship Id="rId4" Type="http://schemas.openxmlformats.org/officeDocument/2006/relationships/hyperlink" Target="https://www.census.gov/data/tables/time-series/dec/popchange-data-tex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Energy to GDP per Capita Comparison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Lawrence Haggerty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Investigating Change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75763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13" name="Content Placeholder 4">
            <a:extLst>
              <a:ext uri="{FF2B5EF4-FFF2-40B4-BE49-F238E27FC236}">
                <a16:creationId xmlns:a16="http://schemas.microsoft.com/office/drawing/2014/main" id="{0BB44D7A-87E4-B208-9123-DD6F4329FB3B}"/>
              </a:ext>
            </a:extLst>
          </p:cNvPr>
          <p:cNvSpPr txBox="1">
            <a:spLocks/>
          </p:cNvSpPr>
          <p:nvPr/>
        </p:nvSpPr>
        <p:spPr>
          <a:xfrm>
            <a:off x="9182100" y="1621135"/>
            <a:ext cx="3009900" cy="4302468"/>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Changes Consumption</a:t>
            </a:r>
          </a:p>
          <a:p>
            <a:pPr marL="228600" lvl="1">
              <a:spcBef>
                <a:spcPts val="1000"/>
              </a:spcBef>
            </a:pPr>
            <a:r>
              <a:rPr lang="en-US" sz="1800" dirty="0">
                <a:solidFill>
                  <a:srgbClr val="000000"/>
                </a:solidFill>
                <a:latin typeface="Tenorite"/>
              </a:rPr>
              <a:t>1980vs1990: Nuclear(+)</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Fossil Fuel(-)</a:t>
            </a:r>
          </a:p>
          <a:p>
            <a:pPr marL="228600" lvl="1">
              <a:spcBef>
                <a:spcPts val="1000"/>
              </a:spcBef>
            </a:pPr>
            <a:r>
              <a:rPr lang="en-US" sz="1800" dirty="0">
                <a:solidFill>
                  <a:srgbClr val="000000"/>
                </a:solidFill>
                <a:latin typeface="Tenorite"/>
              </a:rPr>
              <a:t>2010vs2020: Renewables(+)</a:t>
            </a:r>
          </a:p>
          <a:p>
            <a:pPr marL="228600" lvl="1">
              <a:spcBef>
                <a:spcPts val="1000"/>
              </a:spcBef>
            </a:pPr>
            <a:endParaRPr lang="en-US" sz="1800" dirty="0">
              <a:solidFill>
                <a:srgbClr val="000000"/>
              </a:solidFill>
              <a:latin typeface="Tenorite"/>
            </a:endParaRPr>
          </a:p>
          <a:p>
            <a:pPr marL="0" indent="0">
              <a:buNone/>
            </a:pPr>
            <a:r>
              <a:rPr lang="en-US" dirty="0"/>
              <a:t>Significant Changes Production</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Renewable(+)</a:t>
            </a:r>
          </a:p>
          <a:p>
            <a:pPr marL="0" lvl="1" indent="0">
              <a:spcBef>
                <a:spcPts val="1000"/>
              </a:spcBef>
              <a:buNone/>
            </a:pPr>
            <a:endParaRPr lang="en-US" sz="1800" dirty="0">
              <a:solidFill>
                <a:srgbClr val="000000"/>
              </a:solidFill>
              <a:latin typeface="Tenorite"/>
            </a:endParaRPr>
          </a:p>
        </p:txBody>
      </p:sp>
      <p:pic>
        <p:nvPicPr>
          <p:cNvPr id="4" name="Picture 3">
            <a:extLst>
              <a:ext uri="{FF2B5EF4-FFF2-40B4-BE49-F238E27FC236}">
                <a16:creationId xmlns:a16="http://schemas.microsoft.com/office/drawing/2014/main" id="{C2E90DCE-051A-DC58-5BB4-1320D873ACC7}"/>
              </a:ext>
            </a:extLst>
          </p:cNvPr>
          <p:cNvPicPr>
            <a:picLocks noChangeAspect="1"/>
          </p:cNvPicPr>
          <p:nvPr/>
        </p:nvPicPr>
        <p:blipFill>
          <a:blip r:embed="rId3"/>
          <a:stretch>
            <a:fillRect/>
          </a:stretch>
        </p:blipFill>
        <p:spPr>
          <a:xfrm>
            <a:off x="611074" y="868392"/>
            <a:ext cx="8571026" cy="2959203"/>
          </a:xfrm>
          <a:prstGeom prst="rect">
            <a:avLst/>
          </a:prstGeom>
        </p:spPr>
      </p:pic>
      <p:pic>
        <p:nvPicPr>
          <p:cNvPr id="8" name="Picture 7">
            <a:extLst>
              <a:ext uri="{FF2B5EF4-FFF2-40B4-BE49-F238E27FC236}">
                <a16:creationId xmlns:a16="http://schemas.microsoft.com/office/drawing/2014/main" id="{5B7BDC98-D32F-1925-646E-F2994BB3059A}"/>
              </a:ext>
            </a:extLst>
          </p:cNvPr>
          <p:cNvPicPr>
            <a:picLocks noChangeAspect="1"/>
          </p:cNvPicPr>
          <p:nvPr/>
        </p:nvPicPr>
        <p:blipFill>
          <a:blip r:embed="rId4"/>
          <a:stretch>
            <a:fillRect/>
          </a:stretch>
        </p:blipFill>
        <p:spPr>
          <a:xfrm>
            <a:off x="611074" y="3827596"/>
            <a:ext cx="8571026" cy="2312710"/>
          </a:xfrm>
          <a:prstGeom prst="rect">
            <a:avLst/>
          </a:prstGeom>
        </p:spPr>
      </p:pic>
    </p:spTree>
    <p:extLst>
      <p:ext uri="{BB962C8B-B14F-4D97-AF65-F5344CB8AC3E}">
        <p14:creationId xmlns:p14="http://schemas.microsoft.com/office/powerpoint/2010/main" val="289756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29B893E-D0BA-EF3D-ED88-347158715E4C}"/>
              </a:ext>
            </a:extLst>
          </p:cNvPr>
          <p:cNvPicPr>
            <a:picLocks noChangeAspect="1"/>
          </p:cNvPicPr>
          <p:nvPr/>
        </p:nvPicPr>
        <p:blipFill>
          <a:blip r:embed="rId3"/>
          <a:stretch>
            <a:fillRect/>
          </a:stretch>
        </p:blipFill>
        <p:spPr>
          <a:xfrm>
            <a:off x="618742" y="857051"/>
            <a:ext cx="8828564" cy="4908986"/>
          </a:xfrm>
          <a:prstGeom prst="rect">
            <a:avLst/>
          </a:prstGeom>
        </p:spPr>
      </p:pic>
      <p:sp>
        <p:nvSpPr>
          <p:cNvPr id="8" name="Content Placeholder 4">
            <a:extLst>
              <a:ext uri="{FF2B5EF4-FFF2-40B4-BE49-F238E27FC236}">
                <a16:creationId xmlns:a16="http://schemas.microsoft.com/office/drawing/2014/main" id="{0A397844-E188-2915-C136-625471079A8F}"/>
              </a:ext>
            </a:extLst>
          </p:cNvPr>
          <p:cNvSpPr txBox="1">
            <a:spLocks/>
          </p:cNvSpPr>
          <p:nvPr/>
        </p:nvSpPr>
        <p:spPr>
          <a:xfrm>
            <a:off x="9447307" y="1602085"/>
            <a:ext cx="2744694"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b="1" dirty="0"/>
              <a:t>Consumption</a:t>
            </a:r>
          </a:p>
          <a:p>
            <a:pPr marL="228600" lvl="1">
              <a:spcBef>
                <a:spcPts val="1000"/>
              </a:spcBef>
            </a:pPr>
            <a:r>
              <a:rPr lang="en-US" sz="1800" dirty="0">
                <a:solidFill>
                  <a:srgbClr val="000000"/>
                </a:solidFill>
                <a:latin typeface="Tenorite"/>
              </a:rPr>
              <a:t>1970vs1980: Nuclear(+)</a:t>
            </a:r>
          </a:p>
          <a:p>
            <a:pPr marL="228600" lvl="1">
              <a:spcBef>
                <a:spcPts val="1000"/>
              </a:spcBef>
            </a:pPr>
            <a:r>
              <a:rPr lang="en-US" sz="1800" dirty="0">
                <a:solidFill>
                  <a:srgbClr val="000000"/>
                </a:solidFill>
                <a:latin typeface="Tenorite"/>
              </a:rPr>
              <a:t>2000vs2010: Renewable(+)</a:t>
            </a:r>
          </a:p>
          <a:p>
            <a:pPr marL="228600" lvl="1">
              <a:spcBef>
                <a:spcPts val="1000"/>
              </a:spcBef>
            </a:pPr>
            <a:r>
              <a:rPr lang="en-US" sz="1800" dirty="0">
                <a:solidFill>
                  <a:srgbClr val="000000"/>
                </a:solidFill>
                <a:latin typeface="Tenorite"/>
              </a:rPr>
              <a:t>2010vs2020: Fossil Fuel / Nuclear (-), Renewables(+)</a:t>
            </a:r>
          </a:p>
          <a:p>
            <a:pPr marL="0" indent="0">
              <a:buNone/>
            </a:pPr>
            <a:r>
              <a:rPr lang="en-US" b="1" dirty="0"/>
              <a:t>Production</a:t>
            </a:r>
          </a:p>
          <a:p>
            <a:pPr marL="228600" lvl="1">
              <a:spcBef>
                <a:spcPts val="1000"/>
              </a:spcBef>
            </a:pPr>
            <a:r>
              <a:rPr lang="en-US" sz="1800" dirty="0">
                <a:solidFill>
                  <a:srgbClr val="000000"/>
                </a:solidFill>
                <a:latin typeface="Tenorite"/>
              </a:rPr>
              <a:t>Overall Fossil Fuel(-)</a:t>
            </a:r>
          </a:p>
          <a:p>
            <a:pPr marL="228600" lvl="1">
              <a:spcBef>
                <a:spcPts val="1000"/>
              </a:spcBef>
            </a:pPr>
            <a:r>
              <a:rPr lang="en-US" sz="1800" b="1" dirty="0">
                <a:solidFill>
                  <a:srgbClr val="000000"/>
                </a:solidFill>
                <a:latin typeface="Tenorite"/>
              </a:rPr>
              <a:t>Overall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61251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77BD763D-A817-E086-AFCE-24A76747F8AE}"/>
              </a:ext>
            </a:extLst>
          </p:cNvPr>
          <p:cNvSpPr txBox="1">
            <a:spLocks/>
          </p:cNvSpPr>
          <p:nvPr/>
        </p:nvSpPr>
        <p:spPr>
          <a:xfrm>
            <a:off x="9741634" y="1593563"/>
            <a:ext cx="2450366"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6.9M – 13.5M(BN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NY 4.3M – 3.4M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 Overall Consumption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VT 113K – 125K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RI (-)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BC73EA44-2D3C-425C-1DC7-041954187096}"/>
              </a:ext>
            </a:extLst>
          </p:cNvPr>
          <p:cNvPicPr>
            <a:picLocks noChangeAspect="1"/>
          </p:cNvPicPr>
          <p:nvPr/>
        </p:nvPicPr>
        <p:blipFill>
          <a:blip r:embed="rId3"/>
          <a:stretch>
            <a:fillRect/>
          </a:stretch>
        </p:blipFill>
        <p:spPr>
          <a:xfrm>
            <a:off x="625644" y="870842"/>
            <a:ext cx="9115990" cy="5004038"/>
          </a:xfrm>
          <a:prstGeom prst="rect">
            <a:avLst/>
          </a:prstGeom>
        </p:spPr>
      </p:pic>
      <p:grpSp>
        <p:nvGrpSpPr>
          <p:cNvPr id="41" name="Group 40">
            <a:extLst>
              <a:ext uri="{FF2B5EF4-FFF2-40B4-BE49-F238E27FC236}">
                <a16:creationId xmlns:a16="http://schemas.microsoft.com/office/drawing/2014/main" id="{451DA0AC-F822-6AC6-61BB-E505E809FA4C}"/>
              </a:ext>
            </a:extLst>
          </p:cNvPr>
          <p:cNvGrpSpPr/>
          <p:nvPr/>
        </p:nvGrpSpPr>
        <p:grpSpPr>
          <a:xfrm>
            <a:off x="8492469" y="2534532"/>
            <a:ext cx="985736" cy="357524"/>
            <a:chOff x="8492469" y="2534532"/>
            <a:chExt cx="985736" cy="357524"/>
          </a:xfrm>
        </p:grpSpPr>
        <p:sp>
          <p:nvSpPr>
            <p:cNvPr id="12" name="TextBox 11">
              <a:extLst>
                <a:ext uri="{FF2B5EF4-FFF2-40B4-BE49-F238E27FC236}">
                  <a16:creationId xmlns:a16="http://schemas.microsoft.com/office/drawing/2014/main" id="{BBC6126E-FE48-191E-C95B-B9D9C472203E}"/>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3.4M</a:t>
              </a:r>
            </a:p>
          </p:txBody>
        </p:sp>
        <p:cxnSp>
          <p:nvCxnSpPr>
            <p:cNvPr id="13" name="Straight Arrow Connector 12">
              <a:extLst>
                <a:ext uri="{FF2B5EF4-FFF2-40B4-BE49-F238E27FC236}">
                  <a16:creationId xmlns:a16="http://schemas.microsoft.com/office/drawing/2014/main" id="{1B704A67-373C-2EED-2C11-C0B9773855D5}"/>
                </a:ext>
              </a:extLst>
            </p:cNvPr>
            <p:cNvCxnSpPr>
              <a:cxnSpLocks/>
            </p:cNvCxnSpPr>
            <p:nvPr/>
          </p:nvCxnSpPr>
          <p:spPr>
            <a:xfrm>
              <a:off x="9192580" y="2718886"/>
              <a:ext cx="285625" cy="1731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79F7404-5444-0DDC-304F-AB9ED6350B38}"/>
              </a:ext>
            </a:extLst>
          </p:cNvPr>
          <p:cNvGrpSpPr/>
          <p:nvPr/>
        </p:nvGrpSpPr>
        <p:grpSpPr>
          <a:xfrm>
            <a:off x="1231509" y="1756233"/>
            <a:ext cx="894813" cy="593562"/>
            <a:chOff x="1231509" y="1756233"/>
            <a:chExt cx="894813" cy="593562"/>
          </a:xfrm>
        </p:grpSpPr>
        <p:sp>
          <p:nvSpPr>
            <p:cNvPr id="15" name="TextBox 14">
              <a:extLst>
                <a:ext uri="{FF2B5EF4-FFF2-40B4-BE49-F238E27FC236}">
                  <a16:creationId xmlns:a16="http://schemas.microsoft.com/office/drawing/2014/main" id="{90299D0E-3C9C-035E-437C-2031A929CAF6}"/>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6.9M</a:t>
              </a:r>
            </a:p>
          </p:txBody>
        </p:sp>
        <p:cxnSp>
          <p:nvCxnSpPr>
            <p:cNvPr id="16" name="Straight Arrow Connector 15">
              <a:extLst>
                <a:ext uri="{FF2B5EF4-FFF2-40B4-BE49-F238E27FC236}">
                  <a16:creationId xmlns:a16="http://schemas.microsoft.com/office/drawing/2014/main" id="{72EB949F-87B9-3001-4EBD-2022448E624A}"/>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04D543A-BD9A-CC5E-B70C-2BE74AB05132}"/>
              </a:ext>
            </a:extLst>
          </p:cNvPr>
          <p:cNvGrpSpPr/>
          <p:nvPr/>
        </p:nvGrpSpPr>
        <p:grpSpPr>
          <a:xfrm>
            <a:off x="1235791" y="2530272"/>
            <a:ext cx="1181104" cy="276999"/>
            <a:chOff x="1235791" y="2530272"/>
            <a:chExt cx="1181104" cy="276999"/>
          </a:xfrm>
        </p:grpSpPr>
        <p:sp>
          <p:nvSpPr>
            <p:cNvPr id="20" name="TextBox 19">
              <a:extLst>
                <a:ext uri="{FF2B5EF4-FFF2-40B4-BE49-F238E27FC236}">
                  <a16:creationId xmlns:a16="http://schemas.microsoft.com/office/drawing/2014/main" id="{4055E37C-A3F6-141D-A883-803285BD6651}"/>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4.3M</a:t>
              </a:r>
            </a:p>
          </p:txBody>
        </p:sp>
        <p:cxnSp>
          <p:nvCxnSpPr>
            <p:cNvPr id="21" name="Straight Arrow Connector 20">
              <a:extLst>
                <a:ext uri="{FF2B5EF4-FFF2-40B4-BE49-F238E27FC236}">
                  <a16:creationId xmlns:a16="http://schemas.microsoft.com/office/drawing/2014/main" id="{71E77E95-716A-C516-3DE0-0BD7F6990579}"/>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6FF56F4-C62A-E9FE-22AA-0ED07AC925DC}"/>
              </a:ext>
            </a:extLst>
          </p:cNvPr>
          <p:cNvGrpSpPr/>
          <p:nvPr/>
        </p:nvGrpSpPr>
        <p:grpSpPr>
          <a:xfrm>
            <a:off x="8638425" y="987267"/>
            <a:ext cx="854061" cy="461665"/>
            <a:chOff x="8638425" y="987267"/>
            <a:chExt cx="854061" cy="461665"/>
          </a:xfrm>
        </p:grpSpPr>
        <p:sp>
          <p:nvSpPr>
            <p:cNvPr id="23" name="TextBox 22">
              <a:extLst>
                <a:ext uri="{FF2B5EF4-FFF2-40B4-BE49-F238E27FC236}">
                  <a16:creationId xmlns:a16="http://schemas.microsoft.com/office/drawing/2014/main" id="{7C518D8E-A257-11B3-8601-6476F4145FBD}"/>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13.5M</a:t>
              </a:r>
            </a:p>
          </p:txBody>
        </p:sp>
        <p:cxnSp>
          <p:nvCxnSpPr>
            <p:cNvPr id="24" name="Straight Arrow Connector 23">
              <a:extLst>
                <a:ext uri="{FF2B5EF4-FFF2-40B4-BE49-F238E27FC236}">
                  <a16:creationId xmlns:a16="http://schemas.microsoft.com/office/drawing/2014/main" id="{E9BB0B8A-8D15-3D12-807F-171C15647DD5}"/>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EEBC937-4E7A-9C7E-7FAB-876D1E1693D5}"/>
              </a:ext>
            </a:extLst>
          </p:cNvPr>
          <p:cNvGrpSpPr/>
          <p:nvPr/>
        </p:nvGrpSpPr>
        <p:grpSpPr>
          <a:xfrm>
            <a:off x="1231508" y="5055668"/>
            <a:ext cx="1239785" cy="400946"/>
            <a:chOff x="1231509" y="1948849"/>
            <a:chExt cx="744335" cy="400946"/>
          </a:xfrm>
        </p:grpSpPr>
        <p:sp>
          <p:nvSpPr>
            <p:cNvPr id="43" name="TextBox 42">
              <a:extLst>
                <a:ext uri="{FF2B5EF4-FFF2-40B4-BE49-F238E27FC236}">
                  <a16:creationId xmlns:a16="http://schemas.microsoft.com/office/drawing/2014/main" id="{7AEFDF88-4981-F547-7F60-C27D29ED6103}"/>
                </a:ext>
              </a:extLst>
            </p:cNvPr>
            <p:cNvSpPr txBox="1"/>
            <p:nvPr/>
          </p:nvSpPr>
          <p:spPr>
            <a:xfrm>
              <a:off x="1458013" y="1948849"/>
              <a:ext cx="51783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113K</a:t>
              </a:r>
            </a:p>
          </p:txBody>
        </p:sp>
        <p:cxnSp>
          <p:nvCxnSpPr>
            <p:cNvPr id="44" name="Straight Arrow Connector 43">
              <a:extLst>
                <a:ext uri="{FF2B5EF4-FFF2-40B4-BE49-F238E27FC236}">
                  <a16:creationId xmlns:a16="http://schemas.microsoft.com/office/drawing/2014/main" id="{0EC8D6E2-6522-2ADF-4077-48A74FE8EF98}"/>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096300D-26AD-8ECA-1B92-85AB8861DB16}"/>
              </a:ext>
            </a:extLst>
          </p:cNvPr>
          <p:cNvGrpSpPr/>
          <p:nvPr/>
        </p:nvGrpSpPr>
        <p:grpSpPr>
          <a:xfrm>
            <a:off x="8520166" y="5004218"/>
            <a:ext cx="976793" cy="338681"/>
            <a:chOff x="8571298" y="1119708"/>
            <a:chExt cx="790511" cy="407193"/>
          </a:xfrm>
        </p:grpSpPr>
        <p:sp>
          <p:nvSpPr>
            <p:cNvPr id="46" name="TextBox 45">
              <a:extLst>
                <a:ext uri="{FF2B5EF4-FFF2-40B4-BE49-F238E27FC236}">
                  <a16:creationId xmlns:a16="http://schemas.microsoft.com/office/drawing/2014/main" id="{8ABEF164-2F39-BF6C-52CC-E8D1365C41B5}"/>
                </a:ext>
              </a:extLst>
            </p:cNvPr>
            <p:cNvSpPr txBox="1"/>
            <p:nvPr/>
          </p:nvSpPr>
          <p:spPr>
            <a:xfrm>
              <a:off x="8571298" y="1119708"/>
              <a:ext cx="790511" cy="277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125K</a:t>
              </a:r>
            </a:p>
          </p:txBody>
        </p:sp>
        <p:cxnSp>
          <p:nvCxnSpPr>
            <p:cNvPr id="47" name="Straight Arrow Connector 46">
              <a:extLst>
                <a:ext uri="{FF2B5EF4-FFF2-40B4-BE49-F238E27FC236}">
                  <a16:creationId xmlns:a16="http://schemas.microsoft.com/office/drawing/2014/main" id="{BCDA2951-D3AB-C2DA-9C8E-2922AA8BC1C5}"/>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8062B11-86AE-AB6A-1998-BCEB2447CCD6}"/>
              </a:ext>
            </a:extLst>
          </p:cNvPr>
          <p:cNvGrpSpPr/>
          <p:nvPr/>
        </p:nvGrpSpPr>
        <p:grpSpPr>
          <a:xfrm>
            <a:off x="1231509" y="4116210"/>
            <a:ext cx="894813" cy="593562"/>
            <a:chOff x="1231509" y="1756233"/>
            <a:chExt cx="894813" cy="593562"/>
          </a:xfrm>
        </p:grpSpPr>
        <p:sp>
          <p:nvSpPr>
            <p:cNvPr id="49" name="TextBox 48">
              <a:extLst>
                <a:ext uri="{FF2B5EF4-FFF2-40B4-BE49-F238E27FC236}">
                  <a16:creationId xmlns:a16="http://schemas.microsoft.com/office/drawing/2014/main" id="{D7CBF0B6-7815-2137-977A-F91F844CEACA}"/>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225K</a:t>
              </a:r>
            </a:p>
          </p:txBody>
        </p:sp>
        <p:cxnSp>
          <p:nvCxnSpPr>
            <p:cNvPr id="50" name="Straight Arrow Connector 49">
              <a:extLst>
                <a:ext uri="{FF2B5EF4-FFF2-40B4-BE49-F238E27FC236}">
                  <a16:creationId xmlns:a16="http://schemas.microsoft.com/office/drawing/2014/main" id="{8EB64F86-E00F-2048-52F8-5B99C6BA643E}"/>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D2252453-2EAF-E9E5-E175-F1EFF197D68D}"/>
              </a:ext>
            </a:extLst>
          </p:cNvPr>
          <p:cNvGrpSpPr/>
          <p:nvPr/>
        </p:nvGrpSpPr>
        <p:grpSpPr>
          <a:xfrm>
            <a:off x="8556780" y="4686803"/>
            <a:ext cx="976793" cy="338681"/>
            <a:chOff x="8571298" y="1119708"/>
            <a:chExt cx="790511" cy="407193"/>
          </a:xfrm>
        </p:grpSpPr>
        <p:sp>
          <p:nvSpPr>
            <p:cNvPr id="53" name="TextBox 52">
              <a:extLst>
                <a:ext uri="{FF2B5EF4-FFF2-40B4-BE49-F238E27FC236}">
                  <a16:creationId xmlns:a16="http://schemas.microsoft.com/office/drawing/2014/main" id="{9597B8E9-4154-30DE-0B7A-3E8F7FB42615}"/>
                </a:ext>
              </a:extLst>
            </p:cNvPr>
            <p:cNvSpPr txBox="1"/>
            <p:nvPr/>
          </p:nvSpPr>
          <p:spPr>
            <a:xfrm>
              <a:off x="8571298" y="1119708"/>
              <a:ext cx="790511" cy="3330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176K</a:t>
              </a:r>
            </a:p>
          </p:txBody>
        </p:sp>
        <p:cxnSp>
          <p:nvCxnSpPr>
            <p:cNvPr id="54" name="Straight Arrow Connector 53">
              <a:extLst>
                <a:ext uri="{FF2B5EF4-FFF2-40B4-BE49-F238E27FC236}">
                  <a16:creationId xmlns:a16="http://schemas.microsoft.com/office/drawing/2014/main" id="{EC585E7E-4676-3B9A-A744-32AEABC50BA3}"/>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3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4" name="Content Placeholder 4">
            <a:extLst>
              <a:ext uri="{FF2B5EF4-FFF2-40B4-BE49-F238E27FC236}">
                <a16:creationId xmlns:a16="http://schemas.microsoft.com/office/drawing/2014/main" id="{7C06A282-D957-3424-8E24-6DCFF4C0ADC5}"/>
              </a:ext>
            </a:extLst>
          </p:cNvPr>
          <p:cNvSpPr txBox="1">
            <a:spLocks/>
          </p:cNvSpPr>
          <p:nvPr/>
        </p:nvSpPr>
        <p:spPr>
          <a:xfrm>
            <a:off x="9768359" y="1593703"/>
            <a:ext cx="2423641"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16.5M – 23.3M(BN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LA 9.4M – 3.8M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PA, WV, WY(+) Overall Production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DE 7K – 3.5K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 NV, RI, VT (+) Overall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37" name="Picture 36">
            <a:extLst>
              <a:ext uri="{FF2B5EF4-FFF2-40B4-BE49-F238E27FC236}">
                <a16:creationId xmlns:a16="http://schemas.microsoft.com/office/drawing/2014/main" id="{A9D348A8-8EFE-9F48-8C4F-DD98CE7DE2ED}"/>
              </a:ext>
            </a:extLst>
          </p:cNvPr>
          <p:cNvPicPr>
            <a:picLocks noChangeAspect="1"/>
          </p:cNvPicPr>
          <p:nvPr/>
        </p:nvPicPr>
        <p:blipFill>
          <a:blip r:embed="rId3"/>
          <a:stretch>
            <a:fillRect/>
          </a:stretch>
        </p:blipFill>
        <p:spPr>
          <a:xfrm>
            <a:off x="611297" y="919617"/>
            <a:ext cx="9157062" cy="5122341"/>
          </a:xfrm>
          <a:prstGeom prst="rect">
            <a:avLst/>
          </a:prstGeom>
        </p:spPr>
      </p:pic>
      <p:grpSp>
        <p:nvGrpSpPr>
          <p:cNvPr id="12" name="Group 11">
            <a:extLst>
              <a:ext uri="{FF2B5EF4-FFF2-40B4-BE49-F238E27FC236}">
                <a16:creationId xmlns:a16="http://schemas.microsoft.com/office/drawing/2014/main" id="{AF13C32C-ED8F-E8F6-A1C4-1DF66E9B5EE2}"/>
              </a:ext>
            </a:extLst>
          </p:cNvPr>
          <p:cNvGrpSpPr/>
          <p:nvPr/>
        </p:nvGrpSpPr>
        <p:grpSpPr>
          <a:xfrm>
            <a:off x="1231509" y="1457241"/>
            <a:ext cx="894813" cy="593562"/>
            <a:chOff x="1231509" y="1756233"/>
            <a:chExt cx="894813" cy="593562"/>
          </a:xfrm>
        </p:grpSpPr>
        <p:sp>
          <p:nvSpPr>
            <p:cNvPr id="13" name="TextBox 12">
              <a:extLst>
                <a:ext uri="{FF2B5EF4-FFF2-40B4-BE49-F238E27FC236}">
                  <a16:creationId xmlns:a16="http://schemas.microsoft.com/office/drawing/2014/main" id="{C28E7AFC-CFB8-B4EC-298B-6559EFE205D8}"/>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16.5M</a:t>
              </a:r>
            </a:p>
          </p:txBody>
        </p:sp>
        <p:cxnSp>
          <p:nvCxnSpPr>
            <p:cNvPr id="14" name="Straight Arrow Connector 13">
              <a:extLst>
                <a:ext uri="{FF2B5EF4-FFF2-40B4-BE49-F238E27FC236}">
                  <a16:creationId xmlns:a16="http://schemas.microsoft.com/office/drawing/2014/main" id="{59088549-58AB-4770-4BA3-2F71482C2455}"/>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B8833F8-BD37-25EC-A72D-179068163F2B}"/>
              </a:ext>
            </a:extLst>
          </p:cNvPr>
          <p:cNvGrpSpPr/>
          <p:nvPr/>
        </p:nvGrpSpPr>
        <p:grpSpPr>
          <a:xfrm>
            <a:off x="1242537" y="2298870"/>
            <a:ext cx="1181104" cy="276999"/>
            <a:chOff x="1235791" y="2530272"/>
            <a:chExt cx="1181104" cy="276999"/>
          </a:xfrm>
        </p:grpSpPr>
        <p:sp>
          <p:nvSpPr>
            <p:cNvPr id="28" name="TextBox 27">
              <a:extLst>
                <a:ext uri="{FF2B5EF4-FFF2-40B4-BE49-F238E27FC236}">
                  <a16:creationId xmlns:a16="http://schemas.microsoft.com/office/drawing/2014/main" id="{2528F40B-14AF-A31B-C47C-E0E64152385F}"/>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9.4M</a:t>
              </a:r>
            </a:p>
          </p:txBody>
        </p:sp>
        <p:cxnSp>
          <p:nvCxnSpPr>
            <p:cNvPr id="29" name="Straight Arrow Connector 28">
              <a:extLst>
                <a:ext uri="{FF2B5EF4-FFF2-40B4-BE49-F238E27FC236}">
                  <a16:creationId xmlns:a16="http://schemas.microsoft.com/office/drawing/2014/main" id="{FBCD6D16-F4AB-F29A-F233-5DE5DEAA0E67}"/>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78AFF70-DDE0-827F-DE40-F81C061B275D}"/>
              </a:ext>
            </a:extLst>
          </p:cNvPr>
          <p:cNvGrpSpPr/>
          <p:nvPr/>
        </p:nvGrpSpPr>
        <p:grpSpPr>
          <a:xfrm>
            <a:off x="8644271" y="1126710"/>
            <a:ext cx="854061" cy="461665"/>
            <a:chOff x="8638425" y="987267"/>
            <a:chExt cx="854061" cy="461665"/>
          </a:xfrm>
        </p:grpSpPr>
        <p:sp>
          <p:nvSpPr>
            <p:cNvPr id="19" name="TextBox 18">
              <a:extLst>
                <a:ext uri="{FF2B5EF4-FFF2-40B4-BE49-F238E27FC236}">
                  <a16:creationId xmlns:a16="http://schemas.microsoft.com/office/drawing/2014/main" id="{1CD088A2-DAF9-E90C-D306-CCF58403B3FF}"/>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23.3M</a:t>
              </a:r>
            </a:p>
          </p:txBody>
        </p:sp>
        <p:cxnSp>
          <p:nvCxnSpPr>
            <p:cNvPr id="20" name="Straight Arrow Connector 19">
              <a:extLst>
                <a:ext uri="{FF2B5EF4-FFF2-40B4-BE49-F238E27FC236}">
                  <a16:creationId xmlns:a16="http://schemas.microsoft.com/office/drawing/2014/main" id="{6DDF1ADB-F139-EDF4-66A4-6767736E8E2E}"/>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ED1FD9-C6AD-A5BB-9FCF-28DE0FF58CDD}"/>
              </a:ext>
            </a:extLst>
          </p:cNvPr>
          <p:cNvGrpSpPr/>
          <p:nvPr/>
        </p:nvGrpSpPr>
        <p:grpSpPr>
          <a:xfrm>
            <a:off x="8489025" y="2995885"/>
            <a:ext cx="1040349" cy="276999"/>
            <a:chOff x="8492469" y="2534532"/>
            <a:chExt cx="1040349" cy="276999"/>
          </a:xfrm>
        </p:grpSpPr>
        <p:sp>
          <p:nvSpPr>
            <p:cNvPr id="9" name="TextBox 8">
              <a:extLst>
                <a:ext uri="{FF2B5EF4-FFF2-40B4-BE49-F238E27FC236}">
                  <a16:creationId xmlns:a16="http://schemas.microsoft.com/office/drawing/2014/main" id="{33CA5DA8-8B50-474D-22BB-B005787BEE79}"/>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3.8M</a:t>
              </a:r>
            </a:p>
          </p:txBody>
        </p:sp>
        <p:cxnSp>
          <p:nvCxnSpPr>
            <p:cNvPr id="11" name="Straight Arrow Connector 10">
              <a:extLst>
                <a:ext uri="{FF2B5EF4-FFF2-40B4-BE49-F238E27FC236}">
                  <a16:creationId xmlns:a16="http://schemas.microsoft.com/office/drawing/2014/main" id="{1B900B73-D917-0ECE-74C0-4F3AC06DA708}"/>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EA763AC-F389-345E-DD31-C7170520B64C}"/>
              </a:ext>
            </a:extLst>
          </p:cNvPr>
          <p:cNvGrpSpPr/>
          <p:nvPr/>
        </p:nvGrpSpPr>
        <p:grpSpPr>
          <a:xfrm>
            <a:off x="579317" y="5231707"/>
            <a:ext cx="700969" cy="338178"/>
            <a:chOff x="579317" y="5242340"/>
            <a:chExt cx="700969" cy="338178"/>
          </a:xfrm>
        </p:grpSpPr>
        <p:sp>
          <p:nvSpPr>
            <p:cNvPr id="31" name="TextBox 30">
              <a:extLst>
                <a:ext uri="{FF2B5EF4-FFF2-40B4-BE49-F238E27FC236}">
                  <a16:creationId xmlns:a16="http://schemas.microsoft.com/office/drawing/2014/main" id="{71477A04-3C5F-82F2-AA29-769880D43BF7}"/>
                </a:ext>
              </a:extLst>
            </p:cNvPr>
            <p:cNvSpPr txBox="1"/>
            <p:nvPr/>
          </p:nvSpPr>
          <p:spPr>
            <a:xfrm>
              <a:off x="579317" y="5242340"/>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7K</a:t>
              </a:r>
            </a:p>
          </p:txBody>
        </p:sp>
        <p:cxnSp>
          <p:nvCxnSpPr>
            <p:cNvPr id="32" name="Straight Arrow Connector 31">
              <a:extLst>
                <a:ext uri="{FF2B5EF4-FFF2-40B4-BE49-F238E27FC236}">
                  <a16:creationId xmlns:a16="http://schemas.microsoft.com/office/drawing/2014/main" id="{1561F6C7-5651-4B0B-1C93-19C8C1813D7C}"/>
                </a:ext>
              </a:extLst>
            </p:cNvPr>
            <p:cNvCxnSpPr>
              <a:cxnSpLocks/>
            </p:cNvCxnSpPr>
            <p:nvPr/>
          </p:nvCxnSpPr>
          <p:spPr>
            <a:xfrm>
              <a:off x="956930" y="5443870"/>
              <a:ext cx="274579" cy="13664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CB17CB1-61F1-7BF1-E32E-F9ED77548242}"/>
              </a:ext>
            </a:extLst>
          </p:cNvPr>
          <p:cNvGrpSpPr/>
          <p:nvPr/>
        </p:nvGrpSpPr>
        <p:grpSpPr>
          <a:xfrm>
            <a:off x="8469573" y="5705240"/>
            <a:ext cx="1040349" cy="276999"/>
            <a:chOff x="8492469" y="2534532"/>
            <a:chExt cx="1040349" cy="276999"/>
          </a:xfrm>
        </p:grpSpPr>
        <p:sp>
          <p:nvSpPr>
            <p:cNvPr id="45" name="TextBox 44">
              <a:extLst>
                <a:ext uri="{FF2B5EF4-FFF2-40B4-BE49-F238E27FC236}">
                  <a16:creationId xmlns:a16="http://schemas.microsoft.com/office/drawing/2014/main" id="{0E4AB7EB-55E4-A4DB-4186-DC64B1BDA4DF}"/>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3.5K</a:t>
              </a:r>
            </a:p>
          </p:txBody>
        </p:sp>
        <p:cxnSp>
          <p:nvCxnSpPr>
            <p:cNvPr id="46" name="Straight Arrow Connector 45">
              <a:extLst>
                <a:ext uri="{FF2B5EF4-FFF2-40B4-BE49-F238E27FC236}">
                  <a16:creationId xmlns:a16="http://schemas.microsoft.com/office/drawing/2014/main" id="{B0A95E1B-C3B4-9BD0-1DCB-E6DDCE3F26D7}"/>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61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F5700A84-A2C6-2AAE-E769-E0120C250BE1}"/>
              </a:ext>
            </a:extLst>
          </p:cNvPr>
          <p:cNvSpPr txBox="1">
            <a:spLocks/>
          </p:cNvSpPr>
          <p:nvPr/>
        </p:nvSpPr>
        <p:spPr>
          <a:xfrm>
            <a:off x="9781722" y="1593703"/>
            <a:ext cx="2410278"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Volumes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pic>
        <p:nvPicPr>
          <p:cNvPr id="9" name="Picture 8">
            <a:extLst>
              <a:ext uri="{FF2B5EF4-FFF2-40B4-BE49-F238E27FC236}">
                <a16:creationId xmlns:a16="http://schemas.microsoft.com/office/drawing/2014/main" id="{A0F19312-C843-4CD2-DC96-0AAEAA72FC5F}"/>
              </a:ext>
            </a:extLst>
          </p:cNvPr>
          <p:cNvPicPr>
            <a:picLocks noChangeAspect="1"/>
          </p:cNvPicPr>
          <p:nvPr/>
        </p:nvPicPr>
        <p:blipFill>
          <a:blip r:embed="rId3"/>
          <a:stretch>
            <a:fillRect/>
          </a:stretch>
        </p:blipFill>
        <p:spPr>
          <a:xfrm>
            <a:off x="624453" y="877998"/>
            <a:ext cx="9104855" cy="4875102"/>
          </a:xfrm>
          <a:prstGeom prst="rect">
            <a:avLst/>
          </a:prstGeom>
        </p:spPr>
      </p:pic>
    </p:spTree>
    <p:extLst>
      <p:ext uri="{BB962C8B-B14F-4D97-AF65-F5344CB8AC3E}">
        <p14:creationId xmlns:p14="http://schemas.microsoft.com/office/powerpoint/2010/main" val="239552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5BFEB3-2F9B-4E72-77E8-F296AEB81677}"/>
              </a:ext>
            </a:extLst>
          </p:cNvPr>
          <p:cNvPicPr>
            <a:picLocks noChangeAspect="1"/>
          </p:cNvPicPr>
          <p:nvPr/>
        </p:nvPicPr>
        <p:blipFill>
          <a:blip r:embed="rId3"/>
          <a:stretch>
            <a:fillRect/>
          </a:stretch>
        </p:blipFill>
        <p:spPr>
          <a:xfrm>
            <a:off x="620646" y="828474"/>
            <a:ext cx="9195355" cy="5143701"/>
          </a:xfrm>
          <a:prstGeom prst="rect">
            <a:avLst/>
          </a:prstGeom>
        </p:spPr>
      </p:pic>
      <p:sp>
        <p:nvSpPr>
          <p:cNvPr id="2" name="Content Placeholder 4">
            <a:extLst>
              <a:ext uri="{FF2B5EF4-FFF2-40B4-BE49-F238E27FC236}">
                <a16:creationId xmlns:a16="http://schemas.microsoft.com/office/drawing/2014/main" id="{67B5D075-6FA4-F30C-0E53-F420FD6D099B}"/>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Weakening of Fossil Fuel Production After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2282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Occam’s Razor</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49DD96C7-7DF5-23D8-EA2F-39FCDEAD6C26}"/>
              </a:ext>
            </a:extLst>
          </p:cNvPr>
          <p:cNvPicPr>
            <a:picLocks noChangeAspect="1"/>
          </p:cNvPicPr>
          <p:nvPr/>
        </p:nvPicPr>
        <p:blipFill>
          <a:blip r:embed="rId3"/>
          <a:stretch>
            <a:fillRect/>
          </a:stretch>
        </p:blipFill>
        <p:spPr>
          <a:xfrm>
            <a:off x="84225" y="766312"/>
            <a:ext cx="5991726" cy="3347512"/>
          </a:xfrm>
          <a:prstGeom prst="rect">
            <a:avLst/>
          </a:prstGeom>
        </p:spPr>
      </p:pic>
      <p:sp>
        <p:nvSpPr>
          <p:cNvPr id="12" name="Content Placeholder 4">
            <a:extLst>
              <a:ext uri="{FF2B5EF4-FFF2-40B4-BE49-F238E27FC236}">
                <a16:creationId xmlns:a16="http://schemas.microsoft.com/office/drawing/2014/main" id="{93120319-E0EA-0931-DD52-5B8D5186BCB9}"/>
              </a:ext>
            </a:extLst>
          </p:cNvPr>
          <p:cNvSpPr txBox="1">
            <a:spLocks/>
          </p:cNvSpPr>
          <p:nvPr/>
        </p:nvSpPr>
        <p:spPr>
          <a:xfrm>
            <a:off x="6116051" y="772905"/>
            <a:ext cx="4282239" cy="1791093"/>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Alignment of Population and Consumption Values Indicates a Strong Correlation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Dispersion of GDP per Capita and Consumption Values Between GDP Indicates Lack of Correlation</a:t>
            </a:r>
          </a:p>
        </p:txBody>
      </p:sp>
      <p:pic>
        <p:nvPicPr>
          <p:cNvPr id="13" name="Picture 12">
            <a:extLst>
              <a:ext uri="{FF2B5EF4-FFF2-40B4-BE49-F238E27FC236}">
                <a16:creationId xmlns:a16="http://schemas.microsoft.com/office/drawing/2014/main" id="{E973A5D8-07BD-FD27-0FFB-0CC9B03DDF42}"/>
              </a:ext>
            </a:extLst>
          </p:cNvPr>
          <p:cNvPicPr>
            <a:picLocks noChangeAspect="1"/>
          </p:cNvPicPr>
          <p:nvPr/>
        </p:nvPicPr>
        <p:blipFill>
          <a:blip r:embed="rId4"/>
          <a:stretch>
            <a:fillRect/>
          </a:stretch>
        </p:blipFill>
        <p:spPr>
          <a:xfrm>
            <a:off x="6108032" y="2789714"/>
            <a:ext cx="5991726" cy="3376575"/>
          </a:xfrm>
          <a:prstGeom prst="rect">
            <a:avLst/>
          </a:prstGeom>
        </p:spPr>
      </p:pic>
      <p:sp>
        <p:nvSpPr>
          <p:cNvPr id="14" name="Content Placeholder 4">
            <a:extLst>
              <a:ext uri="{FF2B5EF4-FFF2-40B4-BE49-F238E27FC236}">
                <a16:creationId xmlns:a16="http://schemas.microsoft.com/office/drawing/2014/main" id="{1C58BE03-B071-2C69-EDD4-DC23A3017F74}"/>
              </a:ext>
            </a:extLst>
          </p:cNvPr>
          <p:cNvSpPr txBox="1">
            <a:spLocks/>
          </p:cNvSpPr>
          <p:nvPr/>
        </p:nvSpPr>
        <p:spPr>
          <a:xfrm>
            <a:off x="523282" y="4572344"/>
            <a:ext cx="5113611" cy="960402"/>
          </a:xfrm>
          <a:prstGeom prst="rect">
            <a:avLst/>
          </a:prstGeom>
        </p:spPr>
        <p:txBody>
          <a:bodyPr vert="horz" lIns="91440" tIns="45720" rIns="91440" bIns="45720" rtlCol="0" anchor="t">
            <a:no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lang="en-US" sz="2400" b="1" dirty="0"/>
              <a:t>Occam’s Razor: </a:t>
            </a:r>
            <a:r>
              <a:rPr lang="en-US" sz="2400" dirty="0"/>
              <a:t>The Simplest Explanation is Usually the Best One.  </a:t>
            </a:r>
          </a:p>
        </p:txBody>
      </p:sp>
      <p:cxnSp>
        <p:nvCxnSpPr>
          <p:cNvPr id="4" name="Straight Connector 3">
            <a:extLst>
              <a:ext uri="{FF2B5EF4-FFF2-40B4-BE49-F238E27FC236}">
                <a16:creationId xmlns:a16="http://schemas.microsoft.com/office/drawing/2014/main" id="{76340B05-BCB4-FC68-1653-1FF22CF8CDBD}"/>
              </a:ext>
            </a:extLst>
          </p:cNvPr>
          <p:cNvCxnSpPr>
            <a:cxnSpLocks/>
          </p:cNvCxnSpPr>
          <p:nvPr/>
        </p:nvCxnSpPr>
        <p:spPr>
          <a:xfrm flipV="1">
            <a:off x="6368902" y="3429000"/>
            <a:ext cx="2977117" cy="855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DD867-8278-8914-34AE-F00BE6078CD1}"/>
              </a:ext>
            </a:extLst>
          </p:cNvPr>
          <p:cNvCxnSpPr>
            <a:cxnSpLocks/>
          </p:cNvCxnSpPr>
          <p:nvPr/>
        </p:nvCxnSpPr>
        <p:spPr>
          <a:xfrm flipV="1">
            <a:off x="428655" y="1477926"/>
            <a:ext cx="3250210" cy="758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6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Technology / Future Growth</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87001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72DD1AF7-A471-B850-226D-569B0E9B9B50}"/>
              </a:ext>
            </a:extLst>
          </p:cNvPr>
          <p:cNvSpPr txBox="1">
            <a:spLocks/>
          </p:cNvSpPr>
          <p:nvPr/>
        </p:nvSpPr>
        <p:spPr>
          <a:xfrm>
            <a:off x="9726706" y="1608308"/>
            <a:ext cx="2320565"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R&amp;D Investment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MAX Private Industry: 3B / 2009</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Private Industry: 1.2B</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US Government: 1.9B / 2012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US Government: 786M</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~15B Invested in R&amp;D 2005-2015</a:t>
            </a:r>
          </a:p>
        </p:txBody>
      </p:sp>
      <p:pic>
        <p:nvPicPr>
          <p:cNvPr id="12" name="Picture 11">
            <a:extLst>
              <a:ext uri="{FF2B5EF4-FFF2-40B4-BE49-F238E27FC236}">
                <a16:creationId xmlns:a16="http://schemas.microsoft.com/office/drawing/2014/main" id="{0F2F032E-D624-B0B3-51B4-DD425C07E1FC}"/>
              </a:ext>
            </a:extLst>
          </p:cNvPr>
          <p:cNvPicPr>
            <a:picLocks noChangeAspect="1"/>
          </p:cNvPicPr>
          <p:nvPr/>
        </p:nvPicPr>
        <p:blipFill>
          <a:blip r:embed="rId3"/>
          <a:stretch>
            <a:fillRect/>
          </a:stretch>
        </p:blipFill>
        <p:spPr>
          <a:xfrm>
            <a:off x="586309" y="828433"/>
            <a:ext cx="9140397" cy="5144098"/>
          </a:xfrm>
          <a:prstGeom prst="rect">
            <a:avLst/>
          </a:prstGeom>
        </p:spPr>
      </p:pic>
      <p:grpSp>
        <p:nvGrpSpPr>
          <p:cNvPr id="16" name="Group 15">
            <a:extLst>
              <a:ext uri="{FF2B5EF4-FFF2-40B4-BE49-F238E27FC236}">
                <a16:creationId xmlns:a16="http://schemas.microsoft.com/office/drawing/2014/main" id="{1ACE6351-ED4B-D92B-E850-19C14F8E6E6D}"/>
              </a:ext>
            </a:extLst>
          </p:cNvPr>
          <p:cNvGrpSpPr/>
          <p:nvPr/>
        </p:nvGrpSpPr>
        <p:grpSpPr>
          <a:xfrm>
            <a:off x="4484312" y="1133805"/>
            <a:ext cx="1471985" cy="461665"/>
            <a:chOff x="1209628" y="2530272"/>
            <a:chExt cx="1207267" cy="461665"/>
          </a:xfrm>
        </p:grpSpPr>
        <p:sp>
          <p:nvSpPr>
            <p:cNvPr id="17" name="TextBox 16">
              <a:extLst>
                <a:ext uri="{FF2B5EF4-FFF2-40B4-BE49-F238E27FC236}">
                  <a16:creationId xmlns:a16="http://schemas.microsoft.com/office/drawing/2014/main" id="{6675D8B6-E611-9129-8355-154C71904F95}"/>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PVT: 3B</a:t>
              </a:r>
            </a:p>
          </p:txBody>
        </p:sp>
        <p:cxnSp>
          <p:nvCxnSpPr>
            <p:cNvPr id="18" name="Straight Arrow Connector 17">
              <a:extLst>
                <a:ext uri="{FF2B5EF4-FFF2-40B4-BE49-F238E27FC236}">
                  <a16:creationId xmlns:a16="http://schemas.microsoft.com/office/drawing/2014/main" id="{F82166E0-50FD-6659-3D89-8C4CDB371C39}"/>
                </a:ext>
              </a:extLst>
            </p:cNvPr>
            <p:cNvCxnSpPr>
              <a:cxnSpLocks/>
            </p:cNvCxnSpPr>
            <p:nvPr/>
          </p:nvCxnSpPr>
          <p:spPr>
            <a:xfrm flipH="1">
              <a:off x="1209628"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449739B8-93AA-400F-DC0D-87060DAAEEE9}"/>
              </a:ext>
            </a:extLst>
          </p:cNvPr>
          <p:cNvSpPr txBox="1"/>
          <p:nvPr/>
        </p:nvSpPr>
        <p:spPr>
          <a:xfrm>
            <a:off x="6507875" y="2842522"/>
            <a:ext cx="9962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GOVT: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 1.9B</a:t>
            </a:r>
          </a:p>
        </p:txBody>
      </p:sp>
      <p:cxnSp>
        <p:nvCxnSpPr>
          <p:cNvPr id="24" name="Straight Arrow Connector 23">
            <a:extLst>
              <a:ext uri="{FF2B5EF4-FFF2-40B4-BE49-F238E27FC236}">
                <a16:creationId xmlns:a16="http://schemas.microsoft.com/office/drawing/2014/main" id="{D3901375-430A-2C08-63B3-E05492CB2274}"/>
              </a:ext>
            </a:extLst>
          </p:cNvPr>
          <p:cNvCxnSpPr>
            <a:cxnSpLocks/>
          </p:cNvCxnSpPr>
          <p:nvPr/>
        </p:nvCxnSpPr>
        <p:spPr>
          <a:xfrm flipV="1">
            <a:off x="7006019" y="2494503"/>
            <a:ext cx="0" cy="3628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Description / Definitions</a:t>
            </a:r>
          </a:p>
          <a:p>
            <a:r>
              <a:rPr lang="en-US" dirty="0"/>
              <a:t>Initial Comparison  </a:t>
            </a:r>
          </a:p>
          <a:p>
            <a:r>
              <a:rPr lang="en-US" dirty="0"/>
              <a:t>Investigating Change</a:t>
            </a:r>
          </a:p>
          <a:p>
            <a:r>
              <a:rPr lang="en-US" dirty="0"/>
              <a:t>Technology / Future Growth</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9D72677-47CB-1004-227A-AD20E0C069C0}"/>
              </a:ext>
            </a:extLst>
          </p:cNvPr>
          <p:cNvPicPr>
            <a:picLocks noChangeAspect="1"/>
          </p:cNvPicPr>
          <p:nvPr/>
        </p:nvPicPr>
        <p:blipFill>
          <a:blip r:embed="rId3"/>
          <a:stretch>
            <a:fillRect/>
          </a:stretch>
        </p:blipFill>
        <p:spPr>
          <a:xfrm>
            <a:off x="623923" y="815787"/>
            <a:ext cx="9089084" cy="5094233"/>
          </a:xfrm>
          <a:prstGeom prst="rect">
            <a:avLst/>
          </a:prstGeom>
        </p:spPr>
      </p:pic>
      <p:sp>
        <p:nvSpPr>
          <p:cNvPr id="7" name="Content Placeholder 4">
            <a:extLst>
              <a:ext uri="{FF2B5EF4-FFF2-40B4-BE49-F238E27FC236}">
                <a16:creationId xmlns:a16="http://schemas.microsoft.com/office/drawing/2014/main" id="{97C02463-A200-19B0-90D1-2EE67EFDA5CD}"/>
              </a:ext>
            </a:extLst>
          </p:cNvPr>
          <p:cNvSpPr txBox="1">
            <a:spLocks/>
          </p:cNvSpPr>
          <p:nvPr/>
        </p:nvSpPr>
        <p:spPr>
          <a:xfrm>
            <a:off x="9726706" y="1608308"/>
            <a:ext cx="2320565"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Tech Projections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Solar Appears to be the Clear Leader in Renewable Advances / New Adoption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MAX: 1.7M (BN Btu) / 2050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MIN: 835K (BN Btu) / 2030</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~16.6M (BN Btu) in Renewables Forecasted Between 2030 &amp; 2050</a:t>
            </a:r>
          </a:p>
        </p:txBody>
      </p:sp>
      <p:grpSp>
        <p:nvGrpSpPr>
          <p:cNvPr id="15" name="Group 14">
            <a:extLst>
              <a:ext uri="{FF2B5EF4-FFF2-40B4-BE49-F238E27FC236}">
                <a16:creationId xmlns:a16="http://schemas.microsoft.com/office/drawing/2014/main" id="{3C6A6F9C-914B-92C3-07D2-0AB290CAE675}"/>
              </a:ext>
            </a:extLst>
          </p:cNvPr>
          <p:cNvGrpSpPr/>
          <p:nvPr/>
        </p:nvGrpSpPr>
        <p:grpSpPr>
          <a:xfrm>
            <a:off x="1236967" y="2758681"/>
            <a:ext cx="1434909" cy="461665"/>
            <a:chOff x="1240036" y="2530272"/>
            <a:chExt cx="1176859" cy="461665"/>
          </a:xfrm>
        </p:grpSpPr>
        <p:sp>
          <p:nvSpPr>
            <p:cNvPr id="16" name="TextBox 15">
              <a:extLst>
                <a:ext uri="{FF2B5EF4-FFF2-40B4-BE49-F238E27FC236}">
                  <a16:creationId xmlns:a16="http://schemas.microsoft.com/office/drawing/2014/main" id="{5FCE9DCB-9C6B-758C-79DF-9685F5F49D0C}"/>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Solar: 835K</a:t>
              </a:r>
            </a:p>
          </p:txBody>
        </p:sp>
        <p:cxnSp>
          <p:nvCxnSpPr>
            <p:cNvPr id="17" name="Straight Arrow Connector 16">
              <a:extLst>
                <a:ext uri="{FF2B5EF4-FFF2-40B4-BE49-F238E27FC236}">
                  <a16:creationId xmlns:a16="http://schemas.microsoft.com/office/drawing/2014/main" id="{C020579B-903C-DBE9-6AD2-E8570E8D0259}"/>
                </a:ext>
              </a:extLst>
            </p:cNvPr>
            <p:cNvCxnSpPr>
              <a:cxnSpLocks/>
            </p:cNvCxnSpPr>
            <p:nvPr/>
          </p:nvCxnSpPr>
          <p:spPr>
            <a:xfrm flipH="1" flipV="1">
              <a:off x="1240036" y="2530272"/>
              <a:ext cx="296787" cy="1385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427BCCE-8207-D0BE-6260-B1AC7C78DA46}"/>
              </a:ext>
            </a:extLst>
          </p:cNvPr>
          <p:cNvGrpSpPr/>
          <p:nvPr/>
        </p:nvGrpSpPr>
        <p:grpSpPr>
          <a:xfrm>
            <a:off x="8602148" y="1011979"/>
            <a:ext cx="1118929" cy="473676"/>
            <a:chOff x="8602148" y="1011979"/>
            <a:chExt cx="1118929" cy="473676"/>
          </a:xfrm>
        </p:grpSpPr>
        <p:sp>
          <p:nvSpPr>
            <p:cNvPr id="19" name="TextBox 18">
              <a:extLst>
                <a:ext uri="{FF2B5EF4-FFF2-40B4-BE49-F238E27FC236}">
                  <a16:creationId xmlns:a16="http://schemas.microsoft.com/office/drawing/2014/main" id="{86D7C689-EB68-6CFF-31D0-B63C906D761E}"/>
                </a:ext>
              </a:extLst>
            </p:cNvPr>
            <p:cNvSpPr txBox="1"/>
            <p:nvPr/>
          </p:nvSpPr>
          <p:spPr>
            <a:xfrm>
              <a:off x="8602148" y="1011979"/>
              <a:ext cx="11189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Solar: 1.7M</a:t>
              </a:r>
            </a:p>
          </p:txBody>
        </p:sp>
        <p:cxnSp>
          <p:nvCxnSpPr>
            <p:cNvPr id="20" name="Straight Arrow Connector 19">
              <a:extLst>
                <a:ext uri="{FF2B5EF4-FFF2-40B4-BE49-F238E27FC236}">
                  <a16:creationId xmlns:a16="http://schemas.microsoft.com/office/drawing/2014/main" id="{423E4040-671B-5E95-AC71-ED92464B0B7D}"/>
                </a:ext>
              </a:extLst>
            </p:cNvPr>
            <p:cNvCxnSpPr>
              <a:cxnSpLocks/>
            </p:cNvCxnSpPr>
            <p:nvPr/>
          </p:nvCxnSpPr>
          <p:spPr>
            <a:xfrm>
              <a:off x="9019034" y="1376355"/>
              <a:ext cx="436232" cy="1093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05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2050....Heading In The Right Direction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81D179D9-8A54-B087-D02A-C15C5FAFAF09}"/>
              </a:ext>
            </a:extLst>
          </p:cNvPr>
          <p:cNvPicPr>
            <a:picLocks noChangeAspect="1"/>
          </p:cNvPicPr>
          <p:nvPr/>
        </p:nvPicPr>
        <p:blipFill>
          <a:blip r:embed="rId3"/>
          <a:stretch>
            <a:fillRect/>
          </a:stretch>
        </p:blipFill>
        <p:spPr>
          <a:xfrm>
            <a:off x="616792" y="834147"/>
            <a:ext cx="9127844" cy="5175727"/>
          </a:xfrm>
          <a:prstGeom prst="rect">
            <a:avLst/>
          </a:prstGeom>
        </p:spPr>
      </p:pic>
      <p:sp>
        <p:nvSpPr>
          <p:cNvPr id="11" name="Content Placeholder 4">
            <a:extLst>
              <a:ext uri="{FF2B5EF4-FFF2-40B4-BE49-F238E27FC236}">
                <a16:creationId xmlns:a16="http://schemas.microsoft.com/office/drawing/2014/main" id="{59C5CC9F-1617-55C6-9EF7-F566379C483A}"/>
              </a:ext>
            </a:extLst>
          </p:cNvPr>
          <p:cNvSpPr txBox="1">
            <a:spLocks/>
          </p:cNvSpPr>
          <p:nvPr/>
        </p:nvSpPr>
        <p:spPr>
          <a:xfrm>
            <a:off x="9726706" y="1608308"/>
            <a:ext cx="2465294" cy="4281317"/>
          </a:xfrm>
          <a:prstGeom prst="rect">
            <a:avLst/>
          </a:prstGeom>
        </p:spPr>
        <p:txBody>
          <a:bodyPr vert="horz" lIns="91440" tIns="45720" rIns="91440" bIns="45720" rtlCol="0" anchor="t">
            <a:normAutofit fontScale="92500" lnSpcReduction="2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Stated Policies: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35% of US Energy Supply Projected for Renewables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74% Increase from 2030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Announced Pledges: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60.9% of US </a:t>
            </a:r>
            <a:r>
              <a:rPr kumimoji="0" lang="en-US" sz="1800" b="0" i="0" u="none" strike="noStrike" kern="1200" cap="none" spc="0" normalizeH="0" baseline="0" noProof="0">
                <a:ln>
                  <a:noFill/>
                </a:ln>
                <a:solidFill>
                  <a:srgbClr val="000000"/>
                </a:solidFill>
                <a:effectLst/>
                <a:uLnTx/>
                <a:uFillTx/>
                <a:latin typeface="Tenorite"/>
                <a:ea typeface="+mn-ea"/>
                <a:cs typeface="+mn-cs"/>
              </a:rPr>
              <a:t>Energy Supply </a:t>
            </a:r>
            <a:r>
              <a:rPr kumimoji="0" lang="en-US" sz="1800" b="0" i="0" u="none" strike="noStrike" kern="1200" cap="none" spc="0" normalizeH="0" baseline="0" noProof="0" dirty="0">
                <a:ln>
                  <a:noFill/>
                </a:ln>
                <a:solidFill>
                  <a:srgbClr val="000000"/>
                </a:solidFill>
                <a:effectLst/>
                <a:uLnTx/>
                <a:uFillTx/>
                <a:latin typeface="Tenorite"/>
                <a:ea typeface="+mn-ea"/>
                <a:cs typeface="+mn-cs"/>
              </a:rPr>
              <a:t>of US Energy Projected for Renewables</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100% Increase from 2030</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GDP per Capita:</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lang="en-US" dirty="0"/>
              <a:t>83K </a:t>
            </a:r>
          </a:p>
          <a:p>
            <a:pPr marL="285750" indent="-285750">
              <a:buFont typeface="Arial" panose="020B0604020202020204" pitchFamily="34" charset="0"/>
              <a:buChar char="•"/>
              <a:defRPr/>
            </a:pPr>
            <a:r>
              <a:rPr lang="en-US" dirty="0"/>
              <a:t>30.7% Increase from 2020</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grpSp>
        <p:nvGrpSpPr>
          <p:cNvPr id="24" name="Group 23">
            <a:extLst>
              <a:ext uri="{FF2B5EF4-FFF2-40B4-BE49-F238E27FC236}">
                <a16:creationId xmlns:a16="http://schemas.microsoft.com/office/drawing/2014/main" id="{4D62ECCE-1E77-CBC5-63ED-13F02D56B8F0}"/>
              </a:ext>
            </a:extLst>
          </p:cNvPr>
          <p:cNvGrpSpPr/>
          <p:nvPr/>
        </p:nvGrpSpPr>
        <p:grpSpPr>
          <a:xfrm>
            <a:off x="4081154" y="1345576"/>
            <a:ext cx="916147" cy="536385"/>
            <a:chOff x="8638425" y="987267"/>
            <a:chExt cx="854061" cy="461665"/>
          </a:xfrm>
        </p:grpSpPr>
        <p:sp>
          <p:nvSpPr>
            <p:cNvPr id="25" name="TextBox 24">
              <a:extLst>
                <a:ext uri="{FF2B5EF4-FFF2-40B4-BE49-F238E27FC236}">
                  <a16:creationId xmlns:a16="http://schemas.microsoft.com/office/drawing/2014/main" id="{7A5E154D-AE33-A5EC-F4F3-566D72729BE7}"/>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75.8M</a:t>
              </a:r>
            </a:p>
          </p:txBody>
        </p:sp>
        <p:cxnSp>
          <p:nvCxnSpPr>
            <p:cNvPr id="26" name="Straight Arrow Connector 25">
              <a:extLst>
                <a:ext uri="{FF2B5EF4-FFF2-40B4-BE49-F238E27FC236}">
                  <a16:creationId xmlns:a16="http://schemas.microsoft.com/office/drawing/2014/main" id="{3B36B5FF-9289-E6F9-2461-3BFF7763A354}"/>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75FB2B2-D489-1422-AA37-BF4CB7E17019}"/>
              </a:ext>
            </a:extLst>
          </p:cNvPr>
          <p:cNvGrpSpPr/>
          <p:nvPr/>
        </p:nvGrpSpPr>
        <p:grpSpPr>
          <a:xfrm>
            <a:off x="8648969" y="1374375"/>
            <a:ext cx="870288" cy="578641"/>
            <a:chOff x="8638425" y="987267"/>
            <a:chExt cx="811310" cy="498035"/>
          </a:xfrm>
        </p:grpSpPr>
        <p:sp>
          <p:nvSpPr>
            <p:cNvPr id="31" name="TextBox 30">
              <a:extLst>
                <a:ext uri="{FF2B5EF4-FFF2-40B4-BE49-F238E27FC236}">
                  <a16:creationId xmlns:a16="http://schemas.microsoft.com/office/drawing/2014/main" id="{4B8028AE-19A2-8203-5AC7-2F7F3170682A}"/>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65.4M</a:t>
              </a:r>
            </a:p>
          </p:txBody>
        </p:sp>
        <p:cxnSp>
          <p:nvCxnSpPr>
            <p:cNvPr id="32" name="Straight Arrow Connector 31">
              <a:extLst>
                <a:ext uri="{FF2B5EF4-FFF2-40B4-BE49-F238E27FC236}">
                  <a16:creationId xmlns:a16="http://schemas.microsoft.com/office/drawing/2014/main" id="{BE64FB4B-0E43-A364-563E-0251F5A22BD8}"/>
                </a:ext>
              </a:extLst>
            </p:cNvPr>
            <p:cNvCxnSpPr>
              <a:cxnSpLocks/>
            </p:cNvCxnSpPr>
            <p:nvPr/>
          </p:nvCxnSpPr>
          <p:spPr>
            <a:xfrm>
              <a:off x="9133367" y="1348022"/>
              <a:ext cx="316368" cy="13728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776D902C-0BD6-C0FE-8E32-61370F02AA3A}"/>
              </a:ext>
            </a:extLst>
          </p:cNvPr>
          <p:cNvGrpSpPr/>
          <p:nvPr/>
        </p:nvGrpSpPr>
        <p:grpSpPr>
          <a:xfrm>
            <a:off x="3917771" y="3296979"/>
            <a:ext cx="1050031" cy="476702"/>
            <a:chOff x="8638425" y="987267"/>
            <a:chExt cx="705917" cy="410297"/>
          </a:xfrm>
        </p:grpSpPr>
        <p:sp>
          <p:nvSpPr>
            <p:cNvPr id="35" name="TextBox 34">
              <a:extLst>
                <a:ext uri="{FF2B5EF4-FFF2-40B4-BE49-F238E27FC236}">
                  <a16:creationId xmlns:a16="http://schemas.microsoft.com/office/drawing/2014/main" id="{86A326AA-73BE-8231-1AE0-7E7F33DC58F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26.5M</a:t>
              </a:r>
            </a:p>
          </p:txBody>
        </p:sp>
        <p:cxnSp>
          <p:nvCxnSpPr>
            <p:cNvPr id="36" name="Straight Arrow Connector 35">
              <a:extLst>
                <a:ext uri="{FF2B5EF4-FFF2-40B4-BE49-F238E27FC236}">
                  <a16:creationId xmlns:a16="http://schemas.microsoft.com/office/drawing/2014/main" id="{F9799A85-5FDD-0211-993E-132D60C59744}"/>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913D9A1-80BF-0141-AABD-3471C6652C45}"/>
              </a:ext>
            </a:extLst>
          </p:cNvPr>
          <p:cNvGrpSpPr/>
          <p:nvPr/>
        </p:nvGrpSpPr>
        <p:grpSpPr>
          <a:xfrm>
            <a:off x="8450027" y="2619034"/>
            <a:ext cx="1050031" cy="476702"/>
            <a:chOff x="8638425" y="987267"/>
            <a:chExt cx="705917" cy="410297"/>
          </a:xfrm>
        </p:grpSpPr>
        <p:sp>
          <p:nvSpPr>
            <p:cNvPr id="38" name="TextBox 37">
              <a:extLst>
                <a:ext uri="{FF2B5EF4-FFF2-40B4-BE49-F238E27FC236}">
                  <a16:creationId xmlns:a16="http://schemas.microsoft.com/office/drawing/2014/main" id="{44FF1A57-BB99-8A32-B5D0-6A0FB84EC72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39.8M</a:t>
              </a:r>
            </a:p>
          </p:txBody>
        </p:sp>
        <p:cxnSp>
          <p:nvCxnSpPr>
            <p:cNvPr id="39" name="Straight Arrow Connector 38">
              <a:extLst>
                <a:ext uri="{FF2B5EF4-FFF2-40B4-BE49-F238E27FC236}">
                  <a16:creationId xmlns:a16="http://schemas.microsoft.com/office/drawing/2014/main" id="{4DC7F28C-B0BE-F0D2-5531-CB2E6A230D5F}"/>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0772B8-63CE-C68C-3995-0695FC9B5D8F}"/>
              </a:ext>
            </a:extLst>
          </p:cNvPr>
          <p:cNvGrpSpPr/>
          <p:nvPr/>
        </p:nvGrpSpPr>
        <p:grpSpPr>
          <a:xfrm>
            <a:off x="7570381" y="4750930"/>
            <a:ext cx="1927010" cy="369332"/>
            <a:chOff x="8638425" y="987267"/>
            <a:chExt cx="811310" cy="556296"/>
          </a:xfrm>
        </p:grpSpPr>
        <p:sp>
          <p:nvSpPr>
            <p:cNvPr id="41" name="TextBox 40">
              <a:extLst>
                <a:ext uri="{FF2B5EF4-FFF2-40B4-BE49-F238E27FC236}">
                  <a16:creationId xmlns:a16="http://schemas.microsoft.com/office/drawing/2014/main" id="{1435753E-BF46-6302-B088-E46909281BE5}"/>
                </a:ext>
              </a:extLst>
            </p:cNvPr>
            <p:cNvSpPr txBox="1"/>
            <p:nvPr/>
          </p:nvSpPr>
          <p:spPr>
            <a:xfrm>
              <a:off x="8638425" y="987267"/>
              <a:ext cx="700969" cy="5562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GDP per Capita: 83K</a:t>
              </a:r>
            </a:p>
          </p:txBody>
        </p:sp>
        <p:cxnSp>
          <p:nvCxnSpPr>
            <p:cNvPr id="42" name="Straight Arrow Connector 41">
              <a:extLst>
                <a:ext uri="{FF2B5EF4-FFF2-40B4-BE49-F238E27FC236}">
                  <a16:creationId xmlns:a16="http://schemas.microsoft.com/office/drawing/2014/main" id="{03EAD664-D945-24F3-9EAA-3DCF32B179A0}"/>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7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Population has the Greater Impact on Consumption vs. GDP per Capita (Occam’s Razor)</a:t>
            </a:r>
          </a:p>
          <a:p>
            <a:pPr marL="342900" indent="-342900">
              <a:buFont typeface="Arial" panose="020B0604020202020204" pitchFamily="34" charset="0"/>
              <a:buChar char="•"/>
            </a:pPr>
            <a:r>
              <a:rPr lang="en-US" dirty="0"/>
              <a:t>Fossil Fuel Expected to Continue Declining</a:t>
            </a:r>
          </a:p>
          <a:p>
            <a:pPr marL="800100" lvl="1" indent="-342900">
              <a:buFont typeface="Arial" panose="020B0604020202020204" pitchFamily="34" charset="0"/>
              <a:buChar char="•"/>
            </a:pPr>
            <a:r>
              <a:rPr lang="en-US" dirty="0">
                <a:solidFill>
                  <a:schemeClr val="bg1"/>
                </a:solidFill>
              </a:rPr>
              <a:t>Continued Usage Expected</a:t>
            </a:r>
          </a:p>
          <a:p>
            <a:pPr marL="342900" indent="-342900">
              <a:buFont typeface="Arial" panose="020B0604020202020204" pitchFamily="34" charset="0"/>
              <a:buChar char="•"/>
            </a:pPr>
            <a:r>
              <a:rPr lang="en-US" dirty="0"/>
              <a:t>Renewables Expected to Continue Increasing</a:t>
            </a:r>
          </a:p>
          <a:p>
            <a:pPr marL="800100" lvl="1" indent="-342900">
              <a:buFont typeface="Arial" panose="020B0604020202020204" pitchFamily="34" charset="0"/>
              <a:buChar char="•"/>
            </a:pPr>
            <a:r>
              <a:rPr lang="en-US" dirty="0">
                <a:solidFill>
                  <a:schemeClr val="bg1"/>
                </a:solidFill>
              </a:rPr>
              <a:t>Technological Innovation / Availability </a:t>
            </a:r>
          </a:p>
          <a:p>
            <a:pPr marL="800100" lvl="1" indent="-342900">
              <a:buFont typeface="Arial" panose="020B0604020202020204" pitchFamily="34" charset="0"/>
              <a:buChar char="•"/>
            </a:pPr>
            <a:r>
              <a:rPr lang="en-US" dirty="0">
                <a:solidFill>
                  <a:schemeClr val="bg1"/>
                </a:solidFill>
              </a:rPr>
              <a:t>Government Policy / Regulation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6/22/2023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marR="0" lvl="0" indent="0" fontAlgn="auto">
              <a:lnSpc>
                <a:spcPct val="100000"/>
              </a:lnSpc>
              <a:spcBef>
                <a:spcPts val="0"/>
              </a:spcBef>
              <a:spcAft>
                <a:spcPts val="0"/>
              </a:spcAft>
              <a:buClrTx/>
              <a:buSzTx/>
              <a:buFontTx/>
              <a:buNone/>
              <a:tabLst/>
              <a:defRPr/>
            </a:pPr>
            <a:r>
              <a:rPr lang="en-US" dirty="0"/>
              <a:t>Energy to GDP per Capita Comparison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62500" lnSpcReduction="20000"/>
          </a:bodyPr>
          <a:lstStyle/>
          <a:p>
            <a:r>
              <a:rPr lang="en-US" dirty="0"/>
              <a:t>Lawrence Haggerty​</a:t>
            </a:r>
          </a:p>
          <a:p>
            <a:endParaRPr lang="en-US" dirty="0"/>
          </a:p>
          <a:p>
            <a:r>
              <a:rPr lang="en-US" dirty="0"/>
              <a:t>lawrence.c.Haggerty@gmail.com </a:t>
            </a:r>
          </a:p>
          <a:p>
            <a:endParaRPr lang="en-US" dirty="0"/>
          </a:p>
          <a:p>
            <a:r>
              <a:rPr lang="en-US" dirty="0"/>
              <a:t>https://www.linkedin.com/in/lawrence-haggerty/</a:t>
            </a:r>
          </a:p>
          <a:p>
            <a:endParaRPr lang="en-US" dirty="0"/>
          </a:p>
          <a:p>
            <a:r>
              <a:rPr lang="en-US" dirty="0"/>
              <a:t>https://github.com/lawrence-haggerty</a:t>
            </a:r>
          </a:p>
        </p:txBody>
      </p:sp>
    </p:spTree>
    <p:extLst>
      <p:ext uri="{BB962C8B-B14F-4D97-AF65-F5344CB8AC3E}">
        <p14:creationId xmlns:p14="http://schemas.microsoft.com/office/powerpoint/2010/main" val="92618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Closing Notes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45326" y="1725482"/>
            <a:ext cx="9610516" cy="3590797"/>
          </a:xfrm>
        </p:spPr>
        <p:txBody>
          <a:bodyPr vert="horz" lIns="91440" tIns="45720" rIns="91440" bIns="45720" rtlCol="0" anchor="t">
            <a:normAutofit fontScale="77500" lnSpcReduction="20000"/>
          </a:bodyPr>
          <a:lstStyle/>
          <a:p>
            <a:pPr marR="0">
              <a:lnSpc>
                <a:spcPct val="70000"/>
              </a:lnSpc>
              <a:spcAft>
                <a:spcPts val="0"/>
              </a:spcAft>
            </a:pPr>
            <a:r>
              <a:rPr lang="en-US" sz="1800" b="1" dirty="0"/>
              <a:t>Technology:</a:t>
            </a:r>
          </a:p>
          <a:p>
            <a:pPr marL="285750" marR="0" indent="-285750">
              <a:lnSpc>
                <a:spcPct val="70000"/>
              </a:lnSpc>
              <a:spcAft>
                <a:spcPts val="0"/>
              </a:spcAft>
              <a:buFont typeface="Arial" panose="020B0604020202020204" pitchFamily="34" charset="0"/>
              <a:buChar char="•"/>
            </a:pPr>
            <a:r>
              <a:rPr lang="en-US" sz="1800" dirty="0"/>
              <a:t>Excel: Extract Transform Load, Minor Analysis</a:t>
            </a:r>
          </a:p>
          <a:p>
            <a:pPr marL="285750" marR="0" indent="-285750">
              <a:lnSpc>
                <a:spcPct val="70000"/>
              </a:lnSpc>
              <a:spcAft>
                <a:spcPts val="0"/>
              </a:spcAft>
              <a:buFont typeface="Arial" panose="020B0604020202020204" pitchFamily="34" charset="0"/>
              <a:buChar char="•"/>
            </a:pPr>
            <a:r>
              <a:rPr lang="en-US" sz="1800" dirty="0"/>
              <a:t>PostgreSQL / </a:t>
            </a:r>
            <a:r>
              <a:rPr lang="en-US" sz="1800" dirty="0" err="1"/>
              <a:t>pgAdmin</a:t>
            </a:r>
            <a:r>
              <a:rPr lang="en-US" sz="1800" dirty="0"/>
              <a:t>: Analysis, Prepare Data for Visualization</a:t>
            </a:r>
          </a:p>
          <a:p>
            <a:pPr marL="285750" marR="0" indent="-285750">
              <a:lnSpc>
                <a:spcPct val="70000"/>
              </a:lnSpc>
              <a:spcAft>
                <a:spcPts val="0"/>
              </a:spcAft>
              <a:buFont typeface="Arial" panose="020B0604020202020204" pitchFamily="34" charset="0"/>
              <a:buChar char="•"/>
            </a:pPr>
            <a:r>
              <a:rPr lang="en-US" sz="1800" dirty="0"/>
              <a:t>Microsoft Power BI: Analysis, Visualization</a:t>
            </a:r>
          </a:p>
          <a:p>
            <a:pPr marR="0">
              <a:lnSpc>
                <a:spcPct val="70000"/>
              </a:lnSpc>
              <a:spcAft>
                <a:spcPts val="0"/>
              </a:spcAft>
            </a:pPr>
            <a:endParaRPr lang="en-US" sz="1800" dirty="0"/>
          </a:p>
          <a:p>
            <a:pPr marR="0">
              <a:lnSpc>
                <a:spcPct val="70000"/>
              </a:lnSpc>
              <a:spcAft>
                <a:spcPts val="0"/>
              </a:spcAft>
            </a:pPr>
            <a:r>
              <a:rPr lang="en-US" sz="1800" b="1" dirty="0"/>
              <a:t>Data Sources:</a:t>
            </a:r>
          </a:p>
          <a:p>
            <a:pPr marL="285750" marR="0" indent="-285750">
              <a:lnSpc>
                <a:spcPct val="70000"/>
              </a:lnSpc>
              <a:spcAft>
                <a:spcPts val="0"/>
              </a:spcAft>
              <a:buFont typeface="Arial" panose="020B0604020202020204" pitchFamily="34" charset="0"/>
              <a:buChar char="•"/>
            </a:pPr>
            <a:r>
              <a:rPr lang="en-US" sz="1800" dirty="0"/>
              <a:t>Energy Information Administration (EIA):</a:t>
            </a:r>
          </a:p>
          <a:p>
            <a:pPr marL="742950" lvl="1" indent="-285750">
              <a:lnSpc>
                <a:spcPct val="70000"/>
              </a:lnSpc>
              <a:buFont typeface="Arial" panose="020B0604020202020204" pitchFamily="34" charset="0"/>
              <a:buChar char="•"/>
            </a:pPr>
            <a:r>
              <a:rPr lang="en-US" sz="1600" dirty="0"/>
              <a:t>State Energy Data System 1960-2020: </a:t>
            </a:r>
            <a:r>
              <a:rPr lang="en-US" sz="1600" dirty="0">
                <a:hlinkClick r:id="rId2"/>
              </a:rPr>
              <a:t>https://www.eia.gov/state/seds/seds-data-complete.php?sid=ND#StatisticsIndicators</a:t>
            </a:r>
            <a:endParaRPr lang="en-US" sz="1600" dirty="0"/>
          </a:p>
          <a:p>
            <a:pPr marL="285750" indent="-285750">
              <a:lnSpc>
                <a:spcPct val="70000"/>
              </a:lnSpc>
              <a:buFont typeface="Arial" panose="020B0604020202020204" pitchFamily="34" charset="0"/>
              <a:buChar char="•"/>
            </a:pPr>
            <a:r>
              <a:rPr lang="en-US" sz="1800" dirty="0"/>
              <a:t>Bureau of Economic Analysis (BEA):</a:t>
            </a:r>
          </a:p>
          <a:p>
            <a:pPr marL="742950" lvl="1" indent="-285750">
              <a:lnSpc>
                <a:spcPct val="70000"/>
              </a:lnSpc>
              <a:buFont typeface="Arial" panose="020B0604020202020204" pitchFamily="34" charset="0"/>
              <a:buChar char="•"/>
            </a:pPr>
            <a:r>
              <a:rPr lang="en-US" sz="1600" dirty="0"/>
              <a:t>Regional Data Tools: </a:t>
            </a:r>
            <a:r>
              <a:rPr lang="en-US" sz="1600" dirty="0">
                <a:hlinkClick r:id="rId3"/>
              </a:rPr>
              <a:t>https://apps.bea.gov/regional/</a:t>
            </a:r>
            <a:r>
              <a:rPr lang="en-US" sz="1600" dirty="0"/>
              <a:t> </a:t>
            </a:r>
          </a:p>
          <a:p>
            <a:pPr marL="285750" indent="-285750">
              <a:lnSpc>
                <a:spcPct val="70000"/>
              </a:lnSpc>
              <a:buFont typeface="Arial" panose="020B0604020202020204" pitchFamily="34" charset="0"/>
              <a:buChar char="•"/>
            </a:pPr>
            <a:r>
              <a:rPr lang="en-US" sz="1800" dirty="0"/>
              <a:t>United States Census Bureau:</a:t>
            </a:r>
          </a:p>
          <a:p>
            <a:pPr marL="742950" lvl="1" indent="-285750">
              <a:lnSpc>
                <a:spcPct val="70000"/>
              </a:lnSpc>
              <a:buFont typeface="Arial" panose="020B0604020202020204" pitchFamily="34" charset="0"/>
              <a:buChar char="•"/>
            </a:pPr>
            <a:r>
              <a:rPr lang="en-US" sz="1600" dirty="0"/>
              <a:t>Historical Population Change Data (1910-2020): </a:t>
            </a:r>
            <a:r>
              <a:rPr lang="en-US" sz="1600" dirty="0">
                <a:hlinkClick r:id="rId4"/>
              </a:rPr>
              <a:t>https://www.census.gov/data/tables/time-series/dec/popchange-data-text.html</a:t>
            </a:r>
            <a:endParaRPr lang="en-US" sz="1600" dirty="0"/>
          </a:p>
          <a:p>
            <a:pPr marL="285750" indent="-285750">
              <a:lnSpc>
                <a:spcPct val="70000"/>
              </a:lnSpc>
              <a:buFont typeface="Arial" panose="020B0604020202020204" pitchFamily="34" charset="0"/>
              <a:buChar char="•"/>
            </a:pPr>
            <a:r>
              <a:rPr lang="en-US" sz="1800" dirty="0"/>
              <a:t>International Energy Agency (IEA):</a:t>
            </a:r>
          </a:p>
          <a:p>
            <a:pPr marL="742950" lvl="1" indent="-285750">
              <a:lnSpc>
                <a:spcPct val="70000"/>
              </a:lnSpc>
              <a:buFont typeface="Arial" panose="020B0604020202020204" pitchFamily="34" charset="0"/>
              <a:buChar char="•"/>
            </a:pPr>
            <a:r>
              <a:rPr lang="en-US" sz="1600" dirty="0"/>
              <a:t>Energy Technology RD&amp;D Budgets: </a:t>
            </a:r>
            <a:r>
              <a:rPr lang="en-US" sz="1600" dirty="0">
                <a:hlinkClick r:id="rId5"/>
              </a:rPr>
              <a:t>https://www.iea.org/data-and-statistics/data-product/energy-technology-rd-and-d-budget-database-2#</a:t>
            </a:r>
            <a:r>
              <a:rPr lang="en-US" sz="1600" dirty="0"/>
              <a:t> </a:t>
            </a:r>
          </a:p>
          <a:p>
            <a:pPr marL="742950" lvl="1" indent="-285750">
              <a:lnSpc>
                <a:spcPct val="70000"/>
              </a:lnSpc>
              <a:buFont typeface="Arial" panose="020B0604020202020204" pitchFamily="34" charset="0"/>
              <a:buChar char="•"/>
            </a:pPr>
            <a:r>
              <a:rPr lang="en-US" sz="1600" dirty="0"/>
              <a:t>World Energy Investment 2023 Datafile: </a:t>
            </a:r>
            <a:r>
              <a:rPr lang="en-US" sz="1600" dirty="0">
                <a:hlinkClick r:id="rId6"/>
              </a:rPr>
              <a:t>https://www.iea.org/data-and-statistics/data-product/world-energy-investment-2023-datafile-2</a:t>
            </a:r>
            <a:endParaRPr lang="en-US" sz="1600" dirty="0"/>
          </a:p>
          <a:p>
            <a:pPr marL="742950" lvl="1" indent="-285750">
              <a:lnSpc>
                <a:spcPct val="70000"/>
              </a:lnSpc>
              <a:buFont typeface="Arial" panose="020B0604020202020204" pitchFamily="34" charset="0"/>
              <a:buChar char="•"/>
            </a:pPr>
            <a:r>
              <a:rPr lang="en-US" sz="1600" dirty="0"/>
              <a:t>World Energy Outlook 2022: </a:t>
            </a:r>
            <a:r>
              <a:rPr lang="en-US" sz="1600" dirty="0">
                <a:hlinkClick r:id="rId7"/>
              </a:rPr>
              <a:t>https://www.iea.org/data-and-statistics/data-product/world-energy-outlook-2022-free-dataset</a:t>
            </a:r>
            <a:endParaRPr lang="en-US" sz="1600" dirty="0"/>
          </a:p>
          <a:p>
            <a:pPr lvl="1">
              <a:lnSpc>
                <a:spcPct val="70000"/>
              </a:lnSpc>
            </a:pPr>
            <a:r>
              <a:rPr lang="en-US" sz="1600" dirty="0"/>
              <a: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6/22/2023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38399"/>
            <a:ext cx="10493930" cy="3917951"/>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There has been a consistent axiom since the beginning of the industrial revolution that energy drives commerce. </a:t>
            </a:r>
          </a:p>
          <a:p>
            <a:pPr marL="342900" indent="-342900">
              <a:buFont typeface="Arial" panose="020B0604020202020204" pitchFamily="34" charset="0"/>
              <a:buChar char="•"/>
            </a:pPr>
            <a:r>
              <a:rPr lang="en-US" dirty="0"/>
              <a:t>This project compares how the consumption and production of energy compares to the gross domestic product (GDP) per capita at the state and national level focused on understanding the trajectory for movement away from fossil fuel as our primary energy source and its alignment to the nation’s leading fiscal metric.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Description / Definitions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Energy Agency.</a:t>
            </a:r>
          </a:p>
          <a:p>
            <a:pPr marL="342900" indent="-342900">
              <a:buFont typeface="Arial" panose="020B0604020202020204" pitchFamily="34" charset="0"/>
              <a:buChar char="•"/>
            </a:pPr>
            <a:r>
              <a:rPr lang="en-US" dirty="0"/>
              <a:t>Years Reviewed: 1970, 1980, 1990, 2000, 2010, 2020</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Definitions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fontScale="70000" lnSpcReduction="20000"/>
          </a:bodyPr>
          <a:lstStyle/>
          <a:p>
            <a:r>
              <a:rPr lang="en-US" dirty="0"/>
              <a:t>GDP: The total monetary value, or market value, of finished goods and services produced within a country during a period.</a:t>
            </a:r>
          </a:p>
          <a:p>
            <a:r>
              <a:rPr lang="en-US" dirty="0"/>
              <a:t>GDP per capita:  Economic metric that breaks down a country's economic output per person.</a:t>
            </a:r>
          </a:p>
          <a:p>
            <a:r>
              <a:rPr lang="en-US" dirty="0"/>
              <a:t>Fossil Fuels: Includes Coal, Crude Oil, &amp; Natural Gas</a:t>
            </a:r>
          </a:p>
          <a:p>
            <a:r>
              <a:rPr lang="en-US" dirty="0"/>
              <a:t>Nuclear: </a:t>
            </a:r>
            <a:r>
              <a:rPr lang="en-US" sz="1800" b="0" i="0" u="none" strike="noStrike" baseline="0" dirty="0">
                <a:solidFill>
                  <a:srgbClr val="000000"/>
                </a:solidFill>
                <a:latin typeface="Whitney"/>
              </a:rPr>
              <a:t>Nuclear electric power production in Btu, </a:t>
            </a:r>
            <a:r>
              <a:rPr lang="en-US" sz="1800" i="0" u="none" strike="noStrike" baseline="0" dirty="0">
                <a:solidFill>
                  <a:srgbClr val="000000"/>
                </a:solidFill>
                <a:latin typeface="Whitney"/>
              </a:rPr>
              <a:t>which also equals consumption</a:t>
            </a:r>
            <a:r>
              <a:rPr lang="en-US" sz="1800" b="0" i="0" u="none" strike="noStrike" baseline="0" dirty="0">
                <a:solidFill>
                  <a:srgbClr val="000000"/>
                </a:solidFill>
                <a:latin typeface="Whitney"/>
              </a:rPr>
              <a:t>, is the nuclear electricity net generation multiplied by the average heat rate of the nuclear power plants. </a:t>
            </a:r>
            <a:endParaRPr lang="en-US" dirty="0"/>
          </a:p>
          <a:p>
            <a:r>
              <a:rPr lang="en-US" dirty="0"/>
              <a:t>Renewables: Includes Biofuels, Geothermal, Hydroelectric, Solar, Wind, Wood, &amp; Biomass Waste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931EDA-BCF8-BB4B-B4D1-2CFE062FA08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242146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Initial Comparison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27846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Consumption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288438" y="1523599"/>
            <a:ext cx="2903562" cy="44817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Most States Remained Under 5M (BN Btu) for Consumption and Production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The Range of Values for GDP per Capita Appeared to Begin a Wider Dispersion in 2000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Outliers for Consumption: TX &amp; 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 for Production: TX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Tenorite"/>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Outliers for GDP per Capita Included: MA, NY &amp; WA</a:t>
            </a:r>
          </a:p>
        </p:txBody>
      </p:sp>
      <p:pic>
        <p:nvPicPr>
          <p:cNvPr id="4" name="Picture 3">
            <a:extLst>
              <a:ext uri="{FF2B5EF4-FFF2-40B4-BE49-F238E27FC236}">
                <a16:creationId xmlns:a16="http://schemas.microsoft.com/office/drawing/2014/main" id="{703D5BA7-F485-F16A-7C7D-571CD584B616}"/>
              </a:ext>
            </a:extLst>
          </p:cNvPr>
          <p:cNvPicPr>
            <a:picLocks noChangeAspect="1"/>
          </p:cNvPicPr>
          <p:nvPr/>
        </p:nvPicPr>
        <p:blipFill>
          <a:blip r:embed="rId3"/>
          <a:stretch>
            <a:fillRect/>
          </a:stretch>
        </p:blipFill>
        <p:spPr>
          <a:xfrm>
            <a:off x="95218" y="852700"/>
            <a:ext cx="9193220" cy="5152599"/>
          </a:xfrm>
          <a:prstGeom prst="rect">
            <a:avLst/>
          </a:prstGeom>
        </p:spPr>
      </p:pic>
      <p:grpSp>
        <p:nvGrpSpPr>
          <p:cNvPr id="11" name="Group 10">
            <a:extLst>
              <a:ext uri="{FF2B5EF4-FFF2-40B4-BE49-F238E27FC236}">
                <a16:creationId xmlns:a16="http://schemas.microsoft.com/office/drawing/2014/main" id="{216DE98D-7682-05BA-437A-6B10E264146A}"/>
              </a:ext>
            </a:extLst>
          </p:cNvPr>
          <p:cNvGrpSpPr/>
          <p:nvPr/>
        </p:nvGrpSpPr>
        <p:grpSpPr>
          <a:xfrm>
            <a:off x="7686620" y="2096422"/>
            <a:ext cx="689283" cy="317594"/>
            <a:chOff x="7046976" y="1318613"/>
            <a:chExt cx="658368" cy="280817"/>
          </a:xfrm>
        </p:grpSpPr>
        <p:sp>
          <p:nvSpPr>
            <p:cNvPr id="12" name="Oval 11">
              <a:extLst>
                <a:ext uri="{FF2B5EF4-FFF2-40B4-BE49-F238E27FC236}">
                  <a16:creationId xmlns:a16="http://schemas.microsoft.com/office/drawing/2014/main" id="{A7A83AA0-8206-34B0-A43D-708149EED30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0F0F5-9C14-9F4F-10B7-366FC8E8BED7}"/>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15" name="Group 14">
            <a:extLst>
              <a:ext uri="{FF2B5EF4-FFF2-40B4-BE49-F238E27FC236}">
                <a16:creationId xmlns:a16="http://schemas.microsoft.com/office/drawing/2014/main" id="{D43EBFAB-B681-C305-9442-62CB1E2D12D3}"/>
              </a:ext>
            </a:extLst>
          </p:cNvPr>
          <p:cNvGrpSpPr/>
          <p:nvPr/>
        </p:nvGrpSpPr>
        <p:grpSpPr>
          <a:xfrm>
            <a:off x="6275148" y="1303842"/>
            <a:ext cx="689283" cy="317594"/>
            <a:chOff x="7046976" y="1318613"/>
            <a:chExt cx="658368" cy="280817"/>
          </a:xfrm>
        </p:grpSpPr>
        <p:sp>
          <p:nvSpPr>
            <p:cNvPr id="16" name="Oval 15">
              <a:extLst>
                <a:ext uri="{FF2B5EF4-FFF2-40B4-BE49-F238E27FC236}">
                  <a16:creationId xmlns:a16="http://schemas.microsoft.com/office/drawing/2014/main" id="{25AAFAEE-312F-96EA-FF4D-BFEF69D63F2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09C4F-305B-8606-9C85-764C0EF22A7D}"/>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E064DFBF-407C-B8D8-AAA0-CFF695F97B0E}"/>
              </a:ext>
            </a:extLst>
          </p:cNvPr>
          <p:cNvGrpSpPr/>
          <p:nvPr/>
        </p:nvGrpSpPr>
        <p:grpSpPr>
          <a:xfrm>
            <a:off x="7928594" y="2523607"/>
            <a:ext cx="395700" cy="524256"/>
            <a:chOff x="6997672" y="1135882"/>
            <a:chExt cx="377952" cy="463548"/>
          </a:xfrm>
        </p:grpSpPr>
        <p:sp>
          <p:nvSpPr>
            <p:cNvPr id="19" name="Oval 18">
              <a:extLst>
                <a:ext uri="{FF2B5EF4-FFF2-40B4-BE49-F238E27FC236}">
                  <a16:creationId xmlns:a16="http://schemas.microsoft.com/office/drawing/2014/main" id="{DF9668AA-D70A-A84F-7599-44D50255FA5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8EB1FE-B76D-6EE3-6CB0-9E534A31EBE2}"/>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D85524F-BD46-F452-5683-DAA1E4FA10B2}"/>
              </a:ext>
            </a:extLst>
          </p:cNvPr>
          <p:cNvGrpSpPr/>
          <p:nvPr/>
        </p:nvGrpSpPr>
        <p:grpSpPr>
          <a:xfrm>
            <a:off x="8285989" y="2573428"/>
            <a:ext cx="395700" cy="524256"/>
            <a:chOff x="6997672" y="1135882"/>
            <a:chExt cx="377952" cy="463548"/>
          </a:xfrm>
        </p:grpSpPr>
        <p:sp>
          <p:nvSpPr>
            <p:cNvPr id="22" name="Oval 21">
              <a:extLst>
                <a:ext uri="{FF2B5EF4-FFF2-40B4-BE49-F238E27FC236}">
                  <a16:creationId xmlns:a16="http://schemas.microsoft.com/office/drawing/2014/main" id="{AA4E26BA-2C16-2D4D-1457-270FAD08A82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94DF18-8C00-EA20-B0EF-9FE81E093144}"/>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24" name="Group 23">
            <a:extLst>
              <a:ext uri="{FF2B5EF4-FFF2-40B4-BE49-F238E27FC236}">
                <a16:creationId xmlns:a16="http://schemas.microsoft.com/office/drawing/2014/main" id="{6C4EDD76-CA14-B583-7251-701C7D0A9C95}"/>
              </a:ext>
            </a:extLst>
          </p:cNvPr>
          <p:cNvGrpSpPr/>
          <p:nvPr/>
        </p:nvGrpSpPr>
        <p:grpSpPr>
          <a:xfrm>
            <a:off x="8559748" y="2342643"/>
            <a:ext cx="395700" cy="524256"/>
            <a:chOff x="6997672" y="1135882"/>
            <a:chExt cx="377952" cy="463548"/>
          </a:xfrm>
        </p:grpSpPr>
        <p:sp>
          <p:nvSpPr>
            <p:cNvPr id="25" name="Oval 24">
              <a:extLst>
                <a:ext uri="{FF2B5EF4-FFF2-40B4-BE49-F238E27FC236}">
                  <a16:creationId xmlns:a16="http://schemas.microsoft.com/office/drawing/2014/main" id="{E3026260-C109-53BC-7DCC-F232DB76103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0C54FF-13FB-6FE0-89C3-7AA241B2CB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grpSp>
        <p:nvGrpSpPr>
          <p:cNvPr id="27" name="Group 26">
            <a:extLst>
              <a:ext uri="{FF2B5EF4-FFF2-40B4-BE49-F238E27FC236}">
                <a16:creationId xmlns:a16="http://schemas.microsoft.com/office/drawing/2014/main" id="{06146372-BC1F-A798-0341-8036182A74CB}"/>
              </a:ext>
            </a:extLst>
          </p:cNvPr>
          <p:cNvGrpSpPr/>
          <p:nvPr/>
        </p:nvGrpSpPr>
        <p:grpSpPr>
          <a:xfrm>
            <a:off x="6275149" y="3874177"/>
            <a:ext cx="689283" cy="317594"/>
            <a:chOff x="7046976" y="1318613"/>
            <a:chExt cx="658368" cy="280817"/>
          </a:xfrm>
        </p:grpSpPr>
        <p:sp>
          <p:nvSpPr>
            <p:cNvPr id="28" name="Oval 27">
              <a:extLst>
                <a:ext uri="{FF2B5EF4-FFF2-40B4-BE49-F238E27FC236}">
                  <a16:creationId xmlns:a16="http://schemas.microsoft.com/office/drawing/2014/main" id="{D99BC275-7CA0-56BF-6DB7-602E3AC0D79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010685C-432E-0311-1580-F2D0A656E321}"/>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30" name="Group 29">
            <a:extLst>
              <a:ext uri="{FF2B5EF4-FFF2-40B4-BE49-F238E27FC236}">
                <a16:creationId xmlns:a16="http://schemas.microsoft.com/office/drawing/2014/main" id="{A64A9A71-4F0C-C941-BEA2-209DE8A23BD7}"/>
              </a:ext>
            </a:extLst>
          </p:cNvPr>
          <p:cNvGrpSpPr/>
          <p:nvPr/>
        </p:nvGrpSpPr>
        <p:grpSpPr>
          <a:xfrm>
            <a:off x="7928594" y="5206548"/>
            <a:ext cx="395700" cy="524256"/>
            <a:chOff x="6997672" y="1135882"/>
            <a:chExt cx="377952" cy="463548"/>
          </a:xfrm>
        </p:grpSpPr>
        <p:sp>
          <p:nvSpPr>
            <p:cNvPr id="31" name="Oval 30">
              <a:extLst>
                <a:ext uri="{FF2B5EF4-FFF2-40B4-BE49-F238E27FC236}">
                  <a16:creationId xmlns:a16="http://schemas.microsoft.com/office/drawing/2014/main" id="{60FC3616-7FEB-FA5B-008E-9DD8974FD8E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26D07D7-C9C8-102B-D007-F10A7123AFE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33" name="Group 32">
            <a:extLst>
              <a:ext uri="{FF2B5EF4-FFF2-40B4-BE49-F238E27FC236}">
                <a16:creationId xmlns:a16="http://schemas.microsoft.com/office/drawing/2014/main" id="{166C58F2-6D87-73A8-8A51-A89A48A2FF11}"/>
              </a:ext>
            </a:extLst>
          </p:cNvPr>
          <p:cNvGrpSpPr/>
          <p:nvPr/>
        </p:nvGrpSpPr>
        <p:grpSpPr>
          <a:xfrm>
            <a:off x="8285989" y="5256369"/>
            <a:ext cx="395700" cy="524256"/>
            <a:chOff x="6997672" y="1135882"/>
            <a:chExt cx="377952" cy="463548"/>
          </a:xfrm>
        </p:grpSpPr>
        <p:sp>
          <p:nvSpPr>
            <p:cNvPr id="34" name="Oval 33">
              <a:extLst>
                <a:ext uri="{FF2B5EF4-FFF2-40B4-BE49-F238E27FC236}">
                  <a16:creationId xmlns:a16="http://schemas.microsoft.com/office/drawing/2014/main" id="{8B15A4C5-5410-3809-2B2D-909F2FD1DF4E}"/>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F4504A7-CADE-E1BB-78B2-FFD130DABFDA}"/>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36" name="Group 35">
            <a:extLst>
              <a:ext uri="{FF2B5EF4-FFF2-40B4-BE49-F238E27FC236}">
                <a16:creationId xmlns:a16="http://schemas.microsoft.com/office/drawing/2014/main" id="{92E03484-322D-66B7-BA15-D23CFF0BF251}"/>
              </a:ext>
            </a:extLst>
          </p:cNvPr>
          <p:cNvGrpSpPr/>
          <p:nvPr/>
        </p:nvGrpSpPr>
        <p:grpSpPr>
          <a:xfrm>
            <a:off x="8568482" y="5169767"/>
            <a:ext cx="395700" cy="524256"/>
            <a:chOff x="6997672" y="1135882"/>
            <a:chExt cx="377952" cy="463548"/>
          </a:xfrm>
        </p:grpSpPr>
        <p:sp>
          <p:nvSpPr>
            <p:cNvPr id="37" name="Oval 36">
              <a:extLst>
                <a:ext uri="{FF2B5EF4-FFF2-40B4-BE49-F238E27FC236}">
                  <a16:creationId xmlns:a16="http://schemas.microsoft.com/office/drawing/2014/main" id="{560C00AC-3E82-206E-9983-939EC1641FD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0F962E9-6588-BCDB-F98E-27752C76CAD0}"/>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spTree>
    <p:extLst>
      <p:ext uri="{BB962C8B-B14F-4D97-AF65-F5344CB8AC3E}">
        <p14:creationId xmlns:p14="http://schemas.microsoft.com/office/powerpoint/2010/main" val="129931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Fossil Fuel to Alternatives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08B765C-C838-0AF6-7E18-B9207BA67B54}"/>
              </a:ext>
            </a:extLst>
          </p:cNvPr>
          <p:cNvPicPr>
            <a:picLocks noChangeAspect="1"/>
          </p:cNvPicPr>
          <p:nvPr/>
        </p:nvPicPr>
        <p:blipFill>
          <a:blip r:embed="rId3"/>
          <a:stretch>
            <a:fillRect/>
          </a:stretch>
        </p:blipFill>
        <p:spPr>
          <a:xfrm>
            <a:off x="635802" y="874113"/>
            <a:ext cx="9105606" cy="5057243"/>
          </a:xfrm>
          <a:prstGeom prst="rect">
            <a:avLst/>
          </a:prstGeom>
        </p:spPr>
      </p:pic>
      <p:sp>
        <p:nvSpPr>
          <p:cNvPr id="2" name="Content Placeholder 4">
            <a:extLst>
              <a:ext uri="{FF2B5EF4-FFF2-40B4-BE49-F238E27FC236}">
                <a16:creationId xmlns:a16="http://schemas.microsoft.com/office/drawing/2014/main" id="{122B885F-B06B-1C33-18E5-A68742B6B668}"/>
              </a:ext>
            </a:extLst>
          </p:cNvPr>
          <p:cNvSpPr txBox="1">
            <a:spLocks/>
          </p:cNvSpPr>
          <p:nvPr/>
        </p:nvSpPr>
        <p:spPr>
          <a:xfrm>
            <a:off x="9741408" y="1621135"/>
            <a:ext cx="2450592" cy="4310221"/>
          </a:xfrm>
          <a:prstGeom prst="rect">
            <a:avLst/>
          </a:prstGeom>
        </p:spPr>
        <p:txBody>
          <a:bodyPr vert="horz" lIns="91440" tIns="45720" rIns="91440" bIns="45720" rtlCol="0" anchor="t">
            <a:normAutofit fontScale="92500"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IL, PA, SC Lead the US in Consumption of Nuclear Energy</a:t>
            </a:r>
          </a:p>
          <a:p>
            <a:r>
              <a:rPr lang="en-US" dirty="0"/>
              <a:t>As of 2020 Several States Have Not Integrated the Use of Nuclear Energy: IN, MT, OK, SD, WY &amp; VT</a:t>
            </a:r>
          </a:p>
          <a:p>
            <a:r>
              <a:rPr lang="en-US" dirty="0"/>
              <a:t>As of 2020 TX, CA, &amp; WA Lead the US in Consumption of Renewable Energy</a:t>
            </a:r>
          </a:p>
          <a:p>
            <a:r>
              <a:rPr lang="en-US" dirty="0"/>
              <a:t>Distribution of Values for the Majority of States Remains &lt; 200K (BN Btu) for Renewable Consumption</a:t>
            </a:r>
          </a:p>
          <a:p>
            <a:endParaRPr lang="en-US" dirty="0"/>
          </a:p>
        </p:txBody>
      </p:sp>
      <p:grpSp>
        <p:nvGrpSpPr>
          <p:cNvPr id="12" name="Group 11">
            <a:extLst>
              <a:ext uri="{FF2B5EF4-FFF2-40B4-BE49-F238E27FC236}">
                <a16:creationId xmlns:a16="http://schemas.microsoft.com/office/drawing/2014/main" id="{ACB3F53E-03DF-7ACB-11E4-F2C74FF97174}"/>
              </a:ext>
            </a:extLst>
          </p:cNvPr>
          <p:cNvGrpSpPr/>
          <p:nvPr/>
        </p:nvGrpSpPr>
        <p:grpSpPr>
          <a:xfrm>
            <a:off x="5132832" y="2748835"/>
            <a:ext cx="987552" cy="408827"/>
            <a:chOff x="7046976" y="1322431"/>
            <a:chExt cx="658368" cy="276999"/>
          </a:xfrm>
        </p:grpSpPr>
        <p:sp>
          <p:nvSpPr>
            <p:cNvPr id="13" name="Oval 12">
              <a:extLst>
                <a:ext uri="{FF2B5EF4-FFF2-40B4-BE49-F238E27FC236}">
                  <a16:creationId xmlns:a16="http://schemas.microsoft.com/office/drawing/2014/main" id="{F515A717-7C8A-EE8A-F364-6C3120771F1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E74C4C-4EAE-4EA0-DDEB-9B717BACEECD}"/>
                </a:ext>
              </a:extLst>
            </p:cNvPr>
            <p:cNvSpPr txBox="1"/>
            <p:nvPr/>
          </p:nvSpPr>
          <p:spPr>
            <a:xfrm>
              <a:off x="7327392" y="1343395"/>
              <a:ext cx="377952" cy="217709"/>
            </a:xfrm>
            <a:prstGeom prst="rect">
              <a:avLst/>
            </a:prstGeom>
            <a:noFill/>
          </p:spPr>
          <p:txBody>
            <a:bodyPr wrap="square" rtlCol="0">
              <a:spAutoFit/>
            </a:bodyPr>
            <a:lstStyle/>
            <a:p>
              <a:r>
                <a:rPr lang="en-US" sz="1000" b="1" dirty="0">
                  <a:solidFill>
                    <a:schemeClr val="accent1">
                      <a:lumMod val="75000"/>
                    </a:schemeClr>
                  </a:solidFill>
                </a:rPr>
                <a:t>SC</a:t>
              </a:r>
            </a:p>
          </p:txBody>
        </p:sp>
      </p:grpSp>
      <p:grpSp>
        <p:nvGrpSpPr>
          <p:cNvPr id="15" name="Group 14">
            <a:extLst>
              <a:ext uri="{FF2B5EF4-FFF2-40B4-BE49-F238E27FC236}">
                <a16:creationId xmlns:a16="http://schemas.microsoft.com/office/drawing/2014/main" id="{1492B352-B033-448C-7189-C44D634AD733}"/>
              </a:ext>
            </a:extLst>
          </p:cNvPr>
          <p:cNvGrpSpPr/>
          <p:nvPr/>
        </p:nvGrpSpPr>
        <p:grpSpPr>
          <a:xfrm>
            <a:off x="9017903" y="3574190"/>
            <a:ext cx="395700" cy="524256"/>
            <a:chOff x="6997672" y="1135882"/>
            <a:chExt cx="377952" cy="463548"/>
          </a:xfrm>
        </p:grpSpPr>
        <p:sp>
          <p:nvSpPr>
            <p:cNvPr id="16" name="Oval 15">
              <a:extLst>
                <a:ext uri="{FF2B5EF4-FFF2-40B4-BE49-F238E27FC236}">
                  <a16:creationId xmlns:a16="http://schemas.microsoft.com/office/drawing/2014/main" id="{45623E4C-E528-4801-9C8D-F0C873969ED5}"/>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C5542A-A3D4-CE65-BC75-8A925A8A0B7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B4AC1154-10D8-7A3B-29DB-00409FA2A019}"/>
              </a:ext>
            </a:extLst>
          </p:cNvPr>
          <p:cNvGrpSpPr/>
          <p:nvPr/>
        </p:nvGrpSpPr>
        <p:grpSpPr>
          <a:xfrm>
            <a:off x="7151737" y="5065564"/>
            <a:ext cx="395700" cy="524256"/>
            <a:chOff x="6997672" y="1135882"/>
            <a:chExt cx="377952" cy="463548"/>
          </a:xfrm>
        </p:grpSpPr>
        <p:sp>
          <p:nvSpPr>
            <p:cNvPr id="19" name="Oval 18">
              <a:extLst>
                <a:ext uri="{FF2B5EF4-FFF2-40B4-BE49-F238E27FC236}">
                  <a16:creationId xmlns:a16="http://schemas.microsoft.com/office/drawing/2014/main" id="{E1DB9A29-0F63-255A-B797-6D31407AB2C4}"/>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205C57-82DD-6ECC-E830-0369D4542E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EB4A4CA-0742-E62E-B9DF-80F5CAA7C5A9}"/>
              </a:ext>
            </a:extLst>
          </p:cNvPr>
          <p:cNvGrpSpPr/>
          <p:nvPr/>
        </p:nvGrpSpPr>
        <p:grpSpPr>
          <a:xfrm>
            <a:off x="8943022" y="4538330"/>
            <a:ext cx="395700" cy="524256"/>
            <a:chOff x="6997672" y="1135882"/>
            <a:chExt cx="377952" cy="463548"/>
          </a:xfrm>
        </p:grpSpPr>
        <p:sp>
          <p:nvSpPr>
            <p:cNvPr id="22" name="Oval 21">
              <a:extLst>
                <a:ext uri="{FF2B5EF4-FFF2-40B4-BE49-F238E27FC236}">
                  <a16:creationId xmlns:a16="http://schemas.microsoft.com/office/drawing/2014/main" id="{C3C4C8E2-C5FA-D883-2E0C-EDEF5176E97B}"/>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5A22409-50A2-7447-D783-96BB2E42B3F5}"/>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24" name="Group 23">
            <a:extLst>
              <a:ext uri="{FF2B5EF4-FFF2-40B4-BE49-F238E27FC236}">
                <a16:creationId xmlns:a16="http://schemas.microsoft.com/office/drawing/2014/main" id="{1D606F59-8609-B9CC-B489-1D1D85341290}"/>
              </a:ext>
            </a:extLst>
          </p:cNvPr>
          <p:cNvGrpSpPr/>
          <p:nvPr/>
        </p:nvGrpSpPr>
        <p:grpSpPr>
          <a:xfrm>
            <a:off x="6961632" y="2350507"/>
            <a:ext cx="1121664" cy="449710"/>
            <a:chOff x="7046976" y="1322431"/>
            <a:chExt cx="658368" cy="276999"/>
          </a:xfrm>
        </p:grpSpPr>
        <p:sp>
          <p:nvSpPr>
            <p:cNvPr id="25" name="Oval 24">
              <a:extLst>
                <a:ext uri="{FF2B5EF4-FFF2-40B4-BE49-F238E27FC236}">
                  <a16:creationId xmlns:a16="http://schemas.microsoft.com/office/drawing/2014/main" id="{BEC4D43E-E509-D140-F7DD-5F55F2AA1B1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C483B-3F82-C7E3-916E-90BC9304CC2F}"/>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PA</a:t>
              </a:r>
            </a:p>
          </p:txBody>
        </p:sp>
      </p:grpSp>
      <p:grpSp>
        <p:nvGrpSpPr>
          <p:cNvPr id="27" name="Group 26">
            <a:extLst>
              <a:ext uri="{FF2B5EF4-FFF2-40B4-BE49-F238E27FC236}">
                <a16:creationId xmlns:a16="http://schemas.microsoft.com/office/drawing/2014/main" id="{22125532-531A-3E07-FFF1-283A99CBA228}"/>
              </a:ext>
            </a:extLst>
          </p:cNvPr>
          <p:cNvGrpSpPr/>
          <p:nvPr/>
        </p:nvGrpSpPr>
        <p:grpSpPr>
          <a:xfrm>
            <a:off x="8754646" y="2454150"/>
            <a:ext cx="1121664" cy="449710"/>
            <a:chOff x="7046976" y="1322431"/>
            <a:chExt cx="658368" cy="276999"/>
          </a:xfrm>
        </p:grpSpPr>
        <p:sp>
          <p:nvSpPr>
            <p:cNvPr id="28" name="Oval 27">
              <a:extLst>
                <a:ext uri="{FF2B5EF4-FFF2-40B4-BE49-F238E27FC236}">
                  <a16:creationId xmlns:a16="http://schemas.microsoft.com/office/drawing/2014/main" id="{A268FFE2-E484-BD54-514A-8934DE90B5C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0F307-3EED-24A0-2AF1-6DB9D8275296}"/>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IL</a:t>
              </a:r>
            </a:p>
          </p:txBody>
        </p:sp>
      </p:grpSp>
    </p:spTree>
    <p:extLst>
      <p:ext uri="{BB962C8B-B14F-4D97-AF65-F5344CB8AC3E}">
        <p14:creationId xmlns:p14="http://schemas.microsoft.com/office/powerpoint/2010/main" val="34335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Review of Distribution for Individual Energy Types Remains Generally Consistent with Initial Consolidated View for Consumption / GDP per Capita </a:t>
            </a:r>
          </a:p>
        </p:txBody>
      </p:sp>
      <p:pic>
        <p:nvPicPr>
          <p:cNvPr id="4" name="Picture 3">
            <a:extLst>
              <a:ext uri="{FF2B5EF4-FFF2-40B4-BE49-F238E27FC236}">
                <a16:creationId xmlns:a16="http://schemas.microsoft.com/office/drawing/2014/main" id="{9E85B7C1-7FE8-D34B-9E25-AE6E2159817C}"/>
              </a:ext>
            </a:extLst>
          </p:cNvPr>
          <p:cNvPicPr>
            <a:picLocks noChangeAspect="1"/>
          </p:cNvPicPr>
          <p:nvPr/>
        </p:nvPicPr>
        <p:blipFill>
          <a:blip r:embed="rId3"/>
          <a:stretch>
            <a:fillRect/>
          </a:stretch>
        </p:blipFill>
        <p:spPr>
          <a:xfrm>
            <a:off x="636914" y="842607"/>
            <a:ext cx="9129256" cy="5085473"/>
          </a:xfrm>
          <a:prstGeom prst="rect">
            <a:avLst/>
          </a:prstGeom>
        </p:spPr>
      </p:pic>
    </p:spTree>
    <p:extLst>
      <p:ext uri="{BB962C8B-B14F-4D97-AF65-F5344CB8AC3E}">
        <p14:creationId xmlns:p14="http://schemas.microsoft.com/office/powerpoint/2010/main" val="12310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8" name="Content Placeholder 4">
            <a:extLst>
              <a:ext uri="{FF2B5EF4-FFF2-40B4-BE49-F238E27FC236}">
                <a16:creationId xmlns:a16="http://schemas.microsoft.com/office/drawing/2014/main" id="{A1A67ED3-6AB7-D262-9853-F1BC61395CAA}"/>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GDP per Capita: 2020 NY $86.2K</a:t>
            </a:r>
          </a:p>
          <a:p>
            <a:r>
              <a:rPr lang="en-US" dirty="0"/>
              <a:t>MIN GDP per Capita: 1970 MS $3.3K</a:t>
            </a:r>
          </a:p>
          <a:p>
            <a:r>
              <a:rPr lang="en-US" dirty="0"/>
              <a:t>Overall Increase can be Expected to Continue</a:t>
            </a:r>
          </a:p>
        </p:txBody>
      </p:sp>
      <p:pic>
        <p:nvPicPr>
          <p:cNvPr id="18" name="Picture 17">
            <a:extLst>
              <a:ext uri="{FF2B5EF4-FFF2-40B4-BE49-F238E27FC236}">
                <a16:creationId xmlns:a16="http://schemas.microsoft.com/office/drawing/2014/main" id="{EA11F304-A50A-3ABE-633B-47D42952DE8B}"/>
              </a:ext>
            </a:extLst>
          </p:cNvPr>
          <p:cNvPicPr>
            <a:picLocks noChangeAspect="1"/>
          </p:cNvPicPr>
          <p:nvPr/>
        </p:nvPicPr>
        <p:blipFill>
          <a:blip r:embed="rId3"/>
          <a:stretch>
            <a:fillRect/>
          </a:stretch>
        </p:blipFill>
        <p:spPr>
          <a:xfrm>
            <a:off x="600775" y="891238"/>
            <a:ext cx="9153295" cy="5201217"/>
          </a:xfrm>
          <a:prstGeom prst="rect">
            <a:avLst/>
          </a:prstGeom>
        </p:spPr>
      </p:pic>
      <p:grpSp>
        <p:nvGrpSpPr>
          <p:cNvPr id="16" name="Group 15">
            <a:extLst>
              <a:ext uri="{FF2B5EF4-FFF2-40B4-BE49-F238E27FC236}">
                <a16:creationId xmlns:a16="http://schemas.microsoft.com/office/drawing/2014/main" id="{907DE5A2-B00F-B0E3-7242-1809A32CF31A}"/>
              </a:ext>
            </a:extLst>
          </p:cNvPr>
          <p:cNvGrpSpPr/>
          <p:nvPr/>
        </p:nvGrpSpPr>
        <p:grpSpPr>
          <a:xfrm>
            <a:off x="1081478" y="2091674"/>
            <a:ext cx="700969" cy="846733"/>
            <a:chOff x="1074119" y="2564126"/>
            <a:chExt cx="700969" cy="846733"/>
          </a:xfrm>
        </p:grpSpPr>
        <p:sp>
          <p:nvSpPr>
            <p:cNvPr id="13" name="TextBox 12">
              <a:extLst>
                <a:ext uri="{FF2B5EF4-FFF2-40B4-BE49-F238E27FC236}">
                  <a16:creationId xmlns:a16="http://schemas.microsoft.com/office/drawing/2014/main" id="{9807C2B3-A186-B625-0FA6-5CEAED8F3430}"/>
                </a:ext>
              </a:extLst>
            </p:cNvPr>
            <p:cNvSpPr txBox="1"/>
            <p:nvPr/>
          </p:nvSpPr>
          <p:spPr>
            <a:xfrm>
              <a:off x="1074119" y="2564126"/>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$3.3K</a:t>
              </a:r>
            </a:p>
          </p:txBody>
        </p:sp>
        <p:cxnSp>
          <p:nvCxnSpPr>
            <p:cNvPr id="14" name="Straight Arrow Connector 13">
              <a:extLst>
                <a:ext uri="{FF2B5EF4-FFF2-40B4-BE49-F238E27FC236}">
                  <a16:creationId xmlns:a16="http://schemas.microsoft.com/office/drawing/2014/main" id="{E25C22F0-266D-512A-5874-41AAC3F42A1E}"/>
                </a:ext>
              </a:extLst>
            </p:cNvPr>
            <p:cNvCxnSpPr>
              <a:cxnSpLocks/>
            </p:cNvCxnSpPr>
            <p:nvPr/>
          </p:nvCxnSpPr>
          <p:spPr>
            <a:xfrm>
              <a:off x="1277685" y="2961870"/>
              <a:ext cx="0" cy="44898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D2B72A-954C-2502-B124-8CE34CC27F8B}"/>
              </a:ext>
            </a:extLst>
          </p:cNvPr>
          <p:cNvGrpSpPr/>
          <p:nvPr/>
        </p:nvGrpSpPr>
        <p:grpSpPr>
          <a:xfrm>
            <a:off x="6506609" y="1696884"/>
            <a:ext cx="700969" cy="641658"/>
            <a:chOff x="1084752" y="2564126"/>
            <a:chExt cx="700969" cy="641658"/>
          </a:xfrm>
        </p:grpSpPr>
        <p:sp>
          <p:nvSpPr>
            <p:cNvPr id="21" name="TextBox 20">
              <a:extLst>
                <a:ext uri="{FF2B5EF4-FFF2-40B4-BE49-F238E27FC236}">
                  <a16:creationId xmlns:a16="http://schemas.microsoft.com/office/drawing/2014/main" id="{96D32371-F973-E952-D327-22BA66D763AC}"/>
                </a:ext>
              </a:extLst>
            </p:cNvPr>
            <p:cNvSpPr txBox="1"/>
            <p:nvPr/>
          </p:nvSpPr>
          <p:spPr>
            <a:xfrm>
              <a:off x="1084752" y="2564126"/>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AVG</a:t>
              </a:r>
            </a:p>
          </p:txBody>
        </p:sp>
        <p:cxnSp>
          <p:nvCxnSpPr>
            <p:cNvPr id="22" name="Straight Arrow Connector 21">
              <a:extLst>
                <a:ext uri="{FF2B5EF4-FFF2-40B4-BE49-F238E27FC236}">
                  <a16:creationId xmlns:a16="http://schemas.microsoft.com/office/drawing/2014/main" id="{5E63E3C8-8EA9-F98F-B57C-EFE54F4330AD}"/>
                </a:ext>
              </a:extLst>
            </p:cNvPr>
            <p:cNvCxnSpPr>
              <a:cxnSpLocks/>
            </p:cNvCxnSpPr>
            <p:nvPr/>
          </p:nvCxnSpPr>
          <p:spPr>
            <a:xfrm>
              <a:off x="1435236" y="2797612"/>
              <a:ext cx="0" cy="40817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131E47F-C49F-A37B-5BF2-DC6728A7B609}"/>
              </a:ext>
            </a:extLst>
          </p:cNvPr>
          <p:cNvGrpSpPr/>
          <p:nvPr/>
        </p:nvGrpSpPr>
        <p:grpSpPr>
          <a:xfrm>
            <a:off x="8773731" y="1090090"/>
            <a:ext cx="700969" cy="830357"/>
            <a:chOff x="1063487" y="2654810"/>
            <a:chExt cx="700969" cy="830357"/>
          </a:xfrm>
        </p:grpSpPr>
        <p:sp>
          <p:nvSpPr>
            <p:cNvPr id="24" name="TextBox 23">
              <a:extLst>
                <a:ext uri="{FF2B5EF4-FFF2-40B4-BE49-F238E27FC236}">
                  <a16:creationId xmlns:a16="http://schemas.microsoft.com/office/drawing/2014/main" id="{EB56A518-3D4E-BB65-882E-8BAA39E80C8B}"/>
                </a:ext>
              </a:extLst>
            </p:cNvPr>
            <p:cNvSpPr txBox="1"/>
            <p:nvPr/>
          </p:nvSpPr>
          <p:spPr>
            <a:xfrm>
              <a:off x="1063487" y="2654810"/>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$86.2K</a:t>
              </a:r>
            </a:p>
          </p:txBody>
        </p:sp>
        <p:cxnSp>
          <p:nvCxnSpPr>
            <p:cNvPr id="25" name="Straight Arrow Connector 24">
              <a:extLst>
                <a:ext uri="{FF2B5EF4-FFF2-40B4-BE49-F238E27FC236}">
                  <a16:creationId xmlns:a16="http://schemas.microsoft.com/office/drawing/2014/main" id="{9D746A70-938C-FEE6-EF25-4B2A2F0E8256}"/>
                </a:ext>
              </a:extLst>
            </p:cNvPr>
            <p:cNvCxnSpPr>
              <a:cxnSpLocks/>
            </p:cNvCxnSpPr>
            <p:nvPr/>
          </p:nvCxnSpPr>
          <p:spPr>
            <a:xfrm>
              <a:off x="1277685" y="3066404"/>
              <a:ext cx="0" cy="41876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1278751-1803-4DC3-0B59-1B656319432A}"/>
              </a:ext>
            </a:extLst>
          </p:cNvPr>
          <p:cNvGrpSpPr/>
          <p:nvPr/>
        </p:nvGrpSpPr>
        <p:grpSpPr>
          <a:xfrm>
            <a:off x="7558644" y="4648652"/>
            <a:ext cx="1884157" cy="461665"/>
            <a:chOff x="8656467" y="968135"/>
            <a:chExt cx="793268" cy="695371"/>
          </a:xfrm>
        </p:grpSpPr>
        <p:sp>
          <p:nvSpPr>
            <p:cNvPr id="12" name="TextBox 11">
              <a:extLst>
                <a:ext uri="{FF2B5EF4-FFF2-40B4-BE49-F238E27FC236}">
                  <a16:creationId xmlns:a16="http://schemas.microsoft.com/office/drawing/2014/main" id="{28417397-4271-4C3F-18AD-A784C5340B1A}"/>
                </a:ext>
              </a:extLst>
            </p:cNvPr>
            <p:cNvSpPr txBox="1"/>
            <p:nvPr/>
          </p:nvSpPr>
          <p:spPr>
            <a:xfrm>
              <a:off x="8656467" y="968135"/>
              <a:ext cx="700969" cy="6953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$63.5K</a:t>
              </a:r>
            </a:p>
          </p:txBody>
        </p:sp>
        <p:cxnSp>
          <p:nvCxnSpPr>
            <p:cNvPr id="15" name="Straight Arrow Connector 14">
              <a:extLst>
                <a:ext uri="{FF2B5EF4-FFF2-40B4-BE49-F238E27FC236}">
                  <a16:creationId xmlns:a16="http://schemas.microsoft.com/office/drawing/2014/main" id="{0204F3FA-EC35-5A3D-F26B-9CDB7880A475}"/>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CEAFE41-3FC5-C409-0FB1-358E4FD91C54}"/>
              </a:ext>
            </a:extLst>
          </p:cNvPr>
          <p:cNvGrpSpPr/>
          <p:nvPr/>
        </p:nvGrpSpPr>
        <p:grpSpPr>
          <a:xfrm>
            <a:off x="1162623" y="5108969"/>
            <a:ext cx="1285940" cy="593562"/>
            <a:chOff x="1231509" y="1756233"/>
            <a:chExt cx="1285940" cy="593562"/>
          </a:xfrm>
        </p:grpSpPr>
        <p:sp>
          <p:nvSpPr>
            <p:cNvPr id="26" name="TextBox 25">
              <a:extLst>
                <a:ext uri="{FF2B5EF4-FFF2-40B4-BE49-F238E27FC236}">
                  <a16:creationId xmlns:a16="http://schemas.microsoft.com/office/drawing/2014/main" id="{740793A6-09B1-3599-69FA-D7E652AECB9C}"/>
                </a:ext>
              </a:extLst>
            </p:cNvPr>
            <p:cNvSpPr txBox="1"/>
            <p:nvPr/>
          </p:nvSpPr>
          <p:spPr>
            <a:xfrm>
              <a:off x="1425353" y="1756233"/>
              <a:ext cx="10920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5K</a:t>
              </a:r>
            </a:p>
          </p:txBody>
        </p:sp>
        <p:cxnSp>
          <p:nvCxnSpPr>
            <p:cNvPr id="27" name="Straight Arrow Connector 26">
              <a:extLst>
                <a:ext uri="{FF2B5EF4-FFF2-40B4-BE49-F238E27FC236}">
                  <a16:creationId xmlns:a16="http://schemas.microsoft.com/office/drawing/2014/main" id="{CAF2B816-44EF-4072-5CB5-7C34B1661DD3}"/>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56337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documentManagement/types"/>
    <ds:schemaRef ds:uri="http://www.w3.org/XML/1998/namespace"/>
    <ds:schemaRef ds:uri="http://purl.org/dc/elements/1.1/"/>
    <ds:schemaRef ds:uri="16c05727-aa75-4e4a-9b5f-8a80a1165891"/>
    <ds:schemaRef ds:uri="http://schemas.microsoft.com/office/infopath/2007/PartnerControls"/>
    <ds:schemaRef ds:uri="http://purl.org/dc/terms/"/>
    <ds:schemaRef ds:uri="http://schemas.openxmlformats.org/package/2006/metadata/core-properties"/>
    <ds:schemaRef ds:uri="71af3243-3dd4-4a8d-8c0d-dd76da1f02a5"/>
    <ds:schemaRef ds:uri="230e9df3-be65-4c73-a93b-d1236ebd677e"/>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{CE2AC892-0C0D-49F0-911A-9AF88C226358}tf45331398_win32</Template>
  <TotalTime>2466</TotalTime>
  <Words>2880</Words>
  <Application>Microsoft Office PowerPoint</Application>
  <PresentationFormat>Widescreen</PresentationFormat>
  <Paragraphs>416</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vt:lpstr>
      <vt:lpstr>Whitney</vt:lpstr>
      <vt:lpstr>Office Theme</vt:lpstr>
      <vt:lpstr>Energy to GDP per Capita Comparison</vt:lpstr>
      <vt:lpstr>Agenda</vt:lpstr>
      <vt:lpstr>Introduction</vt:lpstr>
      <vt:lpstr>Description / Definitions</vt:lpstr>
      <vt:lpstr>Initial Comparison</vt:lpstr>
      <vt:lpstr>PowerPoint Presentation</vt:lpstr>
      <vt:lpstr>PowerPoint Presentation</vt:lpstr>
      <vt:lpstr>PowerPoint Presentation</vt:lpstr>
      <vt:lpstr>PowerPoint Presentation</vt:lpstr>
      <vt:lpstr>Investigating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 Future Growth</vt:lpstr>
      <vt:lpstr>PowerPoint Presentation</vt:lpstr>
      <vt:lpstr>PowerPoint Presentation</vt:lpstr>
      <vt:lpstr>PowerPoint Presentation</vt:lpstr>
      <vt:lpstr>Summary </vt:lpstr>
      <vt:lpstr>Thank you</vt:lpstr>
      <vt:lpstr>Closing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Lawrence Haggerty</dc:creator>
  <cp:lastModifiedBy>Lawrence Haggerty</cp:lastModifiedBy>
  <cp:revision>117</cp:revision>
  <dcterms:created xsi:type="dcterms:W3CDTF">2023-06-16T21:56:22Z</dcterms:created>
  <dcterms:modified xsi:type="dcterms:W3CDTF">2023-06-22T22:45:07Z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