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028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3900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14156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028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3900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1141560" y="1698480"/>
            <a:ext cx="990576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49028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783900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114156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449028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783900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1141560" y="1698480"/>
            <a:ext cx="990576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49028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783900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body"/>
          </p:nvPr>
        </p:nvSpPr>
        <p:spPr>
          <a:xfrm>
            <a:off x="114156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02" name="PlaceHolder 6"/>
          <p:cNvSpPr>
            <a:spLocks noGrp="1"/>
          </p:cNvSpPr>
          <p:nvPr>
            <p:ph type="body"/>
          </p:nvPr>
        </p:nvSpPr>
        <p:spPr>
          <a:xfrm>
            <a:off x="449028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03" name="PlaceHolder 7"/>
          <p:cNvSpPr>
            <a:spLocks noGrp="1"/>
          </p:cNvSpPr>
          <p:nvPr>
            <p:ph type="body"/>
          </p:nvPr>
        </p:nvSpPr>
        <p:spPr>
          <a:xfrm>
            <a:off x="783900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subTitle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ubTitle"/>
          </p:nvPr>
        </p:nvSpPr>
        <p:spPr>
          <a:xfrm>
            <a:off x="1141560" y="1698480"/>
            <a:ext cx="990576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449028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7839000" y="44197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body"/>
          </p:nvPr>
        </p:nvSpPr>
        <p:spPr>
          <a:xfrm>
            <a:off x="114156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4" name="PlaceHolder 6"/>
          <p:cNvSpPr>
            <a:spLocks noGrp="1"/>
          </p:cNvSpPr>
          <p:nvPr>
            <p:ph type="body"/>
          </p:nvPr>
        </p:nvSpPr>
        <p:spPr>
          <a:xfrm>
            <a:off x="449028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5" name="PlaceHolder 7"/>
          <p:cNvSpPr>
            <a:spLocks noGrp="1"/>
          </p:cNvSpPr>
          <p:nvPr>
            <p:ph type="body"/>
          </p:nvPr>
        </p:nvSpPr>
        <p:spPr>
          <a:xfrm>
            <a:off x="7839000" y="5136120"/>
            <a:ext cx="318888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1698480"/>
            <a:ext cx="9905760" cy="13716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137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16480" y="51361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16480" y="4419720"/>
            <a:ext cx="483300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141560" y="5136120"/>
            <a:ext cx="9903960" cy="653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pic>
        <p:nvPicPr>
          <p:cNvPr id="41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42" name="Group 41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CustomShape 42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3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4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5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6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7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8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/>
              <a:ah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49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0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1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2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3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4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/>
              <a:ah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5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/>
              <a:ah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6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/>
              <a:ah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7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8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59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/>
              <a:ah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0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/>
              <a:ah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1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2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/>
              <a:ah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3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4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/>
              <a:ah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5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6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/>
              <a:ah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7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68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/>
              <a:ah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69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0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1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2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/>
              <a:ah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3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/>
              <a:ah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4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/>
              <a:ah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5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/>
              <a:ah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6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/>
              <a:ah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7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78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/>
              <a:ah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79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0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/>
              <a:ah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1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/>
              <a:ah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2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3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/>
              <a:ah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4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5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/>
              <a:ah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6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7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88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/>
              <a:ah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89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/>
              <a:ah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0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1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/>
              <a:ah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2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/>
              <a:ah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3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/>
              <a:ah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4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/>
              <a:ah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5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/>
              <a:ah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" name="PlaceHolder 96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8" name="PlaceHolder 97"/>
          <p:cNvSpPr>
            <a:spLocks noGrp="1"/>
          </p:cNvSpPr>
          <p:nvPr>
            <p:ph type="dt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84DAD49-E9C0-4293-B8B8-1468360F6DFF}" type="datetime">
              <a:rPr b="0" lang="en-CA" sz="1050" spc="-1" strike="noStrike">
                <a:solidFill>
                  <a:srgbClr val="ffffff"/>
                </a:solidFill>
                <a:latin typeface="Tw Cen MT"/>
              </a:rPr>
              <a:t>20-12-12</a:t>
            </a:fld>
            <a:endParaRPr b="0" lang="en-CA" sz="1050" spc="-1" strike="noStrike">
              <a:latin typeface="Times New Roman"/>
            </a:endParaRPr>
          </a:p>
        </p:txBody>
      </p:sp>
      <p:sp>
        <p:nvSpPr>
          <p:cNvPr id="99" name="PlaceHolder 98"/>
          <p:cNvSpPr>
            <a:spLocks noGrp="1"/>
          </p:cNvSpPr>
          <p:nvPr>
            <p:ph type="ftr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00" name="PlaceHolder 99"/>
          <p:cNvSpPr>
            <a:spLocks noGrp="1"/>
          </p:cNvSpPr>
          <p:nvPr>
            <p:ph type="sldNum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C12F50E-DDB9-4EFE-B1F4-31A94086F294}" type="slidenum">
              <a:rPr b="0" lang="en-CA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CA" sz="1050" spc="-1" strike="noStrike">
              <a:latin typeface="Times New Roman"/>
            </a:endParaRPr>
          </a:p>
        </p:txBody>
      </p:sp>
      <p:sp>
        <p:nvSpPr>
          <p:cNvPr id="101" name="PlaceHolder 10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139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140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141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169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9" name="PlaceHolder 4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0" name="PlaceHolder 4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7800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1" name="PlaceHolder 43"/>
          <p:cNvSpPr>
            <a:spLocks noGrp="1"/>
          </p:cNvSpPr>
          <p:nvPr>
            <p:ph type="body"/>
          </p:nvPr>
        </p:nvSpPr>
        <p:spPr>
          <a:xfrm>
            <a:off x="6172200" y="2249640"/>
            <a:ext cx="4874760" cy="354132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182" name="PlaceHolder 4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8726066-2E48-4CF8-B062-9ADA94B5595A}" type="datetime">
              <a:rPr b="0" lang="en-CA" sz="1050" spc="-1" strike="noStrike">
                <a:solidFill>
                  <a:srgbClr val="ffffff"/>
                </a:solidFill>
                <a:latin typeface="Tw Cen MT"/>
              </a:rPr>
              <a:t>20-12-12</a:t>
            </a:fld>
            <a:endParaRPr b="0" lang="en-CA" sz="1050" spc="-1" strike="noStrike">
              <a:latin typeface="Times New Roman"/>
            </a:endParaRPr>
          </a:p>
        </p:txBody>
      </p:sp>
      <p:sp>
        <p:nvSpPr>
          <p:cNvPr id="183" name="PlaceHolder 4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84" name="PlaceHolder 4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3B84FB9-1BBA-472E-BDA8-7BDC9EDE2E8D}" type="slidenum">
              <a:rPr b="0" lang="en-CA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CA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222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23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224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252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62" name="PlaceHolder 41"/>
          <p:cNvSpPr>
            <a:spLocks noGrp="1"/>
          </p:cNvSpPr>
          <p:nvPr>
            <p:ph type="title"/>
          </p:nvPr>
        </p:nvSpPr>
        <p:spPr>
          <a:xfrm>
            <a:off x="1146600" y="609480"/>
            <a:ext cx="3855600" cy="1639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3" name="PlaceHolder 42"/>
          <p:cNvSpPr>
            <a:spLocks noGrp="1"/>
          </p:cNvSpPr>
          <p:nvPr>
            <p:ph type="body"/>
          </p:nvPr>
        </p:nvSpPr>
        <p:spPr>
          <a:xfrm>
            <a:off x="5156280" y="592560"/>
            <a:ext cx="5890680" cy="5198040"/>
          </a:xfrm>
          <a:prstGeom prst="rect">
            <a:avLst/>
          </a:prstGeom>
        </p:spPr>
        <p:txBody>
          <a:bodyPr anchor="ctr"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4" name="PlaceHolder 43"/>
          <p:cNvSpPr>
            <a:spLocks noGrp="1"/>
          </p:cNvSpPr>
          <p:nvPr>
            <p:ph type="body"/>
          </p:nvPr>
        </p:nvSpPr>
        <p:spPr>
          <a:xfrm>
            <a:off x="1146600" y="2249640"/>
            <a:ext cx="3855600" cy="35413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265" name="PlaceHolder 44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02A51E3-EDC3-43F0-858B-92DE3AABEDB7}" type="datetime">
              <a:rPr b="0" lang="en-CA" sz="1050" spc="-1" strike="noStrike">
                <a:solidFill>
                  <a:srgbClr val="ffffff"/>
                </a:solidFill>
                <a:latin typeface="Tw Cen MT"/>
              </a:rPr>
              <a:t>20-12-12</a:t>
            </a:fld>
            <a:endParaRPr b="0" lang="en-CA" sz="1050" spc="-1" strike="noStrike">
              <a:latin typeface="Times New Roman"/>
            </a:endParaRPr>
          </a:p>
        </p:txBody>
      </p:sp>
      <p:sp>
        <p:nvSpPr>
          <p:cNvPr id="266" name="PlaceHolder 45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67" name="PlaceHolder 46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8E7DF9F-B0EB-412F-A404-A22E4975FC4A}" type="slidenum">
              <a:rPr b="0" lang="en-CA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CA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grpSp>
        <p:nvGrpSpPr>
          <p:cNvPr id="305" name="Group 1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306" name="Group 2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07" name="CustomShape 3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4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5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6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/>
                <a:ah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CustomShape 7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8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/>
                <a:ah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9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CustomShape 10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11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CustomShape 12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/>
                <a:ah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CustomShape 13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/>
                <a:ah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Line 14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CustomShape 15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/>
                <a:ah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CustomShape 16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/>
                <a:ah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CustomShape 17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/>
                <a:ah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CustomShape 18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/>
                <a:ah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CustomShape 19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CustomShape 20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/>
                <a:ah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CustomShape 21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CustomShape 22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/>
                <a:ah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23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24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/>
                <a:ah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CustomShape 25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/>
                <a:ah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26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27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28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/>
                <a:ah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29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/>
                <a:ah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4" name="Group 30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35" name="CustomShape 31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/>
                <a:ah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CustomShape 32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/>
                <a:ah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CustomShape 33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CustomShape 34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/>
                <a:ah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35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/>
                <a:ah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CustomShape 36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/>
                <a:ah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CustomShape 37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CustomShape 38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/>
                <a:ah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CustomShape 39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/>
                <a:ah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CustomShape 40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45" name="PlaceHolder 41"/>
          <p:cNvSpPr>
            <a:spLocks noGrp="1"/>
          </p:cNvSpPr>
          <p:nvPr>
            <p:ph type="title"/>
          </p:nvPr>
        </p:nvSpPr>
        <p:spPr>
          <a:xfrm>
            <a:off x="1141560" y="609480"/>
            <a:ext cx="9905760" cy="34286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46" name="PlaceHolder 42"/>
          <p:cNvSpPr>
            <a:spLocks noGrp="1"/>
          </p:cNvSpPr>
          <p:nvPr>
            <p:ph type="body"/>
          </p:nvPr>
        </p:nvSpPr>
        <p:spPr>
          <a:xfrm>
            <a:off x="1141560" y="4419720"/>
            <a:ext cx="9903960" cy="137124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Click to edit Master text styles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47" name="PlaceHolder 43"/>
          <p:cNvSpPr>
            <a:spLocks noGrp="1"/>
          </p:cNvSpPr>
          <p:nvPr>
            <p:ph type="dt"/>
          </p:nvPr>
        </p:nvSpPr>
        <p:spPr>
          <a:xfrm>
            <a:off x="7457040" y="58831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ED6813-9E9D-4A99-8EA4-5F73F7B3147C}" type="datetime">
              <a:rPr b="0" lang="en-CA" sz="1050" spc="-1" strike="noStrike">
                <a:solidFill>
                  <a:srgbClr val="ffffff"/>
                </a:solidFill>
                <a:latin typeface="Tw Cen MT"/>
              </a:rPr>
              <a:t>20-12-12</a:t>
            </a:fld>
            <a:endParaRPr b="0" lang="en-CA" sz="1050" spc="-1" strike="noStrike">
              <a:latin typeface="Times New Roman"/>
            </a:endParaRPr>
          </a:p>
        </p:txBody>
      </p:sp>
      <p:sp>
        <p:nvSpPr>
          <p:cNvPr id="348" name="PlaceHolder 44"/>
          <p:cNvSpPr>
            <a:spLocks noGrp="1"/>
          </p:cNvSpPr>
          <p:nvPr>
            <p:ph type="ftr"/>
          </p:nvPr>
        </p:nvSpPr>
        <p:spPr>
          <a:xfrm>
            <a:off x="1141560" y="5883120"/>
            <a:ext cx="623880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349" name="PlaceHolder 45"/>
          <p:cNvSpPr>
            <a:spLocks noGrp="1"/>
          </p:cNvSpPr>
          <p:nvPr>
            <p:ph type="sldNum"/>
          </p:nvPr>
        </p:nvSpPr>
        <p:spPr>
          <a:xfrm>
            <a:off x="10276200" y="5883120"/>
            <a:ext cx="7707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8A8B59-3C49-4426-83DC-65AF817EAE70}" type="slidenum">
              <a:rPr b="0" lang="en-CA" sz="1050" spc="-1" strike="noStrike">
                <a:solidFill>
                  <a:srgbClr val="ffffff"/>
                </a:solidFill>
                <a:latin typeface="Tw Cen MT"/>
              </a:rPr>
              <a:t>&lt;number&gt;</a:t>
            </a:fld>
            <a:endParaRPr b="0" lang="en-CA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Tw Cen MT"/>
              </a:rPr>
              <a:t>SSH Key-base authentication</a:t>
            </a:r>
            <a:endParaRPr b="0" lang="en-US" sz="48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CA" sz="2000" spc="-1" strike="noStrike" cap="all">
                <a:solidFill>
                  <a:srgbClr val="7c96a3"/>
                </a:solidFill>
                <a:latin typeface="Tw Cen MT"/>
              </a:rPr>
              <a:t>Lawrence Mboutchouang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CA" sz="2000" spc="-1" strike="noStrike" cap="all">
                <a:solidFill>
                  <a:srgbClr val="7c96a3"/>
                </a:solidFill>
                <a:latin typeface="Tw Cen MT"/>
              </a:rPr>
              <a:t>Akash deep singh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Main features: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1141560" y="2249640"/>
            <a:ext cx="4878000" cy="354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Tw Cen MT"/>
              </a:rPr>
              <a:t>User machine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User Key pair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ssh-keygen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~/.ssh/id_rsa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~/.ssh/id_rsa.pub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~/.ssh/know_hosts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6172200" y="2249640"/>
            <a:ext cx="4874760" cy="354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Tw Cen MT"/>
              </a:rPr>
              <a:t>Host (server) machine</a:t>
            </a:r>
            <a:endParaRPr b="0" lang="en-US" sz="24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Host key pair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/etc/ssh/ssh_host_rsa_key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/etc/ssh/ssh_host_rsa_key.pub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Tw Cen MT"/>
              </a:rPr>
              <a:t>~/.ssh/authorized_keys</a:t>
            </a:r>
            <a:endParaRPr b="0" lang="en-US" sz="20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1146600" y="609480"/>
            <a:ext cx="3855600" cy="1639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Tw Cen MT"/>
              </a:rPr>
              <a:t>Configuration/</a:t>
            </a:r>
            <a:br/>
            <a:r>
              <a:rPr b="0" lang="en-US" sz="3200" spc="-1" strike="noStrike" cap="all">
                <a:solidFill>
                  <a:srgbClr val="ffffff"/>
                </a:solidFill>
                <a:latin typeface="Tw Cen MT"/>
              </a:rPr>
              <a:t>Preparation</a:t>
            </a:r>
            <a:endParaRPr b="0" lang="en-US" sz="3200" spc="-1" strike="noStrike">
              <a:solidFill>
                <a:srgbClr val="ffffff"/>
              </a:solidFill>
              <a:latin typeface="Tw Cen MT"/>
            </a:endParaRPr>
          </a:p>
        </p:txBody>
      </p:sp>
      <p:grpSp>
        <p:nvGrpSpPr>
          <p:cNvPr id="392" name="Group 2"/>
          <p:cNvGrpSpPr/>
          <p:nvPr/>
        </p:nvGrpSpPr>
        <p:grpSpPr>
          <a:xfrm>
            <a:off x="5157000" y="901080"/>
            <a:ext cx="5889240" cy="4580640"/>
            <a:chOff x="5157000" y="901080"/>
            <a:chExt cx="5889240" cy="4580640"/>
          </a:xfrm>
        </p:grpSpPr>
        <p:sp>
          <p:nvSpPr>
            <p:cNvPr id="393" name="CustomShape 3"/>
            <p:cNvSpPr/>
            <p:nvPr/>
          </p:nvSpPr>
          <p:spPr>
            <a:xfrm>
              <a:off x="5157000" y="901080"/>
              <a:ext cx="2617200" cy="13086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0520" rIns="72360" tIns="86400" bIns="86760" anchor="ctr">
              <a:noAutofit/>
            </a:bodyPr>
            <a:p>
              <a:pPr algn="ctr">
                <a:lnSpc>
                  <a:spcPct val="90000"/>
                </a:lnSpc>
                <a:spcAft>
                  <a:spcPts val="1329"/>
                </a:spcAft>
              </a:pPr>
              <a:r>
                <a:rPr b="0" lang="en-CA" sz="3800" spc="-1" strike="noStrike">
                  <a:solidFill>
                    <a:srgbClr val="ffffff"/>
                  </a:solidFill>
                  <a:latin typeface="Tw Cen MT"/>
                </a:rPr>
                <a:t>User key pair</a:t>
              </a:r>
              <a:endParaRPr b="0" lang="en-CA" sz="3800" spc="-1" strike="noStrike">
                <a:latin typeface="Arial"/>
              </a:endParaRPr>
            </a:p>
          </p:txBody>
        </p:sp>
        <p:sp>
          <p:nvSpPr>
            <p:cNvPr id="394" name="CustomShape 4"/>
            <p:cNvSpPr/>
            <p:nvPr/>
          </p:nvSpPr>
          <p:spPr>
            <a:xfrm>
              <a:off x="5418720" y="2210040"/>
              <a:ext cx="261360" cy="981360"/>
            </a:xfrm>
            <a:custGeom>
              <a:avLst/>
              <a:gdLst/>
              <a:ahLst/>
              <a:rect l="l" t="t" r="r" b="b"/>
              <a:pathLst>
                <a:path w="261767" h="981629">
                  <a:moveTo>
                    <a:pt x="0" y="0"/>
                  </a:moveTo>
                  <a:lnTo>
                    <a:pt x="0" y="981629"/>
                  </a:lnTo>
                  <a:lnTo>
                    <a:pt x="261767" y="98162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95" name="CustomShape 5"/>
            <p:cNvSpPr/>
            <p:nvPr/>
          </p:nvSpPr>
          <p:spPr>
            <a:xfrm>
              <a:off x="5680440" y="2537280"/>
              <a:ext cx="2093760" cy="1308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2080" rIns="43920" tIns="67320" bIns="6768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CA" sz="2300" spc="-1" strike="noStrike">
                  <a:solidFill>
                    <a:srgbClr val="ffffff"/>
                  </a:solidFill>
                  <a:latin typeface="Tw Cen MT"/>
                </a:rPr>
                <a:t>Manually copied and inserted into</a:t>
              </a:r>
              <a:endParaRPr b="0" lang="en-CA" sz="2300" spc="-1" strike="noStrike">
                <a:latin typeface="Arial"/>
              </a:endParaRPr>
            </a:p>
          </p:txBody>
        </p:sp>
        <p:sp>
          <p:nvSpPr>
            <p:cNvPr id="396" name="CustomShape 6"/>
            <p:cNvSpPr/>
            <p:nvPr/>
          </p:nvSpPr>
          <p:spPr>
            <a:xfrm>
              <a:off x="5418720" y="2210040"/>
              <a:ext cx="261360" cy="2617200"/>
            </a:xfrm>
            <a:custGeom>
              <a:avLst/>
              <a:gdLst/>
              <a:ahLst/>
              <a:rect l="l" t="t" r="r" b="b"/>
              <a:pathLst>
                <a:path w="261767" h="2617677">
                  <a:moveTo>
                    <a:pt x="0" y="0"/>
                  </a:moveTo>
                  <a:lnTo>
                    <a:pt x="0" y="2617677"/>
                  </a:lnTo>
                  <a:lnTo>
                    <a:pt x="261767" y="261767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97" name="CustomShape 7"/>
            <p:cNvSpPr/>
            <p:nvPr/>
          </p:nvSpPr>
          <p:spPr>
            <a:xfrm>
              <a:off x="5680440" y="4173120"/>
              <a:ext cx="2093760" cy="1308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2080" rIns="43920" tIns="67320" bIns="6768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CA" sz="2300" spc="-1" strike="noStrike">
                  <a:solidFill>
                    <a:srgbClr val="ffffff"/>
                  </a:solidFill>
                  <a:latin typeface="Tw Cen MT"/>
                </a:rPr>
                <a:t>Authorized_keys</a:t>
              </a:r>
              <a:endParaRPr b="0" lang="en-CA" sz="2300" spc="-1" strike="noStrike">
                <a:latin typeface="Arial"/>
              </a:endParaRPr>
            </a:p>
          </p:txBody>
        </p:sp>
        <p:sp>
          <p:nvSpPr>
            <p:cNvPr id="398" name="CustomShape 8"/>
            <p:cNvSpPr/>
            <p:nvPr/>
          </p:nvSpPr>
          <p:spPr>
            <a:xfrm>
              <a:off x="8429040" y="901080"/>
              <a:ext cx="2617200" cy="13086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10520" rIns="72360" tIns="86400" bIns="86760" anchor="ctr">
              <a:noAutofit/>
            </a:bodyPr>
            <a:p>
              <a:pPr algn="ctr">
                <a:lnSpc>
                  <a:spcPct val="90000"/>
                </a:lnSpc>
                <a:spcAft>
                  <a:spcPts val="1329"/>
                </a:spcAft>
              </a:pPr>
              <a:r>
                <a:rPr b="0" lang="en-CA" sz="3800" spc="-1" strike="noStrike">
                  <a:solidFill>
                    <a:srgbClr val="ffffff"/>
                  </a:solidFill>
                  <a:latin typeface="Tw Cen MT"/>
                </a:rPr>
                <a:t>Known_hosts</a:t>
              </a:r>
              <a:endParaRPr b="0" lang="en-CA" sz="3800" spc="-1" strike="noStrike">
                <a:latin typeface="Arial"/>
              </a:endParaRPr>
            </a:p>
          </p:txBody>
        </p:sp>
        <p:sp>
          <p:nvSpPr>
            <p:cNvPr id="399" name="CustomShape 9"/>
            <p:cNvSpPr/>
            <p:nvPr/>
          </p:nvSpPr>
          <p:spPr>
            <a:xfrm>
              <a:off x="8690760" y="2210040"/>
              <a:ext cx="261360" cy="981360"/>
            </a:xfrm>
            <a:custGeom>
              <a:avLst/>
              <a:gdLst/>
              <a:ahLst/>
              <a:rect l="l" t="t" r="r" b="b"/>
              <a:pathLst>
                <a:path w="261767" h="981629">
                  <a:moveTo>
                    <a:pt x="0" y="0"/>
                  </a:moveTo>
                  <a:lnTo>
                    <a:pt x="0" y="981629"/>
                  </a:lnTo>
                  <a:lnTo>
                    <a:pt x="261767" y="981629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00" name="CustomShape 10"/>
            <p:cNvSpPr/>
            <p:nvPr/>
          </p:nvSpPr>
          <p:spPr>
            <a:xfrm>
              <a:off x="8952480" y="2537280"/>
              <a:ext cx="2093760" cy="1308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2080" rIns="43920" tIns="67320" bIns="6768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CA" sz="2300" spc="-1" strike="noStrike">
                  <a:solidFill>
                    <a:srgbClr val="ffffff"/>
                  </a:solidFill>
                  <a:latin typeface="Tw Cen MT"/>
                </a:rPr>
                <a:t>Fetch during first login *</a:t>
              </a:r>
              <a:endParaRPr b="0" lang="en-CA" sz="2300" spc="-1" strike="noStrike">
                <a:latin typeface="Arial"/>
              </a:endParaRPr>
            </a:p>
          </p:txBody>
        </p:sp>
        <p:sp>
          <p:nvSpPr>
            <p:cNvPr id="401" name="CustomShape 11"/>
            <p:cNvSpPr/>
            <p:nvPr/>
          </p:nvSpPr>
          <p:spPr>
            <a:xfrm>
              <a:off x="8690760" y="2210040"/>
              <a:ext cx="261360" cy="2617200"/>
            </a:xfrm>
            <a:custGeom>
              <a:avLst/>
              <a:gdLst/>
              <a:ahLst/>
              <a:rect l="l" t="t" r="r" b="b"/>
              <a:pathLst>
                <a:path w="261767" h="2617677">
                  <a:moveTo>
                    <a:pt x="0" y="0"/>
                  </a:moveTo>
                  <a:lnTo>
                    <a:pt x="0" y="2617677"/>
                  </a:lnTo>
                  <a:lnTo>
                    <a:pt x="261767" y="2617677"/>
                  </a:lnTo>
                </a:path>
              </a:pathLst>
            </a:cu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402" name="CustomShape 12"/>
            <p:cNvSpPr/>
            <p:nvPr/>
          </p:nvSpPr>
          <p:spPr>
            <a:xfrm>
              <a:off x="8952480" y="4173120"/>
              <a:ext cx="2093760" cy="13086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2080" rIns="43920" tIns="67320" bIns="67680" anchor="ctr">
              <a:noAutofit/>
            </a:bodyPr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CA" sz="2300" spc="-1" strike="noStrike">
                  <a:solidFill>
                    <a:srgbClr val="ffffff"/>
                  </a:solidFill>
                  <a:latin typeface="Tw Cen MT"/>
                </a:rPr>
                <a:t>Host key pair </a:t>
              </a:r>
              <a:endParaRPr b="0" lang="en-CA" sz="2300" spc="-1" strike="noStrike">
                <a:latin typeface="Arial"/>
              </a:endParaRPr>
            </a:p>
          </p:txBody>
        </p:sp>
      </p:grpSp>
      <p:grpSp>
        <p:nvGrpSpPr>
          <p:cNvPr id="403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04" name="TextShape 14"/>
          <p:cNvSpPr txBox="1"/>
          <p:nvPr/>
        </p:nvSpPr>
        <p:spPr>
          <a:xfrm>
            <a:off x="1146600" y="2249640"/>
            <a:ext cx="3855600" cy="3541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85840" indent="-2854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More than one user key pair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85840" indent="-2854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Usernames does not need to be the same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  <a:p>
            <a:pPr marL="285840" indent="-2854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Wingdings" charset="2"/>
              <a:buChar char=""/>
            </a:pPr>
            <a:r>
              <a:rPr b="0" lang="en-US" sz="1600" spc="-1" strike="noStrike">
                <a:solidFill>
                  <a:srgbClr val="ffffff"/>
                </a:solidFill>
                <a:latin typeface="Tw Cen MT"/>
              </a:rPr>
              <a:t>Find a cipher supported both by the client and the server</a:t>
            </a:r>
            <a:endParaRPr b="0" lang="en-US" sz="16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1146600" y="609480"/>
            <a:ext cx="3855600" cy="1639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cap="all">
                <a:solidFill>
                  <a:srgbClr val="ffffff"/>
                </a:solidFill>
                <a:latin typeface="Tw Cen MT"/>
              </a:rPr>
              <a:t>SSh connection</a:t>
            </a:r>
            <a:endParaRPr b="0" lang="en-US" sz="3200" spc="-1" strike="noStrike">
              <a:solidFill>
                <a:srgbClr val="ffffff"/>
              </a:solidFill>
              <a:latin typeface="Tw Cen MT"/>
            </a:endParaRPr>
          </a:p>
        </p:txBody>
      </p:sp>
      <p:grpSp>
        <p:nvGrpSpPr>
          <p:cNvPr id="406" name="Group 2"/>
          <p:cNvGrpSpPr/>
          <p:nvPr/>
        </p:nvGrpSpPr>
        <p:grpSpPr>
          <a:xfrm>
            <a:off x="385920" y="2158920"/>
            <a:ext cx="10515960" cy="3830760"/>
            <a:chOff x="385920" y="2158920"/>
            <a:chExt cx="10515960" cy="3830760"/>
          </a:xfrm>
        </p:grpSpPr>
        <p:sp>
          <p:nvSpPr>
            <p:cNvPr id="407" name="CustomShape 3"/>
            <p:cNvSpPr/>
            <p:nvPr/>
          </p:nvSpPr>
          <p:spPr>
            <a:xfrm>
              <a:off x="385920" y="3281400"/>
              <a:ext cx="2000880" cy="1650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0560" rIns="32400" tIns="70560" bIns="42408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55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CA" sz="1700" spc="-1" strike="noStrike">
                  <a:solidFill>
                    <a:srgbClr val="ffffff"/>
                  </a:solidFill>
                  <a:latin typeface="Tw Cen MT"/>
                </a:rPr>
                <a:t>Local client use the ssh command to log in to the remote server</a:t>
              </a:r>
              <a:endParaRPr b="0" lang="en-CA" sz="1700" spc="-1" strike="noStrike">
                <a:latin typeface="Arial"/>
              </a:endParaRPr>
            </a:p>
          </p:txBody>
        </p:sp>
        <p:sp>
          <p:nvSpPr>
            <p:cNvPr id="408" name="CustomShape 4"/>
            <p:cNvSpPr/>
            <p:nvPr/>
          </p:nvSpPr>
          <p:spPr>
            <a:xfrm>
              <a:off x="1447560" y="3447720"/>
              <a:ext cx="2541960" cy="2541960"/>
            </a:xfrm>
            <a:prstGeom prst="leftCircularArrow">
              <a:avLst>
                <a:gd name="adj1" fmla="val 4463"/>
                <a:gd name="adj2" fmla="val 566858"/>
                <a:gd name="adj3" fmla="val 2342368"/>
                <a:gd name="adj4" fmla="val 9024489"/>
                <a:gd name="adj5" fmla="val 5207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5"/>
            <p:cNvSpPr/>
            <p:nvPr/>
          </p:nvSpPr>
          <p:spPr>
            <a:xfrm>
              <a:off x="830880" y="4578480"/>
              <a:ext cx="1778760" cy="7070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0840" rIns="39960" tIns="47520" bIns="4716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CA" sz="2100" spc="-1" strike="noStrike">
                  <a:solidFill>
                    <a:srgbClr val="ffffff"/>
                  </a:solidFill>
                  <a:latin typeface="Tw Cen MT"/>
                </a:rPr>
                <a:t>Log in</a:t>
              </a:r>
              <a:endParaRPr b="0" lang="en-CA" sz="2100" spc="-1" strike="noStrike">
                <a:latin typeface="Arial"/>
              </a:endParaRPr>
            </a:p>
          </p:txBody>
        </p:sp>
        <p:sp>
          <p:nvSpPr>
            <p:cNvPr id="410" name="CustomShape 6"/>
            <p:cNvSpPr/>
            <p:nvPr/>
          </p:nvSpPr>
          <p:spPr>
            <a:xfrm>
              <a:off x="3150000" y="3281400"/>
              <a:ext cx="2000880" cy="1650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0560" rIns="32400" tIns="424080" bIns="7056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55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CA" sz="1700" spc="-1" strike="noStrike">
                  <a:solidFill>
                    <a:srgbClr val="ffffff"/>
                  </a:solidFill>
                  <a:latin typeface="Tw Cen MT"/>
                </a:rPr>
                <a:t>“</a:t>
              </a:r>
              <a:r>
                <a:rPr b="0" lang="en-CA" sz="1700" spc="-1" strike="noStrike">
                  <a:solidFill>
                    <a:srgbClr val="ffffff"/>
                  </a:solidFill>
                  <a:latin typeface="Tw Cen MT"/>
                </a:rPr>
                <a:t>Key exchange init”</a:t>
              </a:r>
              <a:endParaRPr b="0" lang="en-CA" sz="17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55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CA" sz="1700" spc="-1" strike="noStrike">
                  <a:solidFill>
                    <a:srgbClr val="ffffff"/>
                  </a:solidFill>
                  <a:latin typeface="Tw Cen MT"/>
                </a:rPr>
                <a:t>Diffie-Hellman key exchange</a:t>
              </a:r>
              <a:endParaRPr b="0" lang="en-CA" sz="1700" spc="-1" strike="noStrike">
                <a:latin typeface="Arial"/>
              </a:endParaRPr>
            </a:p>
          </p:txBody>
        </p:sp>
        <p:sp>
          <p:nvSpPr>
            <p:cNvPr id="411" name="CustomShape 7"/>
            <p:cNvSpPr/>
            <p:nvPr/>
          </p:nvSpPr>
          <p:spPr>
            <a:xfrm>
              <a:off x="4195080" y="2158920"/>
              <a:ext cx="2797560" cy="2797560"/>
            </a:xfrm>
            <a:prstGeom prst="circularArrow">
              <a:avLst>
                <a:gd name="adj1" fmla="val 4055"/>
                <a:gd name="adj2" fmla="val 509947"/>
                <a:gd name="adj3" fmla="val 19314542"/>
                <a:gd name="adj4" fmla="val 12575511"/>
                <a:gd name="adj5" fmla="val 4731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8"/>
            <p:cNvSpPr/>
            <p:nvPr/>
          </p:nvSpPr>
          <p:spPr>
            <a:xfrm>
              <a:off x="3594960" y="2927520"/>
              <a:ext cx="1778760" cy="7070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0840" rIns="39960" tIns="47520" bIns="4716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CA" sz="2100" spc="-1" strike="noStrike">
                  <a:solidFill>
                    <a:srgbClr val="ffffff"/>
                  </a:solidFill>
                  <a:latin typeface="Tw Cen MT"/>
                </a:rPr>
                <a:t>Configuration</a:t>
              </a:r>
              <a:endParaRPr b="0" lang="en-CA" sz="2100" spc="-1" strike="noStrike">
                <a:latin typeface="Arial"/>
              </a:endParaRPr>
            </a:p>
          </p:txBody>
        </p:sp>
        <p:sp>
          <p:nvSpPr>
            <p:cNvPr id="413" name="CustomShape 9"/>
            <p:cNvSpPr/>
            <p:nvPr/>
          </p:nvSpPr>
          <p:spPr>
            <a:xfrm>
              <a:off x="5914080" y="3281400"/>
              <a:ext cx="2000880" cy="1650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0560" rIns="32400" tIns="70560" bIns="42408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55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CA" sz="1700" spc="-1" strike="noStrike">
                  <a:solidFill>
                    <a:srgbClr val="ffffff"/>
                  </a:solidFill>
                  <a:latin typeface="Tw Cen MT"/>
                </a:rPr>
                <a:t>Client encrypt message with server’s Pub K</a:t>
              </a:r>
              <a:endParaRPr b="0" lang="en-CA" sz="17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55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CA" sz="1700" spc="-1" strike="noStrike">
                  <a:solidFill>
                    <a:srgbClr val="ffffff"/>
                  </a:solidFill>
                  <a:latin typeface="Tw Cen MT"/>
                </a:rPr>
                <a:t>Server decrypt the message</a:t>
              </a:r>
              <a:endParaRPr b="0" lang="en-CA" sz="1700" spc="-1" strike="noStrike">
                <a:latin typeface="Arial"/>
              </a:endParaRPr>
            </a:p>
          </p:txBody>
        </p:sp>
        <p:sp>
          <p:nvSpPr>
            <p:cNvPr id="414" name="CustomShape 10"/>
            <p:cNvSpPr/>
            <p:nvPr/>
          </p:nvSpPr>
          <p:spPr>
            <a:xfrm>
              <a:off x="6975720" y="3447720"/>
              <a:ext cx="2541960" cy="2541960"/>
            </a:xfrm>
            <a:prstGeom prst="leftCircularArrow">
              <a:avLst>
                <a:gd name="adj1" fmla="val 4463"/>
                <a:gd name="adj2" fmla="val 566858"/>
                <a:gd name="adj3" fmla="val 2342368"/>
                <a:gd name="adj4" fmla="val 9024489"/>
                <a:gd name="adj5" fmla="val 5207"/>
              </a:avLst>
            </a:prstGeom>
            <a:solidFill>
              <a:schemeClr val="accent1">
                <a:tint val="6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11"/>
            <p:cNvSpPr/>
            <p:nvPr/>
          </p:nvSpPr>
          <p:spPr>
            <a:xfrm>
              <a:off x="6359040" y="4578480"/>
              <a:ext cx="1778760" cy="7070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0840" rIns="39960" tIns="47520" bIns="4716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CA" sz="2100" spc="-1" strike="noStrike">
                  <a:solidFill>
                    <a:srgbClr val="ffffff"/>
                  </a:solidFill>
                  <a:latin typeface="Tw Cen MT"/>
                </a:rPr>
                <a:t>Authentication Server -&gt; client</a:t>
              </a:r>
              <a:endParaRPr b="0" lang="en-CA" sz="2100" spc="-1" strike="noStrike">
                <a:latin typeface="Arial"/>
              </a:endParaRPr>
            </a:p>
          </p:txBody>
        </p:sp>
        <p:sp>
          <p:nvSpPr>
            <p:cNvPr id="416" name="CustomShape 12"/>
            <p:cNvSpPr/>
            <p:nvPr/>
          </p:nvSpPr>
          <p:spPr>
            <a:xfrm>
              <a:off x="8678160" y="3281400"/>
              <a:ext cx="2000880" cy="165024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0560" rIns="32400" tIns="424080" bIns="70560">
              <a:noAutofit/>
            </a:bodyPr>
            <a:p>
              <a:pPr lvl="1" marL="171360" indent="-171000">
                <a:lnSpc>
                  <a:spcPct val="90000"/>
                </a:lnSpc>
                <a:spcAft>
                  <a:spcPts val="255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CA" sz="1700" spc="-1" strike="noStrike">
                  <a:solidFill>
                    <a:srgbClr val="ffffff"/>
                  </a:solidFill>
                  <a:latin typeface="Tw Cen MT"/>
                </a:rPr>
                <a:t>Reverse of the previous step</a:t>
              </a:r>
              <a:endParaRPr b="0" lang="en-CA" sz="1700" spc="-1" strike="noStrike">
                <a:latin typeface="Arial"/>
              </a:endParaRPr>
            </a:p>
            <a:p>
              <a:pPr lvl="1" marL="171360" indent="-171000">
                <a:lnSpc>
                  <a:spcPct val="90000"/>
                </a:lnSpc>
                <a:spcAft>
                  <a:spcPts val="255"/>
                </a:spcAft>
                <a:buClr>
                  <a:srgbClr val="ffffff"/>
                </a:buClr>
                <a:buFont typeface="Symbol" charset="2"/>
                <a:buChar char=""/>
              </a:pPr>
              <a:r>
                <a:rPr b="0" lang="en-CA" sz="1700" spc="-1" strike="noStrike">
                  <a:solidFill>
                    <a:srgbClr val="ffffff"/>
                  </a:solidFill>
                  <a:latin typeface="Tw Cen MT"/>
                </a:rPr>
                <a:t>Proceed with the main Session</a:t>
              </a:r>
              <a:endParaRPr b="0" lang="en-CA" sz="1700" spc="-1" strike="noStrike">
                <a:latin typeface="Arial"/>
              </a:endParaRPr>
            </a:p>
          </p:txBody>
        </p:sp>
        <p:sp>
          <p:nvSpPr>
            <p:cNvPr id="417" name="CustomShape 13"/>
            <p:cNvSpPr/>
            <p:nvPr/>
          </p:nvSpPr>
          <p:spPr>
            <a:xfrm>
              <a:off x="9123120" y="2927520"/>
              <a:ext cx="1778760" cy="70704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60840" rIns="39960" tIns="47520" bIns="47160" anchor="ctr">
              <a:noAutofit/>
            </a:bodyPr>
            <a:p>
              <a:pPr algn="ctr">
                <a:lnSpc>
                  <a:spcPct val="90000"/>
                </a:lnSpc>
                <a:spcAft>
                  <a:spcPts val="734"/>
                </a:spcAft>
              </a:pPr>
              <a:r>
                <a:rPr b="0" lang="en-CA" sz="2100" spc="-1" strike="noStrike">
                  <a:solidFill>
                    <a:srgbClr val="ffffff"/>
                  </a:solidFill>
                  <a:latin typeface="Tw Cen MT"/>
                </a:rPr>
                <a:t>Authentication client -&gt; Server</a:t>
              </a:r>
              <a:endParaRPr b="0" lang="en-CA" sz="2100" spc="-1" strike="noStrike">
                <a:latin typeface="Arial"/>
              </a:endParaRPr>
            </a:p>
          </p:txBody>
        </p:sp>
      </p:grpSp>
      <p:grpSp>
        <p:nvGrpSpPr>
          <p:cNvPr id="418" name="Group 1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141560" y="609480"/>
            <a:ext cx="9905760" cy="3428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Tw Cen MT"/>
              </a:rPr>
              <a:t>The end.</a:t>
            </a:r>
            <a:endParaRPr b="0" lang="en-US" sz="3600" spc="-1" strike="noStrike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1141560" y="4419720"/>
            <a:ext cx="990396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w Cen MT"/>
              </a:rPr>
              <a:t>Thank you!!</a:t>
            </a:r>
            <a:endParaRPr b="0" lang="en-US" sz="1800" spc="-1" strike="noStrike">
              <a:solidFill>
                <a:srgbClr val="ffffff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1086</TotalTime>
  <Application>LibreOffice/6.1.5.2$Linux_X86_64 LibreOffice_project/10$Build-2</Application>
  <Words>190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2020-12-12T01:44:27Z</dcterms:created>
  <dc:creator>Fanguem Lawrence Urielle Mboutchouang</dc:creator>
  <dc:description/>
  <dc:language>en-CA</dc:language>
  <cp:lastModifiedBy/>
  <dcterms:modified xsi:type="dcterms:W3CDTF">2020-12-12T15:03:28Z</dcterms:modified>
  <cp:revision>47</cp:revision>
  <dc:subject/>
  <dc:title>SSH Key-base authentication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