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zh-TW" altLang="en-US" noProof="0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1B6E3-0242-44F2-9523-7C7AE05A4F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14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8FF363-7B7B-42B3-95C4-A727995E997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747778-A964-40FE-A625-8589E7D9A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709392"/>
            <a:ext cx="6858000" cy="10877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 Object-oriented Programming, Part2: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66C92-95C3-42E7-BAD9-EAD269945CA1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70C0"/>
                </a:solidFill>
              </a:rPr>
              <a:t>定義類別</a:t>
            </a:r>
            <a:r>
              <a:rPr lang="en-US" altLang="zh-TW">
                <a:solidFill>
                  <a:srgbClr val="0070C0"/>
                </a:solidFill>
              </a:rPr>
              <a:t>: </a:t>
            </a:r>
            <a:r>
              <a:rPr lang="zh-TW" altLang="en-US">
                <a:solidFill>
                  <a:srgbClr val="0070C0"/>
                </a:solidFill>
              </a:rPr>
              <a:t>定義建構式</a:t>
            </a: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0EB0B1C-29D5-47A0-9F24-6F3C1D718F5C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TW" altLang="en-US" sz="2800">
                <a:ea typeface="標楷體" pitchFamily="65" charset="-120"/>
              </a:rPr>
              <a:t>用途：用於給定資料成員的初值，也就是用於初始化物件</a:t>
            </a:r>
          </a:p>
          <a:p>
            <a:r>
              <a:rPr lang="zh-TW" altLang="en-US" sz="2800">
                <a:ea typeface="標楷體" pitchFamily="65" charset="-120"/>
              </a:rPr>
              <a:t>語法：</a:t>
            </a:r>
            <a:br>
              <a:rPr lang="zh-TW" altLang="en-US" sz="2800">
                <a:ea typeface="標楷體" pitchFamily="65" charset="-120"/>
              </a:rPr>
            </a:br>
            <a:r>
              <a:rPr lang="en-US" altLang="zh-TW" sz="2800">
                <a:solidFill>
                  <a:srgbClr val="0000FF"/>
                </a:solidFill>
                <a:ea typeface="標楷體" pitchFamily="65" charset="-120"/>
              </a:rPr>
              <a:t>accessModifer</a:t>
            </a:r>
            <a:r>
              <a:rPr lang="zh-TW" altLang="en-US" sz="2800">
                <a:solidFill>
                  <a:srgbClr val="0000FF"/>
                </a:solidFill>
                <a:ea typeface="標楷體" pitchFamily="65" charset="-120"/>
              </a:rPr>
              <a:t>　類別名</a:t>
            </a:r>
            <a:r>
              <a:rPr lang="en-US" altLang="zh-TW" sz="2800">
                <a:ea typeface="標楷體" pitchFamily="65" charset="-120"/>
              </a:rPr>
              <a:t>(</a:t>
            </a:r>
            <a:r>
              <a:rPr lang="zh-TW" altLang="en-US" sz="2800">
                <a:ea typeface="標楷體" pitchFamily="65" charset="-120"/>
              </a:rPr>
              <a:t>參數列</a:t>
            </a:r>
            <a:r>
              <a:rPr lang="en-US" altLang="zh-TW" sz="2800">
                <a:ea typeface="標楷體" pitchFamily="65" charset="-120"/>
              </a:rPr>
              <a:t>) { </a:t>
            </a:r>
            <a:r>
              <a:rPr lang="zh-TW" altLang="en-US" sz="2800">
                <a:ea typeface="標楷體" pitchFamily="65" charset="-120"/>
              </a:rPr>
              <a:t>建構式內容</a:t>
            </a:r>
            <a:r>
              <a:rPr lang="en-US" altLang="zh-TW" sz="2800">
                <a:ea typeface="標楷體" pitchFamily="65" charset="-120"/>
              </a:rPr>
              <a:t>}</a:t>
            </a:r>
          </a:p>
          <a:p>
            <a:pPr lvl="1"/>
            <a:r>
              <a:rPr lang="zh-TW" altLang="en-US" sz="2400">
                <a:ea typeface="標楷體" pitchFamily="65" charset="-120"/>
              </a:rPr>
              <a:t>存取模式</a:t>
            </a:r>
            <a:r>
              <a:rPr lang="en-US" altLang="zh-TW" sz="2400">
                <a:ea typeface="標楷體" pitchFamily="65" charset="-120"/>
              </a:rPr>
              <a:t>: </a:t>
            </a:r>
            <a:r>
              <a:rPr lang="zh-TW" altLang="en-US" sz="2400">
                <a:ea typeface="標楷體" pitchFamily="65" charset="-120"/>
              </a:rPr>
              <a:t>一般情況下，均定義為</a:t>
            </a:r>
            <a:r>
              <a:rPr lang="en-US" altLang="zh-TW" sz="2400">
                <a:ea typeface="標楷體" pitchFamily="65" charset="-120"/>
              </a:rPr>
              <a:t>public</a:t>
            </a:r>
          </a:p>
          <a:p>
            <a:pPr lvl="1"/>
            <a:r>
              <a:rPr lang="zh-TW" altLang="en-US" sz="2400">
                <a:ea typeface="標楷體" pitchFamily="65" charset="-120"/>
              </a:rPr>
              <a:t>名稱同類別名稱</a:t>
            </a:r>
          </a:p>
          <a:p>
            <a:pPr lvl="1"/>
            <a:r>
              <a:rPr lang="zh-TW" altLang="en-US" sz="2400">
                <a:ea typeface="標楷體" pitchFamily="65" charset="-120"/>
              </a:rPr>
              <a:t>不能定義傳回值型態</a:t>
            </a:r>
          </a:p>
          <a:p>
            <a:r>
              <a:rPr lang="zh-TW" altLang="en-US" sz="2800">
                <a:ea typeface="標楷體" pitchFamily="65" charset="-120"/>
              </a:rPr>
              <a:t>實作練習：為</a:t>
            </a:r>
            <a:r>
              <a:rPr lang="en-US" altLang="zh-TW" sz="2800">
                <a:ea typeface="標楷體" pitchFamily="65" charset="-120"/>
              </a:rPr>
              <a:t>Circle class</a:t>
            </a:r>
            <a:r>
              <a:rPr lang="zh-TW" altLang="en-US" sz="2800">
                <a:ea typeface="標楷體" pitchFamily="65" charset="-120"/>
              </a:rPr>
              <a:t>定義建構式</a:t>
            </a:r>
          </a:p>
        </p:txBody>
      </p:sp>
    </p:spTree>
    <p:extLst>
      <p:ext uri="{BB962C8B-B14F-4D97-AF65-F5344CB8AC3E}">
        <p14:creationId xmlns:p14="http://schemas.microsoft.com/office/powerpoint/2010/main" val="306912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84212"/>
          </a:xfrm>
        </p:spPr>
        <p:txBody>
          <a:bodyPr/>
          <a:lstStyle/>
          <a:p>
            <a:r>
              <a:rPr lang="zh-TW" altLang="en-US" sz="2800">
                <a:solidFill>
                  <a:srgbClr val="0070C0"/>
                </a:solidFill>
              </a:rPr>
              <a:t>定義類別</a:t>
            </a:r>
            <a:r>
              <a:rPr lang="en-US" altLang="zh-TW" sz="2800">
                <a:solidFill>
                  <a:srgbClr val="0070C0"/>
                </a:solidFill>
              </a:rPr>
              <a:t>: </a:t>
            </a:r>
            <a:r>
              <a:rPr lang="zh-TW" altLang="en-US" sz="2800">
                <a:solidFill>
                  <a:srgbClr val="0070C0"/>
                </a:solidFill>
              </a:rPr>
              <a:t>定義</a:t>
            </a:r>
            <a:r>
              <a:rPr lang="en-US" altLang="zh-TW" sz="2800">
                <a:solidFill>
                  <a:srgbClr val="0070C0"/>
                </a:solidFill>
              </a:rPr>
              <a:t>Get Methods (Accessor Methods)</a:t>
            </a:r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D5F806F-8B3F-4D85-AAA5-3A8B99DCAB7F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800" dirty="0">
                <a:ea typeface="標楷體" pitchFamily="65" charset="-120"/>
              </a:rPr>
              <a:t>用途：用於讀取資料成員的值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800" dirty="0">
                <a:ea typeface="標楷體" pitchFamily="65" charset="-120"/>
              </a:rPr>
              <a:t>語法：</a:t>
            </a:r>
            <a:br>
              <a:rPr lang="zh-TW" altLang="en-US" sz="2800" dirty="0">
                <a:ea typeface="標楷體" pitchFamily="65" charset="-120"/>
              </a:rPr>
            </a:br>
            <a:r>
              <a:rPr lang="zh-TW" altLang="en-US" sz="2800" dirty="0">
                <a:ea typeface="標楷體" pitchFamily="65" charset="-120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標楷體" pitchFamily="65" charset="-120"/>
              </a:rPr>
              <a:t>accessModifer</a:t>
            </a:r>
            <a:r>
              <a:rPr lang="zh-TW" altLang="en-US" sz="2800" dirty="0">
                <a:solidFill>
                  <a:srgbClr val="0000FF"/>
                </a:solidFill>
                <a:ea typeface="標楷體" pitchFamily="65" charset="-120"/>
              </a:rPr>
              <a:t>傳回值型態</a:t>
            </a:r>
            <a:r>
              <a:rPr lang="zh-TW" altLang="en-US" sz="2800" dirty="0">
                <a:ea typeface="標楷體" pitchFamily="65" charset="-120"/>
              </a:rPr>
              <a:t> 名稱</a:t>
            </a:r>
            <a:r>
              <a:rPr lang="en-US" altLang="zh-TW" sz="2800" dirty="0">
                <a:ea typeface="標楷體" pitchFamily="65" charset="-120"/>
              </a:rPr>
              <a:t>( ) {</a:t>
            </a:r>
            <a:r>
              <a:rPr lang="zh-TW" altLang="en-US" sz="2800" dirty="0">
                <a:ea typeface="標楷體" pitchFamily="65" charset="-120"/>
              </a:rPr>
              <a:t>方法內容</a:t>
            </a:r>
            <a:r>
              <a:rPr lang="en-US" altLang="zh-TW" sz="2800" dirty="0">
                <a:ea typeface="標楷體" pitchFamily="65" charset="-120"/>
              </a:rPr>
              <a:t>}</a:t>
            </a: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2400" dirty="0">
                <a:ea typeface="標楷體" pitchFamily="65" charset="-120"/>
              </a:rPr>
              <a:t>存取模式：一般情況下為</a:t>
            </a:r>
            <a:r>
              <a:rPr lang="en-US" altLang="zh-TW" sz="2400" dirty="0">
                <a:ea typeface="標楷體" pitchFamily="65" charset="-120"/>
              </a:rPr>
              <a:t>public</a:t>
            </a: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2400" dirty="0">
                <a:ea typeface="標楷體" pitchFamily="65" charset="-120"/>
              </a:rPr>
              <a:t>傳回值型態：同所要讀取的資料型態</a:t>
            </a: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sz="2400" dirty="0">
                <a:ea typeface="標楷體" pitchFamily="65" charset="-120"/>
              </a:rPr>
              <a:t>名稱：自訂，一般命名為</a:t>
            </a:r>
            <a:r>
              <a:rPr lang="en-US" altLang="zh-TW" sz="2400" dirty="0" err="1">
                <a:solidFill>
                  <a:srgbClr val="0070C0"/>
                </a:solidFill>
                <a:ea typeface="標楷體" pitchFamily="65" charset="-120"/>
              </a:rPr>
              <a:t>get</a:t>
            </a:r>
            <a:r>
              <a:rPr lang="en-US" altLang="zh-TW" sz="2400" dirty="0" err="1">
                <a:ea typeface="標楷體" pitchFamily="65" charset="-120"/>
              </a:rPr>
              <a:t>DataName</a:t>
            </a:r>
            <a:endParaRPr lang="en-US" altLang="zh-TW" sz="2400" dirty="0">
              <a:ea typeface="標楷體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800" dirty="0">
                <a:ea typeface="標楷體" pitchFamily="65" charset="-120"/>
              </a:rPr>
              <a:t>實作練習：為</a:t>
            </a:r>
            <a:r>
              <a:rPr lang="en-US" altLang="zh-TW" sz="2800" dirty="0">
                <a:ea typeface="標楷體" pitchFamily="65" charset="-120"/>
              </a:rPr>
              <a:t>Circle class</a:t>
            </a:r>
            <a:r>
              <a:rPr lang="zh-TW" altLang="en-US" sz="2800" dirty="0">
                <a:ea typeface="標楷體" pitchFamily="65" charset="-120"/>
              </a:rPr>
              <a:t>的</a:t>
            </a:r>
            <a:r>
              <a:rPr lang="en-US" altLang="zh-TW" sz="2800" dirty="0">
                <a:ea typeface="標楷體" pitchFamily="65" charset="-120"/>
              </a:rPr>
              <a:t>radius</a:t>
            </a:r>
            <a:r>
              <a:rPr lang="zh-TW" altLang="en-US" sz="2800" dirty="0">
                <a:ea typeface="標楷體" pitchFamily="65" charset="-120"/>
              </a:rPr>
              <a:t>定義</a:t>
            </a:r>
            <a:r>
              <a:rPr lang="en-US" altLang="zh-TW" sz="2800" dirty="0">
                <a:ea typeface="標楷體" pitchFamily="65" charset="-120"/>
              </a:rPr>
              <a:t>Get Method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TW" sz="24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87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3800" dirty="0">
                <a:solidFill>
                  <a:srgbClr val="0070C0"/>
                </a:solidFill>
              </a:rPr>
              <a:t>定義類別</a:t>
            </a:r>
            <a:r>
              <a:rPr lang="en-US" altLang="zh-TW" sz="3800" dirty="0">
                <a:solidFill>
                  <a:srgbClr val="0070C0"/>
                </a:solidFill>
              </a:rPr>
              <a:t>: </a:t>
            </a:r>
            <a:br>
              <a:rPr lang="en-US" altLang="zh-TW" sz="3800" dirty="0">
                <a:solidFill>
                  <a:srgbClr val="0070C0"/>
                </a:solidFill>
              </a:rPr>
            </a:br>
            <a:r>
              <a:rPr lang="zh-TW" altLang="en-US" sz="3800" dirty="0">
                <a:solidFill>
                  <a:srgbClr val="0070C0"/>
                </a:solidFill>
              </a:rPr>
              <a:t>定義</a:t>
            </a:r>
            <a:r>
              <a:rPr lang="en-US" altLang="zh-TW" sz="3800" dirty="0">
                <a:solidFill>
                  <a:srgbClr val="0070C0"/>
                </a:solidFill>
              </a:rPr>
              <a:t>Set Methods (</a:t>
            </a:r>
            <a:r>
              <a:rPr lang="en-US" altLang="zh-TW" sz="3800" dirty="0" err="1">
                <a:solidFill>
                  <a:srgbClr val="0070C0"/>
                </a:solidFill>
              </a:rPr>
              <a:t>Mutator</a:t>
            </a:r>
            <a:r>
              <a:rPr lang="en-US" altLang="zh-TW" sz="3800" dirty="0">
                <a:solidFill>
                  <a:srgbClr val="0070C0"/>
                </a:solidFill>
              </a:rPr>
              <a:t> Methods)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37342CC-4591-4CE0-B926-4F779DC75347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用途：用於指定值給特定的資料成員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語法：</a:t>
            </a:r>
            <a:br>
              <a:rPr lang="zh-TW" altLang="en-US" dirty="0">
                <a:latin typeface="Garamond" pitchFamily="18" charset="0"/>
                <a:ea typeface="標楷體" pitchFamily="65" charset="-120"/>
              </a:rPr>
            </a:br>
            <a:r>
              <a:rPr lang="zh-TW" altLang="en-US" dirty="0">
                <a:latin typeface="Garamond" pitchFamily="18" charset="0"/>
                <a:ea typeface="標楷體" pitchFamily="65" charset="-120"/>
              </a:rPr>
              <a:t> </a:t>
            </a:r>
            <a:r>
              <a:rPr lang="en-US" altLang="zh-TW" sz="2200" dirty="0" err="1">
                <a:solidFill>
                  <a:srgbClr val="0000FF"/>
                </a:solidFill>
                <a:ea typeface="標楷體" pitchFamily="65" charset="-120"/>
              </a:rPr>
              <a:t>accessModifer</a:t>
            </a:r>
            <a:r>
              <a:rPr lang="en-US" altLang="zh-TW" sz="2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 void </a:t>
            </a:r>
            <a:r>
              <a:rPr lang="zh-TW" altLang="en-US" sz="2200" dirty="0">
                <a:latin typeface="Garamond" pitchFamily="18" charset="0"/>
                <a:ea typeface="標楷體" pitchFamily="65" charset="-120"/>
              </a:rPr>
              <a:t>名稱</a:t>
            </a:r>
            <a:r>
              <a:rPr lang="en-US" altLang="zh-TW" sz="2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參數型態　</a:t>
            </a:r>
            <a:r>
              <a:rPr lang="zh-TW" altLang="en-US" sz="2200" dirty="0">
                <a:latin typeface="Garamond" pitchFamily="18" charset="0"/>
                <a:ea typeface="標楷體" pitchFamily="65" charset="-120"/>
              </a:rPr>
              <a:t>參數</a:t>
            </a:r>
            <a:r>
              <a:rPr lang="zh-TW" altLang="en-US" sz="2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名稱 </a:t>
            </a:r>
            <a:r>
              <a:rPr lang="en-US" altLang="zh-TW" sz="2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) {</a:t>
            </a:r>
            <a:r>
              <a:rPr lang="zh-TW" altLang="en-US" sz="2200" dirty="0">
                <a:solidFill>
                  <a:srgbClr val="0000FF"/>
                </a:solidFill>
                <a:ea typeface="標楷體" pitchFamily="65" charset="-120"/>
              </a:rPr>
              <a:t>方法內容</a:t>
            </a:r>
            <a:r>
              <a:rPr lang="en-US" altLang="zh-TW" sz="2200" dirty="0">
                <a:solidFill>
                  <a:srgbClr val="0000FF"/>
                </a:solidFill>
                <a:ea typeface="標楷體" pitchFamily="65" charset="-120"/>
              </a:rPr>
              <a:t>}</a:t>
            </a:r>
            <a:endParaRPr lang="en-US" altLang="zh-TW" sz="2200" dirty="0">
              <a:solidFill>
                <a:srgbClr val="0000FF"/>
              </a:solidFill>
              <a:latin typeface="Garamond" pitchFamily="18" charset="0"/>
              <a:ea typeface="標楷體" pitchFamily="65" charset="-120"/>
            </a:endParaRP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存取模式：一般情況下為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public</a:t>
            </a: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傳回值型態：一般為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void</a:t>
            </a: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名稱：自訂，一般命名為</a:t>
            </a:r>
            <a:r>
              <a:rPr lang="en-US" altLang="zh-TW" dirty="0" err="1">
                <a:latin typeface="Garamond" pitchFamily="18" charset="0"/>
                <a:ea typeface="標楷體" pitchFamily="65" charset="-120"/>
              </a:rPr>
              <a:t>setDataName</a:t>
            </a:r>
            <a:endParaRPr lang="en-US" altLang="zh-TW" dirty="0">
              <a:latin typeface="Garamond" pitchFamily="18" charset="0"/>
              <a:ea typeface="標楷體" pitchFamily="65" charset="-120"/>
            </a:endParaRP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參數型態：同資料成員的型態</a:t>
            </a:r>
          </a:p>
          <a:p>
            <a:pPr marL="731520" lvl="1" indent="-457200" fontAlgn="auto">
              <a:spcAft>
                <a:spcPts val="0"/>
              </a:spcAft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參數名稱：自訂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TW" altLang="en-US" sz="2800" dirty="0">
                <a:ea typeface="標楷體" pitchFamily="65" charset="-120"/>
              </a:rPr>
              <a:t>實作練習：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為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Circle class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的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radius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定義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Set Method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TW" sz="2400" dirty="0">
              <a:latin typeface="Garamond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97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70C0"/>
                </a:solidFill>
                <a:latin typeface="標楷體" pitchFamily="65" charset="-120"/>
              </a:rPr>
              <a:t>定義類別</a:t>
            </a:r>
            <a:r>
              <a:rPr lang="en-US" altLang="zh-TW">
                <a:solidFill>
                  <a:srgbClr val="0070C0"/>
                </a:solidFill>
                <a:latin typeface="標楷體" pitchFamily="65" charset="-120"/>
              </a:rPr>
              <a:t>: </a:t>
            </a:r>
            <a:r>
              <a:rPr lang="zh-TW" altLang="en-US">
                <a:solidFill>
                  <a:srgbClr val="0070C0"/>
                </a:solidFill>
                <a:latin typeface="標楷體" pitchFamily="65" charset="-120"/>
              </a:rPr>
              <a:t>定義其餘方法</a:t>
            </a: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A301911-487D-4A9C-ACCF-AAC78C29A083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定義計算圓面積</a:t>
            </a:r>
            <a:r>
              <a:rPr lang="en-US" altLang="zh-TW">
                <a:ea typeface="標楷體" pitchFamily="65" charset="-120"/>
              </a:rPr>
              <a:t>(area)</a:t>
            </a:r>
            <a:r>
              <a:rPr lang="zh-TW" altLang="en-US">
                <a:ea typeface="標楷體" pitchFamily="65" charset="-120"/>
              </a:rPr>
              <a:t>的方法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存取模式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傳回值型態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方法名稱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方法內容</a:t>
            </a:r>
          </a:p>
          <a:p>
            <a:pPr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定義計算圓週長</a:t>
            </a:r>
            <a:r>
              <a:rPr lang="en-US" altLang="zh-TW">
                <a:ea typeface="標楷體" pitchFamily="65" charset="-120"/>
              </a:rPr>
              <a:t>(</a:t>
            </a:r>
            <a:r>
              <a:rPr lang="en-US" altLang="zh-TW"/>
              <a:t>circumference)</a:t>
            </a:r>
            <a:r>
              <a:rPr lang="zh-TW" altLang="en-US">
                <a:ea typeface="標楷體" pitchFamily="65" charset="-120"/>
              </a:rPr>
              <a:t>的方法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存取模式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傳回值型態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方法名稱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ea typeface="標楷體" pitchFamily="65" charset="-120"/>
              </a:rPr>
              <a:t>方法內容</a:t>
            </a:r>
          </a:p>
        </p:txBody>
      </p:sp>
    </p:spTree>
    <p:extLst>
      <p:ext uri="{BB962C8B-B14F-4D97-AF65-F5344CB8AC3E}">
        <p14:creationId xmlns:p14="http://schemas.microsoft.com/office/powerpoint/2010/main" val="32556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0070C0"/>
                </a:solidFill>
              </a:rPr>
              <a:t>根據類別建立物件</a:t>
            </a:r>
          </a:p>
        </p:txBody>
      </p:sp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57B4C3C-8DE5-4273-B468-83F22CD4CEDC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>
                <a:latin typeface="Garamond" pitchFamily="18" charset="0"/>
                <a:ea typeface="標楷體" pitchFamily="65" charset="-120"/>
              </a:rPr>
              <a:t>語法一</a:t>
            </a:r>
            <a:r>
              <a:rPr lang="en-US" altLang="zh-TW" sz="2800">
                <a:latin typeface="Garamond" pitchFamily="18" charset="0"/>
                <a:ea typeface="標楷體" pitchFamily="65" charset="-120"/>
              </a:rPr>
              <a:t>: </a:t>
            </a:r>
            <a:r>
              <a:rPr lang="zh-TW" altLang="en-US" sz="2800">
                <a:latin typeface="Garamond" pitchFamily="18" charset="0"/>
                <a:ea typeface="標楷體" pitchFamily="65" charset="-120"/>
              </a:rPr>
              <a:t>宣告物件變數與建立物件寫在一起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className objName=new className (</a:t>
            </a:r>
            <a:r>
              <a:rPr lang="zh-TW" altLang="en-US" sz="20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參數列</a:t>
            </a:r>
            <a:r>
              <a:rPr lang="en-US" altLang="zh-TW" sz="20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TW" altLang="en-US" sz="2800">
                <a:latin typeface="Garamond" pitchFamily="18" charset="0"/>
                <a:ea typeface="標楷體" pitchFamily="65" charset="-120"/>
              </a:rPr>
              <a:t>語法二</a:t>
            </a:r>
            <a:r>
              <a:rPr lang="en-US" altLang="zh-TW" sz="2800">
                <a:latin typeface="Garamond" pitchFamily="18" charset="0"/>
                <a:ea typeface="標楷體" pitchFamily="65" charset="-120"/>
              </a:rPr>
              <a:t>: </a:t>
            </a:r>
            <a:r>
              <a:rPr lang="zh-TW" altLang="en-US" sz="2800">
                <a:latin typeface="Garamond" pitchFamily="18" charset="0"/>
                <a:ea typeface="標楷體" pitchFamily="65" charset="-120"/>
              </a:rPr>
              <a:t>宣告物件變數與建物分開寫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className objName;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objName=new className(</a:t>
            </a:r>
            <a:r>
              <a:rPr lang="zh-TW" altLang="en-US" sz="20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參數列</a:t>
            </a:r>
            <a:r>
              <a:rPr lang="en-US" altLang="zh-TW" sz="20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000">
              <a:solidFill>
                <a:srgbClr val="0000FF"/>
              </a:solidFill>
              <a:latin typeface="Garamond" pitchFamily="18" charset="0"/>
              <a:ea typeface="標楷體" pitchFamily="65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>
                <a:latin typeface="Garamond" pitchFamily="18" charset="0"/>
                <a:ea typeface="標楷體" pitchFamily="65" charset="-120"/>
              </a:rPr>
              <a:t>className: 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既定的類別名稱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Garamond" pitchFamily="18" charset="0"/>
                <a:ea typeface="標楷體" pitchFamily="65" charset="-120"/>
              </a:rPr>
              <a:t>objName: 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自訂的識別字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Garamond" pitchFamily="18" charset="0"/>
                <a:ea typeface="標楷體" pitchFamily="65" charset="-120"/>
              </a:rPr>
              <a:t>new: 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關鍵字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Garamond" pitchFamily="18" charset="0"/>
                <a:ea typeface="標楷體" pitchFamily="65" charset="-120"/>
              </a:rPr>
              <a:t>參數傳遞方式決定於建構式的參數定義</a:t>
            </a:r>
          </a:p>
          <a:p>
            <a:pPr>
              <a:lnSpc>
                <a:spcPct val="90000"/>
              </a:lnSpc>
            </a:pPr>
            <a:r>
              <a:rPr lang="zh-TW" altLang="en-US" sz="2800">
                <a:latin typeface="Garamond" pitchFamily="18" charset="0"/>
                <a:ea typeface="標楷體" pitchFamily="65" charset="-120"/>
              </a:rPr>
              <a:t>實作練習</a:t>
            </a:r>
            <a:r>
              <a:rPr lang="en-US" altLang="zh-TW" sz="2800">
                <a:latin typeface="Garamond" pitchFamily="18" charset="0"/>
                <a:ea typeface="標楷體" pitchFamily="65" charset="-120"/>
              </a:rPr>
              <a:t>: </a:t>
            </a:r>
            <a:r>
              <a:rPr lang="zh-TW" altLang="en-US" sz="2800">
                <a:latin typeface="Garamond" pitchFamily="18" charset="0"/>
                <a:ea typeface="標楷體" pitchFamily="65" charset="-120"/>
              </a:rPr>
              <a:t>建立</a:t>
            </a:r>
            <a:r>
              <a:rPr lang="en-US" altLang="zh-TW" sz="2800">
                <a:latin typeface="Garamond" pitchFamily="18" charset="0"/>
                <a:ea typeface="標楷體" pitchFamily="65" charset="-120"/>
              </a:rPr>
              <a:t>Circle</a:t>
            </a:r>
            <a:r>
              <a:rPr lang="zh-TW" altLang="en-US" sz="2800">
                <a:latin typeface="Garamond" pitchFamily="18" charset="0"/>
                <a:ea typeface="標楷體" pitchFamily="65" charset="-120"/>
              </a:rPr>
              <a:t>物件</a:t>
            </a:r>
            <a:r>
              <a:rPr lang="en-US" altLang="zh-TW" sz="2800">
                <a:latin typeface="Garamond" pitchFamily="18" charset="0"/>
                <a:ea typeface="標楷體" pitchFamily="65" charset="-120"/>
              </a:rPr>
              <a:t>, </a:t>
            </a:r>
            <a:r>
              <a:rPr lang="zh-TW" altLang="en-US" sz="2800">
                <a:latin typeface="Garamond" pitchFamily="18" charset="0"/>
                <a:ea typeface="標楷體" pitchFamily="65" charset="-120"/>
              </a:rPr>
              <a:t>物件名稱為</a:t>
            </a:r>
            <a:r>
              <a:rPr lang="en-US" altLang="zh-TW" sz="2800">
                <a:latin typeface="Garamond" pitchFamily="18" charset="0"/>
                <a:ea typeface="標楷體" pitchFamily="65" charset="-12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49583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經由物件呼叫類別中的方法</a:t>
            </a:r>
          </a:p>
        </p:txBody>
      </p:sp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CC178FB-EBA6-4A84-850F-7314BBE686E7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TW" altLang="en-US">
                <a:latin typeface="Garamond" pitchFamily="18" charset="0"/>
                <a:ea typeface="標楷體" pitchFamily="65" charset="-120"/>
              </a:rPr>
              <a:t>語法</a:t>
            </a:r>
            <a:br>
              <a:rPr lang="zh-TW" altLang="en-US">
                <a:latin typeface="Garamond" pitchFamily="18" charset="0"/>
                <a:ea typeface="標楷體" pitchFamily="65" charset="-120"/>
              </a:rPr>
            </a:br>
            <a:r>
              <a:rPr lang="zh-TW" altLang="en-US">
                <a:latin typeface="Garamond" pitchFamily="18" charset="0"/>
                <a:ea typeface="標楷體" pitchFamily="65" charset="-120"/>
              </a:rPr>
              <a:t>物件名稱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.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方法名稱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(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參數列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);</a:t>
            </a:r>
            <a:br>
              <a:rPr lang="en-US" altLang="zh-TW">
                <a:latin typeface="Garamond" pitchFamily="18" charset="0"/>
                <a:ea typeface="標楷體" pitchFamily="65" charset="-120"/>
              </a:rPr>
            </a:br>
            <a:br>
              <a:rPr lang="en-US" altLang="zh-TW">
                <a:latin typeface="Garamond" pitchFamily="18" charset="0"/>
                <a:ea typeface="標楷體" pitchFamily="65" charset="-120"/>
              </a:rPr>
            </a:br>
            <a:endParaRPr lang="en-US" altLang="zh-TW">
              <a:latin typeface="Garamond" pitchFamily="18" charset="0"/>
              <a:ea typeface="標楷體" pitchFamily="65" charset="-120"/>
            </a:endParaRPr>
          </a:p>
          <a:p>
            <a:r>
              <a:rPr lang="zh-TW" altLang="en-US">
                <a:latin typeface="Garamond" pitchFamily="18" charset="0"/>
                <a:ea typeface="標楷體" pitchFamily="65" charset="-120"/>
              </a:rPr>
              <a:t>實作練習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: 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透過前面建立的物件呼叫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Circle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中的方法</a:t>
            </a:r>
          </a:p>
        </p:txBody>
      </p:sp>
    </p:spTree>
    <p:extLst>
      <p:ext uri="{BB962C8B-B14F-4D97-AF65-F5344CB8AC3E}">
        <p14:creationId xmlns:p14="http://schemas.microsoft.com/office/powerpoint/2010/main" val="144290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itchFamily="65" charset="-120"/>
              </a:rPr>
              <a:t>建立多個物件</a:t>
            </a: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8BF73DC-E302-4B59-8F90-DEC789CA7C25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實作練習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建立兩個或更多物件，分別經由這些物件去呼叫類別方法</a:t>
            </a:r>
          </a:p>
          <a:p>
            <a:pPr>
              <a:lnSpc>
                <a:spcPct val="90000"/>
              </a:lnSpc>
            </a:pPr>
            <a:endParaRPr lang="zh-TW" altLang="en-US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建立物件時，資料成員的配置方式：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每個物件各配置一份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>
                <a:latin typeface="標楷體" pitchFamily="65" charset="-120"/>
                <a:ea typeface="標楷體" pitchFamily="65" charset="-120"/>
              </a:rPr>
              <a:t>靜態資料成員除外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標楷體" pitchFamily="65" charset="-120"/>
                <a:ea typeface="標楷體" pitchFamily="65" charset="-120"/>
              </a:rPr>
              <a:t>經由特定物件去呼叫方法時，所存取的是這個物件的資料成員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Garamond" pitchFamily="18" charset="0"/>
                <a:ea typeface="標楷體" pitchFamily="65" charset="-120"/>
              </a:rPr>
              <a:t>c1.getRadius( ): 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讀取的是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c1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這個物件的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radius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Garamond" pitchFamily="18" charset="0"/>
                <a:ea typeface="標楷體" pitchFamily="65" charset="-120"/>
              </a:rPr>
              <a:t>c2.getRaius( ):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讀取的是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c2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這個物件的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radius</a:t>
            </a:r>
          </a:p>
          <a:p>
            <a:pPr>
              <a:lnSpc>
                <a:spcPct val="90000"/>
              </a:lnSpc>
            </a:pPr>
            <a:endParaRPr lang="en-US" altLang="zh-TW">
              <a:latin typeface="Garamond" pitchFamily="18" charset="0"/>
              <a:ea typeface="標楷體" pitchFamily="65" charset="-120"/>
            </a:endParaRPr>
          </a:p>
          <a:p>
            <a:pPr lvl="1">
              <a:lnSpc>
                <a:spcPct val="90000"/>
              </a:lnSpc>
            </a:pPr>
            <a:endParaRPr lang="en-US" altLang="zh-TW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70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this </a:t>
            </a:r>
            <a:r>
              <a:rPr lang="zh-TW" altLang="en-US" dirty="0">
                <a:solidFill>
                  <a:srgbClr val="0070C0"/>
                </a:solidFill>
              </a:rPr>
              <a:t>關鍵字：意義</a:t>
            </a: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4DE0CAE-7177-4E40-ACCA-569536432F90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r>
              <a:rPr lang="zh-TW" altLang="en-US" sz="2000" dirty="0">
                <a:solidFill>
                  <a:srgbClr val="C00000"/>
                </a:solidFill>
                <a:latin typeface="Garamond" pitchFamily="18" charset="0"/>
                <a:ea typeface="標楷體" pitchFamily="65" charset="-120"/>
              </a:rPr>
              <a:t>每個物件各配置一份</a:t>
            </a:r>
            <a:r>
              <a:rPr lang="en-US" altLang="zh-TW" sz="2000" dirty="0">
                <a:solidFill>
                  <a:srgbClr val="C00000"/>
                </a:solidFill>
                <a:latin typeface="Garamond" pitchFamily="18" charset="0"/>
                <a:ea typeface="標楷體" pitchFamily="65" charset="-120"/>
              </a:rPr>
              <a:t>Instance variable </a:t>
            </a: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(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指非靜態的資料成員</a:t>
            </a: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)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，例：</a:t>
            </a:r>
          </a:p>
          <a:p>
            <a:pPr lvl="1"/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在</a:t>
            </a:r>
            <a:r>
              <a:rPr lang="en-US" altLang="zh-TW" sz="1800" dirty="0" err="1">
                <a:latin typeface="Garamond" pitchFamily="18" charset="0"/>
                <a:ea typeface="標楷體" pitchFamily="65" charset="-120"/>
              </a:rPr>
              <a:t>CircleApp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中，每個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Circle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物件都會配置一份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radius</a:t>
            </a:r>
          </a:p>
          <a:p>
            <a:pPr lvl="1"/>
            <a:endParaRPr lang="en-US" altLang="zh-TW" sz="1800" dirty="0">
              <a:latin typeface="Garamond" pitchFamily="18" charset="0"/>
              <a:ea typeface="標楷體" pitchFamily="65" charset="-120"/>
            </a:endParaRPr>
          </a:p>
          <a:p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類別中的</a:t>
            </a:r>
            <a:r>
              <a:rPr lang="zh-TW" altLang="en-US" sz="2000" dirty="0">
                <a:solidFill>
                  <a:srgbClr val="C00000"/>
                </a:solidFill>
                <a:latin typeface="Garamond" pitchFamily="18" charset="0"/>
                <a:ea typeface="標楷體" pitchFamily="65" charset="-120"/>
              </a:rPr>
              <a:t>方法則只配置一份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，由所有物件共用，所以經由任一物件所呼叫的方法是同一個方法，例：</a:t>
            </a:r>
          </a:p>
          <a:p>
            <a:pPr lvl="1"/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若程式中建立兩個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Circle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物件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c1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及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c2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，則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c1.getRaidus( )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及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c2.getRadius( )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呼叫的是同一個</a:t>
            </a:r>
            <a:r>
              <a:rPr lang="en-US" altLang="zh-TW" sz="1800" dirty="0" err="1">
                <a:latin typeface="Garamond" pitchFamily="18" charset="0"/>
                <a:ea typeface="標楷體" pitchFamily="65" charset="-120"/>
              </a:rPr>
              <a:t>getRadius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方法</a:t>
            </a:r>
            <a:br>
              <a:rPr lang="zh-TW" altLang="en-US" sz="1800" dirty="0">
                <a:latin typeface="Garamond" pitchFamily="18" charset="0"/>
                <a:ea typeface="標楷體" pitchFamily="65" charset="-120"/>
              </a:rPr>
            </a:br>
            <a:endParaRPr lang="zh-TW" altLang="en-US" sz="1800" dirty="0">
              <a:latin typeface="Garamond" pitchFamily="18" charset="0"/>
              <a:ea typeface="標楷體" pitchFamily="65" charset="-120"/>
            </a:endParaRPr>
          </a:p>
          <a:p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JVM (Java </a:t>
            </a:r>
            <a:r>
              <a:rPr lang="en-US" altLang="zh-TW" sz="2000" dirty="0" err="1">
                <a:latin typeface="Garamond" pitchFamily="18" charset="0"/>
                <a:ea typeface="標楷體" pitchFamily="65" charset="-120"/>
              </a:rPr>
              <a:t>Vritual</a:t>
            </a: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 Machine: 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用於解譯</a:t>
            </a: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Java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的位元碼</a:t>
            </a: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) 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為識別方法呼叫的物件，以</a:t>
            </a:r>
            <a:r>
              <a:rPr lang="en-US" altLang="zh-TW" sz="20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this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關鍵字來代表目前方法呼叫的物件</a:t>
            </a:r>
          </a:p>
          <a:p>
            <a:pPr lvl="1"/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例：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c1.getRadius( )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是經由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c1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物件呼叫</a:t>
            </a:r>
            <a:r>
              <a:rPr lang="en-US" altLang="zh-TW" sz="1800" dirty="0" err="1">
                <a:latin typeface="Garamond" pitchFamily="18" charset="0"/>
                <a:ea typeface="標楷體" pitchFamily="65" charset="-120"/>
              </a:rPr>
              <a:t>getRadius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方法，此時，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this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指的是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c1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這個物件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; c2.getRadius( )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則是經由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c2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物件</a:t>
            </a:r>
            <a:r>
              <a:rPr lang="en-US" altLang="zh-TW" sz="1800" dirty="0" err="1">
                <a:latin typeface="Garamond" pitchFamily="18" charset="0"/>
                <a:ea typeface="標楷體" pitchFamily="65" charset="-120"/>
              </a:rPr>
              <a:t>getRadius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方法，此時，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this 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指的是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c2</a:t>
            </a:r>
          </a:p>
          <a:p>
            <a:pPr lvl="1"/>
            <a:endParaRPr lang="en-US" altLang="zh-TW" sz="1800" dirty="0">
              <a:latin typeface="Garamond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99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this</a:t>
            </a:r>
            <a:r>
              <a:rPr lang="zh-TW" altLang="en-US" dirty="0">
                <a:solidFill>
                  <a:srgbClr val="0070C0"/>
                </a:solidFill>
              </a:rPr>
              <a:t>關鍵字：用途</a:t>
            </a:r>
            <a:r>
              <a:rPr lang="en-US" altLang="zh-TW" dirty="0">
                <a:solidFill>
                  <a:srgbClr val="0070C0"/>
                </a:solidFill>
              </a:rPr>
              <a:t>(1/2)</a:t>
            </a:r>
          </a:p>
        </p:txBody>
      </p:sp>
      <p:sp>
        <p:nvSpPr>
          <p:cNvPr id="30723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F551A23-D074-4DAC-904E-81B1FBBA12A0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786688" cy="1036638"/>
          </a:xfrm>
        </p:spPr>
        <p:txBody>
          <a:bodyPr>
            <a:normAutofit/>
          </a:bodyPr>
          <a:lstStyle/>
          <a:p>
            <a:r>
              <a:rPr lang="zh-TW" altLang="en-US">
                <a:latin typeface="Garamond" pitchFamily="18" charset="0"/>
                <a:ea typeface="標楷體" pitchFamily="65" charset="-120"/>
              </a:rPr>
              <a:t>當方法參數列的參數名稱同類別的資料成員名稱時，必需在類別的資料成員名稱前加上「</a:t>
            </a:r>
            <a:r>
              <a:rPr lang="en-US" altLang="zh-TW">
                <a:latin typeface="Garamond" pitchFamily="18" charset="0"/>
                <a:ea typeface="標楷體" pitchFamily="65" charset="-120"/>
              </a:rPr>
              <a:t>this.</a:t>
            </a:r>
            <a:r>
              <a:rPr lang="zh-TW" altLang="en-US">
                <a:latin typeface="Garamond" pitchFamily="18" charset="0"/>
                <a:ea typeface="標楷體" pitchFamily="65" charset="-120"/>
              </a:rPr>
              <a:t>」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81300"/>
            <a:ext cx="6265862" cy="2738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843213" y="3284538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995738" y="4221163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908175" y="4508500"/>
            <a:ext cx="172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19925" y="2873375"/>
            <a:ext cx="2028825" cy="284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新細明體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CE116B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800">
                <a:latin typeface="Arial" charset="0"/>
                <a:ea typeface="標楷體" pitchFamily="65" charset="-120"/>
              </a:rPr>
              <a:t>Line 6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的參數名稱同</a:t>
            </a:r>
            <a:r>
              <a:rPr lang="en-US" altLang="zh-TW" sz="1800">
                <a:latin typeface="Arial" charset="0"/>
                <a:ea typeface="標楷體" pitchFamily="65" charset="-120"/>
              </a:rPr>
              <a:t>Line 2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的類別成員名稱</a:t>
            </a:r>
            <a:br>
              <a:rPr lang="zh-TW" altLang="en-US" sz="1800">
                <a:latin typeface="Arial" charset="0"/>
                <a:ea typeface="標楷體" pitchFamily="65" charset="-120"/>
              </a:rPr>
            </a:br>
            <a:endParaRPr lang="zh-TW" altLang="en-US" sz="1800">
              <a:latin typeface="Arial" charset="0"/>
              <a:ea typeface="標楷體" pitchFamily="65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800">
                <a:latin typeface="Arial" charset="0"/>
                <a:ea typeface="標楷體" pitchFamily="65" charset="-120"/>
              </a:rPr>
              <a:t>Line 7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的</a:t>
            </a:r>
            <a:br>
              <a:rPr lang="zh-TW" altLang="en-US" sz="1800">
                <a:latin typeface="Arial" charset="0"/>
                <a:ea typeface="標楷體" pitchFamily="65" charset="-120"/>
              </a:rPr>
            </a:br>
            <a:r>
              <a:rPr lang="en-US" altLang="zh-TW" sz="1800">
                <a:latin typeface="Arial" charset="0"/>
                <a:ea typeface="標楷體" pitchFamily="65" charset="-120"/>
              </a:rPr>
              <a:t>this.radius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指的是</a:t>
            </a:r>
            <a:br>
              <a:rPr lang="zh-TW" altLang="en-US" sz="1800">
                <a:latin typeface="Arial" charset="0"/>
                <a:ea typeface="標楷體" pitchFamily="65" charset="-120"/>
              </a:rPr>
            </a:br>
            <a:r>
              <a:rPr lang="zh-TW" altLang="en-US" sz="1800">
                <a:latin typeface="Arial" charset="0"/>
                <a:ea typeface="標楷體" pitchFamily="65" charset="-120"/>
              </a:rPr>
              <a:t>類別的</a:t>
            </a:r>
            <a:r>
              <a:rPr lang="en-US" altLang="zh-TW" sz="1800">
                <a:latin typeface="Arial" charset="0"/>
                <a:ea typeface="標楷體" pitchFamily="65" charset="-120"/>
              </a:rPr>
              <a:t>radius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這個</a:t>
            </a:r>
            <a:br>
              <a:rPr lang="zh-TW" altLang="en-US" sz="1800">
                <a:latin typeface="Arial" charset="0"/>
                <a:ea typeface="標楷體" pitchFamily="65" charset="-120"/>
              </a:rPr>
            </a:br>
            <a:r>
              <a:rPr lang="zh-TW" altLang="en-US" sz="1800">
                <a:latin typeface="Arial" charset="0"/>
                <a:ea typeface="標楷體" pitchFamily="65" charset="-120"/>
              </a:rPr>
              <a:t>資料成員</a:t>
            </a:r>
            <a:br>
              <a:rPr lang="zh-TW" altLang="en-US" sz="1800">
                <a:latin typeface="Arial" charset="0"/>
                <a:ea typeface="標楷體" pitchFamily="65" charset="-120"/>
              </a:rPr>
            </a:br>
            <a:endParaRPr lang="zh-TW" altLang="en-US" sz="1800">
              <a:latin typeface="Arial" charset="0"/>
              <a:ea typeface="標楷體" pitchFamily="65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575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this</a:t>
            </a:r>
            <a:r>
              <a:rPr lang="zh-TW" altLang="en-US" dirty="0">
                <a:solidFill>
                  <a:srgbClr val="0070C0"/>
                </a:solidFill>
              </a:rPr>
              <a:t>關鍵字：用途</a:t>
            </a:r>
            <a:r>
              <a:rPr lang="en-US" altLang="zh-TW" dirty="0">
                <a:solidFill>
                  <a:srgbClr val="0070C0"/>
                </a:solidFill>
              </a:rPr>
              <a:t>(2/2)</a:t>
            </a: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6EBDB94-9424-4B8D-8D57-25359C8BD15A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zh-TW" altLang="en-US">
                <a:ea typeface="標楷體" pitchFamily="65" charset="-120"/>
              </a:rPr>
              <a:t>從一個建構式呼叫類別內部其它建構式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6913563" cy="3235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504113" y="2439988"/>
            <a:ext cx="1400175" cy="1474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新細明體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CE116B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標楷體" pitchFamily="65" charset="-120"/>
              </a:rPr>
              <a:t>Line 5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以</a:t>
            </a:r>
            <a:r>
              <a:rPr lang="en-US" altLang="zh-TW" sz="1800">
                <a:latin typeface="Arial" charset="0"/>
                <a:ea typeface="標楷體" pitchFamily="65" charset="-120"/>
              </a:rPr>
              <a:t>this</a:t>
            </a:r>
            <a:br>
              <a:rPr lang="en-US" altLang="zh-TW" sz="1800">
                <a:latin typeface="Arial" charset="0"/>
                <a:ea typeface="標楷體" pitchFamily="65" charset="-120"/>
              </a:rPr>
            </a:br>
            <a:r>
              <a:rPr lang="zh-TW" altLang="en-US" sz="1800">
                <a:latin typeface="Arial" charset="0"/>
                <a:ea typeface="標楷體" pitchFamily="65" charset="-120"/>
              </a:rPr>
              <a:t>關鍵字呼叫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標楷體" pitchFamily="65" charset="-120"/>
              </a:rPr>
              <a:t>Line 7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這個</a:t>
            </a:r>
            <a:br>
              <a:rPr lang="zh-TW" altLang="en-US" sz="1800">
                <a:latin typeface="Arial" charset="0"/>
                <a:ea typeface="標楷體" pitchFamily="65" charset="-120"/>
              </a:rPr>
            </a:br>
            <a:r>
              <a:rPr lang="zh-TW" altLang="en-US" sz="1800">
                <a:latin typeface="Arial" charset="0"/>
                <a:ea typeface="標楷體" pitchFamily="65" charset="-120"/>
              </a:rPr>
              <a:t>建構式</a:t>
            </a:r>
            <a:br>
              <a:rPr lang="zh-TW" altLang="en-US" sz="1800">
                <a:latin typeface="Arial" charset="0"/>
                <a:ea typeface="標楷體" pitchFamily="65" charset="-120"/>
              </a:rPr>
            </a:br>
            <a:endParaRPr lang="zh-TW" altLang="en-US" sz="1800"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85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>
                <a:solidFill>
                  <a:srgbClr val="0070C0"/>
                </a:solidFill>
              </a:rPr>
              <a:t>本章大綱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DD5A-AF15-4F85-9A34-13EA5D622D14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0768"/>
            <a:ext cx="8229600" cy="4747295"/>
          </a:xfrm>
        </p:spPr>
        <p:txBody>
          <a:bodyPr/>
          <a:lstStyle/>
          <a:p>
            <a:pPr eaLnBrk="1" hangingPunct="1"/>
            <a:r>
              <a:rPr lang="zh-TW" altLang="en-US" sz="2800" dirty="0">
                <a:latin typeface="Garamond" pitchFamily="18" charset="0"/>
                <a:ea typeface="標楷體" pitchFamily="65" charset="-120"/>
              </a:rPr>
              <a:t>定義一個描述圓的類別</a:t>
            </a:r>
          </a:p>
          <a:p>
            <a:pPr marL="731520" lvl="1" indent="-457200" eaLnBrk="1" hangingPunct="1">
              <a:buFont typeface="+mj-lt"/>
              <a:buAutoNum type="arabicParenR"/>
            </a:pPr>
            <a:r>
              <a:rPr lang="zh-TW" altLang="en-US" sz="2400" dirty="0">
                <a:latin typeface="Garamond" pitchFamily="18" charset="0"/>
                <a:ea typeface="標楷體" pitchFamily="65" charset="-120"/>
              </a:rPr>
              <a:t>定義類別的資料成員</a:t>
            </a:r>
            <a:r>
              <a:rPr lang="en-US" altLang="zh-TW" sz="2400" dirty="0">
                <a:latin typeface="Garamond" pitchFamily="18" charset="0"/>
                <a:ea typeface="標楷體" pitchFamily="65" charset="-120"/>
              </a:rPr>
              <a:t>(data member)</a:t>
            </a:r>
          </a:p>
          <a:p>
            <a:pPr marL="731520" lvl="1" indent="-457200" eaLnBrk="1" hangingPunct="1">
              <a:buFont typeface="+mj-lt"/>
              <a:buAutoNum type="arabicParenR"/>
            </a:pPr>
            <a:r>
              <a:rPr lang="zh-TW" altLang="en-US" sz="2400" dirty="0">
                <a:latin typeface="Garamond" pitchFamily="18" charset="0"/>
                <a:ea typeface="標楷體" pitchFamily="65" charset="-120"/>
              </a:rPr>
              <a:t>定義類別的建構式</a:t>
            </a:r>
            <a:r>
              <a:rPr lang="en-US" altLang="zh-TW" sz="2400" dirty="0">
                <a:latin typeface="Garamond" pitchFamily="18" charset="0"/>
                <a:ea typeface="標楷體" pitchFamily="65" charset="-120"/>
              </a:rPr>
              <a:t>(constructor)</a:t>
            </a:r>
          </a:p>
          <a:p>
            <a:pPr marL="731520" lvl="1" indent="-457200" eaLnBrk="1" hangingPunct="1">
              <a:buFont typeface="+mj-lt"/>
              <a:buAutoNum type="arabicParenR"/>
            </a:pPr>
            <a:r>
              <a:rPr lang="zh-TW" altLang="en-US" sz="2400" dirty="0">
                <a:latin typeface="Garamond" pitchFamily="18" charset="0"/>
                <a:ea typeface="標楷體" pitchFamily="65" charset="-120"/>
              </a:rPr>
              <a:t>定義類別的方法成員</a:t>
            </a:r>
            <a:r>
              <a:rPr lang="en-US" altLang="zh-TW" sz="2400" dirty="0">
                <a:latin typeface="Garamond" pitchFamily="18" charset="0"/>
                <a:ea typeface="標楷體" pitchFamily="65" charset="-120"/>
              </a:rPr>
              <a:t>(method method)</a:t>
            </a:r>
          </a:p>
          <a:p>
            <a:pPr marL="1051560" lvl="2" indent="-457200" eaLnBrk="1" hangingPunct="1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Garamond" pitchFamily="18" charset="0"/>
                <a:ea typeface="標楷體" pitchFamily="65" charset="-120"/>
              </a:rPr>
              <a:t>Get methods(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用於讀取類別內部的資料成員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)</a:t>
            </a:r>
          </a:p>
          <a:p>
            <a:pPr marL="1051560" lvl="2" indent="-457200" eaLnBrk="1" hangingPunct="1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latin typeface="Garamond" pitchFamily="18" charset="0"/>
                <a:ea typeface="標楷體" pitchFamily="65" charset="-120"/>
              </a:rPr>
              <a:t>Set methods(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用於指定特定值給類別內部的資料成員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)</a:t>
            </a:r>
          </a:p>
          <a:p>
            <a:pPr marL="1051560" lvl="2" indent="-457200" eaLnBrk="1" hangingPunct="1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其它方法成員</a:t>
            </a:r>
          </a:p>
          <a:p>
            <a:pPr lvl="2" eaLnBrk="1" hangingPunct="1"/>
            <a:endParaRPr lang="en-US" altLang="zh-TW" dirty="0">
              <a:latin typeface="Garamond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40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0070C0"/>
                </a:solidFill>
              </a:rPr>
              <a:t>練習題</a:t>
            </a:r>
          </a:p>
        </p:txBody>
      </p:sp>
      <p:sp>
        <p:nvSpPr>
          <p:cNvPr id="3277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944C141-845B-4090-A339-1FEAC97B2AAA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7338"/>
            <a:ext cx="8229600" cy="4530725"/>
          </a:xfrm>
        </p:spPr>
        <p:txBody>
          <a:bodyPr/>
          <a:lstStyle/>
          <a:p>
            <a:r>
              <a:rPr lang="zh-TW" altLang="en-US" sz="2800" dirty="0">
                <a:ea typeface="標楷體" pitchFamily="65" charset="-120"/>
              </a:rPr>
              <a:t>在</a:t>
            </a:r>
            <a:r>
              <a:rPr lang="en-US" altLang="zh-TW" sz="2800" dirty="0">
                <a:ea typeface="標楷體" pitchFamily="65" charset="-120"/>
              </a:rPr>
              <a:t>Circle class</a:t>
            </a:r>
            <a:r>
              <a:rPr lang="zh-TW" altLang="en-US" sz="2800" dirty="0">
                <a:ea typeface="標楷體" pitchFamily="65" charset="-120"/>
              </a:rPr>
              <a:t>中，利用</a:t>
            </a:r>
            <a:r>
              <a:rPr lang="en-US" altLang="zh-TW" sz="2800" dirty="0">
                <a:ea typeface="標楷體" pitchFamily="65" charset="-120"/>
              </a:rPr>
              <a:t>this</a:t>
            </a:r>
            <a:r>
              <a:rPr lang="zh-TW" altLang="en-US" sz="2800" dirty="0">
                <a:ea typeface="標楷體" pitchFamily="65" charset="-120"/>
              </a:rPr>
              <a:t>關鍵字從預設建構式呼叫另一建構式</a:t>
            </a:r>
          </a:p>
          <a:p>
            <a:endParaRPr lang="en-US" altLang="zh-TW" sz="28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75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zh-TW" altLang="en-US" dirty="0">
                <a:solidFill>
                  <a:srgbClr val="0070C0"/>
                </a:solidFill>
              </a:rPr>
              <a:t>方法</a:t>
            </a: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9F7BB87-534E-46B5-B00F-46AD78630738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TW" altLang="en-US" sz="2800" dirty="0">
                <a:ea typeface="標楷體" pitchFamily="65" charset="-120"/>
              </a:rPr>
              <a:t>當物件以字串型式來輸出時，會自動呼叫</a:t>
            </a:r>
            <a:r>
              <a:rPr lang="en-US" altLang="zh-TW" sz="2800" dirty="0" err="1">
                <a:ea typeface="標楷體" pitchFamily="65" charset="-120"/>
              </a:rPr>
              <a:t>toString</a:t>
            </a:r>
            <a:r>
              <a:rPr lang="zh-TW" altLang="en-US" sz="2800" dirty="0">
                <a:ea typeface="標楷體" pitchFamily="65" charset="-120"/>
              </a:rPr>
              <a:t>方法，例：</a:t>
            </a:r>
          </a:p>
          <a:p>
            <a:pPr lvl="1"/>
            <a:r>
              <a:rPr lang="en-US" altLang="zh-TW" sz="2400" dirty="0" err="1">
                <a:ea typeface="標楷體" pitchFamily="65" charset="-120"/>
              </a:rPr>
              <a:t>System.out.println</a:t>
            </a:r>
            <a:r>
              <a:rPr lang="en-US" altLang="zh-TW" sz="2400" dirty="0">
                <a:ea typeface="標楷體" pitchFamily="65" charset="-120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ea typeface="標楷體" pitchFamily="65" charset="-120"/>
              </a:rPr>
              <a:t>c1</a:t>
            </a:r>
            <a:r>
              <a:rPr lang="en-US" altLang="zh-TW" sz="2400" dirty="0">
                <a:ea typeface="標楷體" pitchFamily="65" charset="-120"/>
              </a:rPr>
              <a:t>);</a:t>
            </a:r>
          </a:p>
          <a:p>
            <a:pPr lvl="1"/>
            <a:r>
              <a:rPr lang="en-US" altLang="zh-TW" sz="2000" dirty="0" err="1">
                <a:ea typeface="標楷體" pitchFamily="65" charset="-120"/>
              </a:rPr>
              <a:t>JOptionPane.showMessageDialog</a:t>
            </a:r>
            <a:r>
              <a:rPr lang="en-US" altLang="zh-TW" sz="2000" dirty="0">
                <a:ea typeface="標楷體" pitchFamily="65" charset="-120"/>
              </a:rPr>
              <a:t>(null, </a:t>
            </a:r>
            <a:r>
              <a:rPr lang="en-US" altLang="zh-TW" sz="2000" dirty="0">
                <a:solidFill>
                  <a:srgbClr val="0000FF"/>
                </a:solidFill>
                <a:ea typeface="標楷體" pitchFamily="65" charset="-120"/>
              </a:rPr>
              <a:t>c1</a:t>
            </a:r>
            <a:r>
              <a:rPr lang="en-US" altLang="zh-TW" sz="2000" dirty="0">
                <a:ea typeface="標楷體" pitchFamily="65" charset="-120"/>
              </a:rPr>
              <a:t>,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…</a:t>
            </a:r>
            <a:r>
              <a:rPr lang="en-US" altLang="zh-TW" sz="2000" dirty="0">
                <a:ea typeface="標楷體" pitchFamily="65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867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0070C0"/>
                </a:solidFill>
              </a:rPr>
              <a:t>定義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zh-TW" altLang="en-US" dirty="0">
                <a:solidFill>
                  <a:srgbClr val="0070C0"/>
                </a:solidFill>
              </a:rPr>
              <a:t>方法</a:t>
            </a:r>
          </a:p>
        </p:txBody>
      </p:sp>
      <p:sp>
        <p:nvSpPr>
          <p:cNvPr id="3481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6D418FC-B196-46B8-AD9D-69A7396A39B7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傳回值型態一定是</a:t>
            </a:r>
            <a:r>
              <a:rPr lang="en-US" altLang="zh-TW" dirty="0">
                <a:ea typeface="標楷體" pitchFamily="65" charset="-120"/>
              </a:rPr>
              <a:t>String</a:t>
            </a:r>
          </a:p>
          <a:p>
            <a:r>
              <a:rPr lang="zh-TW" altLang="en-US" dirty="0">
                <a:ea typeface="標楷體" pitchFamily="65" charset="-120"/>
              </a:rPr>
              <a:t>通常以</a:t>
            </a:r>
            <a:r>
              <a:rPr lang="en-US" altLang="zh-TW" dirty="0" err="1">
                <a:ea typeface="標楷體" pitchFamily="65" charset="-120"/>
              </a:rPr>
              <a:t>String.format</a:t>
            </a:r>
            <a:r>
              <a:rPr lang="zh-TW" altLang="en-US" dirty="0">
                <a:ea typeface="標楷體" pitchFamily="65" charset="-120"/>
              </a:rPr>
              <a:t>來指定所要傳回的字串格式及內容</a:t>
            </a:r>
          </a:p>
          <a:p>
            <a:pPr lvl="1"/>
            <a:endParaRPr lang="zh-TW" altLang="en-US" dirty="0">
              <a:ea typeface="標楷體" pitchFamily="65" charset="-120"/>
            </a:endParaRPr>
          </a:p>
          <a:p>
            <a:endParaRPr lang="en-US" altLang="zh-TW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65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Arial" charset="0"/>
              </a:rPr>
              <a:t>練習題</a:t>
            </a: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76C5CAF-6CAA-41A5-A504-F609F11DE3C0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TW" dirty="0" err="1">
                <a:ea typeface="標楷體" pitchFamily="65" charset="-120"/>
              </a:rPr>
              <a:t>CircleApp</a:t>
            </a:r>
            <a:endParaRPr lang="en-US" altLang="zh-TW" dirty="0">
              <a:ea typeface="標楷體" pitchFamily="65" charset="-120"/>
            </a:endParaRPr>
          </a:p>
          <a:p>
            <a:pPr lvl="1"/>
            <a:r>
              <a:rPr lang="zh-TW" altLang="en-US" dirty="0">
                <a:ea typeface="標楷體" pitchFamily="65" charset="-120"/>
              </a:rPr>
              <a:t>為</a:t>
            </a:r>
            <a:r>
              <a:rPr lang="en-US" altLang="zh-TW" dirty="0">
                <a:ea typeface="標楷體" pitchFamily="65" charset="-120"/>
              </a:rPr>
              <a:t>Circle class</a:t>
            </a:r>
            <a:r>
              <a:rPr lang="zh-TW" altLang="en-US" dirty="0">
                <a:ea typeface="標楷體" pitchFamily="65" charset="-120"/>
              </a:rPr>
              <a:t>定義</a:t>
            </a:r>
            <a:r>
              <a:rPr lang="en-US" altLang="zh-TW" dirty="0" err="1">
                <a:ea typeface="標楷體" pitchFamily="65" charset="-120"/>
              </a:rPr>
              <a:t>toString</a:t>
            </a:r>
            <a:r>
              <a:rPr lang="zh-TW" altLang="en-US" dirty="0">
                <a:ea typeface="標楷體" pitchFamily="65" charset="-120"/>
              </a:rPr>
              <a:t>方法</a:t>
            </a:r>
          </a:p>
          <a:p>
            <a:pPr lvl="1"/>
            <a:r>
              <a:rPr lang="zh-TW" altLang="en-US" dirty="0">
                <a:ea typeface="標楷體" pitchFamily="65" charset="-120"/>
              </a:rPr>
              <a:t>在</a:t>
            </a:r>
            <a:r>
              <a:rPr lang="en-US" altLang="zh-TW" dirty="0" err="1">
                <a:ea typeface="標楷體" pitchFamily="65" charset="-120"/>
              </a:rPr>
              <a:t>CircleTest</a:t>
            </a:r>
            <a:r>
              <a:rPr lang="en-US" altLang="zh-TW" dirty="0">
                <a:ea typeface="標楷體" pitchFamily="65" charset="-120"/>
              </a:rPr>
              <a:t> class</a:t>
            </a:r>
            <a:r>
              <a:rPr lang="zh-TW" altLang="en-US" dirty="0">
                <a:ea typeface="標楷體" pitchFamily="65" charset="-120"/>
              </a:rPr>
              <a:t>中輸出</a:t>
            </a:r>
            <a:r>
              <a:rPr lang="en-US" altLang="zh-TW" dirty="0">
                <a:ea typeface="標楷體" pitchFamily="65" charset="-120"/>
              </a:rPr>
              <a:t>Circle </a:t>
            </a:r>
            <a:r>
              <a:rPr lang="zh-TW" altLang="en-US" dirty="0">
                <a:ea typeface="標楷體" pitchFamily="65" charset="-120"/>
              </a:rPr>
              <a:t>物件資訊</a:t>
            </a:r>
          </a:p>
          <a:p>
            <a:pPr lvl="1"/>
            <a:endParaRPr lang="en-US" altLang="zh-TW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977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4000" dirty="0">
                <a:solidFill>
                  <a:srgbClr val="0070C0"/>
                </a:solidFill>
              </a:rPr>
              <a:t>靜態的資料成員</a:t>
            </a:r>
            <a:r>
              <a:rPr lang="en-US" altLang="zh-TW" sz="4000" dirty="0">
                <a:solidFill>
                  <a:srgbClr val="0070C0"/>
                </a:solidFill>
              </a:rPr>
              <a:t>(Static data member)</a:t>
            </a:r>
          </a:p>
        </p:txBody>
      </p:sp>
      <p:graphicFrame>
        <p:nvGraphicFramePr>
          <p:cNvPr id="39986" name="Group 50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457200" y="1600200"/>
          <a:ext cx="8229600" cy="38624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靜態資料成員</a:t>
                      </a:r>
                      <a:endParaRPr kumimoji="1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一般資料成員</a:t>
                      </a:r>
                      <a:endParaRPr kumimoji="1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定義方式</a:t>
                      </a:r>
                      <a:endParaRPr kumimoji="1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語法</a:t>
                      </a: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 </a:t>
                      </a:r>
                      <a:b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zh-TW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AccessModifier</a:t>
                      </a: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type name;</a:t>
                      </a:r>
                      <a:b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kumimoji="1" lang="zh-TW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例：</a:t>
                      </a:r>
                      <a:br>
                        <a:rPr kumimoji="1" lang="zh-TW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double </a:t>
                      </a:r>
                      <a:r>
                        <a:rPr kumimoji="1" lang="en-US" altLang="zh-TW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interestRate</a:t>
                      </a:r>
                      <a:r>
                        <a:rPr kumimoji="1" lang="en-US" altLang="zh-TW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;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語法： </a:t>
                      </a:r>
                      <a:br>
                        <a:rPr kumimoji="1" lang="zh-TW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zh-TW" sz="16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AccessModifier type name;</a:t>
                      </a:r>
                      <a:br>
                        <a:rPr kumimoji="1" lang="en-US" altLang="zh-TW" sz="16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kumimoji="1" lang="zh-TW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例：</a:t>
                      </a:r>
                      <a:br>
                        <a:rPr kumimoji="1" lang="zh-TW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zh-TW" sz="16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public double interestRate;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英文名稱</a:t>
                      </a:r>
                      <a:endParaRPr kumimoji="1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靜態資料成員屬於類別，故又稱</a:t>
                      </a:r>
                      <a:r>
                        <a:rPr kumimoji="1" lang="en-US" altLang="zh-TW" sz="20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class variable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一般資料成員屬於物件，故又稱</a:t>
                      </a:r>
                      <a:r>
                        <a:rPr kumimoji="1" lang="en-US" altLang="zh-TW" sz="20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instance variable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配置方式</a:t>
                      </a:r>
                      <a:endParaRPr kumimoji="1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所有物件共用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每個物件配置一份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適用情況</a:t>
                      </a:r>
                      <a:endParaRPr kumimoji="1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當資料成員可以被所有物件共用時，應宣告成</a:t>
                      </a: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static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當每個物件各有自己的屬性值時，就不能宣告成</a:t>
                      </a:r>
                      <a:r>
                        <a:rPr kumimoji="1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static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12" marB="4571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5236316-2924-4409-ADBA-9F75DC92F485}" type="slidenum">
              <a:rPr kumimoji="0" lang="en-US" altLang="zh-TW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7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>
                <a:solidFill>
                  <a:srgbClr val="0070C0"/>
                </a:solidFill>
              </a:rPr>
              <a:t>靜態資料成員的應用</a:t>
            </a: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743547B-E1F0-4829-9766-1AF3E6B55CD5}" type="slidenum">
              <a:rPr kumimoji="0" lang="en-US" altLang="zh-TW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557338"/>
            <a:ext cx="4103688" cy="2444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93713" y="4384675"/>
            <a:ext cx="84359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E116B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標楷體" pitchFamily="65" charset="-120"/>
              </a:rPr>
              <a:t>Q: PostOfficeAccount class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中定義了五個</a:t>
            </a:r>
            <a:r>
              <a:rPr lang="en-US" altLang="zh-TW" sz="1800">
                <a:latin typeface="Arial" charset="0"/>
                <a:ea typeface="標楷體" pitchFamily="65" charset="-120"/>
              </a:rPr>
              <a:t>Data Member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，那一個適合宣告成</a:t>
            </a:r>
            <a:r>
              <a:rPr lang="en-US" altLang="zh-TW" sz="1800">
                <a:latin typeface="Arial" charset="0"/>
                <a:ea typeface="標楷體" pitchFamily="65" charset="-120"/>
              </a:rPr>
              <a:t>static?</a:t>
            </a:r>
            <a:br>
              <a:rPr lang="en-US" altLang="zh-TW" sz="1800">
                <a:latin typeface="Arial" charset="0"/>
                <a:ea typeface="標楷體" pitchFamily="65" charset="-120"/>
              </a:rPr>
            </a:br>
            <a:r>
              <a:rPr lang="en-US" altLang="zh-TW" sz="1800">
                <a:latin typeface="Arial" charset="0"/>
                <a:ea typeface="標楷體" pitchFamily="65" charset="-120"/>
              </a:rPr>
              <a:t>Ans:</a:t>
            </a:r>
            <a:r>
              <a:rPr lang="en-US" altLang="zh-TW" sz="1800" u="sng">
                <a:latin typeface="Arial" charset="0"/>
                <a:ea typeface="標楷體" pitchFamily="65" charset="-120"/>
              </a:rPr>
              <a:t>                         </a:t>
            </a:r>
            <a:endParaRPr lang="en-US" altLang="zh-TW" sz="1800"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9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algn="ctr" eaLnBrk="1" hangingPunct="1"/>
            <a:r>
              <a:rPr lang="zh-TW" altLang="en-US">
                <a:solidFill>
                  <a:srgbClr val="0070C0"/>
                </a:solidFill>
              </a:rPr>
              <a:t>靜態的方法成員</a:t>
            </a:r>
            <a:r>
              <a:rPr lang="en-US" altLang="zh-TW">
                <a:solidFill>
                  <a:srgbClr val="0070C0"/>
                </a:solidFill>
              </a:rPr>
              <a:t>(static method)</a:t>
            </a:r>
          </a:p>
        </p:txBody>
      </p:sp>
      <p:graphicFrame>
        <p:nvGraphicFramePr>
          <p:cNvPr id="44093" name="Group 61"/>
          <p:cNvGraphicFramePr>
            <a:graphicFrameLocks noGrp="1"/>
          </p:cNvGraphicFramePr>
          <p:nvPr>
            <p:ph type="tbl" idx="1"/>
          </p:nvPr>
        </p:nvGraphicFramePr>
        <p:xfrm>
          <a:off x="395288" y="1341438"/>
          <a:ext cx="8569325" cy="4691063"/>
        </p:xfrm>
        <a:graphic>
          <a:graphicData uri="http://schemas.openxmlformats.org/drawingml/2006/table">
            <a:tbl>
              <a:tblPr/>
              <a:tblGrid>
                <a:gridCol w="120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靜態方法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一般方法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定義方式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語法：</a:t>
                      </a:r>
                      <a:b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AccessModifier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static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</a:t>
                      </a: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returntype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name() {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/>
                          <a:ea typeface="標楷體" pitchFamily="65" charset="-120"/>
                        </a:rPr>
                        <a:t>…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}</a:t>
                      </a:r>
                      <a:b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例：</a:t>
                      </a:r>
                      <a:b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public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static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double </a:t>
                      </a: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getInterestRate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( )</a:t>
                      </a:r>
                      <a:b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{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/>
                          <a:ea typeface="標楷體" pitchFamily="65" charset="-120"/>
                        </a:rPr>
                        <a:t>…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語法：</a:t>
                      </a:r>
                      <a:b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AccessModifier returntype name() {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/>
                          <a:ea typeface="標楷體" pitchFamily="65" charset="-120"/>
                        </a:rPr>
                        <a:t>…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}</a:t>
                      </a:r>
                      <a:b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例：</a:t>
                      </a:r>
                      <a:b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public double getInterestRate( )</a:t>
                      </a:r>
                      <a:b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{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/>
                          <a:ea typeface="標楷體" pitchFamily="65" charset="-120"/>
                        </a:rPr>
                        <a:t>…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}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呼叫方式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經由類別：</a:t>
                      </a:r>
                      <a:b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類別名稱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.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方法名稱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(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經由物件：</a:t>
                      </a:r>
                      <a:b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必需先建立物件</a:t>
                      </a:r>
                      <a:b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物件名稱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.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方法名稱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( );</a:t>
                      </a:r>
                      <a:b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</a:b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英文名稱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class 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instance 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適用情況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與個別物件無關的方法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4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D0B4CED-8240-4BBE-877A-DFF92C08EB48}" type="slidenum">
              <a:rPr kumimoji="0" lang="en-US" altLang="zh-TW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4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11212"/>
          </a:xfrm>
        </p:spPr>
        <p:txBody>
          <a:bodyPr/>
          <a:lstStyle/>
          <a:p>
            <a:pPr algn="ctr" eaLnBrk="1" hangingPunct="1"/>
            <a:r>
              <a:rPr lang="zh-TW" altLang="en-US">
                <a:solidFill>
                  <a:srgbClr val="0070C0"/>
                </a:solidFill>
              </a:rPr>
              <a:t>靜態方法的應用</a:t>
            </a:r>
          </a:p>
        </p:txBody>
      </p:sp>
      <p:sp>
        <p:nvSpPr>
          <p:cNvPr id="3584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F861E12-7B71-41BA-A0DD-8FA7D2DC5EF3}" type="slidenum">
              <a:rPr kumimoji="0" lang="en-US" altLang="zh-TW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3646487" cy="5113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284663" y="1720850"/>
            <a:ext cx="4816475" cy="925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CE116B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標楷體" pitchFamily="65" charset="-120"/>
              </a:rPr>
              <a:t>Q: </a:t>
            </a:r>
            <a:r>
              <a:rPr lang="zh-TW" altLang="en-US" sz="1800">
                <a:latin typeface="Arial" charset="0"/>
                <a:ea typeface="標楷體" pitchFamily="65" charset="-120"/>
              </a:rPr>
              <a:t>左列程式中，那一個方法適合定義成</a:t>
            </a:r>
            <a:r>
              <a:rPr lang="en-US" altLang="zh-TW" sz="1800">
                <a:latin typeface="Arial" charset="0"/>
                <a:ea typeface="標楷體" pitchFamily="65" charset="-120"/>
              </a:rPr>
              <a:t>static?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charset="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charset="0"/>
                <a:ea typeface="標楷體" pitchFamily="65" charset="-120"/>
              </a:rPr>
              <a:t>Ans:</a:t>
            </a:r>
          </a:p>
        </p:txBody>
      </p:sp>
    </p:spTree>
    <p:extLst>
      <p:ext uri="{BB962C8B-B14F-4D97-AF65-F5344CB8AC3E}">
        <p14:creationId xmlns:p14="http://schemas.microsoft.com/office/powerpoint/2010/main" val="672206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>
                <a:solidFill>
                  <a:srgbClr val="0070C0"/>
                </a:solidFill>
              </a:rPr>
              <a:t>常數</a:t>
            </a:r>
          </a:p>
        </p:txBody>
      </p:sp>
      <p:sp>
        <p:nvSpPr>
          <p:cNvPr id="3789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090BA1F-EB3C-451C-8273-776C3A60F23B}" type="slidenum">
              <a:rPr kumimoji="0" lang="en-US" altLang="zh-TW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宣告方式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在型態前加</a:t>
            </a:r>
            <a:r>
              <a:rPr lang="en-US" altLang="zh-TW" dirty="0">
                <a:solidFill>
                  <a:srgbClr val="0070C0"/>
                </a:solidFill>
                <a:latin typeface="Garamond" pitchFamily="18" charset="0"/>
                <a:ea typeface="標楷體" pitchFamily="65" charset="-120"/>
              </a:rPr>
              <a:t>final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關鍵字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例：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public</a:t>
            </a:r>
            <a:r>
              <a:rPr lang="en-US" altLang="zh-TW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Garamond" pitchFamily="18" charset="0"/>
                <a:ea typeface="標楷體" pitchFamily="65" charset="-120"/>
              </a:rPr>
              <a:t>final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 double PI;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命名慣例：全部大寫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常與靜態資料成員結合使用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通常在定義時給定初值，程式執行過程不能更改其值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程式中經常以常數名稱代替常數值，以增進程式可讀性，例：</a:t>
            </a:r>
            <a:r>
              <a:rPr lang="en-US" altLang="zh-TW" dirty="0" err="1">
                <a:latin typeface="Garamond" pitchFamily="18" charset="0"/>
                <a:ea typeface="標楷體" pitchFamily="65" charset="-120"/>
              </a:rPr>
              <a:t>Math.PI</a:t>
            </a:r>
            <a:endParaRPr lang="en-US" altLang="zh-TW" dirty="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latin typeface="Garamond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4280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4F008-4DBE-4ACB-97BD-BBE76DB6E865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Exercises(1/5)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>
                <a:latin typeface="Garamond" pitchFamily="18" charset="0"/>
                <a:ea typeface="標楷體" pitchFamily="65" charset="-120"/>
              </a:rPr>
              <a:t>Q1: 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關於</a:t>
            </a:r>
            <a:r>
              <a:rPr lang="zh-TW" altLang="en-US" sz="24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類別的命名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，何者正確。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語法規定必需以大寫字母開頭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依命名慣例，必需以大寫字母開頭</a:t>
            </a:r>
            <a:br>
              <a:rPr lang="zh-TW" altLang="en-US" sz="2000">
                <a:latin typeface="Garamond" pitchFamily="18" charset="0"/>
                <a:ea typeface="標楷體" pitchFamily="65" charset="-120"/>
              </a:rPr>
            </a:br>
            <a:endParaRPr lang="zh-TW" altLang="en-US" sz="200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>
                <a:latin typeface="Garamond" pitchFamily="18" charset="0"/>
                <a:ea typeface="標楷體" pitchFamily="65" charset="-120"/>
              </a:rPr>
              <a:t>Q2: 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開於</a:t>
            </a:r>
            <a:r>
              <a:rPr lang="zh-TW" altLang="en-US" sz="24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建構式</a:t>
            </a:r>
            <a:r>
              <a:rPr lang="en-US" altLang="zh-TW" sz="24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(constructor)</a:t>
            </a:r>
            <a:r>
              <a:rPr lang="zh-TW" altLang="en-US" sz="24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的命名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，何者正確。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必需同類別名稱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可自行命名</a:t>
            </a:r>
            <a:br>
              <a:rPr lang="zh-TW" altLang="en-US" sz="2000">
                <a:latin typeface="Garamond" pitchFamily="18" charset="0"/>
                <a:ea typeface="標楷體" pitchFamily="65" charset="-120"/>
              </a:rPr>
            </a:br>
            <a:endParaRPr lang="zh-TW" altLang="en-US" sz="200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>
                <a:latin typeface="Garamond" pitchFamily="18" charset="0"/>
                <a:ea typeface="標楷體" pitchFamily="65" charset="-120"/>
              </a:rPr>
              <a:t>Q3: 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開於</a:t>
            </a:r>
            <a:r>
              <a:rPr lang="zh-TW" altLang="en-US" sz="24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建構式</a:t>
            </a:r>
            <a:r>
              <a:rPr lang="en-US" altLang="zh-TW" sz="24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(constructor)</a:t>
            </a:r>
            <a:r>
              <a:rPr lang="zh-TW" altLang="en-US" sz="24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的傳回值型態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，何者正確。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900">
                <a:latin typeface="Garamond" pitchFamily="18" charset="0"/>
                <a:ea typeface="標楷體" pitchFamily="65" charset="-120"/>
              </a:rPr>
              <a:t>	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void</a:t>
            </a:r>
            <a:endParaRPr lang="en-US" altLang="zh-TW" sz="200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Object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	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類別名稱</a:t>
            </a:r>
            <a:endParaRPr lang="zh-TW" altLang="en-US" sz="200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不能定義傳回值型態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br>
              <a:rPr lang="zh-TW" altLang="en-US" sz="1800">
                <a:latin typeface="Garamond" pitchFamily="18" charset="0"/>
                <a:ea typeface="標楷體" pitchFamily="65" charset="-120"/>
              </a:rPr>
            </a:br>
            <a:r>
              <a:rPr lang="zh-TW" altLang="en-US" sz="1800">
                <a:latin typeface="Garamond" pitchFamily="18" charset="0"/>
                <a:ea typeface="標楷體" pitchFamily="65" charset="-120"/>
                <a:sym typeface="Wingdings" pitchFamily="2" charset="2"/>
              </a:rPr>
              <a:t>     </a:t>
            </a:r>
            <a:endParaRPr lang="zh-TW" altLang="en-US" sz="180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900">
                <a:latin typeface="Garamond" pitchFamily="18" charset="0"/>
                <a:ea typeface="標楷體" pitchFamily="65" charset="-12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41705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>
                <a:solidFill>
                  <a:srgbClr val="0070C0"/>
                </a:solidFill>
              </a:rPr>
              <a:t>類別概述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EAF5C-C021-4412-A4F8-B411AD3B4534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752"/>
            <a:ext cx="822960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類別</a:t>
            </a:r>
          </a:p>
          <a:p>
            <a:pPr lvl="1"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系統所定義的類別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(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如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Scanner, Arrays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等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)</a:t>
            </a:r>
          </a:p>
          <a:p>
            <a:pPr lvl="1" eaLnBrk="1" hangingPunct="1"/>
            <a:r>
              <a:rPr lang="zh-TW" altLang="en-US" dirty="0">
                <a:solidFill>
                  <a:srgbClr val="FF0000"/>
                </a:solidFill>
                <a:latin typeface="Garamond" pitchFamily="18" charset="0"/>
                <a:ea typeface="標楷體" pitchFamily="65" charset="-120"/>
              </a:rPr>
              <a:t>程式設計者自定的類別</a:t>
            </a:r>
          </a:p>
          <a:p>
            <a:pPr lvl="1"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其它開發者所定義的類別</a:t>
            </a:r>
          </a:p>
          <a:p>
            <a:pPr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類別與物件的關係</a:t>
            </a:r>
          </a:p>
          <a:p>
            <a:pPr marL="731520" lvl="1" indent="-457200" eaLnBrk="1" hangingPunct="1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類別是物件的樣版、類別是物件的型態</a:t>
            </a:r>
          </a:p>
          <a:p>
            <a:pPr lvl="2"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例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: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日常生活中的建築設計圖</a:t>
            </a:r>
          </a:p>
          <a:p>
            <a:pPr marL="731520" lvl="1" indent="-457200" eaLnBrk="1" hangingPunct="1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Garamond" pitchFamily="18" charset="0"/>
                <a:ea typeface="標楷體" pitchFamily="65" charset="-120"/>
              </a:rPr>
              <a:t>物件是根據類別所產生的實體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(instance)</a:t>
            </a:r>
          </a:p>
          <a:p>
            <a:pPr lvl="2"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例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: </a:t>
            </a:r>
            <a:r>
              <a:rPr lang="zh-TW" altLang="en-US" dirty="0">
                <a:latin typeface="Garamond" pitchFamily="18" charset="0"/>
                <a:ea typeface="標楷體" pitchFamily="65" charset="-120"/>
              </a:rPr>
              <a:t>依據建築設計圖所建的房子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6D2A655-94EC-46E9-AE2C-EDAB40FFD6A9}"/>
              </a:ext>
            </a:extLst>
          </p:cNvPr>
          <p:cNvSpPr txBox="1"/>
          <p:nvPr/>
        </p:nvSpPr>
        <p:spPr>
          <a:xfrm>
            <a:off x="971600" y="5203759"/>
            <a:ext cx="6624736" cy="961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註</a:t>
            </a:r>
            <a:r>
              <a:rPr lang="en-US" altLang="zh-TW" sz="2000" dirty="0"/>
              <a:t>:  </a:t>
            </a:r>
            <a:r>
              <a:rPr lang="zh-TW" altLang="en-US" sz="2000" dirty="0"/>
              <a:t>類別也是資料型態，可用於宣告變數</a:t>
            </a:r>
            <a:r>
              <a:rPr lang="en-US" altLang="zh-TW" sz="2000" dirty="0"/>
              <a:t>; </a:t>
            </a:r>
            <a:br>
              <a:rPr lang="en-US" altLang="zh-TW" sz="2000" dirty="0"/>
            </a:br>
            <a:r>
              <a:rPr lang="zh-TW" altLang="en-US" sz="2000" dirty="0"/>
              <a:t>依據類別產生實體亦稱為將類別實例化</a:t>
            </a:r>
            <a:r>
              <a:rPr lang="en-US" altLang="zh-TW" sz="2000" dirty="0"/>
              <a:t>(instantiate)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9003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301CB-945B-4C75-9C76-E1F5DAF8382C}" type="slidenum">
              <a:rPr lang="en-US" altLang="zh-TW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Exercises(2/5)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100">
                <a:latin typeface="Garamond" pitchFamily="18" charset="0"/>
                <a:ea typeface="標楷體" pitchFamily="65" charset="-120"/>
              </a:rPr>
              <a:t>Q4: </a:t>
            </a:r>
            <a:r>
              <a:rPr lang="zh-TW" altLang="en-US" sz="2100">
                <a:latin typeface="Garamond" pitchFamily="18" charset="0"/>
                <a:ea typeface="標楷體" pitchFamily="65" charset="-120"/>
              </a:rPr>
              <a:t>類別中可同時定義多個建構式。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True</a:t>
            </a:r>
            <a:endParaRPr lang="en-US" altLang="zh-TW" sz="200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en-US" altLang="zh-TW" sz="2000">
                <a:latin typeface="Garamond" pitchFamily="18" charset="0"/>
                <a:ea typeface="標楷體" pitchFamily="65" charset="-120"/>
              </a:rPr>
              <a:t>False</a:t>
            </a:r>
            <a:br>
              <a:rPr lang="en-US" altLang="zh-TW" sz="2000">
                <a:latin typeface="Garamond" pitchFamily="18" charset="0"/>
                <a:ea typeface="標楷體" pitchFamily="65" charset="-120"/>
              </a:rPr>
            </a:br>
            <a:endParaRPr lang="en-US" altLang="zh-TW" sz="200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>
                <a:latin typeface="Garamond" pitchFamily="18" charset="0"/>
                <a:ea typeface="標楷體" pitchFamily="65" charset="-120"/>
              </a:rPr>
              <a:t>Q5: </a:t>
            </a:r>
            <a:r>
              <a:rPr lang="zh-TW" altLang="en-US" sz="2100">
                <a:latin typeface="Garamond" pitchFamily="18" charset="0"/>
                <a:ea typeface="標楷體" pitchFamily="65" charset="-120"/>
              </a:rPr>
              <a:t>類別中，</a:t>
            </a:r>
            <a:r>
              <a:rPr lang="zh-TW" altLang="en-US" sz="21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若資料或方法的存取模式為</a:t>
            </a:r>
            <a:r>
              <a:rPr lang="en-US" altLang="zh-TW" sz="21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private</a:t>
            </a:r>
            <a:r>
              <a:rPr lang="zh-TW" altLang="en-US" sz="2100">
                <a:latin typeface="Garamond" pitchFamily="18" charset="0"/>
                <a:ea typeface="標楷體" pitchFamily="65" charset="-120"/>
              </a:rPr>
              <a:t>，則：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這個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private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的成員可以直接被任何外部類別使用</a:t>
            </a:r>
            <a:endParaRPr lang="zh-TW" altLang="en-US" sz="200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這個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private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的成員只能在類別內部使用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zh-TW" altLang="en-US" sz="200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>
                <a:latin typeface="Garamond" pitchFamily="18" charset="0"/>
                <a:ea typeface="標楷體" pitchFamily="65" charset="-120"/>
              </a:rPr>
              <a:t>Q6: </a:t>
            </a:r>
            <a:r>
              <a:rPr lang="zh-TW" altLang="en-US" sz="2100">
                <a:latin typeface="Garamond" pitchFamily="18" charset="0"/>
                <a:ea typeface="標楷體" pitchFamily="65" charset="-120"/>
              </a:rPr>
              <a:t>在一般情況下，</a:t>
            </a:r>
            <a:r>
              <a:rPr lang="zh-TW" altLang="en-US" sz="21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類別成員的存取模式</a:t>
            </a:r>
            <a:r>
              <a:rPr lang="zh-TW" altLang="en-US" sz="2100">
                <a:latin typeface="Garamond" pitchFamily="18" charset="0"/>
                <a:ea typeface="標楷體" pitchFamily="65" charset="-120"/>
              </a:rPr>
              <a:t>應如何定義？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100">
                <a:latin typeface="Garamond" pitchFamily="18" charset="0"/>
                <a:ea typeface="標楷體" pitchFamily="65" charset="-120"/>
              </a:rPr>
              <a:t>	</a:t>
            </a:r>
            <a:r>
              <a:rPr lang="zh-TW" altLang="en-US" sz="2100">
                <a:latin typeface="Garamond" pitchFamily="18" charset="0"/>
                <a:ea typeface="標楷體" pitchFamily="65" charset="-120"/>
                <a:sym typeface="Wingdings" pitchFamily="2" charset="2"/>
              </a:rPr>
              <a:t>資料成員及方法成員均定義為</a:t>
            </a:r>
            <a:r>
              <a:rPr lang="en-US" altLang="zh-TW" sz="2100">
                <a:latin typeface="Garamond" pitchFamily="18" charset="0"/>
                <a:ea typeface="標楷體" pitchFamily="65" charset="-120"/>
                <a:sym typeface="Wingdings" pitchFamily="2" charset="2"/>
              </a:rPr>
              <a:t>private</a:t>
            </a:r>
            <a:endParaRPr lang="en-US" altLang="zh-TW" sz="210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資料成員定義成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private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，方法成員定義成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public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100">
                <a:latin typeface="Garamond" pitchFamily="18" charset="0"/>
                <a:ea typeface="標楷體" pitchFamily="65" charset="-120"/>
                <a:sym typeface="Wingdings" pitchFamily="2" charset="2"/>
              </a:rPr>
              <a:t>	</a:t>
            </a:r>
            <a:r>
              <a:rPr lang="zh-TW" altLang="en-US" sz="2100">
                <a:latin typeface="Garamond" pitchFamily="18" charset="0"/>
                <a:ea typeface="標楷體" pitchFamily="65" charset="-120"/>
                <a:sym typeface="Wingdings" pitchFamily="2" charset="2"/>
              </a:rPr>
              <a:t>資料成員定義成</a:t>
            </a:r>
            <a:r>
              <a:rPr lang="en-US" altLang="zh-TW" sz="2100">
                <a:latin typeface="Garamond" pitchFamily="18" charset="0"/>
                <a:ea typeface="標楷體" pitchFamily="65" charset="-120"/>
                <a:sym typeface="Wingdings" pitchFamily="2" charset="2"/>
              </a:rPr>
              <a:t>public </a:t>
            </a:r>
            <a:r>
              <a:rPr lang="zh-TW" altLang="en-US" sz="2100">
                <a:latin typeface="Garamond" pitchFamily="18" charset="0"/>
                <a:ea typeface="標楷體" pitchFamily="65" charset="-120"/>
                <a:sym typeface="Wingdings" pitchFamily="2" charset="2"/>
              </a:rPr>
              <a:t>，方法成員定義成</a:t>
            </a:r>
            <a:r>
              <a:rPr lang="en-US" altLang="zh-TW" sz="2100">
                <a:latin typeface="Garamond" pitchFamily="18" charset="0"/>
                <a:ea typeface="標楷體" pitchFamily="65" charset="-120"/>
                <a:sym typeface="Wingdings" pitchFamily="2" charset="2"/>
              </a:rPr>
              <a:t>private</a:t>
            </a:r>
            <a:endParaRPr lang="en-US" altLang="zh-TW" sz="210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資料成員及方法成員均定義為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public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br>
              <a:rPr lang="en-US" altLang="zh-TW" sz="2000">
                <a:latin typeface="Garamond" pitchFamily="18" charset="0"/>
                <a:ea typeface="標楷體" pitchFamily="65" charset="-120"/>
              </a:rPr>
            </a:b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     </a:t>
            </a:r>
            <a:endParaRPr lang="en-US" altLang="zh-TW" sz="200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>
                <a:latin typeface="Garamond" pitchFamily="18" charset="0"/>
                <a:ea typeface="標楷體" pitchFamily="65" charset="-120"/>
              </a:rPr>
              <a:t>      </a:t>
            </a:r>
          </a:p>
        </p:txBody>
      </p:sp>
    </p:spTree>
    <p:extLst>
      <p:ext uri="{BB962C8B-B14F-4D97-AF65-F5344CB8AC3E}">
        <p14:creationId xmlns:p14="http://schemas.microsoft.com/office/powerpoint/2010/main" val="2684295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749E7-4179-4788-B7CB-B19E918F0FB2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Exercises(3/5)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Q7: 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在類別定義中，資料成員的型態</a:t>
            </a:r>
            <a:r>
              <a:rPr lang="en-US" altLang="zh-TW" sz="2400">
                <a:latin typeface="Garamond" pitchFamily="18" charset="0"/>
                <a:ea typeface="標楷體" pitchFamily="65" charset="-12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僅能是基本型態</a:t>
            </a:r>
            <a:endParaRPr lang="zh-TW" altLang="en-US" sz="2000">
              <a:latin typeface="Garamond" pitchFamily="18" charset="0"/>
              <a:ea typeface="標楷體" pitchFamily="65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可以是基本型態、系統定義的類別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可以是基本型態、系統定義的類別或自訂類別</a:t>
            </a:r>
          </a:p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Q8: Get Methods (Accessors)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及</a:t>
            </a:r>
            <a:r>
              <a:rPr lang="en-US" altLang="zh-TW" sz="2400">
                <a:latin typeface="Garamond" pitchFamily="18" charset="0"/>
                <a:ea typeface="標楷體" pitchFamily="65" charset="-120"/>
              </a:rPr>
              <a:t>Set Methods (Mutators)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是</a:t>
            </a:r>
            <a:r>
              <a:rPr lang="en-US" altLang="zh-TW" sz="2400">
                <a:latin typeface="Garamond" pitchFamily="18" charset="0"/>
                <a:ea typeface="標楷體" pitchFamily="65" charset="-12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類別中的資料成員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用於從外部類別讀取或指定資料成員的值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建構式方法</a:t>
            </a:r>
          </a:p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Q9: Get Methods (Accessors)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通常</a:t>
            </a:r>
            <a:r>
              <a:rPr lang="en-US" altLang="zh-TW" sz="2400">
                <a:latin typeface="Garamond" pitchFamily="18" charset="0"/>
                <a:ea typeface="標楷體" pitchFamily="65" charset="-12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沒有定義參數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會定義一個參數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2000">
              <a:latin typeface="Garamond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223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6AD99-23EC-44AE-ACCB-244000EC80AC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Exercises(4/5)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Q10: Set Methods (Mutators)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通常</a:t>
            </a:r>
            <a:r>
              <a:rPr lang="en-US" altLang="zh-TW" sz="2400">
                <a:latin typeface="Garamond" pitchFamily="18" charset="0"/>
                <a:ea typeface="標楷體" pitchFamily="65" charset="-12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>
                <a:latin typeface="Garamond" pitchFamily="18" charset="0"/>
                <a:ea typeface="標楷體" pitchFamily="65" charset="-120"/>
              </a:rPr>
              <a:t>	 </a:t>
            </a: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沒有定義參數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z="2000">
                <a:latin typeface="Garamond" pitchFamily="18" charset="0"/>
                <a:ea typeface="標楷體" pitchFamily="65" charset="-120"/>
              </a:rPr>
              <a:t>	 </a:t>
            </a:r>
            <a:r>
              <a:rPr lang="zh-TW" altLang="en-US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會</a:t>
            </a:r>
            <a:r>
              <a:rPr lang="zh-TW" altLang="en-US" sz="2000">
                <a:latin typeface="Garamond" pitchFamily="18" charset="0"/>
                <a:ea typeface="標楷體" pitchFamily="65" charset="-120"/>
              </a:rPr>
              <a:t>定義一個參數，型態同對應的資料成員</a:t>
            </a:r>
          </a:p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Q11: Get Methods (Accessors)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的傳回值型態通常為</a:t>
            </a:r>
            <a:r>
              <a:rPr lang="en-US" altLang="zh-TW" sz="2400">
                <a:latin typeface="Garamond" pitchFamily="18" charset="0"/>
                <a:ea typeface="標楷體" pitchFamily="65" charset="-12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void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8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1800">
                <a:latin typeface="Garamond" pitchFamily="18" charset="0"/>
                <a:ea typeface="標楷體" pitchFamily="65" charset="-120"/>
                <a:sym typeface="Wingdings" pitchFamily="2" charset="2"/>
              </a:rPr>
              <a:t>型態同對應的資料成員</a:t>
            </a:r>
          </a:p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Q12: Set Methods (Mutators)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的傳回值型態通常為</a:t>
            </a:r>
            <a:r>
              <a:rPr lang="en-US" altLang="zh-TW" sz="2400">
                <a:latin typeface="Garamond" pitchFamily="18" charset="0"/>
                <a:ea typeface="標楷體" pitchFamily="65" charset="-12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latin typeface="Garamond" pitchFamily="18" charset="0"/>
                <a:ea typeface="標楷體" pitchFamily="65" charset="-120"/>
                <a:sym typeface="Wingdings" pitchFamily="2" charset="2"/>
              </a:rPr>
              <a:t>void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8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zh-TW" altLang="en-US" sz="1800">
                <a:latin typeface="Garamond" pitchFamily="18" charset="0"/>
                <a:ea typeface="標楷體" pitchFamily="65" charset="-120"/>
                <a:sym typeface="Wingdings" pitchFamily="2" charset="2"/>
              </a:rPr>
              <a:t>型態同對應的資料成員</a:t>
            </a:r>
            <a:endParaRPr lang="zh-TW" altLang="en-US" sz="2000">
              <a:latin typeface="Garamond" pitchFamily="18" charset="0"/>
              <a:ea typeface="標楷體" pitchFamily="65" charset="-120"/>
            </a:endParaRPr>
          </a:p>
          <a:p>
            <a:pPr eaLnBrk="1" hangingPunct="1"/>
            <a:endParaRPr lang="zh-TW" altLang="en-US" sz="2400">
              <a:latin typeface="Garamond" pitchFamily="18" charset="0"/>
              <a:ea typeface="標楷體" pitchFamily="65" charset="-120"/>
            </a:endParaRPr>
          </a:p>
          <a:p>
            <a:pPr eaLnBrk="1" hangingPunct="1"/>
            <a:endParaRPr lang="en-US" altLang="zh-TW" sz="2400">
              <a:latin typeface="Garamond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99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5B27F-19D6-4FB8-AD9E-46D787F14B24}" type="slidenum">
              <a:rPr lang="en-US" altLang="zh-TW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Exercises(5/5)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Q13: 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用於宣告靜態方法或靜態資料成員的關鍵字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z="2400">
                <a:latin typeface="Garamond" pitchFamily="18" charset="0"/>
                <a:ea typeface="標楷體" pitchFamily="65" charset="-120"/>
              </a:rPr>
              <a:t>	 </a:t>
            </a:r>
            <a:r>
              <a:rPr lang="zh-TW" altLang="en-US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en-US" altLang="zh-TW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static  </a:t>
            </a:r>
            <a:r>
              <a:rPr lang="zh-TW" altLang="en-US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　</a:t>
            </a:r>
            <a:r>
              <a:rPr lang="en-US" altLang="zh-TW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final </a:t>
            </a:r>
            <a:r>
              <a:rPr lang="zh-TW" altLang="en-US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　</a:t>
            </a:r>
            <a:r>
              <a:rPr lang="en-US" altLang="zh-TW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class</a:t>
            </a:r>
          </a:p>
          <a:p>
            <a:pPr eaLnBrk="1" hangingPunct="1"/>
            <a:r>
              <a:rPr lang="en-US" altLang="zh-TW" sz="2400">
                <a:latin typeface="Garamond" pitchFamily="18" charset="0"/>
                <a:ea typeface="標楷體" pitchFamily="65" charset="-120"/>
              </a:rPr>
              <a:t>Q14: </a:t>
            </a:r>
            <a:r>
              <a:rPr lang="zh-TW" altLang="en-US" sz="2400">
                <a:latin typeface="Garamond" pitchFamily="18" charset="0"/>
                <a:ea typeface="標楷體" pitchFamily="65" charset="-120"/>
              </a:rPr>
              <a:t>用於宣告常數的關鍵字</a:t>
            </a:r>
            <a:br>
              <a:rPr lang="zh-TW" altLang="en-US" sz="2800">
                <a:latin typeface="Garamond" pitchFamily="18" charset="0"/>
                <a:ea typeface="標楷體" pitchFamily="65" charset="-120"/>
                <a:sym typeface="Wingdings" pitchFamily="2" charset="2"/>
              </a:rPr>
            </a:br>
            <a:r>
              <a:rPr lang="zh-TW" altLang="en-US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</a:t>
            </a:r>
            <a:r>
              <a:rPr lang="en-US" altLang="zh-TW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static  </a:t>
            </a:r>
            <a:r>
              <a:rPr lang="zh-TW" altLang="en-US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　</a:t>
            </a:r>
            <a:r>
              <a:rPr lang="en-US" altLang="zh-TW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final </a:t>
            </a:r>
            <a:r>
              <a:rPr lang="zh-TW" altLang="en-US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　</a:t>
            </a:r>
            <a:r>
              <a:rPr lang="en-US" altLang="zh-TW" sz="2800">
                <a:latin typeface="Garamond" pitchFamily="18" charset="0"/>
                <a:ea typeface="標楷體" pitchFamily="65" charset="-120"/>
                <a:sym typeface="Wingdings" pitchFamily="2" charset="2"/>
              </a:rPr>
              <a:t>class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>
              <a:latin typeface="Garamond" pitchFamily="18" charset="0"/>
              <a:ea typeface="標楷體" pitchFamily="65" charset="-12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2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116632"/>
            <a:ext cx="8229600" cy="990600"/>
          </a:xfrm>
        </p:spPr>
        <p:txBody>
          <a:bodyPr/>
          <a:lstStyle/>
          <a:p>
            <a:pPr algn="ctr" eaLnBrk="1" hangingPunct="1"/>
            <a:r>
              <a:rPr lang="zh-TW" altLang="en-US" dirty="0">
                <a:solidFill>
                  <a:srgbClr val="0070C0"/>
                </a:solidFill>
                <a:ea typeface="標楷體" pitchFamily="65" charset="-120"/>
              </a:rPr>
              <a:t>類別的結構與組成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326F5-364E-4CD2-9F08-D0CA05C821AD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9750" y="1654175"/>
            <a:ext cx="5570538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dirty="0" err="1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accessModifiers</a:t>
            </a:r>
            <a:r>
              <a:rPr lang="en-US" altLang="zh-TW" sz="3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 class</a:t>
            </a:r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 </a:t>
            </a:r>
            <a:r>
              <a:rPr lang="en-US" altLang="zh-TW" sz="3200" dirty="0" err="1">
                <a:latin typeface="Garamond" pitchFamily="18" charset="0"/>
                <a:ea typeface="標楷體" pitchFamily="65" charset="-120"/>
              </a:rPr>
              <a:t>ClassName</a:t>
            </a:r>
            <a:r>
              <a:rPr lang="en-US" altLang="zh-TW" sz="3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{</a:t>
            </a:r>
          </a:p>
          <a:p>
            <a:pPr eaLnBrk="1" hangingPunct="1"/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	</a:t>
            </a:r>
            <a:r>
              <a:rPr lang="zh-TW" altLang="en-US" sz="3200" dirty="0">
                <a:latin typeface="Garamond" pitchFamily="18" charset="0"/>
                <a:ea typeface="標楷體" pitchFamily="65" charset="-120"/>
              </a:rPr>
              <a:t>資料成員</a:t>
            </a:r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;</a:t>
            </a:r>
          </a:p>
          <a:p>
            <a:pPr eaLnBrk="1" hangingPunct="1"/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	</a:t>
            </a:r>
            <a:r>
              <a:rPr lang="zh-TW" altLang="en-US" sz="3200" dirty="0">
                <a:latin typeface="Garamond" pitchFamily="18" charset="0"/>
                <a:ea typeface="標楷體" pitchFamily="65" charset="-120"/>
              </a:rPr>
              <a:t>建構式</a:t>
            </a:r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;</a:t>
            </a:r>
          </a:p>
          <a:p>
            <a:pPr eaLnBrk="1" hangingPunct="1"/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	Get Methods;</a:t>
            </a:r>
          </a:p>
          <a:p>
            <a:pPr eaLnBrk="1" hangingPunct="1"/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	Set Methods</a:t>
            </a:r>
          </a:p>
          <a:p>
            <a:pPr eaLnBrk="1" hangingPunct="1"/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	</a:t>
            </a:r>
            <a:r>
              <a:rPr lang="zh-TW" altLang="en-US" sz="3200" dirty="0">
                <a:latin typeface="Garamond" pitchFamily="18" charset="0"/>
                <a:ea typeface="標楷體" pitchFamily="65" charset="-120"/>
              </a:rPr>
              <a:t>其它</a:t>
            </a:r>
            <a:r>
              <a:rPr lang="en-US" altLang="zh-TW" sz="3200" dirty="0">
                <a:latin typeface="Garamond" pitchFamily="18" charset="0"/>
                <a:ea typeface="標楷體" pitchFamily="65" charset="-120"/>
              </a:rPr>
              <a:t>Methods</a:t>
            </a:r>
          </a:p>
          <a:p>
            <a:pPr eaLnBrk="1" hangingPunct="1"/>
            <a:r>
              <a:rPr lang="en-US" altLang="zh-TW" sz="3200" dirty="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51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800" dirty="0">
                <a:solidFill>
                  <a:srgbClr val="0070C0"/>
                </a:solidFill>
                <a:ea typeface="標楷體" pitchFamily="65" charset="-120"/>
              </a:rPr>
              <a:t>Java </a:t>
            </a:r>
            <a:r>
              <a:rPr lang="zh-TW" altLang="en-US" sz="3800" dirty="0">
                <a:solidFill>
                  <a:srgbClr val="0070C0"/>
                </a:solidFill>
                <a:ea typeface="標楷體" pitchFamily="65" charset="-120"/>
              </a:rPr>
              <a:t>的存取修飾字 </a:t>
            </a:r>
            <a:r>
              <a:rPr lang="en-US" altLang="zh-TW" sz="3800" dirty="0">
                <a:solidFill>
                  <a:srgbClr val="0070C0"/>
                </a:solidFill>
                <a:ea typeface="標楷體" pitchFamily="65" charset="-120"/>
              </a:rPr>
              <a:t>(Access Modifiers)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0B425-F9F7-49D2-BC45-CA4A008A149B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9249" name="Group 3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954923"/>
          <a:ext cx="8229600" cy="4210381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1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存取修飾字</a:t>
                      </a:r>
                      <a:br>
                        <a:rPr kumimoji="1" lang="zh-TW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</a:b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(Access Modifiers)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可被存取的範圍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public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類別內部及所有外部類別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private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僅類別內部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protected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1. 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類別內部</a:t>
                      </a:r>
                      <a:b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</a:b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2. 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繼承的子類別</a:t>
                      </a:r>
                      <a:b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</a:b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3. 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同一個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package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內部的類別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no modifier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同一個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package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標楷體" pitchFamily="65" charset="-120"/>
                        </a:rPr>
                        <a:t>內部的類別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11560" y="1340768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j-ea"/>
                <a:ea typeface="+mj-ea"/>
              </a:rPr>
              <a:t>Java </a:t>
            </a:r>
            <a:r>
              <a:rPr lang="zh-TW" altLang="en-US" sz="2400" dirty="0">
                <a:latin typeface="+mj-ea"/>
                <a:ea typeface="+mj-ea"/>
              </a:rPr>
              <a:t>的存取修飾字用於指定類別</a:t>
            </a:r>
            <a:r>
              <a:rPr lang="en-US" altLang="zh-TW" sz="2400" dirty="0">
                <a:latin typeface="+mj-ea"/>
                <a:ea typeface="+mj-ea"/>
              </a:rPr>
              <a:t>,</a:t>
            </a:r>
            <a:r>
              <a:rPr lang="zh-TW" altLang="en-US" sz="2400" dirty="0">
                <a:latin typeface="+mj-ea"/>
                <a:ea typeface="+mj-ea"/>
              </a:rPr>
              <a:t> 方法與資料的存取模式</a:t>
            </a:r>
          </a:p>
        </p:txBody>
      </p:sp>
    </p:spTree>
    <p:extLst>
      <p:ext uri="{BB962C8B-B14F-4D97-AF65-F5344CB8AC3E}">
        <p14:creationId xmlns:p14="http://schemas.microsoft.com/office/powerpoint/2010/main" val="37361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0070C0"/>
                </a:solidFill>
                <a:ea typeface="標楷體" pitchFamily="65" charset="-120"/>
              </a:rPr>
              <a:t>定義類別</a:t>
            </a:r>
            <a:r>
              <a:rPr lang="en-US" altLang="zh-TW" sz="3600" dirty="0">
                <a:solidFill>
                  <a:srgbClr val="0070C0"/>
                </a:solidFill>
                <a:ea typeface="標楷體" pitchFamily="65" charset="-120"/>
              </a:rPr>
              <a:t>: </a:t>
            </a:r>
            <a:r>
              <a:rPr lang="zh-TW" altLang="en-US" sz="3600" dirty="0">
                <a:solidFill>
                  <a:srgbClr val="0070C0"/>
                </a:solidFill>
                <a:ea typeface="標楷體" pitchFamily="65" charset="-120"/>
              </a:rPr>
              <a:t>在</a:t>
            </a:r>
            <a:r>
              <a:rPr lang="en-US" altLang="zh-TW" sz="3600" dirty="0">
                <a:solidFill>
                  <a:srgbClr val="0070C0"/>
                </a:solidFill>
                <a:ea typeface="標楷體" pitchFamily="65" charset="-120"/>
              </a:rPr>
              <a:t>Eclipse</a:t>
            </a:r>
            <a:r>
              <a:rPr lang="zh-TW" altLang="en-US" sz="3600" dirty="0">
                <a:solidFill>
                  <a:srgbClr val="0070C0"/>
                </a:solidFill>
                <a:ea typeface="標楷體" pitchFamily="65" charset="-120"/>
              </a:rPr>
              <a:t>中建立專案及類別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ADF78-C7EB-4A50-9C73-57BBA4FE308B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專案名稱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: </a:t>
            </a:r>
            <a:r>
              <a:rPr lang="en-US" altLang="zh-TW" dirty="0" err="1">
                <a:latin typeface="Garamond" pitchFamily="18" charset="0"/>
                <a:ea typeface="標楷體" pitchFamily="65" charset="-120"/>
              </a:rPr>
              <a:t>CircleApp</a:t>
            </a:r>
            <a:endParaRPr lang="en-US" altLang="zh-TW" dirty="0">
              <a:latin typeface="Garamond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主程式類別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: </a:t>
            </a:r>
            <a:r>
              <a:rPr lang="en-US" altLang="zh-TW" dirty="0" err="1">
                <a:latin typeface="Garamond" pitchFamily="18" charset="0"/>
                <a:ea typeface="標楷體" pitchFamily="65" charset="-120"/>
              </a:rPr>
              <a:t>CircleTest</a:t>
            </a:r>
            <a:endParaRPr lang="en-US" altLang="zh-TW" dirty="0">
              <a:latin typeface="Garamond" pitchFamily="18" charset="0"/>
              <a:ea typeface="標楷體" pitchFamily="65" charset="-120"/>
            </a:endParaRPr>
          </a:p>
          <a:p>
            <a:pPr eaLnBrk="1" hangingPunct="1"/>
            <a:r>
              <a:rPr lang="zh-TW" altLang="en-US" dirty="0">
                <a:latin typeface="Garamond" pitchFamily="18" charset="0"/>
                <a:ea typeface="標楷體" pitchFamily="65" charset="-120"/>
              </a:rPr>
              <a:t>描述圓的類別</a:t>
            </a:r>
            <a:r>
              <a:rPr lang="en-US" altLang="zh-TW" dirty="0">
                <a:latin typeface="Garamond" pitchFamily="18" charset="0"/>
                <a:ea typeface="標楷體" pitchFamily="65" charset="-120"/>
              </a:rPr>
              <a:t>: Circle</a:t>
            </a:r>
          </a:p>
        </p:txBody>
      </p:sp>
    </p:spTree>
    <p:extLst>
      <p:ext uri="{BB962C8B-B14F-4D97-AF65-F5344CB8AC3E}">
        <p14:creationId xmlns:p14="http://schemas.microsoft.com/office/powerpoint/2010/main" val="83845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定義類別</a:t>
            </a:r>
            <a:r>
              <a:rPr lang="en-US" altLang="zh-TW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類別標頭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718A6-5578-400A-B8D0-30F3676B9A12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35013" y="1878013"/>
            <a:ext cx="3152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accessModifier class</a:t>
            </a:r>
            <a:r>
              <a:rPr lang="en-US" altLang="zh-TW" sz="1800">
                <a:latin typeface="Garamond" pitchFamily="18" charset="0"/>
                <a:ea typeface="標楷體" pitchFamily="65" charset="-120"/>
              </a:rPr>
              <a:t> className </a:t>
            </a:r>
            <a:r>
              <a:rPr lang="en-US" altLang="zh-TW" sz="18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00FF"/>
              </a:solidFill>
              <a:latin typeface="Garamond" pitchFamily="18" charset="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FF"/>
                </a:solidFill>
                <a:latin typeface="Garamond" pitchFamily="18" charset="0"/>
                <a:ea typeface="標楷體" pitchFamily="65" charset="-120"/>
              </a:rPr>
              <a:t>}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643438" y="1820863"/>
            <a:ext cx="4260850" cy="1565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語法說明</a:t>
            </a: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1. 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除</a:t>
            </a:r>
            <a:r>
              <a:rPr lang="en-US" altLang="zh-TW" sz="2000" dirty="0" err="1">
                <a:latin typeface="Garamond" pitchFamily="18" charset="0"/>
                <a:ea typeface="標楷體" pitchFamily="65" charset="-120"/>
              </a:rPr>
              <a:t>className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之外</a:t>
            </a: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, 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其餘均為關鍵字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Garamond" pitchFamily="18" charset="0"/>
                <a:ea typeface="標楷體" pitchFamily="65" charset="-120"/>
              </a:rPr>
              <a:t>2. </a:t>
            </a:r>
            <a:r>
              <a:rPr lang="en-US" altLang="zh-TW" sz="2000" dirty="0" err="1">
                <a:latin typeface="Garamond" pitchFamily="18" charset="0"/>
                <a:ea typeface="標楷體" pitchFamily="65" charset="-120"/>
              </a:rPr>
              <a:t>className</a:t>
            </a: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為自訂名稱：</a:t>
            </a:r>
            <a:br>
              <a:rPr lang="zh-TW" altLang="en-US" sz="2000" dirty="0">
                <a:latin typeface="Garamond" pitchFamily="18" charset="0"/>
                <a:ea typeface="標楷體" pitchFamily="65" charset="-120"/>
              </a:rPr>
            </a:br>
            <a:r>
              <a:rPr lang="zh-TW" altLang="en-US" sz="2000" dirty="0">
                <a:latin typeface="Garamond" pitchFamily="18" charset="0"/>
                <a:ea typeface="標楷體" pitchFamily="65" charset="-120"/>
              </a:rPr>
              <a:t>    </a:t>
            </a:r>
            <a:r>
              <a:rPr lang="en-US" altLang="zh-TW" sz="1600" dirty="0">
                <a:latin typeface="Garamond" pitchFamily="18" charset="0"/>
                <a:ea typeface="標楷體" pitchFamily="65" charset="-120"/>
              </a:rPr>
              <a:t>(1) </a:t>
            </a:r>
            <a:r>
              <a:rPr lang="zh-TW" altLang="en-US" sz="1600" dirty="0">
                <a:latin typeface="Garamond" pitchFamily="18" charset="0"/>
                <a:ea typeface="標楷體" pitchFamily="65" charset="-120"/>
              </a:rPr>
              <a:t>需符合識別字的命名規則</a:t>
            </a:r>
            <a:br>
              <a:rPr lang="zh-TW" altLang="en-US" sz="1600" dirty="0">
                <a:latin typeface="Garamond" pitchFamily="18" charset="0"/>
                <a:ea typeface="標楷體" pitchFamily="65" charset="-120"/>
              </a:rPr>
            </a:br>
            <a:r>
              <a:rPr lang="zh-TW" altLang="en-US" sz="1600" dirty="0">
                <a:latin typeface="Garamond" pitchFamily="18" charset="0"/>
                <a:ea typeface="標楷體" pitchFamily="65" charset="-120"/>
              </a:rPr>
              <a:t>     </a:t>
            </a:r>
            <a:r>
              <a:rPr lang="en-US" altLang="zh-TW" sz="1600" dirty="0">
                <a:latin typeface="Garamond" pitchFamily="18" charset="0"/>
                <a:ea typeface="標楷體" pitchFamily="65" charset="-120"/>
              </a:rPr>
              <a:t>(2) </a:t>
            </a:r>
            <a:r>
              <a:rPr lang="zh-TW" altLang="en-US" sz="1600" dirty="0">
                <a:latin typeface="Garamond" pitchFamily="18" charset="0"/>
                <a:ea typeface="標楷體" pitchFamily="65" charset="-120"/>
              </a:rPr>
              <a:t>依命名慣例</a:t>
            </a:r>
            <a:r>
              <a:rPr lang="en-US" altLang="zh-TW" sz="1600" dirty="0">
                <a:latin typeface="Garamond" pitchFamily="18" charset="0"/>
                <a:ea typeface="標楷體" pitchFamily="65" charset="-120"/>
              </a:rPr>
              <a:t>: </a:t>
            </a:r>
            <a:r>
              <a:rPr lang="zh-TW" altLang="en-US" sz="1600" dirty="0">
                <a:solidFill>
                  <a:srgbClr val="C00000"/>
                </a:solidFill>
                <a:latin typeface="Garamond" pitchFamily="18" charset="0"/>
                <a:ea typeface="標楷體" pitchFamily="65" charset="-120"/>
              </a:rPr>
              <a:t>類別名稱需以大寫字母開頭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35013" y="1444625"/>
            <a:ext cx="74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Garamond" pitchFamily="18" charset="0"/>
                <a:ea typeface="標楷體" pitchFamily="65" charset="-120"/>
              </a:rPr>
              <a:t>語法</a:t>
            </a:r>
            <a:r>
              <a:rPr lang="en-US" altLang="zh-TW" sz="1800">
                <a:latin typeface="Garamond" pitchFamily="18" charset="0"/>
                <a:ea typeface="標楷體" pitchFamily="65" charset="-120"/>
              </a:rPr>
              <a:t>: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35013" y="3586163"/>
            <a:ext cx="50133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例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: 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定義一個存取模式為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public,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名稱為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Circle</a:t>
            </a: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的</a:t>
            </a:r>
            <a:r>
              <a:rPr lang="en-US" altLang="zh-TW" sz="1800" dirty="0">
                <a:latin typeface="Garamond" pitchFamily="18" charset="0"/>
                <a:ea typeface="標楷體" pitchFamily="65" charset="-120"/>
              </a:rPr>
              <a:t>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Garamond" pitchFamily="18" charset="0"/>
                <a:ea typeface="標楷體" pitchFamily="65" charset="-120"/>
              </a:rPr>
              <a:t>語法：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dirty="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dirty="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dirty="0">
              <a:latin typeface="Garamond" pitchFamily="18" charset="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dirty="0">
              <a:latin typeface="Garamond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82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600">
                <a:solidFill>
                  <a:srgbClr val="0070C0"/>
                </a:solidFill>
              </a:rPr>
              <a:t>定義類別</a:t>
            </a:r>
            <a:r>
              <a:rPr lang="en-US" altLang="zh-TW" sz="3600">
                <a:solidFill>
                  <a:srgbClr val="0070C0"/>
                </a:solidFill>
              </a:rPr>
              <a:t>: </a:t>
            </a:r>
            <a:r>
              <a:rPr lang="zh-TW" altLang="en-US" sz="3600">
                <a:solidFill>
                  <a:srgbClr val="0070C0"/>
                </a:solidFill>
              </a:rPr>
              <a:t>定義類別中的資料成員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B0E2B04-7534-4A53-B500-A50C37F8CE96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TW" altLang="en-US" sz="2400" dirty="0">
                <a:ea typeface="標楷體" pitchFamily="65" charset="-120"/>
              </a:rPr>
              <a:t>資料成員用於描述物件的特性</a:t>
            </a:r>
          </a:p>
          <a:p>
            <a:r>
              <a:rPr lang="zh-TW" altLang="en-US" sz="2400" dirty="0">
                <a:ea typeface="標楷體" pitchFamily="65" charset="-120"/>
              </a:rPr>
              <a:t>語法：</a:t>
            </a:r>
            <a:r>
              <a:rPr lang="en-US" altLang="zh-TW" sz="2400" dirty="0" err="1">
                <a:solidFill>
                  <a:srgbClr val="0000FF"/>
                </a:solidFill>
                <a:ea typeface="標楷體" pitchFamily="65" charset="-120"/>
              </a:rPr>
              <a:t>accessModifier</a:t>
            </a:r>
            <a:r>
              <a:rPr lang="en-US" altLang="zh-TW" sz="2400" dirty="0">
                <a:solidFill>
                  <a:srgbClr val="0000FF"/>
                </a:solidFill>
                <a:ea typeface="標楷體" pitchFamily="65" charset="-120"/>
              </a:rPr>
              <a:t> type name;</a:t>
            </a:r>
          </a:p>
          <a:p>
            <a:pPr marL="731838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ea typeface="標楷體" pitchFamily="65" charset="-120"/>
              </a:rPr>
              <a:t>accessModifier</a:t>
            </a:r>
            <a:r>
              <a:rPr lang="zh-TW" altLang="en-US" sz="2000" dirty="0">
                <a:ea typeface="標楷體" pitchFamily="65" charset="-120"/>
              </a:rPr>
              <a:t>為存取修飾字，一般情況下定義為</a:t>
            </a:r>
            <a:r>
              <a:rPr lang="en-US" altLang="zh-TW" sz="2000" dirty="0">
                <a:solidFill>
                  <a:srgbClr val="0070C0"/>
                </a:solidFill>
                <a:ea typeface="標楷體" pitchFamily="65" charset="-120"/>
              </a:rPr>
              <a:t>private</a:t>
            </a:r>
          </a:p>
          <a:p>
            <a:pPr marL="731838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ea typeface="標楷體" pitchFamily="65" charset="-120"/>
              </a:rPr>
              <a:t>type : </a:t>
            </a:r>
            <a:r>
              <a:rPr lang="zh-TW" altLang="en-US" sz="2000" dirty="0">
                <a:ea typeface="標楷體" pitchFamily="65" charset="-120"/>
              </a:rPr>
              <a:t>為資料型態，可以是基本資料型態為既定的類別，所以是一個固定的名稱</a:t>
            </a:r>
          </a:p>
          <a:p>
            <a:pPr marL="731838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ea typeface="標楷體" pitchFamily="65" charset="-120"/>
              </a:rPr>
              <a:t>name</a:t>
            </a:r>
            <a:r>
              <a:rPr lang="zh-TW" altLang="en-US" sz="2000" dirty="0">
                <a:ea typeface="標楷體" pitchFamily="65" charset="-120"/>
              </a:rPr>
              <a:t>為自訂的識別字</a:t>
            </a:r>
          </a:p>
          <a:p>
            <a:r>
              <a:rPr lang="zh-TW" altLang="en-US" sz="2000" dirty="0">
                <a:ea typeface="標楷體" pitchFamily="65" charset="-120"/>
              </a:rPr>
              <a:t>例：每個圓都有半徑，故在</a:t>
            </a:r>
            <a:r>
              <a:rPr lang="en-US" altLang="zh-TW" sz="2000" dirty="0">
                <a:ea typeface="標楷體" pitchFamily="65" charset="-120"/>
              </a:rPr>
              <a:t>Circle class</a:t>
            </a:r>
            <a:r>
              <a:rPr lang="zh-TW" altLang="en-US" sz="2000" dirty="0">
                <a:ea typeface="標楷體" pitchFamily="65" charset="-120"/>
              </a:rPr>
              <a:t>中定義一個描述圓半徑的資料成員，存取模式為</a:t>
            </a:r>
            <a:r>
              <a:rPr lang="en-US" altLang="zh-TW" sz="2000" dirty="0">
                <a:ea typeface="標楷體" pitchFamily="65" charset="-120"/>
              </a:rPr>
              <a:t>private</a:t>
            </a:r>
            <a:r>
              <a:rPr lang="zh-TW" altLang="en-US" sz="2000" dirty="0">
                <a:ea typeface="標楷體" pitchFamily="65" charset="-120"/>
              </a:rPr>
              <a:t>，名稱為</a:t>
            </a:r>
            <a:r>
              <a:rPr lang="en-US" altLang="zh-TW" sz="2000" dirty="0">
                <a:ea typeface="標楷體" pitchFamily="65" charset="-120"/>
              </a:rPr>
              <a:t>radius</a:t>
            </a:r>
          </a:p>
          <a:p>
            <a:pPr>
              <a:buFont typeface="Wingdings" pitchFamily="2" charset="2"/>
              <a:buNone/>
            </a:pPr>
            <a:endParaRPr lang="en-US" altLang="zh-TW" sz="2000" dirty="0">
              <a:ea typeface="標楷體" pitchFamily="65" charset="-120"/>
            </a:endParaRPr>
          </a:p>
          <a:p>
            <a:r>
              <a:rPr lang="zh-TW" altLang="en-US" sz="2000" dirty="0">
                <a:ea typeface="標楷體" pitchFamily="65" charset="-120"/>
              </a:rPr>
              <a:t>實作練習：將上述資料成員定義在</a:t>
            </a:r>
            <a:r>
              <a:rPr lang="en-US" altLang="zh-TW" sz="2000" dirty="0">
                <a:ea typeface="標楷體" pitchFamily="65" charset="-120"/>
              </a:rPr>
              <a:t>Circle class</a:t>
            </a:r>
            <a:r>
              <a:rPr lang="zh-TW" altLang="en-US" sz="2000" dirty="0">
                <a:ea typeface="標楷體" pitchFamily="65" charset="-120"/>
              </a:rPr>
              <a:t>中</a:t>
            </a:r>
          </a:p>
          <a:p>
            <a:pPr lvl="1"/>
            <a:endParaRPr lang="en-US" altLang="zh-TW" sz="18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6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70C0"/>
                </a:solidFill>
                <a:latin typeface="標楷體" pitchFamily="65" charset="-120"/>
              </a:rPr>
              <a:t>定義類別</a:t>
            </a:r>
            <a:r>
              <a:rPr lang="en-US" altLang="zh-TW">
                <a:solidFill>
                  <a:srgbClr val="0070C0"/>
                </a:solidFill>
                <a:latin typeface="標楷體" pitchFamily="65" charset="-120"/>
              </a:rPr>
              <a:t>:</a:t>
            </a:r>
            <a:r>
              <a:rPr lang="zh-TW" altLang="en-US">
                <a:solidFill>
                  <a:srgbClr val="0070C0"/>
                </a:solidFill>
                <a:latin typeface="標楷體" pitchFamily="65" charset="-120"/>
              </a:rPr>
              <a:t>定義類別中的方法</a:t>
            </a:r>
          </a:p>
        </p:txBody>
      </p:sp>
      <p:sp>
        <p:nvSpPr>
          <p:cNvPr id="1843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E556181-8D17-49CB-A7A3-21CD8360A567}" type="slidenum">
              <a:rPr kumimoji="0" lang="en-US" altLang="zh-TW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方法用於描述物件的功能</a:t>
            </a:r>
          </a:p>
          <a:p>
            <a:pPr lvl="1"/>
            <a:r>
              <a:rPr lang="zh-TW" altLang="en-US" dirty="0">
                <a:ea typeface="標楷體" pitchFamily="65" charset="-120"/>
              </a:rPr>
              <a:t>建構式</a:t>
            </a:r>
            <a:r>
              <a:rPr lang="en-US" altLang="zh-TW" dirty="0">
                <a:ea typeface="標楷體" pitchFamily="65" charset="-120"/>
              </a:rPr>
              <a:t>(Constructor)</a:t>
            </a:r>
          </a:p>
          <a:p>
            <a:pPr lvl="2"/>
            <a:r>
              <a:rPr lang="zh-TW" altLang="en-US" dirty="0">
                <a:solidFill>
                  <a:srgbClr val="C00000"/>
                </a:solidFill>
                <a:ea typeface="標楷體" pitchFamily="65" charset="-120"/>
              </a:rPr>
              <a:t>建立物件自動呼叫</a:t>
            </a:r>
          </a:p>
          <a:p>
            <a:pPr lvl="2"/>
            <a:r>
              <a:rPr lang="zh-TW" altLang="en-US" dirty="0">
                <a:ea typeface="標楷體" pitchFamily="65" charset="-120"/>
              </a:rPr>
              <a:t>用於給定資料成員的初值，也就是用於初始化物件</a:t>
            </a:r>
          </a:p>
          <a:p>
            <a:pPr lvl="1"/>
            <a:r>
              <a:rPr lang="en-US" altLang="zh-TW" dirty="0">
                <a:ea typeface="標楷體" pitchFamily="65" charset="-120"/>
              </a:rPr>
              <a:t>Get Methods (Accessor Methods)</a:t>
            </a:r>
          </a:p>
          <a:p>
            <a:pPr lvl="2"/>
            <a:r>
              <a:rPr lang="zh-TW" altLang="en-US" dirty="0">
                <a:ea typeface="標楷體" pitchFamily="65" charset="-120"/>
              </a:rPr>
              <a:t>用於讀取資料成員的值</a:t>
            </a:r>
          </a:p>
          <a:p>
            <a:pPr lvl="1"/>
            <a:r>
              <a:rPr lang="en-US" altLang="zh-TW" dirty="0">
                <a:ea typeface="標楷體" pitchFamily="65" charset="-120"/>
              </a:rPr>
              <a:t>Set Methods (Mutator Methods)</a:t>
            </a:r>
          </a:p>
          <a:p>
            <a:pPr lvl="2"/>
            <a:r>
              <a:rPr lang="zh-TW" altLang="en-US" dirty="0">
                <a:ea typeface="標楷體" pitchFamily="65" charset="-120"/>
              </a:rPr>
              <a:t>用於指定特定值給資料成員</a:t>
            </a:r>
          </a:p>
        </p:txBody>
      </p:sp>
    </p:spTree>
    <p:extLst>
      <p:ext uri="{BB962C8B-B14F-4D97-AF65-F5344CB8AC3E}">
        <p14:creationId xmlns:p14="http://schemas.microsoft.com/office/powerpoint/2010/main" val="52702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</TotalTime>
  <Words>2210</Words>
  <Application>Microsoft Office PowerPoint</Application>
  <PresentationFormat>如螢幕大小 (4:3)</PresentationFormat>
  <Paragraphs>291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新細明體</vt:lpstr>
      <vt:lpstr>標楷體</vt:lpstr>
      <vt:lpstr>Arial</vt:lpstr>
      <vt:lpstr>Bookman Old Style</vt:lpstr>
      <vt:lpstr>Garamond</vt:lpstr>
      <vt:lpstr>Gill Sans MT</vt:lpstr>
      <vt:lpstr>Times New Roman</vt:lpstr>
      <vt:lpstr>Wingdings</vt:lpstr>
      <vt:lpstr>Wingdings 3</vt:lpstr>
      <vt:lpstr>原創</vt:lpstr>
      <vt:lpstr>Chapter 7 Object-oriented Programming, Part2: User-Defined Classes</vt:lpstr>
      <vt:lpstr>本章大綱</vt:lpstr>
      <vt:lpstr>類別概述</vt:lpstr>
      <vt:lpstr>類別的結構與組成</vt:lpstr>
      <vt:lpstr>Java 的存取修飾字 (Access Modifiers)</vt:lpstr>
      <vt:lpstr>定義類別: 在Eclipse中建立專案及類別</vt:lpstr>
      <vt:lpstr>定義類別: 類別標頭</vt:lpstr>
      <vt:lpstr>定義類別: 定義類別中的資料成員</vt:lpstr>
      <vt:lpstr>定義類別:定義類別中的方法</vt:lpstr>
      <vt:lpstr>定義類別: 定義建構式</vt:lpstr>
      <vt:lpstr>定義類別: 定義Get Methods (Accessor Methods)</vt:lpstr>
      <vt:lpstr>定義類別:  定義Set Methods (Mutator Methods)</vt:lpstr>
      <vt:lpstr>定義類別: 定義其餘方法</vt:lpstr>
      <vt:lpstr>根據類別建立物件</vt:lpstr>
      <vt:lpstr>經由物件呼叫類別中的方法</vt:lpstr>
      <vt:lpstr>建立多個物件</vt:lpstr>
      <vt:lpstr>this 關鍵字：意義</vt:lpstr>
      <vt:lpstr>this關鍵字：用途(1/2)</vt:lpstr>
      <vt:lpstr>this關鍵字：用途(2/2)</vt:lpstr>
      <vt:lpstr>練習題</vt:lpstr>
      <vt:lpstr>toString方法</vt:lpstr>
      <vt:lpstr>定義toString方法</vt:lpstr>
      <vt:lpstr>練習題</vt:lpstr>
      <vt:lpstr>靜態的資料成員(Static data member)</vt:lpstr>
      <vt:lpstr>靜態資料成員的應用</vt:lpstr>
      <vt:lpstr>靜態的方法成員(static method)</vt:lpstr>
      <vt:lpstr>靜態方法的應用</vt:lpstr>
      <vt:lpstr>常數</vt:lpstr>
      <vt:lpstr>Exercises(1/5) </vt:lpstr>
      <vt:lpstr>Exercises(2/5)</vt:lpstr>
      <vt:lpstr>Exercises(3/5)</vt:lpstr>
      <vt:lpstr>Exercises(4/5)</vt:lpstr>
      <vt:lpstr>Exercises(5/5)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Object-oriented Programming, Part2: User-Defined Classes</dc:title>
  <dc:creator>Lucas Wang</dc:creator>
  <cp:lastModifiedBy>Chiu-Liang</cp:lastModifiedBy>
  <cp:revision>13</cp:revision>
  <dcterms:created xsi:type="dcterms:W3CDTF">2015-06-13T03:53:04Z</dcterms:created>
  <dcterms:modified xsi:type="dcterms:W3CDTF">2023-12-22T02:07:22Z</dcterms:modified>
</cp:coreProperties>
</file>