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8" r:id="rId3"/>
    <p:sldId id="259" r:id="rId4"/>
    <p:sldId id="260" r:id="rId5"/>
    <p:sldId id="281"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89" r:id="rId19"/>
    <p:sldId id="290" r:id="rId20"/>
    <p:sldId id="275" r:id="rId21"/>
    <p:sldId id="286" r:id="rId22"/>
    <p:sldId id="276" r:id="rId23"/>
    <p:sldId id="277" r:id="rId24"/>
    <p:sldId id="278" r:id="rId25"/>
    <p:sldId id="261" r:id="rId26"/>
    <p:sldId id="279" r:id="rId27"/>
    <p:sldId id="280" r:id="rId28"/>
    <p:sldId id="284" r:id="rId29"/>
    <p:sldId id="283" r:id="rId30"/>
    <p:sldId id="285" r:id="rId31"/>
    <p:sldId id="288" r:id="rId32"/>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03/28/2022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1E338FF-50C9-7A4B-85DC-4C835DD681DD}" type="slidenum">
              <a:rPr lang="en-TW" smtClean="0"/>
              <a:t>27</a:t>
            </a:fld>
            <a:endParaRPr lang="en-TW"/>
          </a:p>
        </p:txBody>
      </p:sp>
    </p:spTree>
    <p:extLst>
      <p:ext uri="{BB962C8B-B14F-4D97-AF65-F5344CB8AC3E}">
        <p14:creationId xmlns:p14="http://schemas.microsoft.com/office/powerpoint/2010/main" val="5014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03/28/2022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03/28/2022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library/constant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614168" y="1122363"/>
            <a:ext cx="4023360" cy="3204134"/>
          </a:xfrm>
        </p:spPr>
        <p:txBody>
          <a:bodyPr anchor="b">
            <a:normAutofit/>
          </a:bodyPr>
          <a:lstStyle/>
          <a:p>
            <a:pPr algn="l"/>
            <a:r>
              <a:rPr lang="en-TW" sz="4800" dirty="0"/>
              <a:t>Python Course</a:t>
            </a:r>
            <a:br>
              <a:rPr lang="en-TW" sz="4800" dirty="0"/>
            </a:br>
            <a:r>
              <a:rPr lang="en-TW" sz="4800" dirty="0"/>
              <a:t>Chapter 1</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208141"/>
          </a:xfrm>
        </p:spPr>
        <p:txBody>
          <a:bodyPr>
            <a:normAutofit/>
          </a:bodyPr>
          <a:lstStyle/>
          <a:p>
            <a:pPr algn="l"/>
            <a:r>
              <a:rPr lang="en-TW" sz="4800" i="1" dirty="0"/>
              <a:t>Data Types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BB6877BD-D948-4B46-B61E-9DA9BA28C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4273" y="1047750"/>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5A6-B61F-384A-909B-71718AB29C0D}"/>
              </a:ext>
            </a:extLst>
          </p:cNvPr>
          <p:cNvSpPr>
            <a:spLocks noGrp="1"/>
          </p:cNvSpPr>
          <p:nvPr>
            <p:ph type="title"/>
          </p:nvPr>
        </p:nvSpPr>
        <p:spPr/>
        <p:txBody>
          <a:bodyPr/>
          <a:lstStyle/>
          <a:p>
            <a:r>
              <a:rPr lang="en-US" dirty="0"/>
              <a:t>String Concatenation</a:t>
            </a:r>
            <a:endParaRPr lang="en-TW" dirty="0"/>
          </a:p>
        </p:txBody>
      </p:sp>
      <p:sp>
        <p:nvSpPr>
          <p:cNvPr id="3" name="Content Placeholder 2">
            <a:extLst>
              <a:ext uri="{FF2B5EF4-FFF2-40B4-BE49-F238E27FC236}">
                <a16:creationId xmlns:a16="http://schemas.microsoft.com/office/drawing/2014/main" id="{2FD77345-FD89-AA48-B2E1-BF31B877DC1A}"/>
              </a:ext>
            </a:extLst>
          </p:cNvPr>
          <p:cNvSpPr>
            <a:spLocks noGrp="1"/>
          </p:cNvSpPr>
          <p:nvPr>
            <p:ph idx="1"/>
          </p:nvPr>
        </p:nvSpPr>
        <p:spPr/>
        <p:txBody>
          <a:bodyPr/>
          <a:lstStyle/>
          <a:p>
            <a:r>
              <a:rPr lang="en-US" dirty="0"/>
              <a:t>In Python, the new line character “\n” is used to create a new line. When inserted in a string all the characters after the character are added to a new line.</a:t>
            </a:r>
            <a:endParaRPr lang="en-TW" dirty="0"/>
          </a:p>
          <a:p>
            <a:r>
              <a:rPr lang="en-TW" dirty="0"/>
              <a:t>In Python, if we put an addition operator between strings, that means we are concatenating 2 strings.</a:t>
            </a:r>
          </a:p>
          <a:p>
            <a:r>
              <a:rPr lang="en-US" dirty="0"/>
              <a:t>In Python, we cannot make concatenation on strings and numbers. (This is very common in other languages, but just keep in mind, we cannot do this in Python)</a:t>
            </a:r>
            <a:endParaRPr lang="en-TW" dirty="0"/>
          </a:p>
          <a:p>
            <a:r>
              <a:rPr lang="en-TW" dirty="0"/>
              <a:t>String is immutable!!</a:t>
            </a:r>
          </a:p>
          <a:p>
            <a:pPr marL="0" indent="0">
              <a:buNone/>
            </a:pPr>
            <a:endParaRPr lang="en-US" dirty="0"/>
          </a:p>
        </p:txBody>
      </p:sp>
    </p:spTree>
    <p:extLst>
      <p:ext uri="{BB962C8B-B14F-4D97-AF65-F5344CB8AC3E}">
        <p14:creationId xmlns:p14="http://schemas.microsoft.com/office/powerpoint/2010/main" val="362426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DA08-E75E-7341-BE03-634E70A4EED2}"/>
              </a:ext>
            </a:extLst>
          </p:cNvPr>
          <p:cNvSpPr>
            <a:spLocks noGrp="1"/>
          </p:cNvSpPr>
          <p:nvPr>
            <p:ph type="title"/>
          </p:nvPr>
        </p:nvSpPr>
        <p:spPr/>
        <p:txBody>
          <a:bodyPr/>
          <a:lstStyle/>
          <a:p>
            <a:r>
              <a:rPr lang="en-US" dirty="0"/>
              <a:t>Python Built-in String Method I</a:t>
            </a:r>
            <a:endParaRPr lang="en-TW" dirty="0"/>
          </a:p>
        </p:txBody>
      </p:sp>
      <p:sp>
        <p:nvSpPr>
          <p:cNvPr id="3" name="Content Placeholder 2">
            <a:extLst>
              <a:ext uri="{FF2B5EF4-FFF2-40B4-BE49-F238E27FC236}">
                <a16:creationId xmlns:a16="http://schemas.microsoft.com/office/drawing/2014/main" id="{014A7E60-5F60-644D-B30C-DD17EA8E915A}"/>
              </a:ext>
            </a:extLst>
          </p:cNvPr>
          <p:cNvSpPr>
            <a:spLocks noGrp="1"/>
          </p:cNvSpPr>
          <p:nvPr>
            <p:ph idx="1"/>
          </p:nvPr>
        </p:nvSpPr>
        <p:spPr/>
        <p:txBody>
          <a:bodyPr numCol="2"/>
          <a:lstStyle/>
          <a:p>
            <a:r>
              <a:rPr lang="en-US" dirty="0" err="1"/>
              <a:t>len</a:t>
            </a:r>
            <a:r>
              <a:rPr lang="en-US" dirty="0"/>
              <a:t>()</a:t>
            </a:r>
          </a:p>
          <a:p>
            <a:r>
              <a:rPr lang="en-US" dirty="0"/>
              <a:t>int()</a:t>
            </a:r>
          </a:p>
          <a:p>
            <a:r>
              <a:rPr lang="en-US" dirty="0"/>
              <a:t>float()</a:t>
            </a:r>
          </a:p>
          <a:p>
            <a:r>
              <a:rPr lang="en-US" dirty="0"/>
              <a:t>str()</a:t>
            </a:r>
          </a:p>
          <a:p>
            <a:r>
              <a:rPr lang="en-US" dirty="0"/>
              <a:t>upper()</a:t>
            </a:r>
          </a:p>
          <a:p>
            <a:r>
              <a:rPr lang="en-US" dirty="0"/>
              <a:t>lower()</a:t>
            </a:r>
          </a:p>
          <a:p>
            <a:r>
              <a:rPr lang="en-US" dirty="0" err="1"/>
              <a:t>isupper</a:t>
            </a:r>
            <a:r>
              <a:rPr lang="en-US" dirty="0"/>
              <a:t>()</a:t>
            </a:r>
          </a:p>
          <a:p>
            <a:r>
              <a:rPr lang="en-US" dirty="0"/>
              <a:t>index()</a:t>
            </a:r>
          </a:p>
        </p:txBody>
      </p:sp>
    </p:spTree>
    <p:extLst>
      <p:ext uri="{BB962C8B-B14F-4D97-AF65-F5344CB8AC3E}">
        <p14:creationId xmlns:p14="http://schemas.microsoft.com/office/powerpoint/2010/main" val="358520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D55E-64FF-0649-9D5A-06D16ACC22BE}"/>
              </a:ext>
            </a:extLst>
          </p:cNvPr>
          <p:cNvSpPr>
            <a:spLocks noGrp="1"/>
          </p:cNvSpPr>
          <p:nvPr>
            <p:ph type="title"/>
          </p:nvPr>
        </p:nvSpPr>
        <p:spPr/>
        <p:txBody>
          <a:bodyPr/>
          <a:lstStyle/>
          <a:p>
            <a:r>
              <a:rPr lang="en-US" dirty="0"/>
              <a:t>Python Built-in String Method II</a:t>
            </a:r>
            <a:endParaRPr lang="en-TW" dirty="0"/>
          </a:p>
        </p:txBody>
      </p:sp>
      <p:sp>
        <p:nvSpPr>
          <p:cNvPr id="3" name="Content Placeholder 2">
            <a:extLst>
              <a:ext uri="{FF2B5EF4-FFF2-40B4-BE49-F238E27FC236}">
                <a16:creationId xmlns:a16="http://schemas.microsoft.com/office/drawing/2014/main" id="{E6F75573-0C17-004C-822B-48924928D59E}"/>
              </a:ext>
            </a:extLst>
          </p:cNvPr>
          <p:cNvSpPr>
            <a:spLocks noGrp="1"/>
          </p:cNvSpPr>
          <p:nvPr>
            <p:ph idx="1"/>
          </p:nvPr>
        </p:nvSpPr>
        <p:spPr>
          <a:xfrm>
            <a:off x="838200" y="1825625"/>
            <a:ext cx="10515600" cy="4838222"/>
          </a:xfrm>
        </p:spPr>
        <p:txBody>
          <a:bodyPr>
            <a:normAutofit lnSpcReduction="10000"/>
          </a:bodyPr>
          <a:lstStyle/>
          <a:p>
            <a:r>
              <a:rPr lang="en-US" dirty="0"/>
              <a:t>replace()</a:t>
            </a:r>
          </a:p>
          <a:p>
            <a:r>
              <a:rPr lang="en-US" dirty="0"/>
              <a:t>split() - create a list from a string by white space</a:t>
            </a:r>
          </a:p>
          <a:p>
            <a:r>
              <a:rPr lang="en-US" dirty="0"/>
              <a:t>list() - create a list from a string character by character</a:t>
            </a:r>
          </a:p>
          <a:p>
            <a:r>
              <a:rPr lang="en-US" dirty="0"/>
              <a:t>format()</a:t>
            </a:r>
          </a:p>
          <a:p>
            <a:r>
              <a:rPr lang="en-US" dirty="0"/>
              <a:t>count()</a:t>
            </a:r>
          </a:p>
          <a:p>
            <a:r>
              <a:rPr lang="en-US" dirty="0"/>
              <a:t>find()</a:t>
            </a:r>
          </a:p>
          <a:p>
            <a:r>
              <a:rPr lang="en-US" dirty="0" err="1"/>
              <a:t>startswith</a:t>
            </a:r>
            <a:r>
              <a:rPr lang="en-US" dirty="0"/>
              <a:t>()</a:t>
            </a:r>
          </a:p>
          <a:p>
            <a:r>
              <a:rPr lang="en-US" dirty="0" err="1"/>
              <a:t>endswith</a:t>
            </a:r>
            <a:r>
              <a:rPr lang="en-US" dirty="0"/>
              <a:t>()</a:t>
            </a:r>
          </a:p>
          <a:p>
            <a:pPr marL="0" indent="0">
              <a:buNone/>
            </a:pPr>
            <a:endParaRPr lang="en-US" dirty="0"/>
          </a:p>
          <a:p>
            <a:pPr marL="0" indent="0">
              <a:buNone/>
            </a:pPr>
            <a:r>
              <a:rPr lang="en-US" sz="1800" dirty="0"/>
              <a:t>*. Keep in mind that Python built-in methods don't modify the string itself.</a:t>
            </a:r>
          </a:p>
          <a:p>
            <a:endParaRPr lang="en-TW" dirty="0"/>
          </a:p>
        </p:txBody>
      </p:sp>
    </p:spTree>
    <p:extLst>
      <p:ext uri="{BB962C8B-B14F-4D97-AF65-F5344CB8AC3E}">
        <p14:creationId xmlns:p14="http://schemas.microsoft.com/office/powerpoint/2010/main" val="220759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CCB8-1B0D-FC45-8A9F-340970F0828B}"/>
              </a:ext>
            </a:extLst>
          </p:cNvPr>
          <p:cNvSpPr>
            <a:spLocks noGrp="1"/>
          </p:cNvSpPr>
          <p:nvPr>
            <p:ph type="title"/>
          </p:nvPr>
        </p:nvSpPr>
        <p:spPr/>
        <p:txBody>
          <a:bodyPr/>
          <a:lstStyle/>
          <a:p>
            <a:r>
              <a:rPr lang="en-US" dirty="0"/>
              <a:t>Other Rules of Strings</a:t>
            </a:r>
            <a:endParaRPr lang="en-TW" dirty="0"/>
          </a:p>
        </p:txBody>
      </p:sp>
      <p:sp>
        <p:nvSpPr>
          <p:cNvPr id="3" name="Content Placeholder 2">
            <a:extLst>
              <a:ext uri="{FF2B5EF4-FFF2-40B4-BE49-F238E27FC236}">
                <a16:creationId xmlns:a16="http://schemas.microsoft.com/office/drawing/2014/main" id="{8AC8D46A-BA06-5C4B-971E-5A2527407FC7}"/>
              </a:ext>
            </a:extLst>
          </p:cNvPr>
          <p:cNvSpPr>
            <a:spLocks noGrp="1"/>
          </p:cNvSpPr>
          <p:nvPr>
            <p:ph idx="1"/>
          </p:nvPr>
        </p:nvSpPr>
        <p:spPr/>
        <p:txBody>
          <a:bodyPr/>
          <a:lstStyle/>
          <a:p>
            <a:r>
              <a:rPr lang="en-US" dirty="0"/>
              <a:t>Immutability - String in Python is immutable, which means we cannot change it.</a:t>
            </a:r>
          </a:p>
          <a:p>
            <a:r>
              <a:rPr lang="en-US" dirty="0"/>
              <a:t>String multiplied by numbers is a valid operation! This is very different from other programming languages, but this will save our life eventually.</a:t>
            </a:r>
          </a:p>
          <a:p>
            <a:r>
              <a:rPr lang="en-US" dirty="0"/>
              <a:t>In Python, we can use the format method and f-string. What’s the difference between string concatenation and format method? They are the same, except that formatting is mainly used for readability.</a:t>
            </a:r>
          </a:p>
        </p:txBody>
      </p:sp>
    </p:spTree>
    <p:extLst>
      <p:ext uri="{BB962C8B-B14F-4D97-AF65-F5344CB8AC3E}">
        <p14:creationId xmlns:p14="http://schemas.microsoft.com/office/powerpoint/2010/main" val="390818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CCC6-3490-654D-B02F-6772A08B17ED}"/>
              </a:ext>
            </a:extLst>
          </p:cNvPr>
          <p:cNvSpPr>
            <a:spLocks noGrp="1"/>
          </p:cNvSpPr>
          <p:nvPr>
            <p:ph type="title"/>
          </p:nvPr>
        </p:nvSpPr>
        <p:spPr/>
        <p:txBody>
          <a:bodyPr/>
          <a:lstStyle/>
          <a:p>
            <a:r>
              <a:rPr lang="en-TW" dirty="0"/>
              <a:t>List</a:t>
            </a:r>
          </a:p>
        </p:txBody>
      </p:sp>
      <p:sp>
        <p:nvSpPr>
          <p:cNvPr id="3" name="Content Placeholder 2">
            <a:extLst>
              <a:ext uri="{FF2B5EF4-FFF2-40B4-BE49-F238E27FC236}">
                <a16:creationId xmlns:a16="http://schemas.microsoft.com/office/drawing/2014/main" id="{E5D11745-27E5-AA4C-9747-90EE357C322E}"/>
              </a:ext>
            </a:extLst>
          </p:cNvPr>
          <p:cNvSpPr>
            <a:spLocks noGrp="1"/>
          </p:cNvSpPr>
          <p:nvPr>
            <p:ph idx="1"/>
          </p:nvPr>
        </p:nvSpPr>
        <p:spPr>
          <a:xfrm>
            <a:off x="838200" y="1825625"/>
            <a:ext cx="5161767" cy="4351338"/>
          </a:xfrm>
        </p:spPr>
        <p:txBody>
          <a:bodyPr>
            <a:normAutofit/>
          </a:bodyPr>
          <a:lstStyle/>
          <a:p>
            <a:pPr marL="0" indent="0">
              <a:buNone/>
            </a:pPr>
            <a:r>
              <a:rPr lang="en-TW" dirty="0"/>
              <a:t>List is an ordered sequence of data, such as [12, “Hello”, True]. </a:t>
            </a:r>
            <a:r>
              <a:rPr lang="en-US" dirty="0"/>
              <a:t>List is just like array in other programming languages. </a:t>
            </a:r>
          </a:p>
          <a:p>
            <a:pPr marL="0" indent="0">
              <a:buNone/>
            </a:pPr>
            <a:r>
              <a:rPr lang="en-US" dirty="0"/>
              <a:t>If we have similar or associated data, we can store them in a list instead of putting them individually in memory.</a:t>
            </a:r>
          </a:p>
          <a:p>
            <a:pPr marL="0" indent="0">
              <a:buNone/>
            </a:pPr>
            <a:endParaRPr lang="en-US" dirty="0"/>
          </a:p>
          <a:p>
            <a:pPr marL="0" indent="0">
              <a:buNone/>
            </a:pPr>
            <a:r>
              <a:rPr lang="en-US" sz="2000" dirty="0"/>
              <a:t>*. List of Lists can be used to represent a matrix.</a:t>
            </a:r>
            <a:endParaRPr lang="en-TW" dirty="0"/>
          </a:p>
        </p:txBody>
      </p:sp>
      <p:pic>
        <p:nvPicPr>
          <p:cNvPr id="5" name="Graphic 4">
            <a:extLst>
              <a:ext uri="{FF2B5EF4-FFF2-40B4-BE49-F238E27FC236}">
                <a16:creationId xmlns:a16="http://schemas.microsoft.com/office/drawing/2014/main" id="{A10869FB-6A39-864E-B4BC-D9C411E6A9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000" y="1047600"/>
            <a:ext cx="4762800" cy="4762800"/>
          </a:xfrm>
          <a:prstGeom prst="rect">
            <a:avLst/>
          </a:prstGeom>
        </p:spPr>
      </p:pic>
    </p:spTree>
    <p:extLst>
      <p:ext uri="{BB962C8B-B14F-4D97-AF65-F5344CB8AC3E}">
        <p14:creationId xmlns:p14="http://schemas.microsoft.com/office/powerpoint/2010/main" val="301865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950C-E453-D247-B817-C8BC5A13C836}"/>
              </a:ext>
            </a:extLst>
          </p:cNvPr>
          <p:cNvSpPr>
            <a:spLocks noGrp="1"/>
          </p:cNvSpPr>
          <p:nvPr>
            <p:ph type="title"/>
          </p:nvPr>
        </p:nvSpPr>
        <p:spPr/>
        <p:txBody>
          <a:bodyPr/>
          <a:lstStyle/>
          <a:p>
            <a:r>
              <a:rPr lang="en-TW" dirty="0"/>
              <a:t>List</a:t>
            </a:r>
          </a:p>
        </p:txBody>
      </p:sp>
      <p:sp>
        <p:nvSpPr>
          <p:cNvPr id="3" name="Content Placeholder 2">
            <a:extLst>
              <a:ext uri="{FF2B5EF4-FFF2-40B4-BE49-F238E27FC236}">
                <a16:creationId xmlns:a16="http://schemas.microsoft.com/office/drawing/2014/main" id="{A123F42A-F018-CD4C-96F3-67FB68BC70F9}"/>
              </a:ext>
            </a:extLst>
          </p:cNvPr>
          <p:cNvSpPr>
            <a:spLocks noGrp="1"/>
          </p:cNvSpPr>
          <p:nvPr>
            <p:ph idx="1"/>
          </p:nvPr>
        </p:nvSpPr>
        <p:spPr/>
        <p:txBody>
          <a:bodyPr/>
          <a:lstStyle/>
          <a:p>
            <a:r>
              <a:rPr lang="en-US" dirty="0" err="1"/>
              <a:t>len</a:t>
            </a:r>
            <a:r>
              <a:rPr lang="en-US" dirty="0"/>
              <a:t>() can check the length of the list.</a:t>
            </a:r>
          </a:p>
          <a:p>
            <a:r>
              <a:rPr lang="en-US" dirty="0"/>
              <a:t>Indexing rule from a string can be used in list as well.</a:t>
            </a:r>
          </a:p>
          <a:p>
            <a:r>
              <a:rPr lang="en-US" dirty="0"/>
              <a:t>count() method can count the occurrences. index() method returns the first index of the object.</a:t>
            </a:r>
          </a:p>
          <a:p>
            <a:r>
              <a:rPr lang="en-US" dirty="0"/>
              <a:t>set() change list into a set.</a:t>
            </a:r>
            <a:endParaRPr lang="en-TW" dirty="0"/>
          </a:p>
          <a:p>
            <a:r>
              <a:rPr lang="en-TW" dirty="0"/>
              <a:t>List concatenation can be done by using “+.”</a:t>
            </a:r>
          </a:p>
          <a:p>
            <a:r>
              <a:rPr lang="en-TW" dirty="0"/>
              <a:t>List can also be multiplied by integers.</a:t>
            </a:r>
          </a:p>
          <a:p>
            <a:r>
              <a:rPr lang="en-TW" dirty="0"/>
              <a:t>List is mutable. (Reme</a:t>
            </a:r>
            <a:r>
              <a:rPr lang="en-US" dirty="0"/>
              <a:t>m</a:t>
            </a:r>
            <a:r>
              <a:rPr lang="en-TW" dirty="0"/>
              <a:t>ber, strings are immutable.)</a:t>
            </a:r>
          </a:p>
          <a:p>
            <a:endParaRPr lang="en-TW" dirty="0"/>
          </a:p>
        </p:txBody>
      </p:sp>
    </p:spTree>
    <p:extLst>
      <p:ext uri="{BB962C8B-B14F-4D97-AF65-F5344CB8AC3E}">
        <p14:creationId xmlns:p14="http://schemas.microsoft.com/office/powerpoint/2010/main" val="395159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5B4F-95B5-944C-96EE-B8C51ADB0F06}"/>
              </a:ext>
            </a:extLst>
          </p:cNvPr>
          <p:cNvSpPr>
            <a:spLocks noGrp="1"/>
          </p:cNvSpPr>
          <p:nvPr>
            <p:ph type="title"/>
          </p:nvPr>
        </p:nvSpPr>
        <p:spPr/>
        <p:txBody>
          <a:bodyPr/>
          <a:lstStyle/>
          <a:p>
            <a:r>
              <a:rPr lang="en-TW" dirty="0"/>
              <a:t>Python Built-in Methods for List</a:t>
            </a:r>
          </a:p>
        </p:txBody>
      </p:sp>
      <p:sp>
        <p:nvSpPr>
          <p:cNvPr id="3" name="Content Placeholder 2">
            <a:extLst>
              <a:ext uri="{FF2B5EF4-FFF2-40B4-BE49-F238E27FC236}">
                <a16:creationId xmlns:a16="http://schemas.microsoft.com/office/drawing/2014/main" id="{D07A811F-281F-0444-87A4-6E36503833D5}"/>
              </a:ext>
            </a:extLst>
          </p:cNvPr>
          <p:cNvSpPr>
            <a:spLocks noGrp="1"/>
          </p:cNvSpPr>
          <p:nvPr>
            <p:ph idx="1"/>
          </p:nvPr>
        </p:nvSpPr>
        <p:spPr/>
        <p:txBody>
          <a:bodyPr>
            <a:normAutofit lnSpcReduction="10000"/>
          </a:bodyPr>
          <a:lstStyle/>
          <a:p>
            <a:r>
              <a:rPr lang="en-US" dirty="0"/>
              <a:t>insert()</a:t>
            </a:r>
          </a:p>
          <a:p>
            <a:r>
              <a:rPr lang="en-US" dirty="0"/>
              <a:t>remove()</a:t>
            </a:r>
          </a:p>
          <a:p>
            <a:r>
              <a:rPr lang="en-US" dirty="0"/>
              <a:t>clear()</a:t>
            </a:r>
          </a:p>
          <a:p>
            <a:r>
              <a:rPr lang="en-US" altLang="zh-TW" dirty="0"/>
              <a:t>sort()</a:t>
            </a:r>
          </a:p>
          <a:p>
            <a:r>
              <a:rPr lang="en-US" altLang="zh-TW" dirty="0"/>
              <a:t>reverse()</a:t>
            </a:r>
          </a:p>
          <a:p>
            <a:r>
              <a:rPr lang="en-US" altLang="zh-TW" dirty="0"/>
              <a:t>append()</a:t>
            </a:r>
            <a:endParaRPr lang="en-US" dirty="0"/>
          </a:p>
          <a:p>
            <a:r>
              <a:rPr lang="en-US" dirty="0"/>
              <a:t>pop()</a:t>
            </a:r>
          </a:p>
          <a:p>
            <a:r>
              <a:rPr lang="en-US" dirty="0"/>
              <a:t>copy() - since list in python is not primitive, we need a way to copy </a:t>
            </a:r>
            <a:r>
              <a:rPr lang="en-US"/>
              <a:t>a list</a:t>
            </a:r>
            <a:endParaRPr lang="en-US" dirty="0"/>
          </a:p>
          <a:p>
            <a:endParaRPr lang="en-TW" dirty="0"/>
          </a:p>
        </p:txBody>
      </p:sp>
    </p:spTree>
    <p:extLst>
      <p:ext uri="{BB962C8B-B14F-4D97-AF65-F5344CB8AC3E}">
        <p14:creationId xmlns:p14="http://schemas.microsoft.com/office/powerpoint/2010/main" val="351473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6C74-2765-1549-A28C-3003DBE62236}"/>
              </a:ext>
            </a:extLst>
          </p:cNvPr>
          <p:cNvSpPr>
            <a:spLocks noGrp="1"/>
          </p:cNvSpPr>
          <p:nvPr>
            <p:ph type="title"/>
          </p:nvPr>
        </p:nvSpPr>
        <p:spPr/>
        <p:txBody>
          <a:bodyPr/>
          <a:lstStyle/>
          <a:p>
            <a:r>
              <a:rPr lang="en-US" dirty="0"/>
              <a:t>Dictionaries</a:t>
            </a:r>
            <a:endParaRPr lang="en-TW" dirty="0"/>
          </a:p>
        </p:txBody>
      </p:sp>
      <p:sp>
        <p:nvSpPr>
          <p:cNvPr id="3" name="Content Placeholder 2">
            <a:extLst>
              <a:ext uri="{FF2B5EF4-FFF2-40B4-BE49-F238E27FC236}">
                <a16:creationId xmlns:a16="http://schemas.microsoft.com/office/drawing/2014/main" id="{16DF15E9-BE05-7D42-9CEC-9C8BE9B59CC4}"/>
              </a:ext>
            </a:extLst>
          </p:cNvPr>
          <p:cNvSpPr>
            <a:spLocks noGrp="1"/>
          </p:cNvSpPr>
          <p:nvPr>
            <p:ph idx="1"/>
          </p:nvPr>
        </p:nvSpPr>
        <p:spPr>
          <a:xfrm>
            <a:off x="838200" y="1825624"/>
            <a:ext cx="10515600" cy="4763065"/>
          </a:xfrm>
        </p:spPr>
        <p:txBody>
          <a:bodyPr>
            <a:normAutofit/>
          </a:bodyPr>
          <a:lstStyle/>
          <a:p>
            <a:pPr marL="0" indent="0">
              <a:buNone/>
            </a:pPr>
            <a:r>
              <a:rPr lang="en-TW" dirty="0"/>
              <a:t>Dictionary contains unordered key-value pairs, such as {“name”: “Wilson”, “age”: 25}. It’s just like objects in other programming languages. </a:t>
            </a:r>
            <a:r>
              <a:rPr lang="en-US" dirty="0"/>
              <a:t>Dictionary</a:t>
            </a:r>
            <a:r>
              <a:rPr lang="en-TW" dirty="0"/>
              <a:t> is mutable.</a:t>
            </a:r>
          </a:p>
          <a:p>
            <a:pPr marL="0" indent="0">
              <a:buNone/>
            </a:pPr>
            <a:r>
              <a:rPr lang="en-TW" dirty="0"/>
              <a:t>Some commonly used Python built-in methods for dictionaries are:</a:t>
            </a:r>
          </a:p>
          <a:p>
            <a:r>
              <a:rPr lang="en-US" dirty="0"/>
              <a:t>keys()</a:t>
            </a:r>
          </a:p>
          <a:p>
            <a:r>
              <a:rPr lang="en-US" dirty="0"/>
              <a:t>values()</a:t>
            </a:r>
          </a:p>
          <a:p>
            <a:r>
              <a:rPr lang="en-US" dirty="0"/>
              <a:t>items()</a:t>
            </a:r>
          </a:p>
          <a:p>
            <a:endParaRPr lang="en-US" dirty="0"/>
          </a:p>
          <a:p>
            <a:pPr marL="0" indent="0">
              <a:buNone/>
            </a:pPr>
            <a:r>
              <a:rPr lang="en-TW" sz="2000" dirty="0"/>
              <a:t>*. Advanced Information: dictionaries in Python are hashed, which means they are implemented as a hash table, and taking out key-value pairs in a dictionary has constant time complexity O(1) regardless of the size of the dictionary.</a:t>
            </a:r>
          </a:p>
        </p:txBody>
      </p:sp>
    </p:spTree>
    <p:extLst>
      <p:ext uri="{BB962C8B-B14F-4D97-AF65-F5344CB8AC3E}">
        <p14:creationId xmlns:p14="http://schemas.microsoft.com/office/powerpoint/2010/main" val="135414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7E5-E050-B649-ADC7-46958ED74969}"/>
              </a:ext>
            </a:extLst>
          </p:cNvPr>
          <p:cNvSpPr>
            <a:spLocks noGrp="1"/>
          </p:cNvSpPr>
          <p:nvPr>
            <p:ph type="title"/>
          </p:nvPr>
        </p:nvSpPr>
        <p:spPr/>
        <p:txBody>
          <a:bodyPr/>
          <a:lstStyle/>
          <a:p>
            <a:r>
              <a:rPr lang="en-TW" dirty="0"/>
              <a:t>(Bonus Section) What can be a key?</a:t>
            </a:r>
          </a:p>
        </p:txBody>
      </p:sp>
      <p:sp>
        <p:nvSpPr>
          <p:cNvPr id="3" name="Content Placeholder 2">
            <a:extLst>
              <a:ext uri="{FF2B5EF4-FFF2-40B4-BE49-F238E27FC236}">
                <a16:creationId xmlns:a16="http://schemas.microsoft.com/office/drawing/2014/main" id="{1213B0E0-1175-7740-9894-CF60AA39AA47}"/>
              </a:ext>
            </a:extLst>
          </p:cNvPr>
          <p:cNvSpPr>
            <a:spLocks noGrp="1"/>
          </p:cNvSpPr>
          <p:nvPr>
            <p:ph idx="1"/>
          </p:nvPr>
        </p:nvSpPr>
        <p:spPr/>
        <p:txBody>
          <a:bodyPr/>
          <a:lstStyle/>
          <a:p>
            <a:pPr marL="0" indent="0">
              <a:buNone/>
            </a:pPr>
            <a:r>
              <a:rPr lang="en-TW" dirty="0"/>
              <a:t>What can we use as a key for a dictionary? The restriction is:</a:t>
            </a:r>
          </a:p>
          <a:p>
            <a:pPr marL="514350" indent="-514350">
              <a:buAutoNum type="arabicPeriod"/>
            </a:pPr>
            <a:r>
              <a:rPr lang="en-TW" dirty="0"/>
              <a:t>The key has to be </a:t>
            </a:r>
            <a:r>
              <a:rPr lang="en-TW" dirty="0">
                <a:solidFill>
                  <a:srgbClr val="FF0000"/>
                </a:solidFill>
              </a:rPr>
              <a:t>immutable</a:t>
            </a:r>
            <a:r>
              <a:rPr lang="en-TW" dirty="0"/>
              <a:t>.</a:t>
            </a:r>
          </a:p>
          <a:p>
            <a:pPr marL="514350" indent="-514350">
              <a:buAutoNum type="arabicPeriod"/>
            </a:pPr>
            <a:r>
              <a:rPr lang="en-TW" dirty="0"/>
              <a:t>The key has to be </a:t>
            </a:r>
            <a:r>
              <a:rPr lang="en-TW" dirty="0">
                <a:solidFill>
                  <a:srgbClr val="FF0000"/>
                </a:solidFill>
              </a:rPr>
              <a:t>hashable</a:t>
            </a:r>
            <a:r>
              <a:rPr lang="en-TW" dirty="0"/>
              <a:t>.</a:t>
            </a:r>
          </a:p>
          <a:p>
            <a:pPr marL="0" indent="0">
              <a:buNone/>
            </a:pPr>
            <a:r>
              <a:rPr lang="en-TW" dirty="0"/>
              <a:t>Integers, float, boolean, string, tuples are immutable and hashable; therefore, they can be used as dictionary keys. Sometimes it would be very </a:t>
            </a:r>
            <a:r>
              <a:rPr lang="en-US" dirty="0"/>
              <a:t>convenient to use list as a dictionary key; for example, the latitude and longitude of a map could be a key in dictionary. Python uses tuples to solve this problem.</a:t>
            </a:r>
            <a:r>
              <a:rPr lang="en-TW" dirty="0"/>
              <a:t> (Tuple is an immutable list, which will be discussed later)</a:t>
            </a:r>
          </a:p>
          <a:p>
            <a:pPr marL="0" indent="0">
              <a:buNone/>
            </a:pPr>
            <a:endParaRPr lang="en-TW" dirty="0"/>
          </a:p>
        </p:txBody>
      </p:sp>
    </p:spTree>
    <p:extLst>
      <p:ext uri="{BB962C8B-B14F-4D97-AF65-F5344CB8AC3E}">
        <p14:creationId xmlns:p14="http://schemas.microsoft.com/office/powerpoint/2010/main" val="2107439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7703-DBA3-5A47-B4E1-4DB9A268727A}"/>
              </a:ext>
            </a:extLst>
          </p:cNvPr>
          <p:cNvSpPr>
            <a:spLocks noGrp="1"/>
          </p:cNvSpPr>
          <p:nvPr>
            <p:ph type="title"/>
          </p:nvPr>
        </p:nvSpPr>
        <p:spPr/>
        <p:txBody>
          <a:bodyPr/>
          <a:lstStyle/>
          <a:p>
            <a:r>
              <a:rPr lang="en-TW" dirty="0"/>
              <a:t>(Bonus Section) What can be a key?</a:t>
            </a:r>
          </a:p>
        </p:txBody>
      </p:sp>
      <p:sp>
        <p:nvSpPr>
          <p:cNvPr id="3" name="Content Placeholder 2">
            <a:extLst>
              <a:ext uri="{FF2B5EF4-FFF2-40B4-BE49-F238E27FC236}">
                <a16:creationId xmlns:a16="http://schemas.microsoft.com/office/drawing/2014/main" id="{7824C409-05A1-904A-BAE6-9B7896A2758F}"/>
              </a:ext>
            </a:extLst>
          </p:cNvPr>
          <p:cNvSpPr>
            <a:spLocks noGrp="1"/>
          </p:cNvSpPr>
          <p:nvPr>
            <p:ph idx="1"/>
          </p:nvPr>
        </p:nvSpPr>
        <p:spPr>
          <a:xfrm>
            <a:off x="838200" y="1825625"/>
            <a:ext cx="7554238" cy="4351338"/>
          </a:xfrm>
        </p:spPr>
        <p:txBody>
          <a:bodyPr>
            <a:normAutofit/>
          </a:bodyPr>
          <a:lstStyle/>
          <a:p>
            <a:pPr marL="0" indent="0">
              <a:buNone/>
            </a:pPr>
            <a:r>
              <a:rPr lang="en-TW" dirty="0"/>
              <a:t>Another restriction is “The key has to be hashable.” </a:t>
            </a:r>
          </a:p>
          <a:p>
            <a:pPr marL="0" indent="0">
              <a:buNone/>
            </a:pPr>
            <a:r>
              <a:rPr lang="en-TW" dirty="0"/>
              <a:t>Python dictionary implements a data structure called hashtable; therefore, if the key cannot be hashed, we cannot get the corresponding value. (In fact, we can implement the __hash__() method to create hashed value of our own defined class.)</a:t>
            </a:r>
          </a:p>
          <a:p>
            <a:pPr marL="0" indent="0">
              <a:buNone/>
            </a:pPr>
            <a:r>
              <a:rPr lang="en-US" dirty="0"/>
              <a:t>Therefore, it’s essential to use immutable objects as a key to ensure the hashed value of the key never changes.</a:t>
            </a:r>
            <a:endParaRPr lang="en-TW" dirty="0"/>
          </a:p>
        </p:txBody>
      </p:sp>
      <p:pic>
        <p:nvPicPr>
          <p:cNvPr id="5" name="Graphic 4">
            <a:extLst>
              <a:ext uri="{FF2B5EF4-FFF2-40B4-BE49-F238E27FC236}">
                <a16:creationId xmlns:a16="http://schemas.microsoft.com/office/drawing/2014/main" id="{27793B9A-4DB1-2748-AEAC-2353834CF5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2438" y="2317816"/>
            <a:ext cx="3366956" cy="3366956"/>
          </a:xfrm>
          <a:prstGeom prst="rect">
            <a:avLst/>
          </a:prstGeom>
        </p:spPr>
      </p:pic>
    </p:spTree>
    <p:extLst>
      <p:ext uri="{BB962C8B-B14F-4D97-AF65-F5344CB8AC3E}">
        <p14:creationId xmlns:p14="http://schemas.microsoft.com/office/powerpoint/2010/main" val="33014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A2D3-3FCD-B84F-B63E-090702A06011}"/>
              </a:ext>
            </a:extLst>
          </p:cNvPr>
          <p:cNvSpPr>
            <a:spLocks noGrp="1"/>
          </p:cNvSpPr>
          <p:nvPr>
            <p:ph type="title"/>
          </p:nvPr>
        </p:nvSpPr>
        <p:spPr/>
        <p:txBody>
          <a:bodyPr/>
          <a:lstStyle/>
          <a:p>
            <a:r>
              <a:rPr lang="en-TW" dirty="0"/>
              <a:t>Notes of Chapter 1</a:t>
            </a:r>
          </a:p>
        </p:txBody>
      </p:sp>
      <p:sp>
        <p:nvSpPr>
          <p:cNvPr id="3" name="Content Placeholder 2">
            <a:extLst>
              <a:ext uri="{FF2B5EF4-FFF2-40B4-BE49-F238E27FC236}">
                <a16:creationId xmlns:a16="http://schemas.microsoft.com/office/drawing/2014/main" id="{FBEDA6CA-05D3-EB49-B356-A1CFC0DC39A6}"/>
              </a:ext>
            </a:extLst>
          </p:cNvPr>
          <p:cNvSpPr>
            <a:spLocks noGrp="1"/>
          </p:cNvSpPr>
          <p:nvPr>
            <p:ph idx="1"/>
          </p:nvPr>
        </p:nvSpPr>
        <p:spPr>
          <a:xfrm>
            <a:off x="838200" y="1825625"/>
            <a:ext cx="10515600" cy="4825696"/>
          </a:xfrm>
        </p:spPr>
        <p:txBody>
          <a:bodyPr>
            <a:normAutofit/>
          </a:bodyPr>
          <a:lstStyle/>
          <a:p>
            <a:r>
              <a:rPr lang="en-TW" dirty="0"/>
              <a:t>In this chapter, we will learn some basic syntax and data types in Python. </a:t>
            </a:r>
            <a:r>
              <a:rPr lang="en-US" dirty="0"/>
              <a:t>You are required to memorize some of the rules and syntax.</a:t>
            </a:r>
          </a:p>
          <a:p>
            <a:r>
              <a:rPr lang="en-US" dirty="0"/>
              <a:t>Before you start coding, make sure that you know that – </a:t>
            </a:r>
            <a:r>
              <a:rPr lang="en-US" dirty="0">
                <a:solidFill>
                  <a:srgbClr val="FF0000"/>
                </a:solidFill>
              </a:rPr>
              <a:t>Python is case sensitive</a:t>
            </a:r>
            <a:r>
              <a:rPr lang="en-US" dirty="0"/>
              <a:t>.</a:t>
            </a:r>
          </a:p>
          <a:p>
            <a:r>
              <a:rPr lang="en-US" dirty="0"/>
              <a:t>Python uses indentation to indicate blocks of codes. (If you have experiences in other programming languages, they usually use a  semicolon ; and curly brackets { } to indicate blocks of codes)</a:t>
            </a:r>
          </a:p>
          <a:p>
            <a:r>
              <a:rPr lang="en-US" dirty="0"/>
              <a:t>When giving indentation, you can use either tab or space. Usually, one tab has the same length as 4 spaces. </a:t>
            </a:r>
            <a:r>
              <a:rPr lang="en-US" dirty="0">
                <a:solidFill>
                  <a:srgbClr val="FF0000"/>
                </a:solidFill>
              </a:rPr>
              <a:t>Make sure your indentation is consistent!!</a:t>
            </a:r>
            <a:r>
              <a:rPr lang="en-US" dirty="0"/>
              <a:t> Otherwise, you might see “</a:t>
            </a:r>
            <a:r>
              <a:rPr lang="en-US" dirty="0" err="1"/>
              <a:t>IndentationError</a:t>
            </a:r>
            <a:r>
              <a:rPr lang="en-US" dirty="0"/>
              <a:t>: unindent does not match any outer indentation level.”</a:t>
            </a:r>
          </a:p>
        </p:txBody>
      </p:sp>
    </p:spTree>
    <p:extLst>
      <p:ext uri="{BB962C8B-B14F-4D97-AF65-F5344CB8AC3E}">
        <p14:creationId xmlns:p14="http://schemas.microsoft.com/office/powerpoint/2010/main" val="94304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8B83-E96E-C342-9368-4451C45B9C9E}"/>
              </a:ext>
            </a:extLst>
          </p:cNvPr>
          <p:cNvSpPr>
            <a:spLocks noGrp="1"/>
          </p:cNvSpPr>
          <p:nvPr>
            <p:ph type="title"/>
          </p:nvPr>
        </p:nvSpPr>
        <p:spPr/>
        <p:txBody>
          <a:bodyPr/>
          <a:lstStyle/>
          <a:p>
            <a:r>
              <a:rPr lang="en-US" dirty="0"/>
              <a:t>Tuples</a:t>
            </a:r>
            <a:endParaRPr lang="en-TW" dirty="0"/>
          </a:p>
        </p:txBody>
      </p:sp>
      <p:sp>
        <p:nvSpPr>
          <p:cNvPr id="3" name="Content Placeholder 2">
            <a:extLst>
              <a:ext uri="{FF2B5EF4-FFF2-40B4-BE49-F238E27FC236}">
                <a16:creationId xmlns:a16="http://schemas.microsoft.com/office/drawing/2014/main" id="{D9CC8F6B-DD12-DA4B-9557-9CA8416E8E48}"/>
              </a:ext>
            </a:extLst>
          </p:cNvPr>
          <p:cNvSpPr>
            <a:spLocks noGrp="1"/>
          </p:cNvSpPr>
          <p:nvPr>
            <p:ph idx="1"/>
          </p:nvPr>
        </p:nvSpPr>
        <p:spPr>
          <a:xfrm>
            <a:off x="838200" y="1825625"/>
            <a:ext cx="10515600" cy="4825696"/>
          </a:xfrm>
        </p:spPr>
        <p:txBody>
          <a:bodyPr>
            <a:normAutofit/>
          </a:bodyPr>
          <a:lstStyle/>
          <a:p>
            <a:pPr marL="0" indent="0">
              <a:buNone/>
            </a:pPr>
            <a:r>
              <a:rPr lang="en-TW" dirty="0"/>
              <a:t>Tuples are ordered immutable sequence of objects, such as (10, “100”, ”Hello”). In short, </a:t>
            </a:r>
            <a:r>
              <a:rPr lang="en-US" dirty="0"/>
              <a:t>tuples are just immutable list; also, tuples use parenthesis. Therefore,</a:t>
            </a:r>
          </a:p>
          <a:p>
            <a:r>
              <a:rPr lang="en-US" dirty="0" err="1"/>
              <a:t>len</a:t>
            </a:r>
            <a:r>
              <a:rPr lang="en-US" dirty="0"/>
              <a:t>() can check the length of tuples.</a:t>
            </a:r>
          </a:p>
          <a:p>
            <a:r>
              <a:rPr lang="en-US" dirty="0"/>
              <a:t>Indexing rule from string can be used in list as well.</a:t>
            </a:r>
          </a:p>
          <a:p>
            <a:r>
              <a:rPr lang="en-US" dirty="0"/>
              <a:t>count() method can count the occurrences. index() method returns the first index of the object.</a:t>
            </a:r>
          </a:p>
          <a:p>
            <a:r>
              <a:rPr lang="en-US" dirty="0"/>
              <a:t>set() work with tuples as well.</a:t>
            </a:r>
          </a:p>
          <a:p>
            <a:r>
              <a:rPr lang="en-US" dirty="0"/>
              <a:t>Since tuples are immutable, some list methods don't work with tuples, such as pop, append, sort, and so on.</a:t>
            </a:r>
          </a:p>
          <a:p>
            <a:pPr marL="0" indent="0">
              <a:buNone/>
            </a:pPr>
            <a:endParaRPr lang="en-TW" dirty="0"/>
          </a:p>
        </p:txBody>
      </p:sp>
    </p:spTree>
    <p:extLst>
      <p:ext uri="{BB962C8B-B14F-4D97-AF65-F5344CB8AC3E}">
        <p14:creationId xmlns:p14="http://schemas.microsoft.com/office/powerpoint/2010/main" val="1018842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BECA-A229-5446-BDEE-E0F0E4CC59C9}"/>
              </a:ext>
            </a:extLst>
          </p:cNvPr>
          <p:cNvSpPr>
            <a:spLocks noGrp="1"/>
          </p:cNvSpPr>
          <p:nvPr>
            <p:ph type="title"/>
          </p:nvPr>
        </p:nvSpPr>
        <p:spPr/>
        <p:txBody>
          <a:bodyPr/>
          <a:lstStyle/>
          <a:p>
            <a:r>
              <a:rPr lang="en-TW" dirty="0"/>
              <a:t>Tuple Packing and Unpacking</a:t>
            </a:r>
          </a:p>
        </p:txBody>
      </p:sp>
      <p:sp>
        <p:nvSpPr>
          <p:cNvPr id="3" name="Content Placeholder 2">
            <a:extLst>
              <a:ext uri="{FF2B5EF4-FFF2-40B4-BE49-F238E27FC236}">
                <a16:creationId xmlns:a16="http://schemas.microsoft.com/office/drawing/2014/main" id="{4B91EAE3-67BD-4B45-9097-18825F97901A}"/>
              </a:ext>
            </a:extLst>
          </p:cNvPr>
          <p:cNvSpPr>
            <a:spLocks noGrp="1"/>
          </p:cNvSpPr>
          <p:nvPr>
            <p:ph idx="1"/>
          </p:nvPr>
        </p:nvSpPr>
        <p:spPr/>
        <p:txBody>
          <a:bodyPr>
            <a:normAutofit/>
          </a:bodyPr>
          <a:lstStyle/>
          <a:p>
            <a:pPr marL="0" indent="0">
              <a:buNone/>
            </a:pPr>
            <a:r>
              <a:rPr lang="en-TW" dirty="0"/>
              <a:t>Tuple is such a common data type in Python that Python supports 2 features for a tuple:</a:t>
            </a:r>
          </a:p>
          <a:p>
            <a:pPr marL="514350" indent="-514350">
              <a:buAutoNum type="arabicPeriod"/>
            </a:pPr>
            <a:r>
              <a:rPr lang="en-TW" dirty="0"/>
              <a:t>Tuple Packing</a:t>
            </a:r>
          </a:p>
          <a:p>
            <a:pPr marL="514350" indent="-514350">
              <a:buAutoNum type="arabicPeriod"/>
            </a:pPr>
            <a:r>
              <a:rPr lang="en-TW" dirty="0"/>
              <a:t>Tuple Unpacking</a:t>
            </a:r>
          </a:p>
          <a:p>
            <a:pPr marL="0" indent="0">
              <a:buNone/>
            </a:pPr>
            <a:r>
              <a:rPr lang="en-TW" dirty="0"/>
              <a:t>Tuple packing means Python will automatically pack data that are separated by comma into a tuple. </a:t>
            </a:r>
            <a:r>
              <a:rPr lang="en-US" dirty="0"/>
              <a:t>Tuple unpacking means assigning individual elements (separated by comma) of a tuple to multiple variables.</a:t>
            </a:r>
          </a:p>
          <a:p>
            <a:pPr marL="0" indent="0">
              <a:buNone/>
            </a:pPr>
            <a:r>
              <a:rPr lang="en-US" sz="2000" dirty="0"/>
              <a:t>*. Tuple unpacking is an extremely common tool to use in machine learning and data science. Make sure you remember this skill.</a:t>
            </a:r>
            <a:endParaRPr lang="en-TW" sz="2000" dirty="0"/>
          </a:p>
        </p:txBody>
      </p:sp>
    </p:spTree>
    <p:extLst>
      <p:ext uri="{BB962C8B-B14F-4D97-AF65-F5344CB8AC3E}">
        <p14:creationId xmlns:p14="http://schemas.microsoft.com/office/powerpoint/2010/main" val="418351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49F6-1D07-E749-94F8-189BFA71EBDF}"/>
              </a:ext>
            </a:extLst>
          </p:cNvPr>
          <p:cNvSpPr>
            <a:spLocks noGrp="1"/>
          </p:cNvSpPr>
          <p:nvPr>
            <p:ph type="title"/>
          </p:nvPr>
        </p:nvSpPr>
        <p:spPr/>
        <p:txBody>
          <a:bodyPr/>
          <a:lstStyle/>
          <a:p>
            <a:r>
              <a:rPr lang="en-US" dirty="0"/>
              <a:t>Sets</a:t>
            </a:r>
            <a:endParaRPr lang="en-TW" dirty="0"/>
          </a:p>
        </p:txBody>
      </p:sp>
      <p:sp>
        <p:nvSpPr>
          <p:cNvPr id="3" name="Content Placeholder 2">
            <a:extLst>
              <a:ext uri="{FF2B5EF4-FFF2-40B4-BE49-F238E27FC236}">
                <a16:creationId xmlns:a16="http://schemas.microsoft.com/office/drawing/2014/main" id="{9A02E423-BCB1-B749-AC08-151BCBCADADC}"/>
              </a:ext>
            </a:extLst>
          </p:cNvPr>
          <p:cNvSpPr>
            <a:spLocks noGrp="1"/>
          </p:cNvSpPr>
          <p:nvPr>
            <p:ph idx="1"/>
          </p:nvPr>
        </p:nvSpPr>
        <p:spPr>
          <a:xfrm>
            <a:off x="838200" y="1825625"/>
            <a:ext cx="10515600" cy="4825696"/>
          </a:xfrm>
        </p:spPr>
        <p:txBody>
          <a:bodyPr>
            <a:normAutofit lnSpcReduction="10000"/>
          </a:bodyPr>
          <a:lstStyle/>
          <a:p>
            <a:pPr marL="0" indent="0">
              <a:buNone/>
            </a:pPr>
            <a:r>
              <a:rPr lang="en-TW" dirty="0"/>
              <a:t>Set is an unordered collection of unique objects, such as {“a”, “b”, 20}. Any hashable object can be an element in a set. People who built Python learned discrete math and implemented the concept into Python; therefore, the set concept that you learned from discrete math applies to the Python set as well. For example, </a:t>
            </a:r>
            <a:r>
              <a:rPr lang="en-US" dirty="0"/>
              <a:t>{1, 2, 1} set is the same set as {1, 2}.</a:t>
            </a:r>
          </a:p>
          <a:p>
            <a:pPr marL="0" indent="0">
              <a:buNone/>
            </a:pPr>
            <a:r>
              <a:rPr lang="en-US" dirty="0"/>
              <a:t>Some built-in methods for sets are:</a:t>
            </a:r>
          </a:p>
          <a:p>
            <a:r>
              <a:rPr lang="en-US" dirty="0"/>
              <a:t>a</a:t>
            </a:r>
            <a:r>
              <a:rPr lang="en-TW" dirty="0"/>
              <a:t>dd()</a:t>
            </a:r>
          </a:p>
          <a:p>
            <a:r>
              <a:rPr lang="en-US" dirty="0"/>
              <a:t>clear()</a:t>
            </a:r>
          </a:p>
          <a:p>
            <a:r>
              <a:rPr lang="en-US" dirty="0"/>
              <a:t>copy()</a:t>
            </a:r>
          </a:p>
          <a:p>
            <a:r>
              <a:rPr lang="en-US" dirty="0"/>
              <a:t>discard()</a:t>
            </a:r>
          </a:p>
        </p:txBody>
      </p:sp>
    </p:spTree>
    <p:extLst>
      <p:ext uri="{BB962C8B-B14F-4D97-AF65-F5344CB8AC3E}">
        <p14:creationId xmlns:p14="http://schemas.microsoft.com/office/powerpoint/2010/main" val="3856461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6993-44FE-064E-8C70-DD35FC8EFEF2}"/>
              </a:ext>
            </a:extLst>
          </p:cNvPr>
          <p:cNvSpPr>
            <a:spLocks noGrp="1"/>
          </p:cNvSpPr>
          <p:nvPr>
            <p:ph type="title"/>
          </p:nvPr>
        </p:nvSpPr>
        <p:spPr/>
        <p:txBody>
          <a:bodyPr/>
          <a:lstStyle/>
          <a:p>
            <a:r>
              <a:rPr lang="en-US" dirty="0"/>
              <a:t>Sets</a:t>
            </a:r>
            <a:endParaRPr lang="en-TW" dirty="0"/>
          </a:p>
        </p:txBody>
      </p:sp>
      <p:sp>
        <p:nvSpPr>
          <p:cNvPr id="3" name="Content Placeholder 2">
            <a:extLst>
              <a:ext uri="{FF2B5EF4-FFF2-40B4-BE49-F238E27FC236}">
                <a16:creationId xmlns:a16="http://schemas.microsoft.com/office/drawing/2014/main" id="{0D847DCF-4247-AA48-92E3-E7B504BD53D1}"/>
              </a:ext>
            </a:extLst>
          </p:cNvPr>
          <p:cNvSpPr>
            <a:spLocks noGrp="1"/>
          </p:cNvSpPr>
          <p:nvPr>
            <p:ph idx="1"/>
          </p:nvPr>
        </p:nvSpPr>
        <p:spPr/>
        <p:txBody>
          <a:bodyPr/>
          <a:lstStyle/>
          <a:p>
            <a:pPr marL="0" indent="0">
              <a:buNone/>
            </a:pPr>
            <a:r>
              <a:rPr lang="en-US" dirty="0"/>
              <a:t>Since this set idea is from discrete math, there are methods like:</a:t>
            </a:r>
          </a:p>
          <a:p>
            <a:r>
              <a:rPr lang="en-US" dirty="0"/>
              <a:t>difference() - returns the difference of two or more sets.</a:t>
            </a:r>
          </a:p>
          <a:p>
            <a:r>
              <a:rPr lang="en-US" dirty="0"/>
              <a:t>intersection() - Returns the intersection of two or more sets as a new set.(i.e. elements that are common to all of the sets)</a:t>
            </a:r>
          </a:p>
          <a:p>
            <a:r>
              <a:rPr lang="en-US" dirty="0" err="1"/>
              <a:t>isdisjoint</a:t>
            </a:r>
            <a:r>
              <a:rPr lang="en-US" dirty="0"/>
              <a:t>() - This method will return True if two sets have a null intersection.</a:t>
            </a:r>
          </a:p>
          <a:p>
            <a:r>
              <a:rPr lang="en-US" dirty="0" err="1"/>
              <a:t>issubset</a:t>
            </a:r>
            <a:r>
              <a:rPr lang="en-US" dirty="0"/>
              <a:t>(), </a:t>
            </a:r>
            <a:r>
              <a:rPr lang="en-US" dirty="0" err="1"/>
              <a:t>issuperset</a:t>
            </a:r>
            <a:r>
              <a:rPr lang="en-US" dirty="0"/>
              <a:t>()</a:t>
            </a:r>
          </a:p>
          <a:p>
            <a:r>
              <a:rPr lang="en-US" dirty="0"/>
              <a:t>union()</a:t>
            </a:r>
          </a:p>
          <a:p>
            <a:endParaRPr lang="en-TW" dirty="0"/>
          </a:p>
        </p:txBody>
      </p:sp>
    </p:spTree>
    <p:extLst>
      <p:ext uri="{BB962C8B-B14F-4D97-AF65-F5344CB8AC3E}">
        <p14:creationId xmlns:p14="http://schemas.microsoft.com/office/powerpoint/2010/main" val="206187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84D0-4677-DD41-836E-C70BC614EA85}"/>
              </a:ext>
            </a:extLst>
          </p:cNvPr>
          <p:cNvSpPr>
            <a:spLocks noGrp="1"/>
          </p:cNvSpPr>
          <p:nvPr>
            <p:ph type="title"/>
          </p:nvPr>
        </p:nvSpPr>
        <p:spPr/>
        <p:txBody>
          <a:bodyPr/>
          <a:lstStyle/>
          <a:p>
            <a:r>
              <a:rPr lang="en-US" dirty="0"/>
              <a:t>Boolean</a:t>
            </a:r>
            <a:endParaRPr lang="en-TW" dirty="0"/>
          </a:p>
        </p:txBody>
      </p:sp>
      <p:sp>
        <p:nvSpPr>
          <p:cNvPr id="3" name="Content Placeholder 2">
            <a:extLst>
              <a:ext uri="{FF2B5EF4-FFF2-40B4-BE49-F238E27FC236}">
                <a16:creationId xmlns:a16="http://schemas.microsoft.com/office/drawing/2014/main" id="{9600B66E-463B-7B41-B4D7-000FA409762E}"/>
              </a:ext>
            </a:extLst>
          </p:cNvPr>
          <p:cNvSpPr>
            <a:spLocks noGrp="1"/>
          </p:cNvSpPr>
          <p:nvPr>
            <p:ph idx="1"/>
          </p:nvPr>
        </p:nvSpPr>
        <p:spPr>
          <a:xfrm>
            <a:off x="838200" y="1825625"/>
            <a:ext cx="10515600" cy="4838222"/>
          </a:xfrm>
        </p:spPr>
        <p:txBody>
          <a:bodyPr>
            <a:normAutofit/>
          </a:bodyPr>
          <a:lstStyle/>
          <a:p>
            <a:pPr marL="0" indent="0">
              <a:buNone/>
            </a:pPr>
            <a:r>
              <a:rPr lang="en-US" dirty="0"/>
              <a:t>In programming, we often need to know if something is True or False. For example, supposed we are building a ticketing system for a movie theater. If the customer’s age is less than 8, it’s free; else, the price is $300.</a:t>
            </a:r>
          </a:p>
          <a:p>
            <a:pPr marL="0" indent="0">
              <a:buNone/>
            </a:pPr>
            <a:r>
              <a:rPr lang="en-US" dirty="0"/>
              <a:t>In Python, a Boolean is a data type with two possible values: True or False. </a:t>
            </a:r>
            <a:r>
              <a:rPr lang="en-US" dirty="0">
                <a:solidFill>
                  <a:srgbClr val="FF0000"/>
                </a:solidFill>
              </a:rPr>
              <a:t>Make sure they start with an uppercase letter</a:t>
            </a:r>
            <a:r>
              <a:rPr lang="en-US" dirty="0"/>
              <a:t>!!</a:t>
            </a:r>
          </a:p>
          <a:p>
            <a:pPr marL="0" indent="0">
              <a:buNone/>
            </a:pPr>
            <a:endParaRPr lang="en-US" dirty="0"/>
          </a:p>
          <a:p>
            <a:pPr marL="0" indent="0">
              <a:buNone/>
            </a:pPr>
            <a:r>
              <a:rPr lang="en-US" sz="2000" dirty="0"/>
              <a:t> *. Why do they have to start with an uppercase letter? Most reviewers agree that consistency within Python is more important than consistency with other languages. Therefore, almost all built-in constants in Python are capitalized. That’s why. Read </a:t>
            </a:r>
            <a:r>
              <a:rPr lang="en-US" sz="2000" dirty="0">
                <a:hlinkClick r:id="rId2"/>
              </a:rPr>
              <a:t>https://docs.python.org/3/library/constants.html</a:t>
            </a:r>
            <a:r>
              <a:rPr lang="en-US" sz="2000" dirty="0"/>
              <a:t> for more details.</a:t>
            </a:r>
            <a:endParaRPr lang="en-TW" sz="2000" dirty="0"/>
          </a:p>
        </p:txBody>
      </p:sp>
    </p:spTree>
    <p:extLst>
      <p:ext uri="{BB962C8B-B14F-4D97-AF65-F5344CB8AC3E}">
        <p14:creationId xmlns:p14="http://schemas.microsoft.com/office/powerpoint/2010/main" val="193451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033B-2C97-FB47-9F9F-EFE96229F0FE}"/>
              </a:ext>
            </a:extLst>
          </p:cNvPr>
          <p:cNvSpPr>
            <a:spLocks noGrp="1"/>
          </p:cNvSpPr>
          <p:nvPr>
            <p:ph type="title"/>
          </p:nvPr>
        </p:nvSpPr>
        <p:spPr/>
        <p:txBody>
          <a:bodyPr/>
          <a:lstStyle/>
          <a:p>
            <a:r>
              <a:rPr lang="en-TW" dirty="0"/>
              <a:t>Comments in Python</a:t>
            </a:r>
          </a:p>
        </p:txBody>
      </p:sp>
      <p:sp>
        <p:nvSpPr>
          <p:cNvPr id="3" name="Content Placeholder 2">
            <a:extLst>
              <a:ext uri="{FF2B5EF4-FFF2-40B4-BE49-F238E27FC236}">
                <a16:creationId xmlns:a16="http://schemas.microsoft.com/office/drawing/2014/main" id="{470CB880-870A-0044-8253-15748B73D06F}"/>
              </a:ext>
            </a:extLst>
          </p:cNvPr>
          <p:cNvSpPr>
            <a:spLocks noGrp="1"/>
          </p:cNvSpPr>
          <p:nvPr>
            <p:ph idx="1"/>
          </p:nvPr>
        </p:nvSpPr>
        <p:spPr>
          <a:xfrm>
            <a:off x="838199" y="1825625"/>
            <a:ext cx="10515601" cy="4825696"/>
          </a:xfrm>
        </p:spPr>
        <p:txBody>
          <a:bodyPr>
            <a:normAutofit lnSpcReduction="10000"/>
          </a:bodyPr>
          <a:lstStyle/>
          <a:p>
            <a:pPr marL="0" indent="0">
              <a:buNone/>
            </a:pPr>
            <a:r>
              <a:rPr lang="en-US" dirty="0"/>
              <a:t>I</a:t>
            </a:r>
            <a:r>
              <a:rPr lang="en-TW" dirty="0"/>
              <a:t>t’s always a good practice to leave comments in your code. The reasons are:</a:t>
            </a:r>
          </a:p>
          <a:p>
            <a:pPr marL="514350" indent="-514350">
              <a:buAutoNum type="arabicPeriod"/>
            </a:pPr>
            <a:r>
              <a:rPr lang="en-TW" dirty="0"/>
              <a:t>It helps you understand what your code does. (You might know it pretty well right now, but you will probably forget it after a few months.)</a:t>
            </a:r>
          </a:p>
          <a:p>
            <a:pPr marL="514350" indent="-514350">
              <a:buAutoNum type="arabicPeriod"/>
            </a:pPr>
            <a:r>
              <a:rPr lang="en-TW" dirty="0"/>
              <a:t>It helps your coworker understand your code. Programmers usually work with a team, instead of building something on their own.</a:t>
            </a:r>
          </a:p>
          <a:p>
            <a:pPr marL="514350" indent="-514350">
              <a:buFont typeface="Arial" panose="020B0604020202020204" pitchFamily="34" charset="0"/>
              <a:buAutoNum type="arabicPeriod"/>
            </a:pPr>
            <a:r>
              <a:rPr lang="en-TW" dirty="0"/>
              <a:t>It helps anyone else on the internet understand your code. (If you push them to GitHub)</a:t>
            </a:r>
          </a:p>
          <a:p>
            <a:pPr marL="0" indent="0">
              <a:buNone/>
            </a:pPr>
            <a:endParaRPr lang="en-TW" dirty="0"/>
          </a:p>
          <a:p>
            <a:pPr marL="0" indent="0">
              <a:buNone/>
            </a:pPr>
            <a:r>
              <a:rPr lang="en-TW" sz="2000" dirty="0"/>
              <a:t>*. In VS Code, just select codes, and do press Ctrl + / (or command + / in Mac).</a:t>
            </a:r>
          </a:p>
        </p:txBody>
      </p:sp>
    </p:spTree>
    <p:extLst>
      <p:ext uri="{BB962C8B-B14F-4D97-AF65-F5344CB8AC3E}">
        <p14:creationId xmlns:p14="http://schemas.microsoft.com/office/powerpoint/2010/main" val="2060805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EBA1-D7FE-2549-B8F1-550AC6ED05D5}"/>
              </a:ext>
            </a:extLst>
          </p:cNvPr>
          <p:cNvSpPr>
            <a:spLocks noGrp="1"/>
          </p:cNvSpPr>
          <p:nvPr>
            <p:ph type="title"/>
          </p:nvPr>
        </p:nvSpPr>
        <p:spPr/>
        <p:txBody>
          <a:bodyPr/>
          <a:lstStyle/>
          <a:p>
            <a:r>
              <a:rPr lang="en-TW" dirty="0"/>
              <a:t>Type Checking</a:t>
            </a:r>
          </a:p>
        </p:txBody>
      </p:sp>
      <p:sp>
        <p:nvSpPr>
          <p:cNvPr id="3" name="Content Placeholder 2">
            <a:extLst>
              <a:ext uri="{FF2B5EF4-FFF2-40B4-BE49-F238E27FC236}">
                <a16:creationId xmlns:a16="http://schemas.microsoft.com/office/drawing/2014/main" id="{1D262BE8-72C9-9542-BD4F-CE57D7F3C086}"/>
              </a:ext>
            </a:extLst>
          </p:cNvPr>
          <p:cNvSpPr>
            <a:spLocks noGrp="1"/>
          </p:cNvSpPr>
          <p:nvPr>
            <p:ph idx="1"/>
          </p:nvPr>
        </p:nvSpPr>
        <p:spPr>
          <a:xfrm>
            <a:off x="838200" y="1825625"/>
            <a:ext cx="6702468" cy="4351338"/>
          </a:xfrm>
        </p:spPr>
        <p:txBody>
          <a:bodyPr/>
          <a:lstStyle/>
          <a:p>
            <a:pPr marL="0" indent="0">
              <a:buNone/>
            </a:pPr>
            <a:r>
              <a:rPr lang="en-US" dirty="0"/>
              <a:t>When declaring variables in Python, we don’t have to specify the types (In Java or C, you must declare the data type when you declare a variable); therefore, it might be hard to know the current data type of a variable.</a:t>
            </a:r>
          </a:p>
          <a:p>
            <a:pPr marL="0" indent="0">
              <a:buNone/>
            </a:pPr>
            <a:r>
              <a:rPr lang="en-US" dirty="0"/>
              <a:t>In Python, there's a built-in type checking function called type() that returns the data type of the input.</a:t>
            </a:r>
          </a:p>
          <a:p>
            <a:pPr marL="0" indent="0">
              <a:buNone/>
            </a:pPr>
            <a:endParaRPr lang="en-US" dirty="0"/>
          </a:p>
        </p:txBody>
      </p:sp>
      <p:pic>
        <p:nvPicPr>
          <p:cNvPr id="5" name="Graphic 4">
            <a:extLst>
              <a:ext uri="{FF2B5EF4-FFF2-40B4-BE49-F238E27FC236}">
                <a16:creationId xmlns:a16="http://schemas.microsoft.com/office/drawing/2014/main" id="{A7095332-5D27-BC40-83CD-76854A96DF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0668" y="1157287"/>
            <a:ext cx="4543425" cy="4543425"/>
          </a:xfrm>
          <a:prstGeom prst="rect">
            <a:avLst/>
          </a:prstGeom>
        </p:spPr>
      </p:pic>
    </p:spTree>
    <p:extLst>
      <p:ext uri="{BB962C8B-B14F-4D97-AF65-F5344CB8AC3E}">
        <p14:creationId xmlns:p14="http://schemas.microsoft.com/office/powerpoint/2010/main" val="56322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E1B9-0D2E-A441-9B0A-21760373DD45}"/>
              </a:ext>
            </a:extLst>
          </p:cNvPr>
          <p:cNvSpPr>
            <a:spLocks noGrp="1"/>
          </p:cNvSpPr>
          <p:nvPr>
            <p:ph type="title"/>
          </p:nvPr>
        </p:nvSpPr>
        <p:spPr/>
        <p:txBody>
          <a:bodyPr/>
          <a:lstStyle/>
          <a:p>
            <a:r>
              <a:rPr lang="en-TW" dirty="0"/>
              <a:t>Additional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305A71-59E8-C147-A68D-2621581E8777}"/>
                  </a:ext>
                </a:extLst>
              </p:cNvPr>
              <p:cNvSpPr>
                <a:spLocks noGrp="1"/>
              </p:cNvSpPr>
              <p:nvPr>
                <p:ph idx="1"/>
              </p:nvPr>
            </p:nvSpPr>
            <p:spPr>
              <a:xfrm>
                <a:off x="838200" y="1825625"/>
                <a:ext cx="10515600" cy="4449915"/>
              </a:xfrm>
            </p:spPr>
            <p:txBody>
              <a:bodyPr>
                <a:normAutofit lnSpcReduction="10000"/>
              </a:bodyPr>
              <a:lstStyle/>
              <a:p>
                <a:r>
                  <a:rPr lang="en-TW" dirty="0"/>
                  <a:t>Python uses “nj” to represent the imaginary part of a complex number, where n is an arbitrary real integer or float, and j =  </a:t>
                </a:r>
                <a14:m>
                  <m:oMath xmlns:m="http://schemas.openxmlformats.org/officeDocument/2006/math">
                    <m:rad>
                      <m:radPr>
                        <m:degHide m:val="on"/>
                        <m:ctrlPr>
                          <a:rPr lang="en-TW" i="1" smtClean="0">
                            <a:latin typeface="Cambria Math" panose="02040503050406030204" pitchFamily="18" charset="0"/>
                          </a:rPr>
                        </m:ctrlPr>
                      </m:radPr>
                      <m:deg/>
                      <m:e>
                        <m:r>
                          <a:rPr lang="en-US" b="0" i="1" smtClean="0">
                            <a:latin typeface="Cambria Math" panose="02040503050406030204" pitchFamily="18" charset="0"/>
                          </a:rPr>
                          <m:t>−1</m:t>
                        </m:r>
                      </m:e>
                    </m:rad>
                  </m:oMath>
                </a14:m>
                <a:r>
                  <a:rPr lang="en-TW" dirty="0"/>
                  <a:t>. For example, </a:t>
                </a:r>
                <a:r>
                  <a:rPr lang="en-US" dirty="0"/>
                  <a:t>3 + 2j - 5j + 8</a:t>
                </a:r>
                <a:r>
                  <a:rPr lang="en-TW" dirty="0"/>
                  <a:t> = </a:t>
                </a:r>
                <a:r>
                  <a:rPr lang="en-US" dirty="0"/>
                  <a:t>(11-3j)</a:t>
                </a:r>
              </a:p>
              <a:p>
                <a:r>
                  <a:rPr lang="en-US" dirty="0"/>
                  <a:t>Besides the basic data types, there’s one special data type called None. (It’s capitalized) It’s similar to null in other programming languages. None means there’s nothing in there. If a Python method doesn’t return anything, the default return value is None.</a:t>
                </a:r>
              </a:p>
              <a:p>
                <a:r>
                  <a:rPr lang="en-US" dirty="0"/>
                  <a:t>If your method name is hello, make sure you don’t do “print(hello)”; otherwise, you will see something like &lt;function hello at 0x7f93f80ce280&gt; which is the hexadecimal memory address of the function in your memory.</a:t>
                </a:r>
                <a:endParaRPr lang="en-TW" dirty="0"/>
              </a:p>
            </p:txBody>
          </p:sp>
        </mc:Choice>
        <mc:Fallback xmlns="">
          <p:sp>
            <p:nvSpPr>
              <p:cNvPr id="3" name="Content Placeholder 2">
                <a:extLst>
                  <a:ext uri="{FF2B5EF4-FFF2-40B4-BE49-F238E27FC236}">
                    <a16:creationId xmlns:a16="http://schemas.microsoft.com/office/drawing/2014/main" id="{90305A71-59E8-C147-A68D-2621581E8777}"/>
                  </a:ext>
                </a:extLst>
              </p:cNvPr>
              <p:cNvSpPr>
                <a:spLocks noGrp="1" noRot="1" noChangeAspect="1" noMove="1" noResize="1" noEditPoints="1" noAdjustHandles="1" noChangeArrowheads="1" noChangeShapeType="1" noTextEdit="1"/>
              </p:cNvSpPr>
              <p:nvPr>
                <p:ph idx="1"/>
              </p:nvPr>
            </p:nvSpPr>
            <p:spPr>
              <a:xfrm>
                <a:off x="838200" y="1825625"/>
                <a:ext cx="10515600" cy="4449915"/>
              </a:xfrm>
              <a:blipFill>
                <a:blip r:embed="rId3"/>
                <a:stretch>
                  <a:fillRect l="-1086" t="-3134" r="-1327"/>
                </a:stretch>
              </a:blipFill>
            </p:spPr>
            <p:txBody>
              <a:bodyPr/>
              <a:lstStyle/>
              <a:p>
                <a:r>
                  <a:rPr lang="en-TW">
                    <a:noFill/>
                  </a:rPr>
                  <a:t> </a:t>
                </a:r>
              </a:p>
            </p:txBody>
          </p:sp>
        </mc:Fallback>
      </mc:AlternateContent>
      <p:sp>
        <p:nvSpPr>
          <p:cNvPr id="4" name="TextBox 3">
            <a:extLst>
              <a:ext uri="{FF2B5EF4-FFF2-40B4-BE49-F238E27FC236}">
                <a16:creationId xmlns:a16="http://schemas.microsoft.com/office/drawing/2014/main" id="{49599672-69BD-3C40-875B-497A61E1E5BA}"/>
              </a:ext>
            </a:extLst>
          </p:cNvPr>
          <p:cNvSpPr txBox="1"/>
          <p:nvPr/>
        </p:nvSpPr>
        <p:spPr>
          <a:xfrm>
            <a:off x="5642975" y="2974931"/>
            <a:ext cx="65" cy="276999"/>
          </a:xfrm>
          <a:prstGeom prst="rect">
            <a:avLst/>
          </a:prstGeom>
          <a:noFill/>
        </p:spPr>
        <p:txBody>
          <a:bodyPr wrap="none" lIns="0" tIns="0" rIns="0" bIns="0" rtlCol="0">
            <a:spAutoFit/>
          </a:bodyPr>
          <a:lstStyle/>
          <a:p>
            <a:endParaRPr lang="en-TW" dirty="0"/>
          </a:p>
        </p:txBody>
      </p:sp>
    </p:spTree>
    <p:extLst>
      <p:ext uri="{BB962C8B-B14F-4D97-AF65-F5344CB8AC3E}">
        <p14:creationId xmlns:p14="http://schemas.microsoft.com/office/powerpoint/2010/main" val="337336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D4F-6141-C643-A74D-E9B232E49CDD}"/>
              </a:ext>
            </a:extLst>
          </p:cNvPr>
          <p:cNvSpPr>
            <a:spLocks noGrp="1"/>
          </p:cNvSpPr>
          <p:nvPr>
            <p:ph type="title"/>
          </p:nvPr>
        </p:nvSpPr>
        <p:spPr/>
        <p:txBody>
          <a:bodyPr/>
          <a:lstStyle/>
          <a:p>
            <a:r>
              <a:rPr lang="en-TW"/>
              <a:t>Additional Information</a:t>
            </a:r>
            <a:endParaRPr lang="en-TW" dirty="0"/>
          </a:p>
        </p:txBody>
      </p:sp>
      <p:sp>
        <p:nvSpPr>
          <p:cNvPr id="3" name="Content Placeholder 2">
            <a:extLst>
              <a:ext uri="{FF2B5EF4-FFF2-40B4-BE49-F238E27FC236}">
                <a16:creationId xmlns:a16="http://schemas.microsoft.com/office/drawing/2014/main" id="{DD35F565-28CB-704B-AD1F-5220025D9B42}"/>
              </a:ext>
            </a:extLst>
          </p:cNvPr>
          <p:cNvSpPr>
            <a:spLocks noGrp="1"/>
          </p:cNvSpPr>
          <p:nvPr>
            <p:ph idx="1"/>
          </p:nvPr>
        </p:nvSpPr>
        <p:spPr>
          <a:xfrm>
            <a:off x="838200" y="1825625"/>
            <a:ext cx="10515600" cy="4900852"/>
          </a:xfrm>
        </p:spPr>
        <p:txBody>
          <a:bodyPr>
            <a:normAutofit/>
          </a:bodyPr>
          <a:lstStyle/>
          <a:p>
            <a:r>
              <a:rPr lang="en-US" dirty="0"/>
              <a:t>What’s the value of 0.1 + 0.2 – 0.3? You might think it’s 0, but it’s actually 5.551115123125783e-17. It’s because of the floating binary problem, which is out of the scope of this course.</a:t>
            </a:r>
          </a:p>
          <a:p>
            <a:r>
              <a:rPr lang="en-US" dirty="0"/>
              <a:t>Python is an object-oriented programming language, meaning that objects control everything. An object can have some behavior in real life, such as a car can go, a dog can bark, or a phone can ring. The same concept applies to Python data. Numbers, strings, lists, dictionaries, and other data types are all objects in Python.</a:t>
            </a:r>
          </a:p>
          <a:p>
            <a:r>
              <a:rPr lang="en-US" dirty="0"/>
              <a:t>The Python String join() method takes all items in an </a:t>
            </a:r>
            <a:r>
              <a:rPr lang="en-US" dirty="0" err="1"/>
              <a:t>iterable</a:t>
            </a:r>
            <a:r>
              <a:rPr lang="en-US" dirty="0"/>
              <a:t> and joins them into one string. This method is helpful to generate strings from a list, tuples, and sets.</a:t>
            </a:r>
          </a:p>
        </p:txBody>
      </p:sp>
    </p:spTree>
    <p:extLst>
      <p:ext uri="{BB962C8B-B14F-4D97-AF65-F5344CB8AC3E}">
        <p14:creationId xmlns:p14="http://schemas.microsoft.com/office/powerpoint/2010/main" val="86526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18E1-FD31-ED46-9B8D-2E3B9B9E406A}"/>
              </a:ext>
            </a:extLst>
          </p:cNvPr>
          <p:cNvSpPr>
            <a:spLocks noGrp="1"/>
          </p:cNvSpPr>
          <p:nvPr>
            <p:ph type="title"/>
          </p:nvPr>
        </p:nvSpPr>
        <p:spPr/>
        <p:txBody>
          <a:bodyPr/>
          <a:lstStyle/>
          <a:p>
            <a:r>
              <a:rPr lang="en-TW" dirty="0"/>
              <a:t>Copy by Value or Reference</a:t>
            </a:r>
          </a:p>
        </p:txBody>
      </p:sp>
      <p:sp>
        <p:nvSpPr>
          <p:cNvPr id="3" name="Content Placeholder 2">
            <a:extLst>
              <a:ext uri="{FF2B5EF4-FFF2-40B4-BE49-F238E27FC236}">
                <a16:creationId xmlns:a16="http://schemas.microsoft.com/office/drawing/2014/main" id="{51E69C05-F6C5-6042-A3D5-652EEF19C723}"/>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In Python, the value assigned to a variable is either copied by value or by reference.</a:t>
            </a:r>
          </a:p>
          <a:p>
            <a:pPr marL="0" indent="0">
              <a:buNone/>
            </a:pPr>
            <a:r>
              <a:rPr lang="en-US" dirty="0"/>
              <a:t>Copy by value means copying the value and getting a whole new object; then, the object is put into the variable. On the other side, copy by reference means we copy the reference of the object in the memory, and the reference is put into the variable.</a:t>
            </a:r>
            <a:endParaRPr lang="en-TW" dirty="0"/>
          </a:p>
          <a:p>
            <a:pPr marL="0" indent="0">
              <a:buNone/>
            </a:pPr>
            <a:r>
              <a:rPr lang="en-TW" dirty="0"/>
              <a:t>Integers, floats, booleans and strings are copied by value.</a:t>
            </a:r>
          </a:p>
          <a:p>
            <a:pPr marL="0" indent="0">
              <a:buNone/>
            </a:pPr>
            <a:r>
              <a:rPr lang="en-TW" dirty="0"/>
              <a:t>Sets</a:t>
            </a:r>
            <a:r>
              <a:rPr lang="en-US" dirty="0"/>
              <a:t>. tuples</a:t>
            </a:r>
            <a:r>
              <a:rPr lang="en-TW" dirty="0"/>
              <a:t>, lists and dictionaries are copied by reference.</a:t>
            </a:r>
          </a:p>
          <a:p>
            <a:pPr marL="0" indent="0">
              <a:buNone/>
            </a:pPr>
            <a:endParaRPr lang="en-TW" dirty="0"/>
          </a:p>
          <a:p>
            <a:pPr marL="0" indent="0">
              <a:buNone/>
            </a:pPr>
            <a:r>
              <a:rPr lang="en-TW" sz="2000" dirty="0"/>
              <a:t>*. The copy() function of dict, set, list can be used to create </a:t>
            </a:r>
            <a:r>
              <a:rPr lang="en-US" sz="2000" dirty="0"/>
              <a:t>a</a:t>
            </a:r>
            <a:r>
              <a:rPr lang="en-TW" sz="2000" dirty="0"/>
              <a:t> new </a:t>
            </a:r>
            <a:r>
              <a:rPr lang="en-US" sz="2000" dirty="0"/>
              <a:t>copy of data in</a:t>
            </a:r>
            <a:r>
              <a:rPr lang="en-TW" sz="2000" dirty="0"/>
              <a:t> memory. However, tuple is immutable; therefore, we </a:t>
            </a:r>
            <a:r>
              <a:rPr lang="en-US" sz="2000" dirty="0"/>
              <a:t>must</a:t>
            </a:r>
            <a:r>
              <a:rPr lang="en-TW" sz="2000" dirty="0"/>
              <a:t> use deepcopy() function to copy a tuple.</a:t>
            </a:r>
          </a:p>
        </p:txBody>
      </p:sp>
    </p:spTree>
    <p:extLst>
      <p:ext uri="{BB962C8B-B14F-4D97-AF65-F5344CB8AC3E}">
        <p14:creationId xmlns:p14="http://schemas.microsoft.com/office/powerpoint/2010/main" val="230479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CDD-8026-2E49-A76F-633C1AF5B693}"/>
              </a:ext>
            </a:extLst>
          </p:cNvPr>
          <p:cNvSpPr>
            <a:spLocks noGrp="1"/>
          </p:cNvSpPr>
          <p:nvPr>
            <p:ph type="title"/>
          </p:nvPr>
        </p:nvSpPr>
        <p:spPr/>
        <p:txBody>
          <a:bodyPr/>
          <a:lstStyle/>
          <a:p>
            <a:r>
              <a:rPr lang="en-US" dirty="0"/>
              <a:t>Python Data Type</a:t>
            </a:r>
            <a:endParaRPr lang="en-TW" dirty="0"/>
          </a:p>
        </p:txBody>
      </p:sp>
      <p:graphicFrame>
        <p:nvGraphicFramePr>
          <p:cNvPr id="4" name="Table 4">
            <a:extLst>
              <a:ext uri="{FF2B5EF4-FFF2-40B4-BE49-F238E27FC236}">
                <a16:creationId xmlns:a16="http://schemas.microsoft.com/office/drawing/2014/main" id="{E2EEF250-E5A5-E440-BD8C-6FADB99CDBD1}"/>
              </a:ext>
            </a:extLst>
          </p:cNvPr>
          <p:cNvGraphicFramePr>
            <a:graphicFrameLocks noGrp="1"/>
          </p:cNvGraphicFramePr>
          <p:nvPr>
            <p:ph idx="1"/>
            <p:extLst>
              <p:ext uri="{D42A27DB-BD31-4B8C-83A1-F6EECF244321}">
                <p14:modId xmlns:p14="http://schemas.microsoft.com/office/powerpoint/2010/main" val="286192125"/>
              </p:ext>
            </p:extLst>
          </p:nvPr>
        </p:nvGraphicFramePr>
        <p:xfrm>
          <a:off x="388307" y="1565753"/>
          <a:ext cx="11298477" cy="5023674"/>
        </p:xfrm>
        <a:graphic>
          <a:graphicData uri="http://schemas.openxmlformats.org/drawingml/2006/table">
            <a:tbl>
              <a:tblPr firstRow="1" bandRow="1">
                <a:tableStyleId>{5C22544A-7EE6-4342-B048-85BDC9FD1C3A}</a:tableStyleId>
              </a:tblPr>
              <a:tblGrid>
                <a:gridCol w="1683444">
                  <a:extLst>
                    <a:ext uri="{9D8B030D-6E8A-4147-A177-3AD203B41FA5}">
                      <a16:colId xmlns:a16="http://schemas.microsoft.com/office/drawing/2014/main" val="973897138"/>
                    </a:ext>
                  </a:extLst>
                </a:gridCol>
                <a:gridCol w="1548271">
                  <a:extLst>
                    <a:ext uri="{9D8B030D-6E8A-4147-A177-3AD203B41FA5}">
                      <a16:colId xmlns:a16="http://schemas.microsoft.com/office/drawing/2014/main" val="1827859743"/>
                    </a:ext>
                  </a:extLst>
                </a:gridCol>
                <a:gridCol w="5242143">
                  <a:extLst>
                    <a:ext uri="{9D8B030D-6E8A-4147-A177-3AD203B41FA5}">
                      <a16:colId xmlns:a16="http://schemas.microsoft.com/office/drawing/2014/main" val="3847613997"/>
                    </a:ext>
                  </a:extLst>
                </a:gridCol>
                <a:gridCol w="2824619">
                  <a:extLst>
                    <a:ext uri="{9D8B030D-6E8A-4147-A177-3AD203B41FA5}">
                      <a16:colId xmlns:a16="http://schemas.microsoft.com/office/drawing/2014/main" val="206236113"/>
                    </a:ext>
                  </a:extLst>
                </a:gridCol>
              </a:tblGrid>
              <a:tr h="426582">
                <a:tc>
                  <a:txBody>
                    <a:bodyPr/>
                    <a:lstStyle/>
                    <a:p>
                      <a:pPr algn="ctr"/>
                      <a:r>
                        <a:rPr lang="en-TW"/>
                        <a:t>Name</a:t>
                      </a:r>
                      <a:endParaRPr lang="en-TW" dirty="0"/>
                    </a:p>
                  </a:txBody>
                  <a:tcPr anchor="ctr"/>
                </a:tc>
                <a:tc>
                  <a:txBody>
                    <a:bodyPr/>
                    <a:lstStyle/>
                    <a:p>
                      <a:pPr algn="ctr"/>
                      <a:r>
                        <a:rPr lang="en-TW"/>
                        <a:t>Type</a:t>
                      </a:r>
                      <a:endParaRPr lang="en-TW" dirty="0"/>
                    </a:p>
                  </a:txBody>
                  <a:tcPr anchor="ctr"/>
                </a:tc>
                <a:tc>
                  <a:txBody>
                    <a:bodyPr/>
                    <a:lstStyle/>
                    <a:p>
                      <a:pPr algn="ctr"/>
                      <a:r>
                        <a:rPr lang="en-TW" dirty="0"/>
                        <a:t>Description</a:t>
                      </a:r>
                    </a:p>
                  </a:txBody>
                  <a:tcPr anchor="ctr"/>
                </a:tc>
                <a:tc>
                  <a:txBody>
                    <a:bodyPr/>
                    <a:lstStyle/>
                    <a:p>
                      <a:pPr algn="ctr"/>
                      <a:r>
                        <a:rPr lang="en-TW" dirty="0"/>
                        <a:t>Copy By Reference</a:t>
                      </a:r>
                    </a:p>
                  </a:txBody>
                  <a:tcPr anchor="ctr"/>
                </a:tc>
                <a:extLst>
                  <a:ext uri="{0D108BD9-81ED-4DB2-BD59-A6C34878D82A}">
                    <a16:rowId xmlns:a16="http://schemas.microsoft.com/office/drawing/2014/main" val="3213724126"/>
                  </a:ext>
                </a:extLst>
              </a:tr>
              <a:tr h="426582">
                <a:tc>
                  <a:txBody>
                    <a:bodyPr/>
                    <a:lstStyle/>
                    <a:p>
                      <a:pPr algn="ctr"/>
                      <a:r>
                        <a:rPr lang="en-TW"/>
                        <a:t>Integer</a:t>
                      </a:r>
                      <a:endParaRPr lang="en-TW" dirty="0"/>
                    </a:p>
                  </a:txBody>
                  <a:tcPr anchor="ctr"/>
                </a:tc>
                <a:tc>
                  <a:txBody>
                    <a:bodyPr/>
                    <a:lstStyle/>
                    <a:p>
                      <a:pPr algn="ctr"/>
                      <a:r>
                        <a:rPr lang="en-TW"/>
                        <a:t>int</a:t>
                      </a:r>
                      <a:endParaRPr lang="en-TW" dirty="0"/>
                    </a:p>
                  </a:txBody>
                  <a:tcPr anchor="ctr"/>
                </a:tc>
                <a:tc>
                  <a:txBody>
                    <a:bodyPr/>
                    <a:lstStyle/>
                    <a:p>
                      <a:pPr algn="l"/>
                      <a:r>
                        <a:rPr lang="en-TW"/>
                        <a:t>Whole numbers, such as -5, 0, 16</a:t>
                      </a:r>
                      <a:endParaRPr lang="en-TW" dirty="0"/>
                    </a:p>
                  </a:txBody>
                  <a:tcPr anchor="ctr"/>
                </a:tc>
                <a:tc>
                  <a:txBody>
                    <a:bodyPr/>
                    <a:lstStyle/>
                    <a:p>
                      <a:pPr algn="ctr"/>
                      <a:r>
                        <a:rPr lang="en-TW" dirty="0"/>
                        <a:t>No</a:t>
                      </a:r>
                    </a:p>
                  </a:txBody>
                  <a:tcPr anchor="ctr"/>
                </a:tc>
                <a:extLst>
                  <a:ext uri="{0D108BD9-81ED-4DB2-BD59-A6C34878D82A}">
                    <a16:rowId xmlns:a16="http://schemas.microsoft.com/office/drawing/2014/main" val="3160390331"/>
                  </a:ext>
                </a:extLst>
              </a:tr>
              <a:tr h="607896">
                <a:tc>
                  <a:txBody>
                    <a:bodyPr/>
                    <a:lstStyle/>
                    <a:p>
                      <a:pPr algn="ctr"/>
                      <a:r>
                        <a:rPr lang="en-TW"/>
                        <a:t>Float</a:t>
                      </a:r>
                      <a:endParaRPr lang="en-TW" dirty="0"/>
                    </a:p>
                  </a:txBody>
                  <a:tcPr anchor="ctr"/>
                </a:tc>
                <a:tc>
                  <a:txBody>
                    <a:bodyPr/>
                    <a:lstStyle/>
                    <a:p>
                      <a:pPr algn="ctr"/>
                      <a:r>
                        <a:rPr lang="en-TW"/>
                        <a:t>float</a:t>
                      </a:r>
                      <a:endParaRPr lang="en-TW" dirty="0"/>
                    </a:p>
                  </a:txBody>
                  <a:tcPr anchor="ctr"/>
                </a:tc>
                <a:tc>
                  <a:txBody>
                    <a:bodyPr/>
                    <a:lstStyle/>
                    <a:p>
                      <a:pPr algn="l"/>
                      <a:r>
                        <a:rPr lang="en-TW" dirty="0"/>
                        <a:t>Numbers with decimal point, such as 10.25, 0.04, 3.14159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dirty="0"/>
                        <a:t>No</a:t>
                      </a:r>
                    </a:p>
                  </a:txBody>
                  <a:tcPr anchor="ctr"/>
                </a:tc>
                <a:extLst>
                  <a:ext uri="{0D108BD9-81ED-4DB2-BD59-A6C34878D82A}">
                    <a16:rowId xmlns:a16="http://schemas.microsoft.com/office/drawing/2014/main" val="324196153"/>
                  </a:ext>
                </a:extLst>
              </a:tr>
              <a:tr h="607896">
                <a:tc>
                  <a:txBody>
                    <a:bodyPr/>
                    <a:lstStyle/>
                    <a:p>
                      <a:pPr algn="ctr"/>
                      <a:r>
                        <a:rPr lang="en-TW" dirty="0"/>
                        <a:t>String</a:t>
                      </a:r>
                    </a:p>
                  </a:txBody>
                  <a:tcPr anchor="ctr"/>
                </a:tc>
                <a:tc>
                  <a:txBody>
                    <a:bodyPr/>
                    <a:lstStyle/>
                    <a:p>
                      <a:pPr algn="ctr"/>
                      <a:r>
                        <a:rPr lang="en-TW"/>
                        <a:t>str</a:t>
                      </a:r>
                      <a:endParaRPr lang="en-TW" dirty="0"/>
                    </a:p>
                  </a:txBody>
                  <a:tcPr anchor="ctr"/>
                </a:tc>
                <a:tc>
                  <a:txBody>
                    <a:bodyPr/>
                    <a:lstStyle/>
                    <a:p>
                      <a:pPr algn="l"/>
                      <a:r>
                        <a:rPr lang="en-TW" dirty="0"/>
                        <a:t>Ordered sequence of characters, such “Aloha”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dirty="0"/>
                        <a:t>No</a:t>
                      </a:r>
                    </a:p>
                  </a:txBody>
                  <a:tcPr anchor="ctr"/>
                </a:tc>
                <a:extLst>
                  <a:ext uri="{0D108BD9-81ED-4DB2-BD59-A6C34878D82A}">
                    <a16:rowId xmlns:a16="http://schemas.microsoft.com/office/drawing/2014/main" val="3297610988"/>
                  </a:ext>
                </a:extLst>
              </a:tr>
              <a:tr h="426582">
                <a:tc>
                  <a:txBody>
                    <a:bodyPr/>
                    <a:lstStyle/>
                    <a:p>
                      <a:pPr algn="ctr"/>
                      <a:r>
                        <a:rPr lang="en-TW"/>
                        <a:t>Boolean</a:t>
                      </a:r>
                      <a:endParaRPr lang="en-TW" dirty="0"/>
                    </a:p>
                  </a:txBody>
                  <a:tcPr anchor="ctr"/>
                </a:tc>
                <a:tc>
                  <a:txBody>
                    <a:bodyPr/>
                    <a:lstStyle/>
                    <a:p>
                      <a:pPr algn="ctr"/>
                      <a:r>
                        <a:rPr lang="en-TW"/>
                        <a:t>bool</a:t>
                      </a:r>
                      <a:endParaRPr lang="en-TW" dirty="0"/>
                    </a:p>
                  </a:txBody>
                  <a:tcPr anchor="ctr"/>
                </a:tc>
                <a:tc>
                  <a:txBody>
                    <a:bodyPr/>
                    <a:lstStyle/>
                    <a:p>
                      <a:pPr algn="l"/>
                      <a:r>
                        <a:rPr lang="en-TW"/>
                        <a:t>Logical value indicating True or False</a:t>
                      </a:r>
                      <a:endParaRPr lang="en-TW" dirty="0"/>
                    </a:p>
                  </a:txBody>
                  <a:tcPr anchor="ctr"/>
                </a:tc>
                <a:tc>
                  <a:txBody>
                    <a:bodyPr/>
                    <a:lstStyle/>
                    <a:p>
                      <a:pPr algn="ctr"/>
                      <a:r>
                        <a:rPr lang="en-TW" dirty="0"/>
                        <a:t>No</a:t>
                      </a:r>
                    </a:p>
                  </a:txBody>
                  <a:tcPr anchor="ctr"/>
                </a:tc>
                <a:extLst>
                  <a:ext uri="{0D108BD9-81ED-4DB2-BD59-A6C34878D82A}">
                    <a16:rowId xmlns:a16="http://schemas.microsoft.com/office/drawing/2014/main" val="4272393987"/>
                  </a:ext>
                </a:extLst>
              </a:tr>
              <a:tr h="607896">
                <a:tc>
                  <a:txBody>
                    <a:bodyPr/>
                    <a:lstStyle/>
                    <a:p>
                      <a:pPr algn="ctr"/>
                      <a:r>
                        <a:rPr lang="en-TW"/>
                        <a:t>List</a:t>
                      </a:r>
                      <a:endParaRPr lang="en-TW" dirty="0"/>
                    </a:p>
                  </a:txBody>
                  <a:tcPr anchor="ctr"/>
                </a:tc>
                <a:tc>
                  <a:txBody>
                    <a:bodyPr/>
                    <a:lstStyle/>
                    <a:p>
                      <a:pPr algn="ctr"/>
                      <a:r>
                        <a:rPr lang="en-TW"/>
                        <a:t>list</a:t>
                      </a:r>
                      <a:endParaRPr lang="en-TW" dirty="0"/>
                    </a:p>
                  </a:txBody>
                  <a:tcPr anchor="ctr"/>
                </a:tc>
                <a:tc>
                  <a:txBody>
                    <a:bodyPr/>
                    <a:lstStyle/>
                    <a:p>
                      <a:pPr algn="l"/>
                      <a:r>
                        <a:rPr lang="en-TW" dirty="0"/>
                        <a:t>Ordered sequence of data, such as [12, “Hello”, True]</a:t>
                      </a:r>
                    </a:p>
                  </a:txBody>
                  <a:tcPr anchor="ctr"/>
                </a:tc>
                <a:tc>
                  <a:txBody>
                    <a:bodyPr/>
                    <a:lstStyle/>
                    <a:p>
                      <a:pPr algn="ctr"/>
                      <a:r>
                        <a:rPr lang="en-TW" dirty="0"/>
                        <a:t>Yes</a:t>
                      </a:r>
                    </a:p>
                  </a:txBody>
                  <a:tcPr anchor="ctr"/>
                </a:tc>
                <a:extLst>
                  <a:ext uri="{0D108BD9-81ED-4DB2-BD59-A6C34878D82A}">
                    <a16:rowId xmlns:a16="http://schemas.microsoft.com/office/drawing/2014/main" val="9475859"/>
                  </a:ext>
                </a:extLst>
              </a:tr>
              <a:tr h="607896">
                <a:tc>
                  <a:txBody>
                    <a:bodyPr/>
                    <a:lstStyle/>
                    <a:p>
                      <a:pPr algn="ctr"/>
                      <a:r>
                        <a:rPr lang="en-TW"/>
                        <a:t>Dictionaries</a:t>
                      </a:r>
                      <a:endParaRPr lang="en-TW" dirty="0"/>
                    </a:p>
                  </a:txBody>
                  <a:tcPr anchor="ctr"/>
                </a:tc>
                <a:tc>
                  <a:txBody>
                    <a:bodyPr/>
                    <a:lstStyle/>
                    <a:p>
                      <a:pPr algn="ctr"/>
                      <a:r>
                        <a:rPr lang="en-TW"/>
                        <a:t>dict</a:t>
                      </a:r>
                      <a:endParaRPr lang="en-TW"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Unordered key-value pairs, such as {“name”: “Wilson”}</a:t>
                      </a:r>
                    </a:p>
                  </a:txBody>
                  <a:tcPr anchor="ctr"/>
                </a:tc>
                <a:tc>
                  <a:txBody>
                    <a:bodyPr/>
                    <a:lstStyle/>
                    <a:p>
                      <a:pPr algn="ctr"/>
                      <a:r>
                        <a:rPr lang="en-TW" dirty="0"/>
                        <a:t>Yes</a:t>
                      </a:r>
                    </a:p>
                  </a:txBody>
                  <a:tcPr anchor="ctr"/>
                </a:tc>
                <a:extLst>
                  <a:ext uri="{0D108BD9-81ED-4DB2-BD59-A6C34878D82A}">
                    <a16:rowId xmlns:a16="http://schemas.microsoft.com/office/drawing/2014/main" val="659182636"/>
                  </a:ext>
                </a:extLst>
              </a:tr>
              <a:tr h="607896">
                <a:tc>
                  <a:txBody>
                    <a:bodyPr/>
                    <a:lstStyle/>
                    <a:p>
                      <a:pPr algn="ctr"/>
                      <a:r>
                        <a:rPr lang="en-TW" dirty="0"/>
                        <a:t>Tuples</a:t>
                      </a:r>
                    </a:p>
                  </a:txBody>
                  <a:tcPr anchor="ctr"/>
                </a:tc>
                <a:tc>
                  <a:txBody>
                    <a:bodyPr/>
                    <a:lstStyle/>
                    <a:p>
                      <a:pPr algn="ctr"/>
                      <a:r>
                        <a:rPr lang="en-TW" dirty="0"/>
                        <a:t>tup</a:t>
                      </a:r>
                    </a:p>
                  </a:txBody>
                  <a:tcPr anchor="ctr"/>
                </a:tc>
                <a:tc>
                  <a:txBody>
                    <a:bodyPr/>
                    <a:lstStyle/>
                    <a:p>
                      <a:pPr algn="l"/>
                      <a:r>
                        <a:rPr lang="en-TW" dirty="0"/>
                        <a:t>Ordered immutable sequence of objects, such as (10, “100”, ”Hello”)</a:t>
                      </a:r>
                    </a:p>
                  </a:txBody>
                  <a:tcPr anchor="ctr"/>
                </a:tc>
                <a:tc>
                  <a:txBody>
                    <a:bodyPr/>
                    <a:lstStyle/>
                    <a:p>
                      <a:pPr algn="ctr"/>
                      <a:r>
                        <a:rPr lang="en-TW" dirty="0"/>
                        <a:t>Yes</a:t>
                      </a:r>
                    </a:p>
                  </a:txBody>
                  <a:tcPr anchor="ctr"/>
                </a:tc>
                <a:extLst>
                  <a:ext uri="{0D108BD9-81ED-4DB2-BD59-A6C34878D82A}">
                    <a16:rowId xmlns:a16="http://schemas.microsoft.com/office/drawing/2014/main" val="602606255"/>
                  </a:ext>
                </a:extLst>
              </a:tr>
              <a:tr h="607896">
                <a:tc>
                  <a:txBody>
                    <a:bodyPr/>
                    <a:lstStyle/>
                    <a:p>
                      <a:pPr algn="ctr"/>
                      <a:r>
                        <a:rPr lang="en-TW"/>
                        <a:t>Sets</a:t>
                      </a:r>
                      <a:endParaRPr lang="en-TW" dirty="0"/>
                    </a:p>
                  </a:txBody>
                  <a:tcPr anchor="ctr"/>
                </a:tc>
                <a:tc>
                  <a:txBody>
                    <a:bodyPr/>
                    <a:lstStyle/>
                    <a:p>
                      <a:pPr algn="ctr"/>
                      <a:r>
                        <a:rPr lang="en-TW" dirty="0"/>
                        <a:t>set</a:t>
                      </a:r>
                    </a:p>
                  </a:txBody>
                  <a:tcPr anchor="ctr"/>
                </a:tc>
                <a:tc>
                  <a:txBody>
                    <a:bodyPr/>
                    <a:lstStyle/>
                    <a:p>
                      <a:pPr algn="l"/>
                      <a:r>
                        <a:rPr lang="en-TW" dirty="0"/>
                        <a:t>Unordered collection of unique objects {“a”, “b”}</a:t>
                      </a:r>
                    </a:p>
                  </a:txBody>
                  <a:tcPr anchor="ctr"/>
                </a:tc>
                <a:tc>
                  <a:txBody>
                    <a:bodyPr/>
                    <a:lstStyle/>
                    <a:p>
                      <a:pPr algn="ctr"/>
                      <a:r>
                        <a:rPr lang="en-TW" dirty="0"/>
                        <a:t>Yes</a:t>
                      </a:r>
                    </a:p>
                  </a:txBody>
                  <a:tcPr anchor="ctr"/>
                </a:tc>
                <a:extLst>
                  <a:ext uri="{0D108BD9-81ED-4DB2-BD59-A6C34878D82A}">
                    <a16:rowId xmlns:a16="http://schemas.microsoft.com/office/drawing/2014/main" val="1995888135"/>
                  </a:ext>
                </a:extLst>
              </a:tr>
            </a:tbl>
          </a:graphicData>
        </a:graphic>
      </p:graphicFrame>
    </p:spTree>
    <p:extLst>
      <p:ext uri="{BB962C8B-B14F-4D97-AF65-F5344CB8AC3E}">
        <p14:creationId xmlns:p14="http://schemas.microsoft.com/office/powerpoint/2010/main" val="83035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6D0B-56C8-3847-AC9E-A8BBD8F6E107}"/>
              </a:ext>
            </a:extLst>
          </p:cNvPr>
          <p:cNvSpPr>
            <a:spLocks noGrp="1"/>
          </p:cNvSpPr>
          <p:nvPr>
            <p:ph type="title"/>
          </p:nvPr>
        </p:nvSpPr>
        <p:spPr/>
        <p:txBody>
          <a:bodyPr/>
          <a:lstStyle/>
          <a:p>
            <a:r>
              <a:rPr lang="en-TW" dirty="0"/>
              <a:t>Sort and Sorted</a:t>
            </a:r>
          </a:p>
        </p:txBody>
      </p:sp>
      <p:sp>
        <p:nvSpPr>
          <p:cNvPr id="3" name="Content Placeholder 2">
            <a:extLst>
              <a:ext uri="{FF2B5EF4-FFF2-40B4-BE49-F238E27FC236}">
                <a16:creationId xmlns:a16="http://schemas.microsoft.com/office/drawing/2014/main" id="{C25539E6-44C5-114A-8F56-E6423E172E1A}"/>
              </a:ext>
            </a:extLst>
          </p:cNvPr>
          <p:cNvSpPr>
            <a:spLocks noGrp="1"/>
          </p:cNvSpPr>
          <p:nvPr>
            <p:ph idx="1"/>
          </p:nvPr>
        </p:nvSpPr>
        <p:spPr/>
        <p:txBody>
          <a:bodyPr>
            <a:normAutofit/>
          </a:bodyPr>
          <a:lstStyle/>
          <a:p>
            <a:pPr marL="0" indent="0">
              <a:buNone/>
            </a:pPr>
            <a:r>
              <a:rPr lang="en-TW" dirty="0"/>
              <a:t>How can we sort immutable data types in Python? We only know that list has a built-in method called “sort” that sorts the list ( and it will modify the list in memory directly, since list is mutable). </a:t>
            </a:r>
          </a:p>
          <a:p>
            <a:pPr marL="0" indent="0">
              <a:buNone/>
            </a:pPr>
            <a:r>
              <a:rPr lang="en-TW" dirty="0"/>
              <a:t>However, how can we sort dictionaries, sets, tuples or even strings? There’s no built-in method to sort all these data types. Traditionally, we have to sort al</a:t>
            </a:r>
            <a:r>
              <a:rPr lang="en-US"/>
              <a:t>l</a:t>
            </a:r>
            <a:r>
              <a:rPr lang="en-TW"/>
              <a:t> </a:t>
            </a:r>
            <a:r>
              <a:rPr lang="en-TW" dirty="0"/>
              <a:t>those data type manually (sorting algorithms are taught in algorithm and data structure class).</a:t>
            </a:r>
          </a:p>
          <a:p>
            <a:pPr marL="0" indent="0">
              <a:buNone/>
            </a:pPr>
            <a:r>
              <a:rPr lang="en-TW" dirty="0"/>
              <a:t>Python introduced a </a:t>
            </a:r>
            <a:r>
              <a:rPr lang="en-US" dirty="0"/>
              <a:t>new</a:t>
            </a:r>
            <a:r>
              <a:rPr lang="en-TW" dirty="0"/>
              <a:t> built-in method called “sorted()” that </a:t>
            </a:r>
            <a:r>
              <a:rPr lang="en-US" dirty="0"/>
              <a:t>builds a new sorted list from an </a:t>
            </a:r>
            <a:r>
              <a:rPr lang="en-US" dirty="0" err="1"/>
              <a:t>iterable</a:t>
            </a:r>
            <a:r>
              <a:rPr lang="en-US" dirty="0"/>
              <a:t> </a:t>
            </a:r>
            <a:r>
              <a:rPr lang="en-US" dirty="0">
                <a:solidFill>
                  <a:srgbClr val="FF0000"/>
                </a:solidFill>
              </a:rPr>
              <a:t>without modifying the original data. </a:t>
            </a:r>
          </a:p>
          <a:p>
            <a:pPr marL="0" indent="0">
              <a:buNone/>
            </a:pPr>
            <a:r>
              <a:rPr lang="en-US" sz="2000" dirty="0"/>
              <a:t>*. If you want to sort a list without modifying the original one, use sorted() method.</a:t>
            </a:r>
            <a:endParaRPr lang="en-TW" dirty="0"/>
          </a:p>
        </p:txBody>
      </p:sp>
    </p:spTree>
    <p:extLst>
      <p:ext uri="{BB962C8B-B14F-4D97-AF65-F5344CB8AC3E}">
        <p14:creationId xmlns:p14="http://schemas.microsoft.com/office/powerpoint/2010/main" val="3928521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FDAD-87C8-5040-AF2E-C2BCDA522D3F}"/>
              </a:ext>
            </a:extLst>
          </p:cNvPr>
          <p:cNvSpPr>
            <a:spLocks noGrp="1"/>
          </p:cNvSpPr>
          <p:nvPr>
            <p:ph type="title"/>
          </p:nvPr>
        </p:nvSpPr>
        <p:spPr/>
        <p:txBody>
          <a:bodyPr/>
          <a:lstStyle/>
          <a:p>
            <a:r>
              <a:rPr lang="en-TW" dirty="0"/>
              <a:t>Membership Operator in Python</a:t>
            </a:r>
          </a:p>
        </p:txBody>
      </p:sp>
      <p:sp>
        <p:nvSpPr>
          <p:cNvPr id="3" name="Content Placeholder 2">
            <a:extLst>
              <a:ext uri="{FF2B5EF4-FFF2-40B4-BE49-F238E27FC236}">
                <a16:creationId xmlns:a16="http://schemas.microsoft.com/office/drawing/2014/main" id="{17603AEC-8F2E-1B4D-87F3-6DB9DE856F45}"/>
              </a:ext>
            </a:extLst>
          </p:cNvPr>
          <p:cNvSpPr>
            <a:spLocks noGrp="1"/>
          </p:cNvSpPr>
          <p:nvPr>
            <p:ph idx="1"/>
          </p:nvPr>
        </p:nvSpPr>
        <p:spPr/>
        <p:txBody>
          <a:bodyPr>
            <a:normAutofit/>
          </a:bodyPr>
          <a:lstStyle/>
          <a:p>
            <a:pPr marL="0" indent="0">
              <a:buNone/>
            </a:pPr>
            <a:r>
              <a:rPr lang="en-US" dirty="0"/>
              <a:t>Python’s membership operators test for membership in a sequence, such as strings, lists, tuples, dictionaries and sets.</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r>
              <a:rPr lang="en-US" sz="2000" dirty="0"/>
              <a:t>*. Without the membership operator, you might have to use some algorithm to know if an element is in a sequence, which is more tedious.</a:t>
            </a:r>
            <a:endParaRPr lang="en-TW" dirty="0"/>
          </a:p>
        </p:txBody>
      </p:sp>
      <p:graphicFrame>
        <p:nvGraphicFramePr>
          <p:cNvPr id="4" name="Table 4">
            <a:extLst>
              <a:ext uri="{FF2B5EF4-FFF2-40B4-BE49-F238E27FC236}">
                <a16:creationId xmlns:a16="http://schemas.microsoft.com/office/drawing/2014/main" id="{D64C0272-9CE5-D148-AF49-BD7591F81016}"/>
              </a:ext>
            </a:extLst>
          </p:cNvPr>
          <p:cNvGraphicFramePr>
            <a:graphicFrameLocks noGrp="1"/>
          </p:cNvGraphicFramePr>
          <p:nvPr>
            <p:extLst>
              <p:ext uri="{D42A27DB-BD31-4B8C-83A1-F6EECF244321}">
                <p14:modId xmlns:p14="http://schemas.microsoft.com/office/powerpoint/2010/main" val="2777649562"/>
              </p:ext>
            </p:extLst>
          </p:nvPr>
        </p:nvGraphicFramePr>
        <p:xfrm>
          <a:off x="838200" y="2836563"/>
          <a:ext cx="10422700" cy="1812710"/>
        </p:xfrm>
        <a:graphic>
          <a:graphicData uri="http://schemas.openxmlformats.org/drawingml/2006/table">
            <a:tbl>
              <a:tblPr firstRow="1" bandRow="1">
                <a:tableStyleId>{5C22544A-7EE6-4342-B048-85BDC9FD1C3A}</a:tableStyleId>
              </a:tblPr>
              <a:tblGrid>
                <a:gridCol w="2606459">
                  <a:extLst>
                    <a:ext uri="{9D8B030D-6E8A-4147-A177-3AD203B41FA5}">
                      <a16:colId xmlns:a16="http://schemas.microsoft.com/office/drawing/2014/main" val="790956798"/>
                    </a:ext>
                  </a:extLst>
                </a:gridCol>
                <a:gridCol w="7816241">
                  <a:extLst>
                    <a:ext uri="{9D8B030D-6E8A-4147-A177-3AD203B41FA5}">
                      <a16:colId xmlns:a16="http://schemas.microsoft.com/office/drawing/2014/main" val="3475399553"/>
                    </a:ext>
                  </a:extLst>
                </a:gridCol>
              </a:tblGrid>
              <a:tr h="532550">
                <a:tc>
                  <a:txBody>
                    <a:bodyPr/>
                    <a:lstStyle/>
                    <a:p>
                      <a:r>
                        <a:rPr lang="en-TW" dirty="0"/>
                        <a:t>Name</a:t>
                      </a:r>
                    </a:p>
                  </a:txBody>
                  <a:tcPr anchor="ctr"/>
                </a:tc>
                <a:tc>
                  <a:txBody>
                    <a:bodyPr/>
                    <a:lstStyle/>
                    <a:p>
                      <a:r>
                        <a:rPr lang="en-US" sz="1800" b="1" i="0" u="none" strike="noStrike" kern="1200" dirty="0">
                          <a:solidFill>
                            <a:schemeClr val="lt1"/>
                          </a:solidFill>
                          <a:effectLst/>
                          <a:latin typeface="+mn-lt"/>
                          <a:ea typeface="+mn-ea"/>
                          <a:cs typeface="+mn-cs"/>
                        </a:rPr>
                        <a:t>Description</a:t>
                      </a:r>
                      <a:endParaRPr lang="en-TW" dirty="0"/>
                    </a:p>
                  </a:txBody>
                  <a:tcPr anchor="ctr"/>
                </a:tc>
                <a:extLst>
                  <a:ext uri="{0D108BD9-81ED-4DB2-BD59-A6C34878D82A}">
                    <a16:rowId xmlns:a16="http://schemas.microsoft.com/office/drawing/2014/main" val="993156930"/>
                  </a:ext>
                </a:extLst>
              </a:tr>
              <a:tr h="532550">
                <a:tc>
                  <a:txBody>
                    <a:bodyPr/>
                    <a:lstStyle/>
                    <a:p>
                      <a:r>
                        <a:rPr lang="en-TW" dirty="0"/>
                        <a:t>in</a:t>
                      </a:r>
                    </a:p>
                  </a:txBody>
                  <a:tcPr anchor="ctr"/>
                </a:tc>
                <a:tc>
                  <a:txBody>
                    <a:bodyPr/>
                    <a:lstStyle/>
                    <a:p>
                      <a:r>
                        <a:rPr lang="en-US" sz="1800" b="0" i="0" u="none" strike="noStrike" kern="1200" dirty="0">
                          <a:solidFill>
                            <a:schemeClr val="dk1"/>
                          </a:solidFill>
                          <a:effectLst/>
                          <a:latin typeface="+mn-lt"/>
                          <a:ea typeface="+mn-ea"/>
                          <a:cs typeface="+mn-cs"/>
                        </a:rPr>
                        <a:t>Evaluates to true if it finds a variable in the specified sequence and false otherwise.</a:t>
                      </a:r>
                      <a:endParaRPr lang="en-TW" dirty="0"/>
                    </a:p>
                  </a:txBody>
                  <a:tcPr anchor="ctr"/>
                </a:tc>
                <a:extLst>
                  <a:ext uri="{0D108BD9-81ED-4DB2-BD59-A6C34878D82A}">
                    <a16:rowId xmlns:a16="http://schemas.microsoft.com/office/drawing/2014/main" val="1612149306"/>
                  </a:ext>
                </a:extLst>
              </a:tr>
              <a:tr h="532550">
                <a:tc>
                  <a:txBody>
                    <a:bodyPr/>
                    <a:lstStyle/>
                    <a:p>
                      <a:r>
                        <a:rPr lang="en-US" dirty="0"/>
                        <a:t>not in</a:t>
                      </a:r>
                      <a:endParaRPr lang="en-TW" dirty="0"/>
                    </a:p>
                  </a:txBody>
                  <a:tcPr anchor="ctr"/>
                </a:tc>
                <a:tc>
                  <a:txBody>
                    <a:bodyPr/>
                    <a:lstStyle/>
                    <a:p>
                      <a:r>
                        <a:rPr lang="en-US" dirty="0"/>
                        <a:t>Evaluates to true if it does not find a variable in the specified sequence and false otherwise.</a:t>
                      </a:r>
                      <a:endParaRPr lang="en-TW" dirty="0"/>
                    </a:p>
                  </a:txBody>
                  <a:tcPr anchor="ctr"/>
                </a:tc>
                <a:extLst>
                  <a:ext uri="{0D108BD9-81ED-4DB2-BD59-A6C34878D82A}">
                    <a16:rowId xmlns:a16="http://schemas.microsoft.com/office/drawing/2014/main" val="284217310"/>
                  </a:ext>
                </a:extLst>
              </a:tr>
            </a:tbl>
          </a:graphicData>
        </a:graphic>
      </p:graphicFrame>
    </p:spTree>
    <p:extLst>
      <p:ext uri="{BB962C8B-B14F-4D97-AF65-F5344CB8AC3E}">
        <p14:creationId xmlns:p14="http://schemas.microsoft.com/office/powerpoint/2010/main" val="369625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AD04-67E8-C845-89C3-42BFAE5B7D1A}"/>
              </a:ext>
            </a:extLst>
          </p:cNvPr>
          <p:cNvSpPr>
            <a:spLocks noGrp="1"/>
          </p:cNvSpPr>
          <p:nvPr>
            <p:ph type="title"/>
          </p:nvPr>
        </p:nvSpPr>
        <p:spPr/>
        <p:txBody>
          <a:bodyPr/>
          <a:lstStyle/>
          <a:p>
            <a:r>
              <a:rPr lang="en-TW" dirty="0"/>
              <a:t>Numbers</a:t>
            </a:r>
          </a:p>
        </p:txBody>
      </p:sp>
      <p:sp>
        <p:nvSpPr>
          <p:cNvPr id="3" name="Content Placeholder 2">
            <a:extLst>
              <a:ext uri="{FF2B5EF4-FFF2-40B4-BE49-F238E27FC236}">
                <a16:creationId xmlns:a16="http://schemas.microsoft.com/office/drawing/2014/main" id="{554E5840-D6F0-2648-9E19-3807F0428609}"/>
              </a:ext>
            </a:extLst>
          </p:cNvPr>
          <p:cNvSpPr>
            <a:spLocks noGrp="1"/>
          </p:cNvSpPr>
          <p:nvPr>
            <p:ph idx="1"/>
          </p:nvPr>
        </p:nvSpPr>
        <p:spPr>
          <a:xfrm>
            <a:off x="838200" y="1825625"/>
            <a:ext cx="5437340" cy="4351338"/>
          </a:xfrm>
        </p:spPr>
        <p:txBody>
          <a:bodyPr/>
          <a:lstStyle/>
          <a:p>
            <a:pPr marL="0" indent="0">
              <a:buNone/>
            </a:pPr>
            <a:r>
              <a:rPr lang="en-US" dirty="0"/>
              <a:t>Numbers are one of the most commonly used data types in Python. There are two types of numbers – integer and float. </a:t>
            </a:r>
          </a:p>
          <a:p>
            <a:pPr marL="0" indent="0">
              <a:buNone/>
            </a:pPr>
            <a:r>
              <a:rPr lang="en-US" dirty="0"/>
              <a:t>Basic number operations include addition, subtraction, multiplication, division, remainder operator (mod), and exponent operator.</a:t>
            </a:r>
            <a:endParaRPr lang="en-TW" dirty="0"/>
          </a:p>
        </p:txBody>
      </p:sp>
      <p:pic>
        <p:nvPicPr>
          <p:cNvPr id="5" name="Graphic 4">
            <a:extLst>
              <a:ext uri="{FF2B5EF4-FFF2-40B4-BE49-F238E27FC236}">
                <a16:creationId xmlns:a16="http://schemas.microsoft.com/office/drawing/2014/main" id="{810C468C-75A7-9A48-BA30-B77FFC4C77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5423" y="1414463"/>
            <a:ext cx="4762500" cy="4762500"/>
          </a:xfrm>
          <a:prstGeom prst="rect">
            <a:avLst/>
          </a:prstGeom>
        </p:spPr>
      </p:pic>
    </p:spTree>
    <p:extLst>
      <p:ext uri="{BB962C8B-B14F-4D97-AF65-F5344CB8AC3E}">
        <p14:creationId xmlns:p14="http://schemas.microsoft.com/office/powerpoint/2010/main" val="120676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6F8F-BF15-4147-8933-B8B152BD7352}"/>
              </a:ext>
            </a:extLst>
          </p:cNvPr>
          <p:cNvSpPr>
            <a:spLocks noGrp="1"/>
          </p:cNvSpPr>
          <p:nvPr>
            <p:ph type="title"/>
          </p:nvPr>
        </p:nvSpPr>
        <p:spPr/>
        <p:txBody>
          <a:bodyPr/>
          <a:lstStyle/>
          <a:p>
            <a:r>
              <a:rPr lang="en-US" dirty="0"/>
              <a:t>Functions</a:t>
            </a:r>
            <a:r>
              <a:rPr lang="en-TW" dirty="0"/>
              <a:t> in Python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E29A08-81DB-C140-99EF-EA8F77CB60FD}"/>
                  </a:ext>
                </a:extLst>
              </p:cNvPr>
              <p:cNvSpPr>
                <a:spLocks noGrp="1"/>
              </p:cNvSpPr>
              <p:nvPr>
                <p:ph idx="1"/>
              </p:nvPr>
            </p:nvSpPr>
            <p:spPr/>
            <p:txBody>
              <a:bodyPr/>
              <a:lstStyle/>
              <a:p>
                <a:pPr marL="0" indent="0">
                  <a:buNone/>
                </a:pPr>
                <a:r>
                  <a:rPr lang="en-US" dirty="0"/>
                  <a:t>If you are new to programming, we can talk about functions first. What’s a function? A function in Python is like a function in Math. Recall from your math class a function is something like:</a:t>
                </a:r>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a:t>
                </a:r>
              </a:p>
              <a:p>
                <a:pPr marL="0" indent="0">
                  <a:buNone/>
                </a:pPr>
                <a:r>
                  <a:rPr lang="en-TW" dirty="0"/>
                  <a:t>where you have the name of the function, an input, and then you get an output. Also, a function should only return one value (if one input results in two different outputs, then it’s not a function)</a:t>
                </a:r>
              </a:p>
              <a:p>
                <a:pPr marL="0" indent="0">
                  <a:buNone/>
                </a:pPr>
                <a:r>
                  <a:rPr lang="en-TW" dirty="0"/>
                  <a:t>The same concept applies to Python methods as well. In Python methods, we can either give or not give any input; then, we get one output from that method.</a:t>
                </a:r>
              </a:p>
            </p:txBody>
          </p:sp>
        </mc:Choice>
        <mc:Fallback xmlns="">
          <p:sp>
            <p:nvSpPr>
              <p:cNvPr id="3" name="Content Placeholder 2">
                <a:extLst>
                  <a:ext uri="{FF2B5EF4-FFF2-40B4-BE49-F238E27FC236}">
                    <a16:creationId xmlns:a16="http://schemas.microsoft.com/office/drawing/2014/main" id="{65E29A08-81DB-C140-99EF-EA8F77CB60FD}"/>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6375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04FD-5BB6-4E4A-A489-1CA8BDBA66B4}"/>
              </a:ext>
            </a:extLst>
          </p:cNvPr>
          <p:cNvSpPr>
            <a:spLocks noGrp="1"/>
          </p:cNvSpPr>
          <p:nvPr>
            <p:ph type="title"/>
          </p:nvPr>
        </p:nvSpPr>
        <p:spPr/>
        <p:txBody>
          <a:bodyPr/>
          <a:lstStyle/>
          <a:p>
            <a:r>
              <a:rPr lang="en-US" dirty="0"/>
              <a:t>Built-in Python Methods for Numbers</a:t>
            </a:r>
            <a:endParaRPr lang="en-TW" dirty="0"/>
          </a:p>
        </p:txBody>
      </p:sp>
      <p:sp>
        <p:nvSpPr>
          <p:cNvPr id="3" name="Content Placeholder 2">
            <a:extLst>
              <a:ext uri="{FF2B5EF4-FFF2-40B4-BE49-F238E27FC236}">
                <a16:creationId xmlns:a16="http://schemas.microsoft.com/office/drawing/2014/main" id="{30A85EED-8403-B948-8D30-FEA74DFE4862}"/>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TW" dirty="0"/>
              <a:t>Besides </a:t>
            </a:r>
            <a:r>
              <a:rPr lang="en-US" dirty="0"/>
              <a:t>arithmetic</a:t>
            </a:r>
            <a:r>
              <a:rPr lang="en-TW" dirty="0"/>
              <a:t> operations, there are built-in methods for numbers in Python. </a:t>
            </a:r>
            <a:r>
              <a:rPr lang="en-US" dirty="0"/>
              <a:t>Some of the common ones are:</a:t>
            </a:r>
          </a:p>
          <a:p>
            <a:r>
              <a:rPr lang="en-US" dirty="0"/>
              <a:t>abs()</a:t>
            </a:r>
          </a:p>
          <a:p>
            <a:r>
              <a:rPr lang="en-US" dirty="0"/>
              <a:t>str() *</a:t>
            </a:r>
          </a:p>
          <a:p>
            <a:r>
              <a:rPr lang="en-US" dirty="0"/>
              <a:t>pow()</a:t>
            </a:r>
          </a:p>
          <a:p>
            <a:r>
              <a:rPr lang="en-US" dirty="0"/>
              <a:t>max()</a:t>
            </a:r>
          </a:p>
          <a:p>
            <a:r>
              <a:rPr lang="en-US" dirty="0"/>
              <a:t>min()</a:t>
            </a:r>
          </a:p>
          <a:p>
            <a:r>
              <a:rPr lang="en-US" dirty="0"/>
              <a:t>round()</a:t>
            </a:r>
          </a:p>
          <a:p>
            <a:r>
              <a:rPr lang="en-US" dirty="0"/>
              <a:t>int() *</a:t>
            </a:r>
          </a:p>
          <a:p>
            <a:r>
              <a:rPr lang="en-US" dirty="0"/>
              <a:t>float() *</a:t>
            </a:r>
          </a:p>
          <a:p>
            <a:pPr marL="0" indent="0">
              <a:buNone/>
            </a:pPr>
            <a:r>
              <a:rPr lang="en-TW" sz="2200" dirty="0"/>
              <a:t>*.</a:t>
            </a:r>
            <a:r>
              <a:rPr lang="en-US" sz="2200" dirty="0"/>
              <a:t> str(), int() and float() are for typecasting.</a:t>
            </a:r>
            <a:endParaRPr lang="en-TW" sz="2200" dirty="0"/>
          </a:p>
        </p:txBody>
      </p:sp>
    </p:spTree>
    <p:extLst>
      <p:ext uri="{BB962C8B-B14F-4D97-AF65-F5344CB8AC3E}">
        <p14:creationId xmlns:p14="http://schemas.microsoft.com/office/powerpoint/2010/main" val="209753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00BD-9DC4-7B47-93F3-77E5B4AF6657}"/>
              </a:ext>
            </a:extLst>
          </p:cNvPr>
          <p:cNvSpPr>
            <a:spLocks noGrp="1"/>
          </p:cNvSpPr>
          <p:nvPr>
            <p:ph type="title"/>
          </p:nvPr>
        </p:nvSpPr>
        <p:spPr/>
        <p:txBody>
          <a:bodyPr/>
          <a:lstStyle/>
          <a:p>
            <a:r>
              <a:rPr lang="en-TW" dirty="0"/>
              <a:t>Math Module</a:t>
            </a:r>
          </a:p>
        </p:txBody>
      </p:sp>
      <p:sp>
        <p:nvSpPr>
          <p:cNvPr id="3" name="Content Placeholder 2">
            <a:extLst>
              <a:ext uri="{FF2B5EF4-FFF2-40B4-BE49-F238E27FC236}">
                <a16:creationId xmlns:a16="http://schemas.microsoft.com/office/drawing/2014/main" id="{ED09E3F0-E697-AC42-B5BB-1249FD96FB58}"/>
              </a:ext>
            </a:extLst>
          </p:cNvPr>
          <p:cNvSpPr>
            <a:spLocks noGrp="1"/>
          </p:cNvSpPr>
          <p:nvPr>
            <p:ph idx="1"/>
          </p:nvPr>
        </p:nvSpPr>
        <p:spPr/>
        <p:txBody>
          <a:bodyPr/>
          <a:lstStyle/>
          <a:p>
            <a:pPr marL="0" indent="0">
              <a:buNone/>
            </a:pPr>
            <a:r>
              <a:rPr lang="en-US" dirty="0"/>
              <a:t>Some other methods require us to use the “Math Module.” What’s the module? Well, we will talk about that later. Now, focus on how to use constants and methods.</a:t>
            </a:r>
          </a:p>
          <a:p>
            <a:pPr marL="0" indent="0">
              <a:buNone/>
            </a:pPr>
            <a:r>
              <a:rPr lang="en-US" dirty="0"/>
              <a:t>Some common constants and methods in the math module are</a:t>
            </a:r>
            <a:r>
              <a:rPr lang="en-TW" dirty="0"/>
              <a:t>:</a:t>
            </a:r>
          </a:p>
          <a:p>
            <a:pPr marL="514350" indent="-514350">
              <a:buAutoNum type="arabicPeriod"/>
            </a:pPr>
            <a:r>
              <a:rPr lang="en-US" dirty="0"/>
              <a:t>e</a:t>
            </a:r>
          </a:p>
          <a:p>
            <a:pPr marL="514350" indent="-514350">
              <a:buAutoNum type="arabicPeriod"/>
            </a:pPr>
            <a:r>
              <a:rPr lang="en-TW" dirty="0"/>
              <a:t>pi</a:t>
            </a:r>
          </a:p>
          <a:p>
            <a:pPr marL="514350" indent="-514350">
              <a:buAutoNum type="arabicPeriod"/>
            </a:pPr>
            <a:r>
              <a:rPr lang="en-US" dirty="0"/>
              <a:t>f</a:t>
            </a:r>
            <a:r>
              <a:rPr lang="en-TW" dirty="0"/>
              <a:t>loor()</a:t>
            </a:r>
          </a:p>
          <a:p>
            <a:pPr marL="514350" indent="-514350">
              <a:buAutoNum type="arabicPeriod"/>
            </a:pPr>
            <a:r>
              <a:rPr lang="en-US" dirty="0"/>
              <a:t>ceil()</a:t>
            </a:r>
          </a:p>
          <a:p>
            <a:pPr marL="514350" indent="-514350">
              <a:buAutoNum type="arabicPeriod"/>
            </a:pPr>
            <a:r>
              <a:rPr lang="en-US" dirty="0"/>
              <a:t>sqrt()</a:t>
            </a:r>
            <a:endParaRPr lang="en-TW" dirty="0"/>
          </a:p>
          <a:p>
            <a:pPr marL="514350" indent="-514350">
              <a:buAutoNum type="arabicPeriod"/>
            </a:pPr>
            <a:endParaRPr lang="en-TW" dirty="0"/>
          </a:p>
        </p:txBody>
      </p:sp>
    </p:spTree>
    <p:extLst>
      <p:ext uri="{BB962C8B-B14F-4D97-AF65-F5344CB8AC3E}">
        <p14:creationId xmlns:p14="http://schemas.microsoft.com/office/powerpoint/2010/main" val="152988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672F-1554-5B42-A1BE-577CB8CE64DD}"/>
              </a:ext>
            </a:extLst>
          </p:cNvPr>
          <p:cNvSpPr>
            <a:spLocks noGrp="1"/>
          </p:cNvSpPr>
          <p:nvPr>
            <p:ph type="title"/>
          </p:nvPr>
        </p:nvSpPr>
        <p:spPr/>
        <p:txBody>
          <a:bodyPr/>
          <a:lstStyle/>
          <a:p>
            <a:r>
              <a:rPr lang="en-TW" dirty="0"/>
              <a:t>Variable and Assignment</a:t>
            </a:r>
          </a:p>
        </p:txBody>
      </p:sp>
      <p:sp>
        <p:nvSpPr>
          <p:cNvPr id="3" name="Content Placeholder 2">
            <a:extLst>
              <a:ext uri="{FF2B5EF4-FFF2-40B4-BE49-F238E27FC236}">
                <a16:creationId xmlns:a16="http://schemas.microsoft.com/office/drawing/2014/main" id="{C03BCB47-3618-3245-9069-CAD60C8C8B5A}"/>
              </a:ext>
            </a:extLst>
          </p:cNvPr>
          <p:cNvSpPr>
            <a:spLocks noGrp="1"/>
          </p:cNvSpPr>
          <p:nvPr>
            <p:ph idx="1"/>
          </p:nvPr>
        </p:nvSpPr>
        <p:spPr>
          <a:xfrm>
            <a:off x="838200" y="1825624"/>
            <a:ext cx="10515600" cy="5032375"/>
          </a:xfrm>
        </p:spPr>
        <p:txBody>
          <a:bodyPr>
            <a:normAutofit/>
          </a:bodyPr>
          <a:lstStyle/>
          <a:p>
            <a:pPr marL="0" indent="0">
              <a:buNone/>
            </a:pPr>
            <a:r>
              <a:rPr lang="en-US" dirty="0"/>
              <a:t>Variable and assignment are some of the essential concepts in any programming language. Variable is like a container where we store values in. In programming, we can store data into variables using “=. “</a:t>
            </a:r>
          </a:p>
          <a:p>
            <a:pPr marL="0" indent="0">
              <a:buNone/>
            </a:pPr>
            <a:r>
              <a:rPr lang="en-US" dirty="0"/>
              <a:t>Notice that Python = doesn’t have the same concept as the = you use in math!!! In Python, the equal sign is “assignment,” meaning that you want to put the data on the right-hand side of the equals sign to the left-hand side of the equal sign; therefore, it’s common to do</a:t>
            </a:r>
            <a:r>
              <a:rPr lang="en-TW" dirty="0"/>
              <a:t>:</a:t>
            </a:r>
          </a:p>
          <a:p>
            <a:pPr marL="0" indent="0">
              <a:buNone/>
            </a:pPr>
            <a:r>
              <a:rPr lang="en-TW" dirty="0"/>
              <a:t>x  = 5, x = x + 1, print(x)</a:t>
            </a:r>
          </a:p>
          <a:p>
            <a:pPr marL="0" indent="0">
              <a:buNone/>
            </a:pPr>
            <a:r>
              <a:rPr lang="en-TW" b="1" dirty="0"/>
              <a:t>Now, x is 6.</a:t>
            </a:r>
          </a:p>
          <a:p>
            <a:pPr marL="0" indent="0">
              <a:buNone/>
            </a:pPr>
            <a:r>
              <a:rPr lang="en-TW" sz="2000" dirty="0"/>
              <a:t>*. A syntax sugar is to change x = x + 1 to x += 1. This is extremely common in programming.</a:t>
            </a:r>
          </a:p>
        </p:txBody>
      </p:sp>
    </p:spTree>
    <p:extLst>
      <p:ext uri="{BB962C8B-B14F-4D97-AF65-F5344CB8AC3E}">
        <p14:creationId xmlns:p14="http://schemas.microsoft.com/office/powerpoint/2010/main" val="405383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B91C-34DD-9D4F-B7DD-359463816452}"/>
              </a:ext>
            </a:extLst>
          </p:cNvPr>
          <p:cNvSpPr>
            <a:spLocks noGrp="1"/>
          </p:cNvSpPr>
          <p:nvPr>
            <p:ph type="title"/>
          </p:nvPr>
        </p:nvSpPr>
        <p:spPr/>
        <p:txBody>
          <a:bodyPr/>
          <a:lstStyle/>
          <a:p>
            <a:r>
              <a:rPr lang="en-TW" dirty="0"/>
              <a:t>Strings</a:t>
            </a:r>
          </a:p>
        </p:txBody>
      </p:sp>
      <p:sp>
        <p:nvSpPr>
          <p:cNvPr id="3" name="Content Placeholder 2">
            <a:extLst>
              <a:ext uri="{FF2B5EF4-FFF2-40B4-BE49-F238E27FC236}">
                <a16:creationId xmlns:a16="http://schemas.microsoft.com/office/drawing/2014/main" id="{AB9BA84D-BCBF-9242-B62C-EDD4B4402FED}"/>
              </a:ext>
            </a:extLst>
          </p:cNvPr>
          <p:cNvSpPr>
            <a:spLocks noGrp="1"/>
          </p:cNvSpPr>
          <p:nvPr>
            <p:ph idx="1"/>
          </p:nvPr>
        </p:nvSpPr>
        <p:spPr>
          <a:xfrm>
            <a:off x="838200" y="1825625"/>
            <a:ext cx="5625230" cy="4351338"/>
          </a:xfrm>
        </p:spPr>
        <p:txBody>
          <a:bodyPr/>
          <a:lstStyle/>
          <a:p>
            <a:pPr marL="0" indent="0">
              <a:buNone/>
            </a:pPr>
            <a:r>
              <a:rPr lang="en-TW" dirty="0"/>
              <a:t>A string is an ordered sequence of characters, such “Aloha”.</a:t>
            </a:r>
          </a:p>
          <a:p>
            <a:pPr marL="0" indent="0">
              <a:buNone/>
            </a:pPr>
            <a:r>
              <a:rPr lang="en-TW" dirty="0"/>
              <a:t>Some rules to know:</a:t>
            </a:r>
          </a:p>
          <a:p>
            <a:r>
              <a:rPr lang="en-US" dirty="0"/>
              <a:t>String is ordered, which means we can use indexing and slicing. </a:t>
            </a:r>
            <a:r>
              <a:rPr lang="en-US" dirty="0">
                <a:solidFill>
                  <a:srgbClr val="FF0000"/>
                </a:solidFill>
              </a:rPr>
              <a:t>Indexing starts from 0!!</a:t>
            </a:r>
          </a:p>
          <a:p>
            <a:r>
              <a:rPr lang="en-US" dirty="0"/>
              <a:t>Single quote ' and double quote " are the same in python, as they can be used in wrapping a string in a  string. </a:t>
            </a:r>
          </a:p>
        </p:txBody>
      </p:sp>
      <p:pic>
        <p:nvPicPr>
          <p:cNvPr id="5" name="Graphic 4">
            <a:extLst>
              <a:ext uri="{FF2B5EF4-FFF2-40B4-BE49-F238E27FC236}">
                <a16:creationId xmlns:a16="http://schemas.microsoft.com/office/drawing/2014/main" id="{214DB880-DC91-0A4E-9AEA-3E3667A00B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300" y="1047750"/>
            <a:ext cx="4762500" cy="4762500"/>
          </a:xfrm>
          <a:prstGeom prst="rect">
            <a:avLst/>
          </a:prstGeom>
        </p:spPr>
      </p:pic>
    </p:spTree>
    <p:extLst>
      <p:ext uri="{BB962C8B-B14F-4D97-AF65-F5344CB8AC3E}">
        <p14:creationId xmlns:p14="http://schemas.microsoft.com/office/powerpoint/2010/main" val="159114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12719</TotalTime>
  <Words>2853</Words>
  <Application>Microsoft Office PowerPoint</Application>
  <PresentationFormat>寬螢幕</PresentationFormat>
  <Paragraphs>226</Paragraphs>
  <Slides>31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Arial</vt:lpstr>
      <vt:lpstr>Calibri</vt:lpstr>
      <vt:lpstr>Calibri Light</vt:lpstr>
      <vt:lpstr>Cambria Math</vt:lpstr>
      <vt:lpstr>Office Theme</vt:lpstr>
      <vt:lpstr>Python Course Chapter 1</vt:lpstr>
      <vt:lpstr>Notes of Chapter 1</vt:lpstr>
      <vt:lpstr>Python Data Type</vt:lpstr>
      <vt:lpstr>Numbers</vt:lpstr>
      <vt:lpstr>Functions in Python</vt:lpstr>
      <vt:lpstr>Built-in Python Methods for Numbers</vt:lpstr>
      <vt:lpstr>Math Module</vt:lpstr>
      <vt:lpstr>Variable and Assignment</vt:lpstr>
      <vt:lpstr>Strings</vt:lpstr>
      <vt:lpstr>String Concatenation</vt:lpstr>
      <vt:lpstr>Python Built-in String Method I</vt:lpstr>
      <vt:lpstr>Python Built-in String Method II</vt:lpstr>
      <vt:lpstr>Other Rules of Strings</vt:lpstr>
      <vt:lpstr>List</vt:lpstr>
      <vt:lpstr>List</vt:lpstr>
      <vt:lpstr>Python Built-in Methods for List</vt:lpstr>
      <vt:lpstr>Dictionaries</vt:lpstr>
      <vt:lpstr>(Bonus Section) What can be a key?</vt:lpstr>
      <vt:lpstr>(Bonus Section) What can be a key?</vt:lpstr>
      <vt:lpstr>Tuples</vt:lpstr>
      <vt:lpstr>Tuple Packing and Unpacking</vt:lpstr>
      <vt:lpstr>Sets</vt:lpstr>
      <vt:lpstr>Sets</vt:lpstr>
      <vt:lpstr>Boolean</vt:lpstr>
      <vt:lpstr>Comments in Python</vt:lpstr>
      <vt:lpstr>Type Checking</vt:lpstr>
      <vt:lpstr>Additional Information</vt:lpstr>
      <vt:lpstr>Additional Information</vt:lpstr>
      <vt:lpstr>Copy by Value or Reference</vt:lpstr>
      <vt:lpstr>Sort and Sorted</vt:lpstr>
      <vt:lpstr>Membership Operator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456</cp:revision>
  <dcterms:created xsi:type="dcterms:W3CDTF">2021-08-25T07:05:14Z</dcterms:created>
  <dcterms:modified xsi:type="dcterms:W3CDTF">2022-03-29T05:06:29Z</dcterms:modified>
</cp:coreProperties>
</file>