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92" r:id="rId3"/>
    <p:sldId id="272" r:id="rId4"/>
    <p:sldId id="284" r:id="rId5"/>
    <p:sldId id="281" r:id="rId6"/>
    <p:sldId id="291" r:id="rId7"/>
    <p:sldId id="280" r:id="rId8"/>
    <p:sldId id="279" r:id="rId9"/>
    <p:sldId id="293" r:id="rId10"/>
    <p:sldId id="263" r:id="rId11"/>
    <p:sldId id="286" r:id="rId12"/>
    <p:sldId id="259" r:id="rId13"/>
    <p:sldId id="288" r:id="rId14"/>
    <p:sldId id="271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Speed up of intel package on AMD Cluster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w/ intel pkg speedup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工作表1!$A$2:$A$4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128</c:v>
                </c:pt>
              </c:numCache>
            </c:num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</c:v>
                </c:pt>
                <c:pt idx="1">
                  <c:v>1.93</c:v>
                </c:pt>
                <c:pt idx="2">
                  <c:v>6.15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63-492F-ACEE-9A2A1F439117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w/o intel pkg sppedup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128</c:v>
                </c:pt>
              </c:numCache>
            </c:num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1</c:v>
                </c:pt>
                <c:pt idx="1">
                  <c:v>1.96</c:v>
                </c:pt>
                <c:pt idx="2">
                  <c:v>3.56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63-492F-ACEE-9A2A1F4391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576096432"/>
        <c:axId val="576098096"/>
      </c:barChart>
      <c:catAx>
        <c:axId val="576096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76098096"/>
        <c:crosses val="autoZero"/>
        <c:auto val="1"/>
        <c:lblAlgn val="ctr"/>
        <c:lblOffset val="100"/>
        <c:noMultiLvlLbl val="0"/>
      </c:catAx>
      <c:valAx>
        <c:axId val="57609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7609643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Speed</a:t>
            </a:r>
            <a:r>
              <a:rPr lang="en-US" altLang="zh-TW" baseline="0" dirty="0"/>
              <a:t>up of different nodes</a:t>
            </a:r>
            <a:endParaRPr lang="en-US" alt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Speedup, the higher the better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1 node</c:v>
                </c:pt>
                <c:pt idx="1">
                  <c:v>2 nodes</c:v>
                </c:pt>
                <c:pt idx="2">
                  <c:v>4 nodes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28.195219120000001</c:v>
                </c:pt>
                <c:pt idx="1">
                  <c:v>16.011312220000001</c:v>
                </c:pt>
                <c:pt idx="2">
                  <c:v>20.424242419999999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40-47EB-9D43-55552CF62A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6760912"/>
        <c:axId val="766764240"/>
      </c:barChart>
      <c:catAx>
        <c:axId val="76676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66764240"/>
        <c:crosses val="autoZero"/>
        <c:auto val="1"/>
        <c:lblAlgn val="ctr"/>
        <c:lblOffset val="100"/>
        <c:noMultiLvlLbl val="0"/>
      </c:catAx>
      <c:valAx>
        <c:axId val="76676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6676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0.00266</cdr:x>
      <cdr:y>0.59928</cdr:y>
    </cdr:from>
    <cdr:to>
      <cdr:x>0.02621</cdr:x>
      <cdr:y>0.66832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228BE549-855A-4B4C-A273-688284A19B3B}"/>
            </a:ext>
          </a:extLst>
        </cdr:cNvPr>
        <cdr:cNvSpPr/>
      </cdr:nvSpPr>
      <cdr:spPr>
        <a:xfrm xmlns:a="http://schemas.openxmlformats.org/drawingml/2006/main">
          <a:off x="25001" y="2351742"/>
          <a:ext cx="221748" cy="270933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 sz="1200" dirty="0">
            <a:solidFill>
              <a:schemeClr val="bg2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4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7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2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6093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1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32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63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02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3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7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4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8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1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8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6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0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1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96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62229-F398-4BEB-8B36-0AB59FF89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Lammps</a:t>
            </a:r>
            <a:r>
              <a:rPr lang="en-US" altLang="zh-TW" dirty="0"/>
              <a:t> @ Sc22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DB127C-33D9-4F00-8C67-2262C579B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National </a:t>
            </a:r>
            <a:r>
              <a:rPr lang="en-US" altLang="zh-TW" dirty="0" err="1"/>
              <a:t>tsing</a:t>
            </a:r>
            <a:r>
              <a:rPr lang="en-US" altLang="zh-TW" dirty="0"/>
              <a:t> </a:t>
            </a:r>
            <a:r>
              <a:rPr lang="en-US" altLang="zh-TW" dirty="0" err="1"/>
              <a:t>hua</a:t>
            </a:r>
            <a:r>
              <a:rPr lang="en-US" altLang="zh-TW" dirty="0"/>
              <a:t> university @ sc22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474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BC86A-082A-40A3-8673-48FEF1D3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Hyperthreading @ </a:t>
            </a:r>
            <a:r>
              <a:rPr lang="en-US" altLang="zh-TW" dirty="0" err="1"/>
              <a:t>amd</a:t>
            </a:r>
            <a:r>
              <a:rPr lang="en-US" altLang="zh-TW" dirty="0"/>
              <a:t>, intel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5DE52-5BDD-48CD-BD83-D6B1E1AA3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HT on Intel only</a:t>
            </a:r>
          </a:p>
          <a:p>
            <a:r>
              <a:rPr lang="en-US" altLang="zh-TW" dirty="0"/>
              <a:t>Intel HT &gt; AMD HT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122C80-A166-4A56-AE9B-A4EC0974D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53" y="2249487"/>
            <a:ext cx="6630458" cy="409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32AD2D46-B6A7-4215-AF9E-22FF12E57101}"/>
              </a:ext>
            </a:extLst>
          </p:cNvPr>
          <p:cNvSpPr/>
          <p:nvPr/>
        </p:nvSpPr>
        <p:spPr>
          <a:xfrm rot="17299069">
            <a:off x="7912964" y="4242272"/>
            <a:ext cx="1708037" cy="248816"/>
          </a:xfrm>
          <a:prstGeom prst="rightArrow">
            <a:avLst>
              <a:gd name="adj1" fmla="val 50000"/>
              <a:gd name="adj2" fmla="val 4984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98CED7-4900-430F-B26C-E37E78CCB073}"/>
              </a:ext>
            </a:extLst>
          </p:cNvPr>
          <p:cNvSpPr/>
          <p:nvPr/>
        </p:nvSpPr>
        <p:spPr>
          <a:xfrm>
            <a:off x="6357245" y="3955022"/>
            <a:ext cx="2165323" cy="3404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65% of differences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861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E928D-C823-40E0-AFC9-E2419DDB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OCI scalability</a:t>
            </a:r>
            <a:endParaRPr lang="zh-TW" altLang="en-US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9DDD52C4-D08F-4C69-B91C-3BC0B27BDE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913188"/>
              </p:ext>
            </p:extLst>
          </p:nvPr>
        </p:nvGraphicFramePr>
        <p:xfrm>
          <a:off x="6729414" y="2097088"/>
          <a:ext cx="4114078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80EC7A4-B319-4B4D-967D-9C0D0DAC01A7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OCI nodes are connected by ethernet</a:t>
            </a:r>
          </a:p>
          <a:p>
            <a:r>
              <a:rPr lang="en-US" altLang="zh-TW" dirty="0"/>
              <a:t>Run intranode task for OCI only</a:t>
            </a:r>
          </a:p>
          <a:p>
            <a:r>
              <a:rPr lang="en-US" altLang="zh-TW" dirty="0"/>
              <a:t>Communication overhead is significant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7127F63-94F5-4AEF-9094-079450EE1711}"/>
              </a:ext>
            </a:extLst>
          </p:cNvPr>
          <p:cNvSpPr/>
          <p:nvPr/>
        </p:nvSpPr>
        <p:spPr>
          <a:xfrm rot="650318">
            <a:off x="8054063" y="3067769"/>
            <a:ext cx="1701715" cy="248816"/>
          </a:xfrm>
          <a:prstGeom prst="rightArrow">
            <a:avLst>
              <a:gd name="adj1" fmla="val 50000"/>
              <a:gd name="adj2" fmla="val 4984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BE7810-A546-4F13-8745-8C77F7567127}"/>
              </a:ext>
            </a:extLst>
          </p:cNvPr>
          <p:cNvSpPr/>
          <p:nvPr/>
        </p:nvSpPr>
        <p:spPr>
          <a:xfrm>
            <a:off x="9168474" y="2668574"/>
            <a:ext cx="2165323" cy="3404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-25% performance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108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6B8D2-9BA1-425D-AFCB-282C4042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Kokkos</a:t>
            </a:r>
            <a:r>
              <a:rPr lang="en-US" altLang="zh-TW" dirty="0"/>
              <a:t> and </a:t>
            </a:r>
            <a:r>
              <a:rPr lang="en-US" altLang="zh-TW" dirty="0" err="1"/>
              <a:t>gpu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867FB-EE10-4EAA-B34A-F12FD54A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A76C248-80B6-4FB5-991B-277491F3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271" y="2249487"/>
            <a:ext cx="5583011" cy="40171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4799E51-93E8-413A-96E4-0CCA11333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692" y="2249487"/>
            <a:ext cx="2484580" cy="4002357"/>
          </a:xfrm>
          <a:prstGeom prst="rect">
            <a:avLst/>
          </a:prstGeom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B7FB430D-0C28-4E2C-A33F-810E9B61D7F4}"/>
              </a:ext>
            </a:extLst>
          </p:cNvPr>
          <p:cNvSpPr/>
          <p:nvPr/>
        </p:nvSpPr>
        <p:spPr>
          <a:xfrm rot="17425080">
            <a:off x="2447463" y="4001143"/>
            <a:ext cx="1542817" cy="513865"/>
          </a:xfrm>
          <a:prstGeom prst="rightArrow">
            <a:avLst>
              <a:gd name="adj1" fmla="val 50000"/>
              <a:gd name="adj2" fmla="val 4984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7x of runtime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552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6B8D2-9BA1-425D-AFCB-282C4042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Interpretation &amp; strategy</a:t>
            </a:r>
            <a:endParaRPr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C16075B-B4F3-43B8-BD58-D2AA7B6B9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938747"/>
              </p:ext>
            </p:extLst>
          </p:nvPr>
        </p:nvGraphicFramePr>
        <p:xfrm>
          <a:off x="1141413" y="2249488"/>
          <a:ext cx="990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051417411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76561237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107595201"/>
                    </a:ext>
                  </a:extLst>
                </a:gridCol>
              </a:tblGrid>
              <a:tr h="33628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GPU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KOKKOS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5648"/>
                  </a:ext>
                </a:extLst>
              </a:tr>
              <a:tr h="3362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Purpose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General purpose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Specific purpose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398983"/>
                  </a:ext>
                </a:extLst>
              </a:tr>
              <a:tr h="3362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Hardware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NV, Intel, AMD, OpenGL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Nvidia, Intel Phi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619978"/>
                  </a:ext>
                </a:extLst>
              </a:tr>
              <a:tr h="3362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Scalability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102363"/>
                  </a:ext>
                </a:extLst>
              </a:tr>
              <a:tr h="3362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Absolute speed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741085"/>
                  </a:ext>
                </a:extLst>
              </a:tr>
              <a:tr h="3362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Special hardware support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150150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4C5518-88A6-4759-9C7C-79064196B423}"/>
              </a:ext>
            </a:extLst>
          </p:cNvPr>
          <p:cNvSpPr txBox="1">
            <a:spLocks/>
          </p:cNvSpPr>
          <p:nvPr/>
        </p:nvSpPr>
        <p:spPr>
          <a:xfrm>
            <a:off x="1141411" y="459644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Personal clusters = </a:t>
            </a:r>
            <a:r>
              <a:rPr lang="en-US" altLang="zh-TW" dirty="0">
                <a:solidFill>
                  <a:srgbClr val="FF0000"/>
                </a:solidFill>
              </a:rPr>
              <a:t>Nvidia GPU</a:t>
            </a:r>
          </a:p>
          <a:p>
            <a:r>
              <a:rPr lang="en-US" altLang="zh-TW" dirty="0"/>
              <a:t>Use </a:t>
            </a:r>
            <a:r>
              <a:rPr lang="en-US" altLang="zh-TW" dirty="0">
                <a:solidFill>
                  <a:srgbClr val="FF0000"/>
                </a:solidFill>
              </a:rPr>
              <a:t>KOKKOS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0FD06-6DB3-43E2-8286-B29D95A5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Lennard jones &amp; </a:t>
            </a:r>
            <a:r>
              <a:rPr lang="en-US" altLang="zh-TW" dirty="0" err="1"/>
              <a:t>eam</a:t>
            </a:r>
            <a:r>
              <a:rPr lang="en-US" altLang="zh-TW" dirty="0"/>
              <a:t> &amp; ml-snap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E36D42D2-EC45-4D3D-BE9A-09504921CC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2" y="2249488"/>
          <a:ext cx="9658860" cy="3452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715">
                  <a:extLst>
                    <a:ext uri="{9D8B030D-6E8A-4147-A177-3AD203B41FA5}">
                      <a16:colId xmlns:a16="http://schemas.microsoft.com/office/drawing/2014/main" val="4123247091"/>
                    </a:ext>
                  </a:extLst>
                </a:gridCol>
                <a:gridCol w="2414715">
                  <a:extLst>
                    <a:ext uri="{9D8B030D-6E8A-4147-A177-3AD203B41FA5}">
                      <a16:colId xmlns:a16="http://schemas.microsoft.com/office/drawing/2014/main" val="1231229328"/>
                    </a:ext>
                  </a:extLst>
                </a:gridCol>
                <a:gridCol w="2414715">
                  <a:extLst>
                    <a:ext uri="{9D8B030D-6E8A-4147-A177-3AD203B41FA5}">
                      <a16:colId xmlns:a16="http://schemas.microsoft.com/office/drawing/2014/main" val="1210960505"/>
                    </a:ext>
                  </a:extLst>
                </a:gridCol>
                <a:gridCol w="2414715">
                  <a:extLst>
                    <a:ext uri="{9D8B030D-6E8A-4147-A177-3AD203B41FA5}">
                      <a16:colId xmlns:a16="http://schemas.microsoft.com/office/drawing/2014/main" val="2145325065"/>
                    </a:ext>
                  </a:extLst>
                </a:gridCol>
              </a:tblGrid>
              <a:tr h="86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Benchmarks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GPU node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CPU node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Potential model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573473"/>
                  </a:ext>
                </a:extLst>
              </a:tr>
              <a:tr h="86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Lennard Jones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Mathematics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895617"/>
                  </a:ext>
                </a:extLst>
              </a:tr>
              <a:tr h="86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EAM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Mathematics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757887"/>
                  </a:ext>
                </a:extLst>
              </a:tr>
              <a:tr h="86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ML-Snap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Machine Learning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199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03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6B8D2-9BA1-425D-AFCB-282C4042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Interpretation &amp; Strategy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867FB-EE10-4EAA-B34A-F12FD54A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Machine learning requires tensor operations</a:t>
            </a:r>
          </a:p>
          <a:p>
            <a:pPr lvl="1"/>
            <a:r>
              <a:rPr lang="en-US" altLang="zh-TW" dirty="0"/>
              <a:t>Better for GPU nodes</a:t>
            </a:r>
          </a:p>
          <a:p>
            <a:pPr lvl="1"/>
            <a:r>
              <a:rPr lang="en-US" altLang="zh-TW" dirty="0"/>
              <a:t>GPU provides numerous CUDA cores for tensor operations</a:t>
            </a:r>
          </a:p>
          <a:p>
            <a:r>
              <a:rPr lang="en-US" altLang="zh-TW" dirty="0"/>
              <a:t>Don’t put ML-Snap tasks on CPU nodes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770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78063-4636-49FC-83A7-D43F6355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32CE99-F272-405F-BFDE-1728FFD60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>
                <a:hlinkClick r:id="rId2" action="ppaction://hlinksldjump"/>
              </a:rPr>
              <a:t>Running </a:t>
            </a:r>
            <a:r>
              <a:rPr lang="en-US" altLang="zh-TW" dirty="0">
                <a:hlinkClick r:id="rId2" action="ppaction://hlinksldjump"/>
              </a:rPr>
              <a:t>m</a:t>
            </a:r>
            <a:r>
              <a:rPr lang="en-US" altLang="zh-TW">
                <a:hlinkClick r:id="rId2" action="ppaction://hlinksldjump"/>
              </a:rPr>
              <a:t>ultiple </a:t>
            </a:r>
            <a:r>
              <a:rPr lang="en-US" altLang="zh-TW" dirty="0">
                <a:hlinkClick r:id="rId2" action="ppaction://hlinksldjump"/>
              </a:rPr>
              <a:t>CPU processes per 1 GPU</a:t>
            </a:r>
            <a:endParaRPr lang="zh-TW" altLang="en-US" dirty="0"/>
          </a:p>
          <a:p>
            <a:r>
              <a:rPr lang="en-US" altLang="zh-TW" dirty="0">
                <a:hlinkClick r:id="rId3" action="ppaction://hlinksldjump"/>
              </a:rPr>
              <a:t>Using Intel package on AMD nodes</a:t>
            </a:r>
            <a:endParaRPr lang="en-US" altLang="zh-TW" dirty="0"/>
          </a:p>
          <a:p>
            <a:r>
              <a:rPr lang="en-US" altLang="zh-TW" dirty="0">
                <a:hlinkClick r:id="rId4" action="ppaction://hlinksldjump"/>
              </a:rPr>
              <a:t>Comparison between NGC and Compile from source</a:t>
            </a:r>
            <a:endParaRPr lang="en-US" altLang="zh-TW" dirty="0"/>
          </a:p>
          <a:p>
            <a:pPr lvl="0"/>
            <a:r>
              <a:rPr lang="en-US" altLang="zh-TW" dirty="0">
                <a:hlinkClick r:id="rId5" action="ppaction://hlinksldjump"/>
              </a:rPr>
              <a:t>Hyperthreading of AMD vs Intel</a:t>
            </a:r>
            <a:endParaRPr lang="en-US" altLang="zh-TW" dirty="0"/>
          </a:p>
          <a:p>
            <a:r>
              <a:rPr lang="en-US" altLang="zh-TW" dirty="0">
                <a:hlinkClick r:id="rId6" action="ppaction://hlinksldjump"/>
              </a:rPr>
              <a:t>Scalability on Oracle Cloud Infrastructure</a:t>
            </a:r>
            <a:endParaRPr lang="en-US" altLang="zh-TW" dirty="0"/>
          </a:p>
          <a:p>
            <a:pPr lvl="0"/>
            <a:r>
              <a:rPr lang="en-US" altLang="zh-TW" dirty="0">
                <a:hlinkClick r:id="rId7" action="ppaction://hlinksldjump"/>
              </a:rPr>
              <a:t>Comparison between GPU acceleration package and KOKKOS package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701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1B6E6-180D-42C9-8023-5C7936BD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Gpu</a:t>
            </a:r>
            <a:r>
              <a:rPr lang="en-US" altLang="zh-TW" dirty="0"/>
              <a:t> under utilization &amp; procs per </a:t>
            </a:r>
            <a:r>
              <a:rPr lang="en-US" altLang="zh-TW" dirty="0" err="1"/>
              <a:t>gpu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A093A07-D465-41AE-ABEC-6C776F42B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43"/>
          <a:stretch/>
        </p:blipFill>
        <p:spPr>
          <a:xfrm>
            <a:off x="6201015" y="4052974"/>
            <a:ext cx="4461401" cy="95263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F1C561A-3CC2-4F0B-9978-B7E34F2EA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43"/>
          <a:stretch/>
        </p:blipFill>
        <p:spPr>
          <a:xfrm>
            <a:off x="6201015" y="2805025"/>
            <a:ext cx="4461401" cy="124794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AFF5077-42AF-4742-8508-DE177F729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915" y="2097088"/>
            <a:ext cx="4229100" cy="401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6B8D2-9BA1-425D-AFCB-282C4042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Interpretation &amp; strategy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867FB-EE10-4EAA-B34A-F12FD54A7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1020"/>
            <a:ext cx="9905999" cy="3541714"/>
          </a:xfrm>
        </p:spPr>
        <p:txBody>
          <a:bodyPr/>
          <a:lstStyle/>
          <a:p>
            <a:r>
              <a:rPr lang="en-US" altLang="zh-TW" dirty="0"/>
              <a:t>Use 2 procs per GPU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6" name="內容版面配置區 6">
            <a:extLst>
              <a:ext uri="{FF2B5EF4-FFF2-40B4-BE49-F238E27FC236}">
                <a16:creationId xmlns:a16="http://schemas.microsoft.com/office/drawing/2014/main" id="{095423C4-B435-4B57-921D-809DC95C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31" y="2241020"/>
            <a:ext cx="5708121" cy="3521377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993A506A-6C3B-454A-8367-69C02BE92C7D}"/>
              </a:ext>
            </a:extLst>
          </p:cNvPr>
          <p:cNvSpPr/>
          <p:nvPr/>
        </p:nvSpPr>
        <p:spPr>
          <a:xfrm rot="18045942">
            <a:off x="6011903" y="3556193"/>
            <a:ext cx="1247790" cy="248816"/>
          </a:xfrm>
          <a:prstGeom prst="rightArrow">
            <a:avLst>
              <a:gd name="adj1" fmla="val 50000"/>
              <a:gd name="adj2" fmla="val 4984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EE563A-C5B4-408A-B47D-0F1A2698E8CF}"/>
              </a:ext>
            </a:extLst>
          </p:cNvPr>
          <p:cNvSpPr/>
          <p:nvPr/>
        </p:nvSpPr>
        <p:spPr>
          <a:xfrm>
            <a:off x="5783718" y="3060533"/>
            <a:ext cx="852080" cy="3404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+25%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55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E928D-C823-40E0-AFC9-E2419DDB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Intel package @ </a:t>
            </a:r>
            <a:r>
              <a:rPr lang="en-US" altLang="zh-TW" dirty="0" err="1"/>
              <a:t>amd</a:t>
            </a:r>
            <a:r>
              <a:rPr lang="en-US" altLang="zh-TW" dirty="0"/>
              <a:t> cluster</a:t>
            </a:r>
            <a:endParaRPr lang="zh-TW" altLang="en-US" dirty="0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A45A00B5-AC16-4AF8-92FC-8F03FFBD62E4}"/>
              </a:ext>
            </a:extLst>
          </p:cNvPr>
          <p:cNvGraphicFramePr/>
          <p:nvPr/>
        </p:nvGraphicFramePr>
        <p:xfrm>
          <a:off x="1444623" y="1909152"/>
          <a:ext cx="9415751" cy="3924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07BDB822-1109-4CF6-937A-6EBC522A7036}"/>
              </a:ext>
            </a:extLst>
          </p:cNvPr>
          <p:cNvSpPr/>
          <p:nvPr/>
        </p:nvSpPr>
        <p:spPr>
          <a:xfrm>
            <a:off x="1436975" y="2399147"/>
            <a:ext cx="271753" cy="2709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bg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8BE549-855A-4B4C-A273-688284A19B3B}"/>
              </a:ext>
            </a:extLst>
          </p:cNvPr>
          <p:cNvSpPr/>
          <p:nvPr/>
        </p:nvSpPr>
        <p:spPr>
          <a:xfrm>
            <a:off x="1461977" y="2727036"/>
            <a:ext cx="221748" cy="2709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bg2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C35DFA-8091-4A62-BB72-90500E532DA5}"/>
              </a:ext>
            </a:extLst>
          </p:cNvPr>
          <p:cNvSpPr/>
          <p:nvPr/>
        </p:nvSpPr>
        <p:spPr>
          <a:xfrm>
            <a:off x="1436975" y="3213880"/>
            <a:ext cx="221748" cy="2709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bg2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90CFCB-B4B8-4219-B6E8-D9E386F3C1DE}"/>
              </a:ext>
            </a:extLst>
          </p:cNvPr>
          <p:cNvSpPr/>
          <p:nvPr/>
        </p:nvSpPr>
        <p:spPr>
          <a:xfrm>
            <a:off x="1444623" y="3535223"/>
            <a:ext cx="221748" cy="2709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bg2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15B01A-20DD-403B-BB52-5E3F85380D2F}"/>
              </a:ext>
            </a:extLst>
          </p:cNvPr>
          <p:cNvSpPr/>
          <p:nvPr/>
        </p:nvSpPr>
        <p:spPr>
          <a:xfrm>
            <a:off x="1444623" y="3886600"/>
            <a:ext cx="221748" cy="2709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bg2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048EF2-6A9C-4AB6-8806-99FAC1E3575E}"/>
              </a:ext>
            </a:extLst>
          </p:cNvPr>
          <p:cNvSpPr/>
          <p:nvPr/>
        </p:nvSpPr>
        <p:spPr>
          <a:xfrm>
            <a:off x="1410386" y="2727415"/>
            <a:ext cx="356468" cy="270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bg2"/>
                </a:solidFill>
              </a:rPr>
              <a:t>70</a:t>
            </a:r>
            <a:endParaRPr lang="zh-TW" altLang="en-US" sz="1050" dirty="0">
              <a:solidFill>
                <a:schemeClr val="bg2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053C77-18F3-4894-9BF4-05AD448C95D0}"/>
              </a:ext>
            </a:extLst>
          </p:cNvPr>
          <p:cNvSpPr/>
          <p:nvPr/>
        </p:nvSpPr>
        <p:spPr>
          <a:xfrm>
            <a:off x="1410386" y="2304672"/>
            <a:ext cx="356468" cy="270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bg2"/>
                </a:solidFill>
              </a:rPr>
              <a:t>80</a:t>
            </a:r>
            <a:endParaRPr lang="zh-TW" altLang="en-US" sz="1050" dirty="0">
              <a:solidFill>
                <a:schemeClr val="bg2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635ADD-88AF-4F61-AE42-E2542CEA9860}"/>
              </a:ext>
            </a:extLst>
          </p:cNvPr>
          <p:cNvSpPr/>
          <p:nvPr/>
        </p:nvSpPr>
        <p:spPr>
          <a:xfrm>
            <a:off x="1410386" y="3095148"/>
            <a:ext cx="356468" cy="270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bg2"/>
                </a:solidFill>
              </a:rPr>
              <a:t>60</a:t>
            </a:r>
            <a:endParaRPr lang="zh-TW" altLang="en-US" sz="1050" dirty="0">
              <a:solidFill>
                <a:schemeClr val="bg2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F9642E6-9F3C-4550-9315-53D6A28C7A59}"/>
              </a:ext>
            </a:extLst>
          </p:cNvPr>
          <p:cNvSpPr/>
          <p:nvPr/>
        </p:nvSpPr>
        <p:spPr>
          <a:xfrm>
            <a:off x="1410386" y="3468078"/>
            <a:ext cx="356468" cy="270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bg2"/>
                </a:solidFill>
              </a:rPr>
              <a:t>30</a:t>
            </a:r>
            <a:endParaRPr lang="zh-TW" altLang="en-US" sz="1050" dirty="0">
              <a:solidFill>
                <a:schemeClr val="bg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89C223-B6E8-43B9-B6E6-AA8E1DEF24A8}"/>
              </a:ext>
            </a:extLst>
          </p:cNvPr>
          <p:cNvSpPr/>
          <p:nvPr/>
        </p:nvSpPr>
        <p:spPr>
          <a:xfrm>
            <a:off x="1410386" y="3886600"/>
            <a:ext cx="356468" cy="270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bg2"/>
                </a:solidFill>
              </a:rPr>
              <a:t>20</a:t>
            </a:r>
            <a:endParaRPr lang="zh-TW" altLang="en-US" sz="1050" dirty="0">
              <a:solidFill>
                <a:schemeClr val="bg2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1357D3-0CE7-4D37-89C6-EC9AB995B8F9}"/>
              </a:ext>
            </a:extLst>
          </p:cNvPr>
          <p:cNvSpPr/>
          <p:nvPr/>
        </p:nvSpPr>
        <p:spPr>
          <a:xfrm>
            <a:off x="1410386" y="4294070"/>
            <a:ext cx="356468" cy="270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bg2"/>
                </a:solidFill>
              </a:rPr>
              <a:t>2</a:t>
            </a:r>
            <a:endParaRPr lang="zh-TW" altLang="en-US" sz="1050" dirty="0">
              <a:solidFill>
                <a:schemeClr val="bg2"/>
              </a:solidFill>
            </a:endParaRPr>
          </a:p>
        </p:txBody>
      </p:sp>
      <p:sp>
        <p:nvSpPr>
          <p:cNvPr id="22" name="波浪 21">
            <a:extLst>
              <a:ext uri="{FF2B5EF4-FFF2-40B4-BE49-F238E27FC236}">
                <a16:creationId xmlns:a16="http://schemas.microsoft.com/office/drawing/2014/main" id="{3811BF98-DDD3-420A-A0EA-BEF5F12BA194}"/>
              </a:ext>
            </a:extLst>
          </p:cNvPr>
          <p:cNvSpPr/>
          <p:nvPr/>
        </p:nvSpPr>
        <p:spPr>
          <a:xfrm>
            <a:off x="8492451" y="4103284"/>
            <a:ext cx="630767" cy="202360"/>
          </a:xfrm>
          <a:prstGeom prst="wav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波浪 22">
            <a:extLst>
              <a:ext uri="{FF2B5EF4-FFF2-40B4-BE49-F238E27FC236}">
                <a16:creationId xmlns:a16="http://schemas.microsoft.com/office/drawing/2014/main" id="{50180122-0EF0-4124-A1F1-0B56723F9ED2}"/>
              </a:ext>
            </a:extLst>
          </p:cNvPr>
          <p:cNvSpPr/>
          <p:nvPr/>
        </p:nvSpPr>
        <p:spPr>
          <a:xfrm>
            <a:off x="9300632" y="4152446"/>
            <a:ext cx="630767" cy="202360"/>
          </a:xfrm>
          <a:prstGeom prst="wav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波浪 23">
            <a:extLst>
              <a:ext uri="{FF2B5EF4-FFF2-40B4-BE49-F238E27FC236}">
                <a16:creationId xmlns:a16="http://schemas.microsoft.com/office/drawing/2014/main" id="{53D7BD9E-C3D6-4D6E-A0FE-30912992DE4B}"/>
              </a:ext>
            </a:extLst>
          </p:cNvPr>
          <p:cNvSpPr/>
          <p:nvPr/>
        </p:nvSpPr>
        <p:spPr>
          <a:xfrm>
            <a:off x="8494374" y="3379796"/>
            <a:ext cx="630767" cy="202360"/>
          </a:xfrm>
          <a:prstGeom prst="wav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4DA10273-6580-474A-B8F1-A48F0C594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89" y="2801126"/>
            <a:ext cx="323895" cy="2105319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A88D7BD8-65D3-4A57-A18D-668162FB1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1909151"/>
            <a:ext cx="356468" cy="931799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4BE99F69-F964-4CCC-945F-3CD977390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247" y="4906445"/>
            <a:ext cx="356468" cy="943013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B1DFDE25-8C8C-46A3-A396-E90389E60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246" y="5817520"/>
            <a:ext cx="6881461" cy="30484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05A64961-EA98-4BD5-8AE0-DFDA577638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708" y="5784710"/>
            <a:ext cx="933580" cy="247685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DA092413-0FBF-42E9-813B-E533F276F806}"/>
              </a:ext>
            </a:extLst>
          </p:cNvPr>
          <p:cNvSpPr/>
          <p:nvPr/>
        </p:nvSpPr>
        <p:spPr>
          <a:xfrm>
            <a:off x="8028708" y="5548483"/>
            <a:ext cx="3805381" cy="61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Intel pkg accelerates AMD nodes !!!</a:t>
            </a:r>
            <a:endParaRPr lang="zh-TW" altLang="en-US" dirty="0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06A1A1AD-5C75-4152-8861-E309D255A319}"/>
              </a:ext>
            </a:extLst>
          </p:cNvPr>
          <p:cNvSpPr/>
          <p:nvPr/>
        </p:nvSpPr>
        <p:spPr>
          <a:xfrm rot="13762741">
            <a:off x="9134214" y="3171354"/>
            <a:ext cx="821318" cy="248816"/>
          </a:xfrm>
          <a:prstGeom prst="rightArrow">
            <a:avLst>
              <a:gd name="adj1" fmla="val 50000"/>
              <a:gd name="adj2" fmla="val 4984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643844-E5BC-49CE-9D7E-0E20548EA972}"/>
              </a:ext>
            </a:extLst>
          </p:cNvPr>
          <p:cNvSpPr/>
          <p:nvPr/>
        </p:nvSpPr>
        <p:spPr>
          <a:xfrm>
            <a:off x="9670207" y="2686304"/>
            <a:ext cx="1067665" cy="3404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3x faster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223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BC86A-082A-40A3-8673-48FEF1D3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Interpretation &amp; strategy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5DE52-5BDD-48CD-BD83-D6B1E1AA3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Uses vectorization of Intel (AVX, SSE) to speedup</a:t>
            </a:r>
          </a:p>
          <a:p>
            <a:r>
              <a:rPr lang="en-US" altLang="zh-TW" dirty="0"/>
              <a:t>AMD also supports vectorization (SSE) for speedups</a:t>
            </a:r>
          </a:p>
          <a:p>
            <a:r>
              <a:rPr lang="en-US" altLang="zh-TW" dirty="0"/>
              <a:t>Use Intel Package to speedup our AMD cluster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78C2C0-B7D9-469F-8CED-88AA3A29F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380930"/>
            <a:ext cx="8055451" cy="10496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41C1745-3347-454C-8E3A-73B021242012}"/>
              </a:ext>
            </a:extLst>
          </p:cNvPr>
          <p:cNvSpPr/>
          <p:nvPr/>
        </p:nvSpPr>
        <p:spPr>
          <a:xfrm>
            <a:off x="3786908" y="4556054"/>
            <a:ext cx="1163782" cy="47105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7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E928D-C823-40E0-AFC9-E2419DDB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NGC &amp; Compile from source @ CPU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83AF1F3-2BEA-43C7-8A64-94F86ADCA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47"/>
          <a:stretch/>
        </p:blipFill>
        <p:spPr>
          <a:xfrm>
            <a:off x="2427734" y="1982265"/>
            <a:ext cx="6468313" cy="4257217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27DB821-0402-48E1-8630-EBB75F1B2242}"/>
              </a:ext>
            </a:extLst>
          </p:cNvPr>
          <p:cNvSpPr/>
          <p:nvPr/>
        </p:nvSpPr>
        <p:spPr>
          <a:xfrm>
            <a:off x="2564787" y="4110873"/>
            <a:ext cx="394137" cy="2709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bg2"/>
                </a:solidFill>
              </a:rPr>
              <a:t>55</a:t>
            </a:r>
            <a:endParaRPr lang="zh-TW" altLang="en-US" sz="1050" dirty="0">
              <a:solidFill>
                <a:schemeClr val="bg2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843AC6-D59F-4DD0-9F3B-32F5BB02B2D5}"/>
              </a:ext>
            </a:extLst>
          </p:cNvPr>
          <p:cNvSpPr/>
          <p:nvPr/>
        </p:nvSpPr>
        <p:spPr>
          <a:xfrm>
            <a:off x="2564787" y="3460835"/>
            <a:ext cx="394137" cy="2709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bg2"/>
                </a:solidFill>
              </a:rPr>
              <a:t>70</a:t>
            </a:r>
            <a:endParaRPr lang="zh-TW" altLang="en-US" sz="1100" dirty="0">
              <a:solidFill>
                <a:schemeClr val="bg2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E27759-1B88-42B9-8A90-D6E9592F5969}"/>
              </a:ext>
            </a:extLst>
          </p:cNvPr>
          <p:cNvSpPr/>
          <p:nvPr/>
        </p:nvSpPr>
        <p:spPr>
          <a:xfrm>
            <a:off x="2564787" y="2810797"/>
            <a:ext cx="394137" cy="2709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bg2"/>
                </a:solidFill>
              </a:rPr>
              <a:t>80</a:t>
            </a:r>
            <a:endParaRPr lang="zh-TW" altLang="en-US" sz="1100" dirty="0">
              <a:solidFill>
                <a:schemeClr val="bg2"/>
              </a:solidFill>
            </a:endParaRPr>
          </a:p>
        </p:txBody>
      </p:sp>
      <p:sp>
        <p:nvSpPr>
          <p:cNvPr id="11" name="波浪 10">
            <a:extLst>
              <a:ext uri="{FF2B5EF4-FFF2-40B4-BE49-F238E27FC236}">
                <a16:creationId xmlns:a16="http://schemas.microsoft.com/office/drawing/2014/main" id="{96FA2145-85FF-4758-B869-99946E4B68E4}"/>
              </a:ext>
            </a:extLst>
          </p:cNvPr>
          <p:cNvSpPr/>
          <p:nvPr/>
        </p:nvSpPr>
        <p:spPr>
          <a:xfrm>
            <a:off x="7229921" y="4550310"/>
            <a:ext cx="1199181" cy="270934"/>
          </a:xfrm>
          <a:prstGeom prst="wav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波浪 11">
            <a:extLst>
              <a:ext uri="{FF2B5EF4-FFF2-40B4-BE49-F238E27FC236}">
                <a16:creationId xmlns:a16="http://schemas.microsoft.com/office/drawing/2014/main" id="{0B843F9D-F47D-44E7-A078-A66FA91DB144}"/>
              </a:ext>
            </a:extLst>
          </p:cNvPr>
          <p:cNvSpPr/>
          <p:nvPr/>
        </p:nvSpPr>
        <p:spPr>
          <a:xfrm>
            <a:off x="7809887" y="3731768"/>
            <a:ext cx="624749" cy="270934"/>
          </a:xfrm>
          <a:prstGeom prst="wav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E4FFDD-0F03-47BA-BC8B-9565FE159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732" y="3081730"/>
            <a:ext cx="358547" cy="214342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30D2AF4-6E80-4822-AD1C-1661DB7D0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969" y="1982264"/>
            <a:ext cx="207424" cy="109946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06905A1-4BC0-4125-BFAE-9F29C02C4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969" y="5140017"/>
            <a:ext cx="207424" cy="1099465"/>
          </a:xfrm>
          <a:prstGeom prst="rect">
            <a:avLst/>
          </a:prstGeom>
        </p:spPr>
      </p:pic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7C42D32B-142C-49DB-BBB6-BCAF0864A955}"/>
              </a:ext>
            </a:extLst>
          </p:cNvPr>
          <p:cNvSpPr/>
          <p:nvPr/>
        </p:nvSpPr>
        <p:spPr>
          <a:xfrm rot="18045942">
            <a:off x="6865195" y="3607359"/>
            <a:ext cx="985639" cy="248816"/>
          </a:xfrm>
          <a:prstGeom prst="rightArrow">
            <a:avLst>
              <a:gd name="adj1" fmla="val 50000"/>
              <a:gd name="adj2" fmla="val 4984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0F34225-0880-4021-B92A-1DB3434D5053}"/>
              </a:ext>
            </a:extLst>
          </p:cNvPr>
          <p:cNvSpPr/>
          <p:nvPr/>
        </p:nvSpPr>
        <p:spPr>
          <a:xfrm>
            <a:off x="6219338" y="3391279"/>
            <a:ext cx="852080" cy="3404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+36%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786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E928D-C823-40E0-AFC9-E2419DDB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NGC &amp; Compile from source @ GPU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A3AB65-6E64-400D-8DF8-58D1F7F0D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AA66C76-AB8A-4840-8828-DF47E68D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583" y="1819997"/>
            <a:ext cx="6598489" cy="458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A8C15187-2F01-4E83-A4B1-EF212D96C34D}"/>
              </a:ext>
            </a:extLst>
          </p:cNvPr>
          <p:cNvSpPr/>
          <p:nvPr/>
        </p:nvSpPr>
        <p:spPr>
          <a:xfrm rot="19866855">
            <a:off x="3488447" y="3735547"/>
            <a:ext cx="4179023" cy="248816"/>
          </a:xfrm>
          <a:prstGeom prst="rightArrow">
            <a:avLst>
              <a:gd name="adj1" fmla="val 50000"/>
              <a:gd name="adj2" fmla="val 4984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E76C96-C73C-4027-98EB-76FE507FEADB}"/>
              </a:ext>
            </a:extLst>
          </p:cNvPr>
          <p:cNvSpPr/>
          <p:nvPr/>
        </p:nvSpPr>
        <p:spPr>
          <a:xfrm>
            <a:off x="3334328" y="2855220"/>
            <a:ext cx="2918690" cy="3497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 GPUs offers 3.8x speedup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563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E928D-C823-40E0-AFC9-E2419DDB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&amp; interpretation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AE51147-CD5B-4042-BF98-E6D686D89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330830"/>
              </p:ext>
            </p:extLst>
          </p:nvPr>
        </p:nvGraphicFramePr>
        <p:xfrm>
          <a:off x="1141413" y="2246578"/>
          <a:ext cx="909478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662">
                  <a:extLst>
                    <a:ext uri="{9D8B030D-6E8A-4147-A177-3AD203B41FA5}">
                      <a16:colId xmlns:a16="http://schemas.microsoft.com/office/drawing/2014/main" val="3576036133"/>
                    </a:ext>
                  </a:extLst>
                </a:gridCol>
                <a:gridCol w="2934662">
                  <a:extLst>
                    <a:ext uri="{9D8B030D-6E8A-4147-A177-3AD203B41FA5}">
                      <a16:colId xmlns:a16="http://schemas.microsoft.com/office/drawing/2014/main" val="1164940944"/>
                    </a:ext>
                  </a:extLst>
                </a:gridCol>
                <a:gridCol w="3225462">
                  <a:extLst>
                    <a:ext uri="{9D8B030D-6E8A-4147-A177-3AD203B41FA5}">
                      <a16:colId xmlns:a16="http://schemas.microsoft.com/office/drawing/2014/main" val="1550286433"/>
                    </a:ext>
                  </a:extLst>
                </a:gridCol>
              </a:tblGrid>
              <a:tr h="3910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Problem size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Hardware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Software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2478293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Small problem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 GPU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Compile from source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074319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Medium problem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 GPUs w/ NvLink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NGC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666767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Big problem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 GPUs w/ NvLink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NGC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408915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All problems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CPU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Compile from source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604978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CFC3C2C-182F-45C4-AEA1-99A667B3DC90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NGC incurs overhead due to virtualization</a:t>
            </a:r>
          </a:p>
          <a:p>
            <a:r>
              <a:rPr lang="en-US" altLang="zh-TW" dirty="0"/>
              <a:t>Compile from source always works better on CPU</a:t>
            </a:r>
          </a:p>
        </p:txBody>
      </p:sp>
    </p:spTree>
    <p:extLst>
      <p:ext uri="{BB962C8B-B14F-4D97-AF65-F5344CB8AC3E}">
        <p14:creationId xmlns:p14="http://schemas.microsoft.com/office/powerpoint/2010/main" val="3286973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6894</TotalTime>
  <Words>341</Words>
  <Application>Microsoft Office PowerPoint</Application>
  <PresentationFormat>寬螢幕</PresentationFormat>
  <Paragraphs>106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8" baseType="lpstr">
      <vt:lpstr>Arial</vt:lpstr>
      <vt:lpstr>Tw Cen MT</vt:lpstr>
      <vt:lpstr>電路</vt:lpstr>
      <vt:lpstr>Lammps @ Sc22</vt:lpstr>
      <vt:lpstr>outline</vt:lpstr>
      <vt:lpstr>Gpu under utilization &amp; procs per gpu</vt:lpstr>
      <vt:lpstr>Interpretation &amp; strategy</vt:lpstr>
      <vt:lpstr>Intel package @ amd cluster</vt:lpstr>
      <vt:lpstr>Interpretation &amp; strategy</vt:lpstr>
      <vt:lpstr>NGC &amp; Compile from source @ CPU</vt:lpstr>
      <vt:lpstr>NGC &amp; Compile from source @ GPU</vt:lpstr>
      <vt:lpstr>Strategy &amp; interpretation</vt:lpstr>
      <vt:lpstr>Hyperthreading @ amd, intel</vt:lpstr>
      <vt:lpstr>OCI scalability</vt:lpstr>
      <vt:lpstr>Kokkos and gpu</vt:lpstr>
      <vt:lpstr>Interpretation &amp; strategy</vt:lpstr>
      <vt:lpstr>Lennard jones &amp; eam &amp; ml-snap</vt:lpstr>
      <vt:lpstr>Interpretation &amp;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Lammps @ Sc22</dc:title>
  <dc:creator>Lawrence Wu</dc:creator>
  <cp:lastModifiedBy>Lawrence Wu</cp:lastModifiedBy>
  <cp:revision>56</cp:revision>
  <dcterms:created xsi:type="dcterms:W3CDTF">2022-11-02T07:08:51Z</dcterms:created>
  <dcterms:modified xsi:type="dcterms:W3CDTF">2022-11-16T15:45:41Z</dcterms:modified>
</cp:coreProperties>
</file>