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0" r:id="rId5"/>
    <p:sldId id="717" r:id="rId6"/>
    <p:sldId id="735" r:id="rId7"/>
    <p:sldId id="737" r:id="rId8"/>
    <p:sldId id="740" r:id="rId9"/>
    <p:sldId id="753" r:id="rId10"/>
    <p:sldId id="768" r:id="rId11"/>
    <p:sldId id="798" r:id="rId12"/>
    <p:sldId id="771" r:id="rId13"/>
    <p:sldId id="773" r:id="rId14"/>
    <p:sldId id="738" r:id="rId15"/>
    <p:sldId id="774" r:id="rId16"/>
    <p:sldId id="775" r:id="rId17"/>
    <p:sldId id="776" r:id="rId18"/>
    <p:sldId id="742" r:id="rId19"/>
    <p:sldId id="746" r:id="rId20"/>
    <p:sldId id="778" r:id="rId21"/>
    <p:sldId id="739" r:id="rId22"/>
    <p:sldId id="744" r:id="rId23"/>
    <p:sldId id="747" r:id="rId24"/>
    <p:sldId id="749" r:id="rId25"/>
    <p:sldId id="300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5" pos="4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D9D"/>
    <a:srgbClr val="E6E6E6"/>
    <a:srgbClr val="FFFFFF"/>
    <a:srgbClr val="C0C0C0"/>
    <a:srgbClr val="707070"/>
    <a:srgbClr val="00B389"/>
    <a:srgbClr val="F1F3FD"/>
    <a:srgbClr val="0D38E0"/>
    <a:srgbClr val="080C80"/>
    <a:srgbClr val="0EA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712" autoAdjust="0"/>
  </p:normalViewPr>
  <p:slideViewPr>
    <p:cSldViewPr snapToGrid="0" showGuides="1">
      <p:cViewPr varScale="1">
        <p:scale>
          <a:sx n="103" d="100"/>
          <a:sy n="103" d="100"/>
        </p:scale>
        <p:origin x="72" y="72"/>
      </p:cViewPr>
      <p:guideLst>
        <p:guide orient="horz" pos="2183"/>
        <p:guide pos="3840"/>
        <p:guide orient="horz" pos="935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6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07A4AF-8444-4E55-9211-06750DF86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9487" y="8229664"/>
            <a:ext cx="588963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9B6C5B75-63DC-4795-B872-D188C0279E99}" type="slidenum">
              <a:rPr lang="nl-NL" sz="1000" smtClean="0"/>
              <a:pPr/>
              <a:t>‹#›</a:t>
            </a:fld>
            <a:endParaRPr lang="nl-NL" sz="1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086CC55-5F13-427E-8D55-23A3E11C4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12" y="8635837"/>
            <a:ext cx="1080000" cy="3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4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 mod="1"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43815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/>
            </a:lvl1pPr>
          </a:lstStyle>
          <a:p>
            <a:fld id="{309F7339-69D5-4EA7-B93A-8AF4EDB56B8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B29D91-C68B-40E2-ACA8-22AC17FB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" y="8592970"/>
            <a:ext cx="1080000" cy="351000"/>
          </a:xfrm>
          <a:prstGeom prst="rect">
            <a:avLst/>
          </a:prstGeom>
        </p:spPr>
      </p:pic>
      <p:sp>
        <p:nvSpPr>
          <p:cNvPr id="9" name="Tijdelijke aanduiding voor notities 8">
            <a:extLst>
              <a:ext uri="{FF2B5EF4-FFF2-40B4-BE49-F238E27FC236}">
                <a16:creationId xmlns:a16="http://schemas.microsoft.com/office/drawing/2014/main" id="{A3C8BF89-5841-4101-9B55-9A1ADF2A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37950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0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27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eltaresNL/" TargetMode="External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hyperlink" Target="mailto:info@deltares.nl" TargetMode="External"/><Relationship Id="rId21" Type="http://schemas.openxmlformats.org/officeDocument/2006/relationships/image" Target="../media/image19.svg"/><Relationship Id="rId7" Type="http://schemas.openxmlformats.org/officeDocument/2006/relationships/hyperlink" Target="https://www.instagram.com/deltares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6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eltares.nl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www.linkedin.com/company/deltares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12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32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860" y="5295900"/>
            <a:ext cx="600222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861" y="3854640"/>
            <a:ext cx="600222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2938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258" y="1766078"/>
            <a:ext cx="6006145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076175" cy="4322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5"/>
            <a:ext cx="5076175" cy="4322762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48177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4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724001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B5530F62-171F-4B44-ACAA-AC786B92F2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1825" y="5724000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118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61FC5BFF-809B-4D7D-AC0F-5D7B92535F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455737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F51408D9-846A-496F-B660-9763E7E9FC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55911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B1122521-F62D-48C8-B637-D4F27028964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55824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650134BB-B103-4668-BCD7-561087B39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5737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45B6CBB-4649-4D2E-B29A-C3F6E02090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5824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9D1568BF-DD59-4BEE-A218-1B34F1C6B3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55911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04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1768763"/>
            <a:ext cx="10512348" cy="4320000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278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olle breed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1743163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61">
            <a:extLst>
              <a:ext uri="{FF2B5EF4-FFF2-40B4-BE49-F238E27FC236}">
                <a16:creationId xmlns:a16="http://schemas.microsoft.com/office/drawing/2014/main" id="{CAD4495B-AA1A-4F62-8627-356151635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2" y="6267443"/>
            <a:ext cx="1188000" cy="385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6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str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7382169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7020000" cy="4322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40700" y="857"/>
            <a:ext cx="3599932" cy="6857143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4537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220000" cy="4322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857"/>
            <a:ext cx="5644632" cy="6857143"/>
          </a:xfrm>
          <a:solidFill>
            <a:schemeClr val="bg1">
              <a:lumMod val="85000"/>
            </a:schemeClr>
          </a:solidFill>
        </p:spPr>
        <p:txBody>
          <a:bodyPr tIns="378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4022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of logo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F2D50-CADF-4163-A029-8B9A0424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10512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0EC3D4-D14B-4BCD-BF52-05BE98A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6323C5-92AF-4A0E-82DF-F4AB426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FE8BBA-2E99-4D96-8F25-2A98D03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afbeelding 65">
            <a:extLst>
              <a:ext uri="{FF2B5EF4-FFF2-40B4-BE49-F238E27FC236}">
                <a16:creationId xmlns:a16="http://schemas.microsoft.com/office/drawing/2014/main" id="{2AF1D927-9FAE-49C1-9BD6-F1C4F8D759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afbeelding 65">
            <a:extLst>
              <a:ext uri="{FF2B5EF4-FFF2-40B4-BE49-F238E27FC236}">
                <a16:creationId xmlns:a16="http://schemas.microsoft.com/office/drawing/2014/main" id="{733ADF27-84E5-4C77-A414-7F0E4DA3DA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6724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1C857FC7-6D65-4C72-9D0F-581A48D0715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57799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B765388F-978F-43F5-923F-85D826894A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08875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A87D663-B54E-4A21-A00C-0BD3BFB464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599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3" name="Tijdelijke aanduiding voor afbeelding 65">
            <a:extLst>
              <a:ext uri="{FF2B5EF4-FFF2-40B4-BE49-F238E27FC236}">
                <a16:creationId xmlns:a16="http://schemas.microsoft.com/office/drawing/2014/main" id="{56FDE74E-0F50-4155-BEEC-2850FDC97D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56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D71C804D-3C0F-41A5-8373-6A3A8168C95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06724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0C3E9BDF-7ACE-40C6-8AC1-CCDE842E1F3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57799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4E753E60-0CC4-4D5F-9F09-D1EB7F5C1B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8875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afbeelding 65">
            <a:extLst>
              <a:ext uri="{FF2B5EF4-FFF2-40B4-BE49-F238E27FC236}">
                <a16:creationId xmlns:a16="http://schemas.microsoft.com/office/drawing/2014/main" id="{3CA6A3D3-992C-4A44-ACE1-E437BA7329B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599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8" name="Tijdelijke aanduiding voor afbeelding 65">
            <a:extLst>
              <a:ext uri="{FF2B5EF4-FFF2-40B4-BE49-F238E27FC236}">
                <a16:creationId xmlns:a16="http://schemas.microsoft.com/office/drawing/2014/main" id="{92F6A7FF-822A-4C63-8F78-1CCC66B869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56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9" name="Tijdelijke aanduiding voor afbeelding 65">
            <a:extLst>
              <a:ext uri="{FF2B5EF4-FFF2-40B4-BE49-F238E27FC236}">
                <a16:creationId xmlns:a16="http://schemas.microsoft.com/office/drawing/2014/main" id="{9E6C6AC3-C163-4C9D-AC60-05BBCCF914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06724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0" name="Tijdelijke aanduiding voor afbeelding 65">
            <a:extLst>
              <a:ext uri="{FF2B5EF4-FFF2-40B4-BE49-F238E27FC236}">
                <a16:creationId xmlns:a16="http://schemas.microsoft.com/office/drawing/2014/main" id="{3168A12F-BFBE-4360-98BA-A467C3F113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057799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1" name="Tijdelijke aanduiding voor afbeelding 65">
            <a:extLst>
              <a:ext uri="{FF2B5EF4-FFF2-40B4-BE49-F238E27FC236}">
                <a16:creationId xmlns:a16="http://schemas.microsoft.com/office/drawing/2014/main" id="{27717DEB-1276-417F-A482-0C7E87407CF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08875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2" name="Tijdelijke aanduiding voor afbeelding 65">
            <a:extLst>
              <a:ext uri="{FF2B5EF4-FFF2-40B4-BE49-F238E27FC236}">
                <a16:creationId xmlns:a16="http://schemas.microsoft.com/office/drawing/2014/main" id="{DC804FE7-5194-45B7-9F11-66B83C126F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599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3" name="Tijdelijke aanduiding voor afbeelding 65">
            <a:extLst>
              <a:ext uri="{FF2B5EF4-FFF2-40B4-BE49-F238E27FC236}">
                <a16:creationId xmlns:a16="http://schemas.microsoft.com/office/drawing/2014/main" id="{13BF1A4D-0004-47F5-BD22-5574315802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56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4" name="Tijdelijke aanduiding voor afbeelding 65">
            <a:extLst>
              <a:ext uri="{FF2B5EF4-FFF2-40B4-BE49-F238E27FC236}">
                <a16:creationId xmlns:a16="http://schemas.microsoft.com/office/drawing/2014/main" id="{40E7FE1B-81AA-4D57-A470-4914C5DE257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06724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5" name="Tijdelijke aanduiding voor afbeelding 65">
            <a:extLst>
              <a:ext uri="{FF2B5EF4-FFF2-40B4-BE49-F238E27FC236}">
                <a16:creationId xmlns:a16="http://schemas.microsoft.com/office/drawing/2014/main" id="{D4810DC4-4E2F-4B0D-88EA-49713EC28B6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057799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6" name="Tijdelijke aanduiding voor afbeelding 65">
            <a:extLst>
              <a:ext uri="{FF2B5EF4-FFF2-40B4-BE49-F238E27FC236}">
                <a16:creationId xmlns:a16="http://schemas.microsoft.com/office/drawing/2014/main" id="{C38C4235-7F22-4988-B598-0D97819CFE5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208875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7" name="Tijdelijke aanduiding voor afbeelding 65">
            <a:extLst>
              <a:ext uri="{FF2B5EF4-FFF2-40B4-BE49-F238E27FC236}">
                <a16:creationId xmlns:a16="http://schemas.microsoft.com/office/drawing/2014/main" id="{F9CC71FE-8D91-41AA-BD80-0A48C4E294A3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599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775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ol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256FF6D-B760-43BA-B16F-E3D5015A3F29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53" y="447038"/>
            <a:ext cx="5497409" cy="594360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711AF3-2B55-481E-9ED2-5ACC1009CDA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439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876A113-1D30-4087-9D42-E90369759F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132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E34DD4-0E1C-4461-98C5-DDEC9922F5D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670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449E03-26AF-49A4-81EB-7C9E0730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119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tx2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BE7A57-D121-4714-8A53-2C214612193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820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6C7F7593-F4BA-42C6-A380-DDE2C8EFDE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513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DBCD6E0-B215-4817-9034-DD97790855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5051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777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accent4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24D0FF-5EBE-4860-837B-BFB572136BD6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4CB1E06-8FF5-435E-8680-1F32B34785F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A789FDD-DFC0-4340-8081-AD0F03E80E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7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5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2035359" y="1513268"/>
            <a:ext cx="8128800" cy="4572000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DAF44-690D-4351-8FD6-C1E9BED26CF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9915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674169-AF61-4435-A283-A72FDC76F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608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7B8B9B-1532-42C6-9518-5A4FFA46DA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146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0105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1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hele 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582255"/>
            <a:ext cx="10517113" cy="504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-381"/>
            <a:ext cx="12192000" cy="6857325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074A4-CF50-4C78-B45A-809AAE1C0D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ABB8A6-5903-42F4-80B8-B80E7DE199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603FA5-FFD5-4564-BBCA-638420254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1158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434A854-1FA0-4B51-9A92-125BD51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60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B3C54020-6274-482D-BF87-6C38C2F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74C2B89-1B52-4DA9-B304-A626BC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8AA3559-A58B-438D-A544-F79B7A9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020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rond el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_wi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A007BEC-B68F-4D17-A66D-5C87F079B473}"/>
              </a:ext>
            </a:extLst>
          </p:cNvPr>
          <p:cNvSpPr>
            <a:spLocks noChangeAspect="1"/>
          </p:cNvSpPr>
          <p:nvPr userDrawn="1"/>
        </p:nvSpPr>
        <p:spPr>
          <a:xfrm>
            <a:off x="465064" y="455811"/>
            <a:ext cx="5943600" cy="594360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Enabling_deltalife_wit">
            <a:extLst>
              <a:ext uri="{FF2B5EF4-FFF2-40B4-BE49-F238E27FC236}">
                <a16:creationId xmlns:a16="http://schemas.microsoft.com/office/drawing/2014/main" id="{CC1AB181-2C98-49C8-B934-9DA01A7107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55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02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Enabling_deltalife_wit">
            <a:extLst>
              <a:ext uri="{FF2B5EF4-FFF2-40B4-BE49-F238E27FC236}">
                <a16:creationId xmlns:a16="http://schemas.microsoft.com/office/drawing/2014/main" id="{A4EF4C13-16AE-4FBA-9B9D-2EEA812DF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(met animati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 Blue">
            <a:extLst>
              <a:ext uri="{FF2B5EF4-FFF2-40B4-BE49-F238E27FC236}">
                <a16:creationId xmlns:a16="http://schemas.microsoft.com/office/drawing/2014/main" id="{E67129F5-F9B1-464C-B563-6456865CCFF2}"/>
              </a:ext>
            </a:extLst>
          </p:cNvPr>
          <p:cNvSpPr>
            <a:spLocks noChangeAspect="1"/>
          </p:cNvSpPr>
          <p:nvPr userDrawn="1"/>
        </p:nvSpPr>
        <p:spPr>
          <a:xfrm>
            <a:off x="4384800" y="1580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ircle Green">
            <a:extLst>
              <a:ext uri="{FF2B5EF4-FFF2-40B4-BE49-F238E27FC236}">
                <a16:creationId xmlns:a16="http://schemas.microsoft.com/office/drawing/2014/main" id="{9D1A10F2-6EA4-4646-94AB-D1971B8790AC}"/>
              </a:ext>
            </a:extLst>
          </p:cNvPr>
          <p:cNvSpPr>
            <a:spLocks noChangeAspect="1"/>
          </p:cNvSpPr>
          <p:nvPr userDrawn="1"/>
        </p:nvSpPr>
        <p:spPr>
          <a:xfrm>
            <a:off x="4240800" y="1796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1DF8627-4105-4921-8328-8A3BE55CDA89}"/>
              </a:ext>
            </a:extLst>
          </p:cNvPr>
          <p:cNvSpPr/>
          <p:nvPr userDrawn="1"/>
        </p:nvSpPr>
        <p:spPr>
          <a:xfrm>
            <a:off x="3123210" y="985652"/>
            <a:ext cx="7030193" cy="4773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Enabling_deltalife_wit">
            <a:extLst>
              <a:ext uri="{FF2B5EF4-FFF2-40B4-BE49-F238E27FC236}">
                <a16:creationId xmlns:a16="http://schemas.microsoft.com/office/drawing/2014/main" id="{F6979AE7-8CDB-45F8-88A4-AC18A1F0E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7.40741E-7 L -0.0332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2.22222E-6 L 0.04115 -0.07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3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3" animBg="1"/>
      <p:bldP spid="10" grpId="0" animBg="1"/>
      <p:bldP spid="10" grpId="1" animBg="1"/>
      <p:bldP spid="10" grpId="3" animBg="1"/>
      <p:bldP spid="3" grpId="0" animBg="1"/>
      <p:bldP spid="1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9" name="Tekstvak 28">
            <a:hlinkClick r:id="rId3"/>
            <a:extLst>
              <a:ext uri="{FF2B5EF4-FFF2-40B4-BE49-F238E27FC236}">
                <a16:creationId xmlns:a16="http://schemas.microsoft.com/office/drawing/2014/main" id="{C731B5EA-6866-4EBE-8138-DEC893F2E2E3}"/>
              </a:ext>
            </a:extLst>
          </p:cNvPr>
          <p:cNvSpPr txBox="1"/>
          <p:nvPr userDrawn="1"/>
        </p:nvSpPr>
        <p:spPr>
          <a:xfrm>
            <a:off x="1260000" y="2267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info@deltares.nl</a:t>
            </a:r>
          </a:p>
        </p:txBody>
      </p:sp>
      <p:sp>
        <p:nvSpPr>
          <p:cNvPr id="30" name="Tekstvak 29">
            <a:hlinkClick r:id="rId4"/>
            <a:extLst>
              <a:ext uri="{FF2B5EF4-FFF2-40B4-BE49-F238E27FC236}">
                <a16:creationId xmlns:a16="http://schemas.microsoft.com/office/drawing/2014/main" id="{B2A41075-9E8D-4E25-B2BA-1D1DD506088A}"/>
              </a:ext>
            </a:extLst>
          </p:cNvPr>
          <p:cNvSpPr txBox="1"/>
          <p:nvPr userDrawn="1"/>
        </p:nvSpPr>
        <p:spPr>
          <a:xfrm>
            <a:off x="4212000" y="1763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1" name="Tekstvak 30">
            <a:hlinkClick r:id="rId5"/>
            <a:extLst>
              <a:ext uri="{FF2B5EF4-FFF2-40B4-BE49-F238E27FC236}">
                <a16:creationId xmlns:a16="http://schemas.microsoft.com/office/drawing/2014/main" id="{58C063EF-2783-4DB8-8B62-49C28C8695C5}"/>
              </a:ext>
            </a:extLst>
          </p:cNvPr>
          <p:cNvSpPr txBox="1"/>
          <p:nvPr userDrawn="1"/>
        </p:nvSpPr>
        <p:spPr>
          <a:xfrm>
            <a:off x="6912000" y="1763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linkedin.com/company/deltares</a:t>
            </a:r>
          </a:p>
        </p:txBody>
      </p:sp>
      <p:sp>
        <p:nvSpPr>
          <p:cNvPr id="32" name="Tekstvak 31">
            <a:hlinkClick r:id="rId6"/>
            <a:extLst>
              <a:ext uri="{FF2B5EF4-FFF2-40B4-BE49-F238E27FC236}">
                <a16:creationId xmlns:a16="http://schemas.microsoft.com/office/drawing/2014/main" id="{5F163D96-77E3-420C-8665-5CE311574B20}"/>
              </a:ext>
            </a:extLst>
          </p:cNvPr>
          <p:cNvSpPr txBox="1"/>
          <p:nvPr userDrawn="1"/>
        </p:nvSpPr>
        <p:spPr>
          <a:xfrm>
            <a:off x="1260000" y="1763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www.deltares.nl</a:t>
            </a:r>
          </a:p>
        </p:txBody>
      </p:sp>
      <p:sp>
        <p:nvSpPr>
          <p:cNvPr id="33" name="Tekstvak 32">
            <a:hlinkClick r:id="rId7"/>
            <a:extLst>
              <a:ext uri="{FF2B5EF4-FFF2-40B4-BE49-F238E27FC236}">
                <a16:creationId xmlns:a16="http://schemas.microsoft.com/office/drawing/2014/main" id="{3B4E325A-D4A5-415E-A8C3-FF4A98631369}"/>
              </a:ext>
            </a:extLst>
          </p:cNvPr>
          <p:cNvSpPr txBox="1"/>
          <p:nvPr userDrawn="1"/>
        </p:nvSpPr>
        <p:spPr>
          <a:xfrm>
            <a:off x="4212000" y="2267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4" name="Tekstvak 33">
            <a:hlinkClick r:id="rId8"/>
            <a:extLst>
              <a:ext uri="{FF2B5EF4-FFF2-40B4-BE49-F238E27FC236}">
                <a16:creationId xmlns:a16="http://schemas.microsoft.com/office/drawing/2014/main" id="{052934D0-6B1B-4AB9-8002-224050C7A1A1}"/>
              </a:ext>
            </a:extLst>
          </p:cNvPr>
          <p:cNvSpPr txBox="1"/>
          <p:nvPr userDrawn="1"/>
        </p:nvSpPr>
        <p:spPr>
          <a:xfrm>
            <a:off x="6912000" y="2267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facebook.com/deltaresNL</a:t>
            </a:r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hlinkClick r:id="rId6"/>
            <a:extLst>
              <a:ext uri="{FF2B5EF4-FFF2-40B4-BE49-F238E27FC236}">
                <a16:creationId xmlns:a16="http://schemas.microsoft.com/office/drawing/2014/main" id="{0D7005BD-5B17-436C-95BF-D53FCBDA05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000" y="1764000"/>
            <a:ext cx="306000" cy="306000"/>
          </a:xfrm>
          <a:prstGeom prst="rect">
            <a:avLst/>
          </a:prstGeom>
        </p:spPr>
      </p:pic>
      <p:pic>
        <p:nvPicPr>
          <p:cNvPr id="9" name="Graphic 8">
            <a:hlinkClick r:id="rId5"/>
            <a:extLst>
              <a:ext uri="{FF2B5EF4-FFF2-40B4-BE49-F238E27FC236}">
                <a16:creationId xmlns:a16="http://schemas.microsoft.com/office/drawing/2014/main" id="{48ED5D6E-BB00-4DF8-8A4A-B64CCA3200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8000" y="1764000"/>
            <a:ext cx="306000" cy="306000"/>
          </a:xfrm>
          <a:prstGeom prst="rect">
            <a:avLst/>
          </a:prstGeom>
        </p:spPr>
      </p:pic>
      <p:pic>
        <p:nvPicPr>
          <p:cNvPr id="12" name="Graphic 11">
            <a:hlinkClick r:id="rId3"/>
            <a:extLst>
              <a:ext uri="{FF2B5EF4-FFF2-40B4-BE49-F238E27FC236}">
                <a16:creationId xmlns:a16="http://schemas.microsoft.com/office/drawing/2014/main" id="{3D248AEC-10A5-4B7E-BF95-2E949619BA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000" y="2268000"/>
            <a:ext cx="306000" cy="306000"/>
          </a:xfrm>
          <a:prstGeom prst="rect">
            <a:avLst/>
          </a:prstGeom>
        </p:spPr>
      </p:pic>
      <p:pic>
        <p:nvPicPr>
          <p:cNvPr id="16" name="Graphic 15">
            <a:hlinkClick r:id="rId8"/>
            <a:extLst>
              <a:ext uri="{FF2B5EF4-FFF2-40B4-BE49-F238E27FC236}">
                <a16:creationId xmlns:a16="http://schemas.microsoft.com/office/drawing/2014/main" id="{54EB740A-0F53-4E1C-8587-DA2F01870AD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8000" y="2268000"/>
            <a:ext cx="306000" cy="306000"/>
          </a:xfrm>
          <a:prstGeom prst="rect">
            <a:avLst/>
          </a:prstGeom>
        </p:spPr>
      </p:pic>
      <p:pic>
        <p:nvPicPr>
          <p:cNvPr id="19" name="Graphic 18">
            <a:hlinkClick r:id="rId4"/>
            <a:extLst>
              <a:ext uri="{FF2B5EF4-FFF2-40B4-BE49-F238E27FC236}">
                <a16:creationId xmlns:a16="http://schemas.microsoft.com/office/drawing/2014/main" id="{3C2A80C3-6754-49BB-AE1D-787E3C8B82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08000" y="1764000"/>
            <a:ext cx="306000" cy="306000"/>
          </a:xfrm>
          <a:prstGeom prst="rect">
            <a:avLst/>
          </a:prstGeom>
        </p:spPr>
      </p:pic>
      <p:pic>
        <p:nvPicPr>
          <p:cNvPr id="44" name="Graphic 43">
            <a:hlinkClick r:id="rId7"/>
            <a:extLst>
              <a:ext uri="{FF2B5EF4-FFF2-40B4-BE49-F238E27FC236}">
                <a16:creationId xmlns:a16="http://schemas.microsoft.com/office/drawing/2014/main" id="{7232CAEC-F3CE-4040-A772-F8A6B930251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08000" y="2268000"/>
            <a:ext cx="306000" cy="306000"/>
          </a:xfrm>
          <a:prstGeom prst="rect">
            <a:avLst/>
          </a:prstGeom>
        </p:spPr>
      </p:pic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25523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45" userDrawn="1">
          <p15:clr>
            <a:srgbClr val="FBAE40"/>
          </p15:clr>
        </p15:guide>
        <p15:guide id="2" orient="horz" pos="2058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4044" userDrawn="1">
          <p15:clr>
            <a:srgbClr val="FBAE40"/>
          </p15:clr>
        </p15:guide>
        <p15:guide id="5" pos="4362" userDrawn="1">
          <p15:clr>
            <a:srgbClr val="FBAE40"/>
          </p15:clr>
        </p15:guide>
        <p15:guide id="6" pos="2661" userDrawn="1">
          <p15:clr>
            <a:srgbClr val="FBAE40"/>
          </p15:clr>
        </p15:guide>
        <p15:guide id="7" pos="234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(Vrij invulb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D05F72AB-9143-4CEB-9995-BC46F87996D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0000" y="1764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140C74ED-3843-44B5-A036-98F1C0983D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0000" y="2268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7CB3B72F-829E-4802-89CE-5FAA887211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12000" y="1764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E96C0F79-C1F5-448A-9B02-130652C5EF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12000" y="2268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3008B147-EF81-4851-A6A3-FDBC85BB5B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0369" y="1764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D61D01F4-0D94-49A0-A0C6-2A6964B393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10369" y="2268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12238712-852D-4C83-A179-EE0F3F65535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5650" y="1764000"/>
            <a:ext cx="306000" cy="3060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ijdelijke aanduiding voor afbeelding 12">
            <a:extLst>
              <a:ext uri="{FF2B5EF4-FFF2-40B4-BE49-F238E27FC236}">
                <a16:creationId xmlns:a16="http://schemas.microsoft.com/office/drawing/2014/main" id="{B94B33D8-9ADC-46F3-9BAD-244DD86928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5650" y="2268000"/>
            <a:ext cx="306000" cy="3060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Tijdelijke aanduiding voor afbeelding 12">
            <a:extLst>
              <a:ext uri="{FF2B5EF4-FFF2-40B4-BE49-F238E27FC236}">
                <a16:creationId xmlns:a16="http://schemas.microsoft.com/office/drawing/2014/main" id="{7B078E79-A086-4E54-9016-28A2DBA0692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08000" y="1764000"/>
            <a:ext cx="306000" cy="3060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ijdelijke aanduiding voor afbeelding 12">
            <a:extLst>
              <a:ext uri="{FF2B5EF4-FFF2-40B4-BE49-F238E27FC236}">
                <a16:creationId xmlns:a16="http://schemas.microsoft.com/office/drawing/2014/main" id="{9A2E3717-085D-4920-9B0E-8DBF1A42FC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08000" y="2268000"/>
            <a:ext cx="306000" cy="3060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8" name="Tijdelijke aanduiding voor afbeelding 12">
            <a:extLst>
              <a:ext uri="{FF2B5EF4-FFF2-40B4-BE49-F238E27FC236}">
                <a16:creationId xmlns:a16="http://schemas.microsoft.com/office/drawing/2014/main" id="{77467CBB-F989-40AA-BAA1-DDC3FE2145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8000" y="1764000"/>
            <a:ext cx="306000" cy="3060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ijdelijke aanduiding voor afbeelding 12">
            <a:extLst>
              <a:ext uri="{FF2B5EF4-FFF2-40B4-BE49-F238E27FC236}">
                <a16:creationId xmlns:a16="http://schemas.microsoft.com/office/drawing/2014/main" id="{1C25A578-0CC7-464F-9CFB-1B9EC232EF8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408000" y="2268000"/>
            <a:ext cx="306000" cy="306000"/>
          </a:xfr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094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45">
          <p15:clr>
            <a:srgbClr val="FBAE40"/>
          </p15:clr>
        </p15:guide>
        <p15:guide id="2" orient="horz" pos="2058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4044">
          <p15:clr>
            <a:srgbClr val="FBAE40"/>
          </p15:clr>
        </p15:guide>
        <p15:guide id="5" pos="4362">
          <p15:clr>
            <a:srgbClr val="FBAE40"/>
          </p15:clr>
        </p15:guide>
        <p15:guide id="6" pos="2661">
          <p15:clr>
            <a:srgbClr val="FBAE40"/>
          </p15:clr>
        </p15:guide>
        <p15:guide id="7" pos="234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D8D3D-DCF6-4603-9B33-DE4C9000EF73}" type="datetime4">
              <a:rPr lang="en-GB" altLang="en-US" smtClean="0"/>
              <a:t>22 January 2020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EAEC5-70C2-45F2-A9E4-8B31FA2D4E52}" type="slidenum">
              <a:rPr lang="nl-NL" altLang="en-US" smtClean="0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4668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Titeldia met vierkan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85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802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Groe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454C307C-D04D-4709-9FD4-571150894DD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Blauw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FE604B20-D198-4E8C-9B1F-0066D909E5D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3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EC7CA-9C23-4C8C-8E52-48827CB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B16DB44-A35C-4555-8271-1BC45D5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8298A93-251E-4C71-ACF3-6A13888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74A889B-77F6-4552-B217-7A2CA16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EBD329-956B-407B-9AD6-0D41AC6CB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1" y="1762124"/>
            <a:ext cx="10517112" cy="4322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29C6F091-D152-418D-B9F8-A87580FF6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3358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60BE643B-1ED0-4C44-A1BD-69154E578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3876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A065EEC8-0E39-4605-AE1D-D95CBC9048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14164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48162130-D103-42A6-B07E-E8EF059018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52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7250C887-952A-4DC1-8215-8DFA36C6E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94740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B0075813-47FE-4243-A0DB-86635BED62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3502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6" name="Tijdelijke aanduiding voor afbeelding 13">
            <a:extLst>
              <a:ext uri="{FF2B5EF4-FFF2-40B4-BE49-F238E27FC236}">
                <a16:creationId xmlns:a16="http://schemas.microsoft.com/office/drawing/2014/main" id="{B8D44326-7D12-4338-99E1-2E879D21A2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5317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BD4A7-30E2-4E78-B4FA-A8B2C41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9361EE-4435-4145-8E9D-4F0A53E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6DFBB55-F053-4FC0-8FD6-FD27BC5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0EB44-40D1-4CAF-8FFD-29202A0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64A6160-4B2C-4199-AB7C-023FEDE19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650" y="1768763"/>
            <a:ext cx="5076175" cy="4318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A7315F35-EA75-4506-B955-CB617ACBDB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825" y="1770636"/>
            <a:ext cx="5076175" cy="4318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5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met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360240-711C-40DC-B819-28D5F76E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2125"/>
            <a:ext cx="5065347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85B8C4-FFE1-4941-89E1-E5B658D7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650" y="2556001"/>
            <a:ext cx="5065347" cy="3528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244503-4D19-475F-8DE3-680EA8CD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997" y="1762125"/>
            <a:ext cx="5087002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37810D-DEFA-432E-B30A-7F13B7EF0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997" y="2556001"/>
            <a:ext cx="5087002" cy="3528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5B83A0-F52F-4A50-A779-6FBDEC06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DF3265-27D0-49AD-8963-A3EC3CB2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2C89B3-2645-49EA-AE6E-C0189B3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CFFACB9-41BE-4C1C-8FD9-C059001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7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7C9B-D616-43D5-9E9C-399615D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7891F0-8DCB-4D52-8695-2AD66508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044C9F-B1E5-43F8-ABA5-F8A0AF3B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4021C5-B1DD-464A-832F-A03BCAB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6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Footer Bar">
            <a:extLst>
              <a:ext uri="{FF2B5EF4-FFF2-40B4-BE49-F238E27FC236}">
                <a16:creationId xmlns:a16="http://schemas.microsoft.com/office/drawing/2014/main" id="{022EB8B7-6824-4AED-BB2B-C0B109993AD1}"/>
              </a:ext>
            </a:extLst>
          </p:cNvPr>
          <p:cNvGrpSpPr/>
          <p:nvPr userDrawn="1"/>
        </p:nvGrpSpPr>
        <p:grpSpPr>
          <a:xfrm>
            <a:off x="11742000" y="0"/>
            <a:ext cx="450000" cy="6858000"/>
            <a:chOff x="11742000" y="0"/>
            <a:chExt cx="450000" cy="6858000"/>
          </a:xfrm>
          <a:solidFill>
            <a:schemeClr val="accent2">
              <a:alpha val="5882"/>
            </a:schemeClr>
          </a:solidFill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F9EE001-C15B-435E-9F44-1622C159FC17}"/>
                </a:ext>
              </a:extLst>
            </p:cNvPr>
            <p:cNvSpPr/>
            <p:nvPr userDrawn="1"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32440EA2-337B-4EDA-9C88-10B9002EF364}"/>
                </a:ext>
              </a:extLst>
            </p:cNvPr>
            <p:cNvCxnSpPr/>
            <p:nvPr userDrawn="1"/>
          </p:nvCxnSpPr>
          <p:spPr>
            <a:xfrm>
              <a:off x="11801530" y="6081711"/>
              <a:ext cx="324000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Dia</a:t>
            </a:r>
            <a:r>
              <a:rPr lang="en-GB" dirty="0"/>
              <a:t> met </a:t>
            </a:r>
            <a:r>
              <a:rPr lang="en-GB" dirty="0" err="1"/>
              <a:t>tekst</a:t>
            </a:r>
            <a:r>
              <a:rPr lang="en-GB" dirty="0"/>
              <a:t>. </a:t>
            </a:r>
            <a:r>
              <a:rPr lang="en-GB" dirty="0" err="1"/>
              <a:t>Voorbeeld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over twee regels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8763"/>
            <a:ext cx="10512349" cy="43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Level 1, default bullets</a:t>
            </a:r>
          </a:p>
          <a:p>
            <a:pPr lvl="1"/>
            <a:r>
              <a:rPr lang="en-GB" dirty="0"/>
              <a:t>Level 2, (sub bullets)</a:t>
            </a:r>
          </a:p>
          <a:p>
            <a:pPr lvl="2"/>
            <a:r>
              <a:rPr lang="en-GB" dirty="0"/>
              <a:t>Level 3 (</a:t>
            </a:r>
            <a:r>
              <a:rPr lang="en-GB" dirty="0" err="1"/>
              <a:t>bodytext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Level 4 (Subtitle)</a:t>
            </a:r>
          </a:p>
          <a:p>
            <a:pPr lvl="4"/>
            <a:r>
              <a:rPr lang="en-GB" dirty="0"/>
              <a:t>Level 5 (numbers)</a:t>
            </a:r>
          </a:p>
          <a:p>
            <a:pPr lvl="5"/>
            <a:r>
              <a:rPr lang="en-GB" dirty="0"/>
              <a:t>Level (sub numbers)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4571E1-7B78-4AC3-AB7A-7A15720D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20000" y="4157669"/>
            <a:ext cx="153888" cy="1485895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sz="1000" b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04B6D2-F868-492E-8371-701F4F99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9372" y="541695"/>
            <a:ext cx="153888" cy="5101869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lang="nl-NL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491C4D-045B-4D79-8E4E-A715678E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3163" y="6413498"/>
            <a:ext cx="4500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B3F14-D836-496B-80A2-23BE75BD68C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Deltares_Logo_klein">
            <a:extLst>
              <a:ext uri="{FF2B5EF4-FFF2-40B4-BE49-F238E27FC236}">
                <a16:creationId xmlns:a16="http://schemas.microsoft.com/office/drawing/2014/main" id="{CA5E38F1-EE2E-4740-B411-6A2F5838BECA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56" y="6267123"/>
            <a:ext cx="1188000" cy="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47" r:id="rId3"/>
    <p:sldLayoutId id="2147483691" r:id="rId4"/>
    <p:sldLayoutId id="2147483692" r:id="rId5"/>
    <p:sldLayoutId id="2147483664" r:id="rId6"/>
    <p:sldLayoutId id="2147483687" r:id="rId7"/>
    <p:sldLayoutId id="2147483689" r:id="rId8"/>
    <p:sldLayoutId id="2147483690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96" r:id="rId17"/>
    <p:sldLayoutId id="2147483682" r:id="rId18"/>
    <p:sldLayoutId id="2147483683" r:id="rId19"/>
    <p:sldLayoutId id="2147483749" r:id="rId20"/>
    <p:sldLayoutId id="2147483681" r:id="rId21"/>
    <p:sldLayoutId id="2147483752" r:id="rId22"/>
    <p:sldLayoutId id="2147483699" r:id="rId23"/>
    <p:sldLayoutId id="2147483748" r:id="rId24"/>
    <p:sldLayoutId id="2147483656" r:id="rId25"/>
    <p:sldLayoutId id="2147483753" r:id="rId26"/>
    <p:sldLayoutId id="2147483698" r:id="rId27"/>
    <p:sldLayoutId id="2147483754" r:id="rId28"/>
    <p:sldLayoutId id="2147483756" r:id="rId2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24000" indent="-324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8000" indent="-32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24000" indent="-3240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+mj-lt"/>
        <a:buAutoNum type="arabicPeriod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648000" indent="-324000" algn="l" defTabSz="914400" rtl="0" eaLnBrk="1" latinLnBrk="0" hangingPunct="1">
        <a:lnSpc>
          <a:spcPct val="90000"/>
        </a:lnSpc>
        <a:spcBef>
          <a:spcPts val="500"/>
        </a:spcBef>
        <a:buSzPct val="95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1110" userDrawn="1">
          <p15:clr>
            <a:srgbClr val="F26B43"/>
          </p15:clr>
        </p15:guide>
        <p15:guide id="3" pos="476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6" pos="792" userDrawn="1">
          <p15:clr>
            <a:srgbClr val="F26B43"/>
          </p15:clr>
        </p15:guide>
        <p15:guide id="7" orient="horz" pos="3833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pos="7098" userDrawn="1">
          <p15:clr>
            <a:srgbClr val="F26B43"/>
          </p15:clr>
        </p15:guide>
        <p15:guide id="10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Tijdelijke aanduiding voor afbeelding 17">
            <a:extLst>
              <a:ext uri="{FF2B5EF4-FFF2-40B4-BE49-F238E27FC236}">
                <a16:creationId xmlns:a16="http://schemas.microsoft.com/office/drawing/2014/main" id="{AA69BC65-8AFE-4119-BE77-AE1B7096E43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>
            <a:fillRect/>
          </a:stretch>
        </p:blipFill>
        <p:spPr/>
      </p:pic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B7F9F16-38F3-4C18-8CF0-49A766FB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38C8FD7-55FC-4DBD-825A-309E45D66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endParaRPr lang="en-GB" altLang="en-US" sz="2133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D510B812-7AC5-475D-ACB5-69A9EF35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18D4A5E8-322A-4392-899C-82090DBD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010081-142B-471A-8A79-433EA62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Deltares Open Archive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7F40214-05A9-459B-91CB-FE5EED0528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Naam </a:t>
            </a:r>
            <a:r>
              <a:rPr lang="en-GB" dirty="0" err="1"/>
              <a:t>Achternaam</a:t>
            </a:r>
            <a:endParaRPr lang="en-GB" dirty="0"/>
          </a:p>
        </p:txBody>
      </p:sp>
      <p:pic>
        <p:nvPicPr>
          <p:cNvPr id="10" name="Picture 2" descr="Afbeeldingsresultaat voor archive">
            <a:extLst>
              <a:ext uri="{FF2B5EF4-FFF2-40B4-BE49-F238E27FC236}">
                <a16:creationId xmlns:a16="http://schemas.microsoft.com/office/drawing/2014/main" id="{93200AAA-A93E-401E-AC96-263F481C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21" y="3854640"/>
            <a:ext cx="4004480" cy="300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EB-D4E7-40A5-BD65-D906E68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97" y="533400"/>
            <a:ext cx="11262783" cy="611187"/>
          </a:xfrm>
        </p:spPr>
        <p:txBody>
          <a:bodyPr/>
          <a:lstStyle/>
          <a:p>
            <a:r>
              <a:rPr lang="en-GB" altLang="en-US" sz="3600" dirty="0"/>
              <a:t>Archive: search &amp; download datasets – download </a:t>
            </a:r>
            <a:br>
              <a:rPr lang="en-GB" altLang="en-US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409E-B046-47BF-9B23-B2C2DFA7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84349"/>
            <a:ext cx="4110665" cy="4300539"/>
          </a:xfrm>
        </p:spPr>
        <p:txBody>
          <a:bodyPr/>
          <a:lstStyle/>
          <a:p>
            <a:pPr marL="0" indent="0">
              <a:tabLst>
                <a:tab pos="4190895" algn="l"/>
              </a:tabLst>
            </a:pPr>
            <a:endParaRPr lang="en-GB" altLang="en-US" sz="2400" dirty="0"/>
          </a:p>
          <a:p>
            <a:pPr marL="0" indent="0">
              <a:tabLst>
                <a:tab pos="4190895" algn="l"/>
              </a:tabLst>
            </a:pPr>
            <a:endParaRPr lang="en-GB" altLang="en-US" sz="2400" dirty="0"/>
          </a:p>
          <a:p>
            <a:pPr marL="0" indent="0">
              <a:buNone/>
              <a:tabLst>
                <a:tab pos="4190895" algn="l"/>
              </a:tabLst>
            </a:pPr>
            <a:r>
              <a:rPr lang="en-GB" altLang="en-US" dirty="0"/>
              <a:t>(or copy these files from hard drive and import by hand)</a:t>
            </a:r>
          </a:p>
          <a:p>
            <a:pPr marL="0" indent="0">
              <a:tabLst>
                <a:tab pos="4190895" algn="l"/>
              </a:tabLst>
            </a:pPr>
            <a:endParaRPr lang="en-GB" altLang="en-US" sz="2400" dirty="0"/>
          </a:p>
          <a:p>
            <a:pPr marL="0" indent="0"/>
            <a:endParaRPr lang="en-GB" altLang="en-US" sz="2400" dirty="0"/>
          </a:p>
          <a:p>
            <a:pPr marL="126997" indent="0"/>
            <a:endParaRPr lang="en-GB" altLang="en-US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7D138-E0EA-42EC-9BE6-FA484FC43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56"/>
          <a:stretch/>
        </p:blipFill>
        <p:spPr>
          <a:xfrm>
            <a:off x="1090650" y="3161785"/>
            <a:ext cx="10593279" cy="3137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50AE6-E0AD-4C31-AAD8-D4A024B74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83" y="1285862"/>
            <a:ext cx="7152117" cy="59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9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323B-BF65-4CE2-A27C-F52CC6FA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0928349" cy="611187"/>
          </a:xfrm>
        </p:spPr>
        <p:txBody>
          <a:bodyPr/>
          <a:lstStyle/>
          <a:p>
            <a:r>
              <a:rPr lang="en-IE" sz="3600" dirty="0"/>
              <a:t>Archive: create a new event</a:t>
            </a:r>
            <a:br>
              <a:rPr lang="en-IE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7ED0-9F3A-43D9-A36F-9238A74C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20" y="1784349"/>
            <a:ext cx="11088647" cy="430053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Archive Event Types are used to facilitate tagging and download of data. </a:t>
            </a:r>
            <a:r>
              <a:rPr lang="en-GB" dirty="0"/>
              <a:t>Make sure:</a:t>
            </a:r>
            <a:endParaRPr lang="en-US" dirty="0"/>
          </a:p>
          <a:p>
            <a:pPr>
              <a:lnSpc>
                <a:spcPct val="115000"/>
              </a:lnSpc>
              <a:buFont typeface="+mj-lt"/>
              <a:buAutoNum type="alphaLcParenR"/>
            </a:pPr>
            <a:r>
              <a:rPr lang="en-AU" dirty="0"/>
              <a:t>You use the same description for all areas of the same event. </a:t>
            </a:r>
            <a:br>
              <a:rPr lang="en-AU" dirty="0"/>
            </a:br>
            <a:r>
              <a:rPr lang="en-AU" dirty="0"/>
              <a:t>To test this: When you search for this event, filter on the description.</a:t>
            </a:r>
            <a:endParaRPr lang="en-US" dirty="0"/>
          </a:p>
          <a:p>
            <a:pPr>
              <a:lnSpc>
                <a:spcPct val="115000"/>
              </a:lnSpc>
              <a:spcAft>
                <a:spcPts val="1333"/>
              </a:spcAft>
              <a:buFont typeface="+mj-lt"/>
              <a:buAutoNum type="alphaLcParenR"/>
            </a:pPr>
            <a:r>
              <a:rPr lang="en-AU" dirty="0"/>
              <a:t>Astro timeseries run far enough into the future to cover the event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229B4-2512-4ECA-88C8-A59BE6BA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" y="3228845"/>
            <a:ext cx="1108864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323B-BF65-4CE2-A27C-F52CC6FA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0928349" cy="611187"/>
          </a:xfrm>
        </p:spPr>
        <p:txBody>
          <a:bodyPr/>
          <a:lstStyle/>
          <a:p>
            <a:r>
              <a:rPr lang="en-IE" sz="3600" dirty="0"/>
              <a:t>Archive: create a new event – create </a:t>
            </a:r>
            <a:br>
              <a:rPr lang="en-IE" sz="3600" dirty="0"/>
            </a:br>
            <a:r>
              <a:rPr lang="en-IE" sz="1800" dirty="0"/>
              <a:t>https://publicwiki.deltares.nl/display/FEWSDOC/25.+Using+the+Deltares+Open+Archive</a:t>
            </a:r>
            <a:br>
              <a:rPr lang="en-IE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7ED0-9F3A-43D9-A36F-9238A74C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Create an event, by tagging the data you’ve found for the June 2019 event</a:t>
            </a:r>
          </a:p>
          <a:p>
            <a:pPr marL="380990" indent="-380990"/>
            <a:r>
              <a:rPr lang="en-US" dirty="0"/>
              <a:t>Don’t all make the same event</a:t>
            </a:r>
          </a:p>
          <a:p>
            <a:pPr marL="380990" indent="-380990"/>
            <a:r>
              <a:rPr lang="en-US" dirty="0"/>
              <a:t>Tag </a:t>
            </a:r>
            <a:r>
              <a:rPr lang="en-US" dirty="0" err="1"/>
              <a:t>Watercoach</a:t>
            </a:r>
            <a:r>
              <a:rPr lang="en-US" dirty="0"/>
              <a:t> Event</a:t>
            </a:r>
          </a:p>
          <a:p>
            <a:pPr marL="380990" indent="-380990"/>
            <a:endParaRPr lang="en-US" sz="2400" dirty="0"/>
          </a:p>
          <a:p>
            <a:pPr lvl="1">
              <a:buFontTx/>
              <a:buChar char="•"/>
            </a:pPr>
            <a:endParaRPr lang="en-GB" altLang="en-US" sz="2400" dirty="0"/>
          </a:p>
          <a:p>
            <a:endParaRPr lang="en-GB" altLang="en-US" sz="2133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CBE6B-E55E-4BFC-9686-EA9C065E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" y="3239766"/>
            <a:ext cx="11063244" cy="3670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17797A-4F88-4B77-9291-6A811850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" y="3271747"/>
            <a:ext cx="12192000" cy="26947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D4DA2B3-F053-43B1-84D8-6FD1C522FCFA}"/>
              </a:ext>
            </a:extLst>
          </p:cNvPr>
          <p:cNvSpPr/>
          <p:nvPr/>
        </p:nvSpPr>
        <p:spPr>
          <a:xfrm>
            <a:off x="37306" y="4379085"/>
            <a:ext cx="874119" cy="87411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243E4F-373D-4C9D-B680-36762F9FCC22}"/>
              </a:ext>
            </a:extLst>
          </p:cNvPr>
          <p:cNvSpPr/>
          <p:nvPr/>
        </p:nvSpPr>
        <p:spPr>
          <a:xfrm>
            <a:off x="8496267" y="3429000"/>
            <a:ext cx="480053" cy="4800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72840-BED7-4872-9F5E-46D3689B64BD}"/>
              </a:ext>
            </a:extLst>
          </p:cNvPr>
          <p:cNvSpPr/>
          <p:nvPr/>
        </p:nvSpPr>
        <p:spPr>
          <a:xfrm>
            <a:off x="37306" y="3525011"/>
            <a:ext cx="480053" cy="4800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506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BB668A-7AA8-458A-B5E4-F4401B50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" y="3239766"/>
            <a:ext cx="12192000" cy="3781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A323B-BF65-4CE2-A27C-F52CC6FA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0928349" cy="611187"/>
          </a:xfrm>
        </p:spPr>
        <p:txBody>
          <a:bodyPr/>
          <a:lstStyle/>
          <a:p>
            <a:r>
              <a:rPr lang="en-IE" sz="3600" dirty="0"/>
              <a:t>Archive: create a new event – save locally </a:t>
            </a:r>
            <a:br>
              <a:rPr lang="en-IE" sz="3600" dirty="0"/>
            </a:br>
            <a:r>
              <a:rPr lang="en-IE" sz="1800" dirty="0"/>
              <a:t>https://publicwiki.deltares.nl/display/FEWSDOC/25.+Using+the+Deltares+Open+Archive</a:t>
            </a:r>
            <a:br>
              <a:rPr lang="en-IE" sz="1800" dirty="0"/>
            </a:br>
            <a:br>
              <a:rPr lang="en-IE" dirty="0"/>
            </a:br>
            <a:endParaRPr lang="en-US" sz="1867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7ED0-9F3A-43D9-A36F-9238A74C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event is saved locally (</a:t>
            </a:r>
            <a:r>
              <a:rPr lang="en-US" altLang="en-US" dirty="0" err="1">
                <a:highlight>
                  <a:srgbClr val="FF0000"/>
                </a:highlight>
              </a:rPr>
              <a:t>redish</a:t>
            </a:r>
            <a:r>
              <a:rPr lang="en-US" altLang="en-US" dirty="0">
                <a:highlight>
                  <a:srgbClr val="FF0000"/>
                </a:highlight>
              </a:rPr>
              <a:t> background</a:t>
            </a:r>
            <a:r>
              <a:rPr lang="en-US" altLang="en-US" dirty="0"/>
              <a:t>)</a:t>
            </a:r>
            <a:endParaRPr lang="en-US" dirty="0"/>
          </a:p>
          <a:p>
            <a:pPr lvl="1">
              <a:buFontTx/>
              <a:buChar char="•"/>
            </a:pPr>
            <a:endParaRPr lang="en-GB" altLang="en-US" sz="2400" dirty="0"/>
          </a:p>
          <a:p>
            <a:endParaRPr lang="en-GB" altLang="en-US" sz="2133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BB668A-7AA8-458A-B5E4-F4401B50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" y="3239766"/>
            <a:ext cx="12192000" cy="3781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A323B-BF65-4CE2-A27C-F52CC6FA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0928349" cy="611187"/>
          </a:xfrm>
        </p:spPr>
        <p:txBody>
          <a:bodyPr/>
          <a:lstStyle/>
          <a:p>
            <a:r>
              <a:rPr lang="en-IE" sz="3600" dirty="0"/>
              <a:t>Archive: create a new event – upload </a:t>
            </a:r>
            <a:br>
              <a:rPr lang="en-IE" sz="3600" dirty="0"/>
            </a:br>
            <a:r>
              <a:rPr lang="en-IE" sz="1800" dirty="0"/>
              <a:t>https://publicwiki.deltares.nl/display/FEWSDOC/25.+Using+the+Deltares+Open+Archive</a:t>
            </a:r>
            <a:br>
              <a:rPr lang="en-IE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7ED0-9F3A-43D9-A36F-9238A74C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You can upload events you’ve created to the archive with the upload button</a:t>
            </a:r>
          </a:p>
          <a:p>
            <a:pPr marL="0" indent="0">
              <a:buNone/>
            </a:pPr>
            <a:r>
              <a:rPr lang="en-US" dirty="0"/>
              <a:t>Once they are uploaded, others can see your event (</a:t>
            </a:r>
            <a:r>
              <a:rPr lang="en-US" dirty="0">
                <a:highlight>
                  <a:srgbClr val="00DD9D"/>
                </a:highlight>
              </a:rPr>
              <a:t>green background</a:t>
            </a:r>
            <a:r>
              <a:rPr lang="en-US" dirty="0"/>
              <a:t>)</a:t>
            </a:r>
          </a:p>
          <a:p>
            <a:pPr lvl="1">
              <a:buFontTx/>
              <a:buChar char="•"/>
            </a:pPr>
            <a:endParaRPr lang="en-GB" altLang="en-US" sz="2400" dirty="0"/>
          </a:p>
          <a:p>
            <a:endParaRPr lang="en-GB" altLang="en-US" sz="2133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4DA2B3-F053-43B1-84D8-6FD1C522FCFA}"/>
              </a:ext>
            </a:extLst>
          </p:cNvPr>
          <p:cNvSpPr/>
          <p:nvPr/>
        </p:nvSpPr>
        <p:spPr>
          <a:xfrm>
            <a:off x="37306" y="4379085"/>
            <a:ext cx="874119" cy="8741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243E4F-373D-4C9D-B680-36762F9FCC22}"/>
              </a:ext>
            </a:extLst>
          </p:cNvPr>
          <p:cNvSpPr/>
          <p:nvPr/>
        </p:nvSpPr>
        <p:spPr>
          <a:xfrm>
            <a:off x="8496267" y="3429000"/>
            <a:ext cx="480053" cy="4800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CBE6B-E55E-4BFC-9686-EA9C065E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" y="3239766"/>
            <a:ext cx="11063244" cy="3670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DE3E73-46E7-49B5-8CE1-49286D80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4" y="3239766"/>
            <a:ext cx="12192000" cy="37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0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0FE5-298E-4428-898B-4B316C7E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0029"/>
            <a:ext cx="10928349" cy="611187"/>
          </a:xfrm>
        </p:spPr>
        <p:txBody>
          <a:bodyPr/>
          <a:lstStyle/>
          <a:p>
            <a:r>
              <a:rPr lang="en-GB" altLang="en-US" sz="3600" dirty="0"/>
              <a:t>Archive: search &amp; download events – search</a:t>
            </a:r>
            <a:r>
              <a:rPr lang="en-IE" sz="3600" dirty="0"/>
              <a:t> </a:t>
            </a:r>
            <a:br>
              <a:rPr lang="en-IE" sz="3600" dirty="0"/>
            </a:br>
            <a:r>
              <a:rPr lang="en-IE" sz="1800" dirty="0"/>
              <a:t>https://publicwiki.deltares.nl/display/FEWSDOC/25.+Using+the+Deltares+Open+Archive</a:t>
            </a:r>
            <a:br>
              <a:rPr lang="en-IE" sz="1800" dirty="0"/>
            </a:br>
            <a:r>
              <a:rPr lang="en-GB" altLang="en-US" sz="1867" dirty="0"/>
              <a:t> </a:t>
            </a:r>
            <a:endParaRPr lang="en-US" sz="1867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ED5E-1772-4D48-9587-7BAE8C44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62125"/>
            <a:ext cx="11262783" cy="430053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Archive Catalogue display go to the tab “search and download events”</a:t>
            </a:r>
          </a:p>
          <a:p>
            <a:pPr lvl="1"/>
            <a:r>
              <a:rPr lang="en-GB" sz="1800" dirty="0"/>
              <a:t>Select an Area, Select (wide) time period, Press Search</a:t>
            </a:r>
          </a:p>
          <a:p>
            <a:pPr lvl="1"/>
            <a:r>
              <a:rPr lang="en-GB" sz="1800" dirty="0"/>
              <a:t>Filter for the relevant event type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 </a:t>
            </a:r>
          </a:p>
          <a:p>
            <a:pPr marL="0" indent="0"/>
            <a:endParaRPr lang="en-GB" dirty="0"/>
          </a:p>
          <a:p>
            <a:pPr>
              <a:buFont typeface="+mj-lt"/>
              <a:buAutoNum type="arabicPeriod"/>
            </a:pPr>
            <a:endParaRPr lang="en-GB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2DC77-3549-429A-8FA7-7D16CAE8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05" y="1980894"/>
            <a:ext cx="342948" cy="330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64A95-C001-4C04-BDCA-EC1C741E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56927"/>
            <a:ext cx="9908105" cy="41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4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0FE5-298E-4428-898B-4B316C7E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11262783" cy="611187"/>
          </a:xfrm>
        </p:spPr>
        <p:txBody>
          <a:bodyPr/>
          <a:lstStyle/>
          <a:p>
            <a:r>
              <a:rPr lang="en-GB" altLang="en-US" sz="3600" dirty="0"/>
              <a:t>Archive: search &amp; download events – interrogate</a:t>
            </a:r>
            <a:r>
              <a:rPr lang="en-IE" sz="3600" dirty="0"/>
              <a:t> </a:t>
            </a:r>
            <a:br>
              <a:rPr lang="en-IE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ED5E-1772-4D48-9587-7BAE8C44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4349"/>
            <a:ext cx="11262783" cy="430053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can check the contents of an event data set(s)</a:t>
            </a:r>
          </a:p>
          <a:p>
            <a:pPr marL="0" indent="0">
              <a:buNone/>
            </a:pPr>
            <a:r>
              <a:rPr lang="en-GB" dirty="0"/>
              <a:t>						Summary,        Parameters,       Locations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 </a:t>
            </a:r>
          </a:p>
          <a:p>
            <a:pPr marL="0" indent="0"/>
            <a:endParaRPr lang="en-GB" dirty="0"/>
          </a:p>
          <a:p>
            <a:pPr>
              <a:buFont typeface="+mj-lt"/>
              <a:buAutoNum type="arabicPeriod"/>
            </a:pPr>
            <a:endParaRPr lang="en-GB" alt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4A95-C001-4C04-BDCA-EC1C741E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56927"/>
            <a:ext cx="9908105" cy="410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7AB5-835B-4E75-A778-0F6D1CD4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78" y="2100642"/>
            <a:ext cx="342948" cy="330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03244-2C82-4EE7-BD16-B86C3AA5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55" y="2110388"/>
            <a:ext cx="342948" cy="330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7225DD-FD90-44C3-B24E-144CE9F26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415" y="2100642"/>
            <a:ext cx="342948" cy="33024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4E514E-16F4-4046-8758-21174B2630DE}"/>
              </a:ext>
            </a:extLst>
          </p:cNvPr>
          <p:cNvSpPr/>
          <p:nvPr/>
        </p:nvSpPr>
        <p:spPr>
          <a:xfrm>
            <a:off x="6393392" y="2756927"/>
            <a:ext cx="3514712" cy="278430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554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0FE5-298E-4428-898B-4B316C7E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0928349" cy="611187"/>
          </a:xfrm>
        </p:spPr>
        <p:txBody>
          <a:bodyPr/>
          <a:lstStyle/>
          <a:p>
            <a:r>
              <a:rPr lang="en-GB" altLang="en-US" sz="3600" dirty="0"/>
              <a:t>Archive: search &amp; download events – download</a:t>
            </a:r>
            <a:br>
              <a:rPr lang="en-GB" altLang="en-US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ED5E-1772-4D48-9587-7BAE8C44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62125"/>
            <a:ext cx="11262783" cy="430053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 all data in this dataset is relevant:</a:t>
            </a:r>
          </a:p>
          <a:p>
            <a:pPr>
              <a:buFont typeface="+mj-lt"/>
              <a:buAutoNum type="arabicPeriod"/>
            </a:pPr>
            <a:r>
              <a:rPr lang="en-GB" dirty="0"/>
              <a:t>Select an event and download the data set with the download and import button</a:t>
            </a:r>
          </a:p>
          <a:p>
            <a:pPr>
              <a:buFont typeface="+mj-lt"/>
              <a:buAutoNum type="arabicPeriod"/>
            </a:pPr>
            <a:r>
              <a:rPr lang="en-GB" dirty="0"/>
              <a:t>From the Data Viewer, check if the data has been imported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 </a:t>
            </a:r>
          </a:p>
          <a:p>
            <a:pPr marL="0" indent="0"/>
            <a:endParaRPr lang="en-GB" dirty="0"/>
          </a:p>
          <a:p>
            <a:pPr>
              <a:buFont typeface="+mj-lt"/>
              <a:buAutoNum type="arabicPeriod"/>
            </a:pPr>
            <a:endParaRPr lang="en-GB" alt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F176D-D5BC-4598-81D7-E6E920C3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4349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214D859-6E80-4293-B3A9-8DD3D60F6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-1" b="19819"/>
          <a:stretch/>
        </p:blipFill>
        <p:spPr>
          <a:xfrm>
            <a:off x="-1" y="2784349"/>
            <a:ext cx="12191999" cy="3009471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9863-DE43-47AA-A7EA-1DD9EB9A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the dataset contains more information than you need:</a:t>
            </a:r>
          </a:p>
          <a:p>
            <a:pPr>
              <a:buFont typeface="+mj-lt"/>
              <a:buAutoNum type="arabicPeriod"/>
            </a:pPr>
            <a:r>
              <a:rPr lang="en-GB" dirty="0"/>
              <a:t>Select an event and download the data set with the download button</a:t>
            </a:r>
          </a:p>
          <a:p>
            <a:pPr>
              <a:buFont typeface="+mj-lt"/>
              <a:buAutoNum type="arabicPeriod"/>
            </a:pPr>
            <a:r>
              <a:rPr lang="en-GB" dirty="0"/>
              <a:t>…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4A2AEFF-18FD-497A-8A74-2BD9BBE64FCF}"/>
              </a:ext>
            </a:extLst>
          </p:cNvPr>
          <p:cNvSpPr txBox="1">
            <a:spLocks/>
          </p:cNvSpPr>
          <p:nvPr/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altLang="en-US" dirty="0"/>
              <a:t>Archive: search &amp; download events – download</a:t>
            </a:r>
            <a:br>
              <a:rPr lang="en-IE" dirty="0"/>
            </a:br>
            <a:r>
              <a:rPr lang="en-IE" sz="1800" dirty="0"/>
              <a:t>https://publicwiki.deltares.nl/display/FEWSDOC/25.+Using+the+Deltares+Open+Archive</a:t>
            </a: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4E28D-5CBF-4D4B-8874-F0E12340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7936" r="-1" b="415"/>
          <a:stretch/>
        </p:blipFill>
        <p:spPr>
          <a:xfrm>
            <a:off x="1" y="5804965"/>
            <a:ext cx="12191999" cy="437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84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BAD-A25B-4C76-8930-A839EC98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513" y="1497102"/>
            <a:ext cx="4129383" cy="4300539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/>
              <a:t>Remove data from download folder you don’t want to import (e.g. NWP grids)</a:t>
            </a:r>
          </a:p>
          <a:p>
            <a:pPr>
              <a:buFont typeface="+mj-lt"/>
              <a:buAutoNum type="arabicPeriod" startAt="2"/>
            </a:pPr>
            <a:r>
              <a:rPr lang="en-GB" dirty="0"/>
              <a:t>Import all downloaded data with the Archive Import workflow </a:t>
            </a:r>
          </a:p>
          <a:p>
            <a:pPr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9A42A3-BA04-4FD5-BB37-60946A08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3"/>
            <a:ext cx="7536160" cy="5522415"/>
          </a:xfrm>
          <a:prstGeom prst="rect">
            <a:avLst/>
          </a:prstGeom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C85ACD02-CCF4-4767-AF41-9B7145E98901}"/>
              </a:ext>
            </a:extLst>
          </p:cNvPr>
          <p:cNvSpPr txBox="1">
            <a:spLocks/>
          </p:cNvSpPr>
          <p:nvPr/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altLang="en-US" dirty="0"/>
              <a:t>Archive: search &amp; download events – import</a:t>
            </a:r>
            <a:br>
              <a:rPr lang="en-GB" altLang="en-US" dirty="0"/>
            </a:br>
            <a:r>
              <a:rPr lang="en-IE" sz="1800" dirty="0"/>
              <a:t>https://publicwiki.deltares.nl/display/FEWSDOC/25.+Using+the+Deltares+Open+Archive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822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8D5B-A55B-493C-ABE1-5C7DC43D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0928349" cy="611187"/>
          </a:xfrm>
        </p:spPr>
        <p:txBody>
          <a:bodyPr/>
          <a:lstStyle/>
          <a:p>
            <a:r>
              <a:rPr lang="en-US" sz="3600" dirty="0"/>
              <a:t>Deltares Open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7385-F9C7-412B-9BC9-439B26A0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altLang="en-US" u="sng" dirty="0">
                <a:solidFill>
                  <a:srgbClr val="FF0000"/>
                </a:solidFill>
              </a:rPr>
              <a:t>Open Archive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is an optional component of Delft-FEWS to facilitate </a:t>
            </a:r>
            <a:r>
              <a:rPr lang="en-US" altLang="en-US" u="sng" dirty="0">
                <a:solidFill>
                  <a:srgbClr val="FF0000"/>
                </a:solidFill>
              </a:rPr>
              <a:t>long term storage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of data like observations, forecasts, external forecasts, forecaster notes, products, rating curves and configuration. </a:t>
            </a:r>
          </a:p>
          <a:p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The archive can be accessed from the Delft-FEWS client by the so-called "archive display". From this display the archive can be queried and </a:t>
            </a:r>
            <a:r>
              <a:rPr lang="en-US" altLang="en-US" u="sng" dirty="0">
                <a:solidFill>
                  <a:srgbClr val="FF0000"/>
                </a:solidFill>
              </a:rPr>
              <a:t>data can be downloaded to the local file system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and imported in a Delft-FEWS local data store. </a:t>
            </a:r>
          </a:p>
          <a:p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The Delft-FEWS archive can be coupled to the Delft-FEWS central database. When historical data is not found in the central database, the Delft-FEWS data store will be searched and used from the archive. This feature, the </a:t>
            </a:r>
            <a:r>
              <a:rPr lang="en-US" altLang="en-US" u="sng" dirty="0">
                <a:solidFill>
                  <a:srgbClr val="FF0000"/>
                </a:solidFill>
              </a:rPr>
              <a:t>seamless integration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, is available in the time series display for external historical scalar data and in the pi-web service also for simulated forecast scalar data.</a:t>
            </a:r>
            <a:endParaRPr lang="en-GB" alt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7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B90339C-2640-4958-9309-2E6402B0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85"/>
          <a:stretch/>
        </p:blipFill>
        <p:spPr>
          <a:xfrm>
            <a:off x="1" y="1320805"/>
            <a:ext cx="8033655" cy="55371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EE02-7773-461F-B980-73AF6204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07" y="1477695"/>
            <a:ext cx="4004681" cy="1920345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pPr marL="380990" indent="-380990">
              <a:lnSpc>
                <a:spcPct val="115000"/>
              </a:lnSpc>
              <a:buFont typeface="+mj-lt"/>
              <a:buAutoNum type="arabicPeriod"/>
              <a:tabLst>
                <a:tab pos="342891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n-AU" dirty="0"/>
              <a:t>Set system time to last available observation</a:t>
            </a:r>
          </a:p>
          <a:p>
            <a:pPr marL="380990" indent="-380990">
              <a:lnSpc>
                <a:spcPct val="115000"/>
              </a:lnSpc>
              <a:buFont typeface="+mj-lt"/>
              <a:buAutoNum type="arabicPeriod"/>
              <a:tabLst>
                <a:tab pos="342891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n-GB" dirty="0"/>
              <a:t>Process observed data</a:t>
            </a:r>
          </a:p>
          <a:p>
            <a:pPr marL="380990" indent="-380990">
              <a:lnSpc>
                <a:spcPct val="115000"/>
              </a:lnSpc>
              <a:buFont typeface="+mj-lt"/>
              <a:buAutoNum type="arabicPeriod"/>
              <a:tabLst>
                <a:tab pos="342891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n-GB" dirty="0">
                <a:ea typeface="Times New Roman" panose="02020603050405020304" pitchFamily="18" charset="0"/>
              </a:rPr>
              <a:t>Processing NWP data in the 6-hour interval (Batch: start and end time)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FAC7647-86E0-4F08-88EB-AC60B759ACB4}"/>
              </a:ext>
            </a:extLst>
          </p:cNvPr>
          <p:cNvSpPr txBox="1">
            <a:spLocks/>
          </p:cNvSpPr>
          <p:nvPr/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localDataStore</a:t>
            </a:r>
            <a:r>
              <a:rPr lang="en-US" dirty="0"/>
              <a:t> – process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6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EE02-7773-461F-B980-73AF6204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AU" dirty="0"/>
              <a:t>Spend time checking your local data store in Spatial display</a:t>
            </a:r>
            <a:r>
              <a:rPr lang="en-US" dirty="0"/>
              <a:t>. </a:t>
            </a:r>
            <a:br>
              <a:rPr lang="en-US" dirty="0"/>
            </a:br>
            <a:r>
              <a:rPr lang="en-AU" dirty="0">
                <a:cs typeface="+mn-cs"/>
              </a:rPr>
              <a:t>Spot check every x hours (change current system time) if data is complete. 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en-GB" dirty="0"/>
              <a:t>Make a backup of your local data store and all the data for the event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380990" indent="-380990">
              <a:lnSpc>
                <a:spcPct val="115000"/>
              </a:lnSpc>
              <a:buFont typeface="+mj-lt"/>
              <a:buAutoNum type="arabicPeriod"/>
              <a:tabLst>
                <a:tab pos="342891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endParaRPr lang="en-US" dirty="0"/>
          </a:p>
          <a:p>
            <a:pPr marL="380990" indent="-380990">
              <a:tabLst>
                <a:tab pos="342891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21FCBB-395B-4C4C-9CE2-B47E2A868036}"/>
              </a:ext>
            </a:extLst>
          </p:cNvPr>
          <p:cNvSpPr txBox="1">
            <a:spLocks/>
          </p:cNvSpPr>
          <p:nvPr/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localDataStore</a:t>
            </a:r>
            <a:r>
              <a:rPr lang="en-US" dirty="0"/>
              <a:t> – check data and save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04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jdelijke aanduiding voor afbeelding 128">
            <a:extLst>
              <a:ext uri="{FF2B5EF4-FFF2-40B4-BE49-F238E27FC236}">
                <a16:creationId xmlns:a16="http://schemas.microsoft.com/office/drawing/2014/main" id="{FA1B1A6D-3A86-4F95-8D24-AF1A478F45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E853615-DEEB-4AE7-AF32-85B217A8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9B139452-27B1-41DF-AF0F-C8980743A8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facebook.com/</a:t>
            </a:r>
            <a:r>
              <a:rPr lang="en-GB" dirty="0" err="1"/>
              <a:t>deltaresNL</a:t>
            </a:r>
            <a:endParaRPr lang="en-GB" dirty="0"/>
          </a:p>
          <a:p>
            <a:r>
              <a:rPr lang="en-GB" dirty="0"/>
              <a:t>linkedin.com/company/</a:t>
            </a:r>
            <a:r>
              <a:rPr lang="en-GB" dirty="0" err="1"/>
              <a:t>deltares</a:t>
            </a:r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deltares</a:t>
            </a:r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deltaresNL</a:t>
            </a:r>
            <a:endParaRPr lang="en-GB" dirty="0"/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7498EAD-D9BC-4497-809D-90BAC7FC8F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E748CDC-89CE-4868-BBD3-314EE3C75CA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527063-DA4D-4620-ABD9-F492B543D31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42B3F14-D836-496B-80A2-23BE75BD68CB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0" name="Tijdelijke aanduiding voor tekst 29">
            <a:extLst>
              <a:ext uri="{FF2B5EF4-FFF2-40B4-BE49-F238E27FC236}">
                <a16:creationId xmlns:a16="http://schemas.microsoft.com/office/drawing/2014/main" id="{8BAE38E2-1983-4050-827C-41B7773A60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www.deltares.nl</a:t>
            </a:r>
          </a:p>
        </p:txBody>
      </p:sp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0FFFB232-6F62-4B57-BB77-335815282DE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info@deltares.nl</a:t>
            </a:r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02F24713-9C0A-4AFA-A00E-70022DA3DE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deltares</a:t>
            </a:r>
            <a:endParaRPr lang="en-GB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72DACC00-A9E9-4C5F-BFBC-C16A5B1294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deltares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78CAA8E6-A1D0-47B0-8ED6-0866768465F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linkedin.com/company/</a:t>
            </a:r>
            <a:r>
              <a:rPr lang="en-GB" dirty="0" err="1"/>
              <a:t>deltares</a:t>
            </a:r>
            <a:endParaRPr lang="en-GB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2F13401B-702F-48C9-B15A-134CFFE50A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GB" dirty="0"/>
              <a:t>facebook.com/</a:t>
            </a:r>
            <a:r>
              <a:rPr lang="en-GB" dirty="0" err="1"/>
              <a:t>deltaresNL</a:t>
            </a:r>
            <a:endParaRPr lang="en-GB" dirty="0"/>
          </a:p>
        </p:txBody>
      </p:sp>
      <p:sp>
        <p:nvSpPr>
          <p:cNvPr id="131" name="Tijdelijke aanduiding voor afbeelding 130">
            <a:extLst>
              <a:ext uri="{FF2B5EF4-FFF2-40B4-BE49-F238E27FC236}">
                <a16:creationId xmlns:a16="http://schemas.microsoft.com/office/drawing/2014/main" id="{57CA46A9-1D4A-467A-A87B-6BD96604A40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32" name="Tijdelijke aanduiding voor afbeelding 131">
            <a:extLst>
              <a:ext uri="{FF2B5EF4-FFF2-40B4-BE49-F238E27FC236}">
                <a16:creationId xmlns:a16="http://schemas.microsoft.com/office/drawing/2014/main" id="{18E735EB-9646-4D6D-BFE0-DDD1E99DDAE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33" name="Tijdelijke aanduiding voor afbeelding 132">
            <a:extLst>
              <a:ext uri="{FF2B5EF4-FFF2-40B4-BE49-F238E27FC236}">
                <a16:creationId xmlns:a16="http://schemas.microsoft.com/office/drawing/2014/main" id="{5C898AB1-C463-4387-91E7-C06B9A74641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34" name="Tijdelijke aanduiding voor afbeelding 133">
            <a:extLst>
              <a:ext uri="{FF2B5EF4-FFF2-40B4-BE49-F238E27FC236}">
                <a16:creationId xmlns:a16="http://schemas.microsoft.com/office/drawing/2014/main" id="{0D28C0E5-4C65-4285-85FF-093CDD6A3BB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35" name="Tijdelijke aanduiding voor afbeelding 134">
            <a:extLst>
              <a:ext uri="{FF2B5EF4-FFF2-40B4-BE49-F238E27FC236}">
                <a16:creationId xmlns:a16="http://schemas.microsoft.com/office/drawing/2014/main" id="{4091A081-5427-48B3-92ED-7E3D18FA314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36" name="Tijdelijke aanduiding voor afbeelding 135">
            <a:extLst>
              <a:ext uri="{FF2B5EF4-FFF2-40B4-BE49-F238E27FC236}">
                <a16:creationId xmlns:a16="http://schemas.microsoft.com/office/drawing/2014/main" id="{50708FCB-95E4-42BE-B3D9-A5494748500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47058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561E-0ADD-4192-A001-983F3C80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0928349" cy="611187"/>
          </a:xfrm>
        </p:spPr>
        <p:txBody>
          <a:bodyPr/>
          <a:lstStyle/>
          <a:p>
            <a:r>
              <a:rPr lang="en-US" sz="3600" dirty="0"/>
              <a:t>What can be stored in the Open Archive?</a:t>
            </a:r>
            <a:r>
              <a:rPr lang="en-US" sz="3600" b="0" dirty="0"/>
              <a:t>​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649B-61E7-47A0-BB9F-F22E7745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2125"/>
            <a:ext cx="11262783" cy="4300539"/>
          </a:xfrm>
        </p:spPr>
        <p:txBody>
          <a:bodyPr/>
          <a:lstStyle/>
          <a:p>
            <a:pPr defTabSz="283626">
              <a:buFontTx/>
              <a:buChar char="•"/>
              <a:tabLst>
                <a:tab pos="3941135" algn="l"/>
              </a:tabLst>
            </a:pPr>
            <a:r>
              <a:rPr lang="en-GB" altLang="en-US" dirty="0"/>
              <a:t>Delft-FEWS can archive the following </a:t>
            </a:r>
            <a:r>
              <a:rPr lang="en-GB" altLang="en-US" dirty="0">
                <a:solidFill>
                  <a:srgbClr val="FF0000"/>
                </a:solidFill>
              </a:rPr>
              <a:t>Types</a:t>
            </a:r>
            <a:r>
              <a:rPr lang="en-GB" altLang="en-US" dirty="0"/>
              <a:t> of data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r>
              <a:rPr lang="en-GB" altLang="en-US" sz="1800" dirty="0" err="1"/>
              <a:t>exportObserved</a:t>
            </a:r>
            <a:r>
              <a:rPr lang="en-GB" altLang="en-US" sz="1800" dirty="0"/>
              <a:t>		</a:t>
            </a:r>
            <a:r>
              <a:rPr lang="en-GB" altLang="en-US" sz="1800" dirty="0">
                <a:solidFill>
                  <a:srgbClr val="FF0000"/>
                </a:solidFill>
              </a:rPr>
              <a:t>External historical </a:t>
            </a:r>
            <a:r>
              <a:rPr lang="en-GB" altLang="en-US" sz="1800" dirty="0"/>
              <a:t>(observed) time series (scalars and grids)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r>
              <a:rPr lang="en-GB" altLang="en-US" sz="1800" dirty="0" err="1"/>
              <a:t>exportSimulated</a:t>
            </a:r>
            <a:r>
              <a:rPr lang="en-GB" altLang="en-US" sz="1800" dirty="0"/>
              <a:t>:		</a:t>
            </a:r>
            <a:r>
              <a:rPr lang="en-GB" altLang="en-US" sz="1800" dirty="0">
                <a:solidFill>
                  <a:srgbClr val="FF0000"/>
                </a:solidFill>
              </a:rPr>
              <a:t>Simulates time series </a:t>
            </a:r>
            <a:r>
              <a:rPr lang="en-GB" altLang="en-US" sz="1800" dirty="0"/>
              <a:t>(scalars and grids) with </a:t>
            </a:r>
            <a:br>
              <a:rPr lang="en-GB" altLang="en-US" sz="1800" dirty="0"/>
            </a:br>
            <a:r>
              <a:rPr lang="en-GB" altLang="en-US" sz="1800" dirty="0"/>
              <a:t>										</a:t>
            </a:r>
            <a:r>
              <a:rPr lang="en-GB" altLang="en-US" sz="1800" dirty="0">
                <a:solidFill>
                  <a:srgbClr val="FF0000"/>
                </a:solidFill>
              </a:rPr>
              <a:t>modifiers</a:t>
            </a:r>
            <a:r>
              <a:rPr lang="en-GB" altLang="en-US" sz="1800" dirty="0"/>
              <a:t>, </a:t>
            </a:r>
            <a:r>
              <a:rPr lang="en-GB" altLang="en-US" dirty="0">
                <a:solidFill>
                  <a:srgbClr val="FF0000"/>
                </a:solidFill>
              </a:rPr>
              <a:t>model states</a:t>
            </a:r>
            <a:r>
              <a:rPr lang="en-GB" altLang="en-US" dirty="0"/>
              <a:t>, reports (run information)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r>
              <a:rPr lang="en-GB" altLang="en-US" sz="1800" dirty="0" err="1"/>
              <a:t>exportExternalForecast</a:t>
            </a:r>
            <a:r>
              <a:rPr lang="en-GB" altLang="en-US" sz="1800" dirty="0"/>
              <a:t>: 	</a:t>
            </a:r>
            <a:r>
              <a:rPr lang="en-GB" altLang="en-US" sz="1800" dirty="0">
                <a:solidFill>
                  <a:srgbClr val="FF0000"/>
                </a:solidFill>
              </a:rPr>
              <a:t>External Forecast time series </a:t>
            </a:r>
            <a:r>
              <a:rPr lang="en-GB" altLang="en-US" sz="1800" dirty="0"/>
              <a:t>(scalars and grids)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r>
              <a:rPr lang="en-GB" altLang="en-US" sz="1800" dirty="0" err="1"/>
              <a:t>exportMessages</a:t>
            </a:r>
            <a:r>
              <a:rPr lang="en-GB" altLang="en-US" sz="1800" dirty="0"/>
              <a:t>:		Bulletin board log messages (</a:t>
            </a:r>
            <a:r>
              <a:rPr lang="en-GB" altLang="en-US" sz="1800" dirty="0">
                <a:solidFill>
                  <a:srgbClr val="FF0000"/>
                </a:solidFill>
              </a:rPr>
              <a:t>forecaster notes</a:t>
            </a:r>
            <a:r>
              <a:rPr lang="en-GB" altLang="en-US" sz="1800" dirty="0"/>
              <a:t>)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r>
              <a:rPr lang="en-GB" altLang="en-US" sz="1800" dirty="0" err="1"/>
              <a:t>exportProducts</a:t>
            </a:r>
            <a:r>
              <a:rPr lang="en-GB" altLang="en-US" sz="1800" dirty="0"/>
              <a:t>:		Created end products (</a:t>
            </a:r>
            <a:r>
              <a:rPr lang="en-GB" altLang="en-US" sz="1800" dirty="0">
                <a:solidFill>
                  <a:srgbClr val="FF0000"/>
                </a:solidFill>
              </a:rPr>
              <a:t>reports</a:t>
            </a:r>
            <a:r>
              <a:rPr lang="en-GB" altLang="en-US" sz="1800" dirty="0"/>
              <a:t>, pdf, export files)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r>
              <a:rPr lang="en-GB" altLang="en-US" sz="1800" dirty="0" err="1"/>
              <a:t>exportRatingCurves</a:t>
            </a:r>
            <a:r>
              <a:rPr lang="en-GB" altLang="en-US" sz="1800" dirty="0"/>
              <a:t>		</a:t>
            </a:r>
            <a:r>
              <a:rPr lang="en-GB" altLang="en-US" sz="1800" dirty="0">
                <a:solidFill>
                  <a:srgbClr val="FF0000"/>
                </a:solidFill>
              </a:rPr>
              <a:t>Rating Curve time series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r>
              <a:rPr lang="en-GB" altLang="en-US" sz="1800" dirty="0" err="1"/>
              <a:t>exportConfig</a:t>
            </a:r>
            <a:r>
              <a:rPr lang="en-GB" altLang="en-US" sz="1800" dirty="0"/>
              <a:t>:		Current </a:t>
            </a:r>
            <a:r>
              <a:rPr lang="en-GB" altLang="en-US" sz="1800" dirty="0">
                <a:solidFill>
                  <a:srgbClr val="FF0000"/>
                </a:solidFill>
              </a:rPr>
              <a:t>FEWS configuration </a:t>
            </a:r>
            <a:r>
              <a:rPr lang="en-GB" altLang="en-US" sz="1800" dirty="0"/>
              <a:t>files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r>
              <a:rPr lang="en-GB" altLang="en-US" sz="1800" dirty="0" err="1"/>
              <a:t>exportSnapShot</a:t>
            </a:r>
            <a:r>
              <a:rPr lang="en-GB" altLang="en-US" sz="1800" dirty="0"/>
              <a:t>:		Creates a </a:t>
            </a:r>
            <a:r>
              <a:rPr lang="en-GB" altLang="en-US" sz="1800" dirty="0">
                <a:solidFill>
                  <a:srgbClr val="FF0000"/>
                </a:solidFill>
              </a:rPr>
              <a:t>dump of the database </a:t>
            </a:r>
            <a:r>
              <a:rPr lang="en-GB" altLang="en-US" sz="1800" dirty="0"/>
              <a:t>as local.ldb</a:t>
            </a:r>
          </a:p>
          <a:p>
            <a:pPr lvl="1" defTabSz="283626">
              <a:buFontTx/>
              <a:buChar char="•"/>
              <a:tabLst>
                <a:tab pos="3941135" algn="l"/>
              </a:tabLst>
            </a:pPr>
            <a:endParaRPr lang="en-GB" altLang="en-US" sz="1800" dirty="0"/>
          </a:p>
          <a:p>
            <a:pPr defTabSz="283626">
              <a:buFontTx/>
              <a:buChar char="•"/>
              <a:tabLst>
                <a:tab pos="3941135" algn="l"/>
              </a:tabLst>
            </a:pPr>
            <a:r>
              <a:rPr lang="en-US" altLang="en-US" dirty="0"/>
              <a:t>All archived data is stored in </a:t>
            </a:r>
            <a:r>
              <a:rPr lang="en-US" altLang="en-US" dirty="0" err="1"/>
              <a:t>NetCDF</a:t>
            </a:r>
            <a:r>
              <a:rPr lang="en-US" altLang="en-US" dirty="0"/>
              <a:t> files with an additional metadata file</a:t>
            </a:r>
          </a:p>
          <a:p>
            <a:pPr>
              <a:buFontTx/>
              <a:buChar char="•"/>
              <a:tabLst>
                <a:tab pos="4190895" algn="l"/>
              </a:tabLst>
            </a:pPr>
            <a:r>
              <a:rPr lang="en-US" altLang="en-US" dirty="0"/>
              <a:t>Metadata.xml file is used by the catalogue (is harvested)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4587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EB-D4E7-40A5-BD65-D906E68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1262783" cy="611187"/>
          </a:xfrm>
        </p:spPr>
        <p:txBody>
          <a:bodyPr/>
          <a:lstStyle/>
          <a:p>
            <a:r>
              <a:rPr lang="en-GB" altLang="en-US" sz="3600" dirty="0"/>
              <a:t>Archive Display – Area, Period, Dataset, Source</a:t>
            </a:r>
            <a:br>
              <a:rPr lang="en-GB" altLang="en-US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409E-B046-47BF-9B23-B2C2DFA7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  <a:tabLst>
                <a:tab pos="4190895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Areas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Sources </a:t>
            </a:r>
            <a:r>
              <a:rPr lang="en-GB" altLang="en-US" dirty="0"/>
              <a:t>are used to organize and filter the archived data</a:t>
            </a:r>
          </a:p>
          <a:p>
            <a:pPr lvl="1">
              <a:buFontTx/>
              <a:buChar char="•"/>
              <a:tabLst>
                <a:tab pos="4190895" algn="l"/>
              </a:tabLst>
            </a:pPr>
            <a:r>
              <a:rPr lang="en-GB" altLang="en-US" sz="1800" dirty="0">
                <a:solidFill>
                  <a:srgbClr val="FF0000"/>
                </a:solidFill>
              </a:rPr>
              <a:t>Areas</a:t>
            </a:r>
            <a:r>
              <a:rPr lang="en-GB" altLang="en-US" sz="1800" dirty="0"/>
              <a:t> are used in the folder name of the Archive folders</a:t>
            </a:r>
          </a:p>
          <a:p>
            <a:pPr lvl="1">
              <a:buFontTx/>
              <a:buChar char="•"/>
              <a:tabLst>
                <a:tab pos="4190895" algn="l"/>
              </a:tabLst>
            </a:pPr>
            <a:r>
              <a:rPr lang="en-GB" altLang="en-US" sz="1800" dirty="0">
                <a:solidFill>
                  <a:srgbClr val="FF0000"/>
                </a:solidFill>
              </a:rPr>
              <a:t>Sources</a:t>
            </a:r>
            <a:r>
              <a:rPr lang="en-GB" altLang="en-US" sz="1800" dirty="0"/>
              <a:t> can be used to subdivide archived series</a:t>
            </a:r>
          </a:p>
          <a:p>
            <a:pPr>
              <a:buFontTx/>
              <a:buChar char="•"/>
              <a:tabLst>
                <a:tab pos="4190895" algn="l"/>
              </a:tabLst>
            </a:pPr>
            <a:r>
              <a:rPr lang="en-GB" altLang="en-US" dirty="0"/>
              <a:t>NWP forecasts (external forecasts) are best split up in </a:t>
            </a:r>
            <a:br>
              <a:rPr lang="en-GB" altLang="en-US" dirty="0"/>
            </a:br>
            <a:r>
              <a:rPr lang="en-GB" altLang="en-US" dirty="0"/>
              <a:t>multiple </a:t>
            </a:r>
            <a:r>
              <a:rPr lang="en-GB" altLang="en-US" dirty="0">
                <a:solidFill>
                  <a:srgbClr val="FF0000"/>
                </a:solidFill>
              </a:rPr>
              <a:t>sources </a:t>
            </a:r>
            <a:r>
              <a:rPr lang="en-GB" altLang="en-US" dirty="0"/>
              <a:t>(UKMO, ECMWF, GFS)</a:t>
            </a:r>
          </a:p>
          <a:p>
            <a:pPr marL="0" indent="0"/>
            <a:endParaRPr lang="en-GB" altLang="en-US" dirty="0"/>
          </a:p>
          <a:p>
            <a:pPr marL="126997" indent="0"/>
            <a:endParaRPr lang="en-GB" altLang="en-US" dirty="0"/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930213-CD31-40B9-8663-1B9EBC8EE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t="4012" r="54779" b="4937"/>
          <a:stretch/>
        </p:blipFill>
        <p:spPr bwMode="auto">
          <a:xfrm>
            <a:off x="8808098" y="1762125"/>
            <a:ext cx="2052735" cy="166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0E4DF6-71D7-4499-8528-155D2123AF2E}"/>
              </a:ext>
            </a:extLst>
          </p:cNvPr>
          <p:cNvCxnSpPr>
            <a:cxnSpLocks/>
          </p:cNvCxnSpPr>
          <p:nvPr/>
        </p:nvCxnSpPr>
        <p:spPr>
          <a:xfrm>
            <a:off x="8211210" y="2251264"/>
            <a:ext cx="960107" cy="5628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A3BAE59-B84A-4D36-B247-F75CA4D5C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80"/>
          <a:stretch/>
        </p:blipFill>
        <p:spPr>
          <a:xfrm>
            <a:off x="0" y="3500439"/>
            <a:ext cx="12192000" cy="28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0FE5-298E-4428-898B-4B316C7E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0928349" cy="611187"/>
          </a:xfrm>
        </p:spPr>
        <p:txBody>
          <a:bodyPr/>
          <a:lstStyle/>
          <a:p>
            <a:r>
              <a:rPr lang="en-GB" altLang="en-US" sz="3600" dirty="0"/>
              <a:t>Archive: prepare the Stand Alone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ED5E-1772-4D48-9587-7BAE8C44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62125"/>
            <a:ext cx="11262783" cy="430053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Stop the Delft-FEWS Stand Alone and delete (or rename) your </a:t>
            </a:r>
            <a:r>
              <a:rPr lang="en-GB" dirty="0" err="1"/>
              <a:t>localdataStore</a:t>
            </a:r>
            <a:r>
              <a:rPr lang="en-GB" dirty="0"/>
              <a:t> folder</a:t>
            </a:r>
          </a:p>
          <a:p>
            <a:pPr>
              <a:buFont typeface="+mj-lt"/>
              <a:buAutoNum type="arabicPeriod"/>
            </a:pPr>
            <a:r>
              <a:rPr lang="en-GB" dirty="0"/>
              <a:t>Start the Delft-FEWS Stand Alone with an empty database</a:t>
            </a:r>
          </a:p>
          <a:p>
            <a:pPr marL="0" indent="0"/>
            <a:endParaRPr lang="en-GB" dirty="0"/>
          </a:p>
          <a:p>
            <a:pPr>
              <a:buFont typeface="+mj-lt"/>
              <a:buAutoNum type="arabicPeriod"/>
            </a:pPr>
            <a:endParaRPr lang="en-GB" alt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15A145-EEDD-4FB5-8BBC-75DBA96B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" y="3511306"/>
            <a:ext cx="12172893" cy="334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90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EB-D4E7-40A5-BD65-D906E68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26" y="533400"/>
            <a:ext cx="11262783" cy="611187"/>
          </a:xfrm>
        </p:spPr>
        <p:txBody>
          <a:bodyPr/>
          <a:lstStyle/>
          <a:p>
            <a:r>
              <a:rPr lang="en-GB" altLang="en-US" sz="3600" dirty="0"/>
              <a:t>Archive: search &amp; download datasets – search </a:t>
            </a:r>
            <a:br>
              <a:rPr lang="en-GB" altLang="en-US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409E-B046-47BF-9B23-B2C2DFA7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26" y="1461459"/>
            <a:ext cx="10512349" cy="4320000"/>
          </a:xfrm>
        </p:spPr>
        <p:txBody>
          <a:bodyPr/>
          <a:lstStyle/>
          <a:p>
            <a:pPr marL="0" indent="0">
              <a:buNone/>
              <a:tabLst>
                <a:tab pos="4190895" algn="l"/>
              </a:tabLst>
            </a:pPr>
            <a:r>
              <a:rPr lang="en-GB" altLang="en-US" dirty="0"/>
              <a:t>Investigate which data is available for the June 2019 event</a:t>
            </a:r>
          </a:p>
          <a:p>
            <a:pPr marL="0" indent="0"/>
            <a:endParaRPr lang="en-GB" altLang="en-US" dirty="0"/>
          </a:p>
          <a:p>
            <a:pPr marL="126997" indent="0"/>
            <a:endParaRPr lang="en-GB" alt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29143-C603-4CE1-B72E-226098D0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6" y="1832318"/>
            <a:ext cx="11101349" cy="37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2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EB-D4E7-40A5-BD65-D906E68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1262783" cy="611187"/>
          </a:xfrm>
        </p:spPr>
        <p:txBody>
          <a:bodyPr/>
          <a:lstStyle/>
          <a:p>
            <a:r>
              <a:rPr lang="en-GB" altLang="en-US" sz="3600" dirty="0"/>
              <a:t>Archive: search &amp; download datasets – search </a:t>
            </a:r>
            <a:br>
              <a:rPr lang="en-GB" altLang="en-US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409E-B046-47BF-9B23-B2C2DFA7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460853"/>
            <a:ext cx="10512349" cy="4320000"/>
          </a:xfrm>
        </p:spPr>
        <p:txBody>
          <a:bodyPr/>
          <a:lstStyle/>
          <a:p>
            <a:pPr marL="0" indent="0">
              <a:buNone/>
              <a:tabLst>
                <a:tab pos="4190895" algn="l"/>
              </a:tabLst>
            </a:pPr>
            <a:r>
              <a:rPr lang="en-GB" altLang="en-US" dirty="0"/>
              <a:t>Investigate which data is available for the June 2019 event</a:t>
            </a:r>
          </a:p>
          <a:p>
            <a:pPr marL="0" indent="0"/>
            <a:endParaRPr lang="en-GB" altLang="en-US" dirty="0"/>
          </a:p>
          <a:p>
            <a:pPr marL="126997" indent="0"/>
            <a:endParaRPr lang="en-GB" alt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29143-C603-4CE1-B72E-226098D0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6" y="1832318"/>
            <a:ext cx="11101349" cy="370891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D8C046-0595-45F6-9E07-0731D2568284}"/>
              </a:ext>
            </a:extLst>
          </p:cNvPr>
          <p:cNvSpPr/>
          <p:nvPr/>
        </p:nvSpPr>
        <p:spPr>
          <a:xfrm>
            <a:off x="6192011" y="2276872"/>
            <a:ext cx="3264363" cy="4800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0472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EB-D4E7-40A5-BD65-D906E68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26" y="533400"/>
            <a:ext cx="11262783" cy="611187"/>
          </a:xfrm>
        </p:spPr>
        <p:txBody>
          <a:bodyPr/>
          <a:lstStyle/>
          <a:p>
            <a:r>
              <a:rPr lang="en-GB" altLang="en-US" sz="3600" dirty="0"/>
              <a:t>Archive: search &amp; download datasets – search </a:t>
            </a:r>
            <a:br>
              <a:rPr lang="en-GB" altLang="en-US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409E-B046-47BF-9B23-B2C2DFA7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26" y="1461022"/>
            <a:ext cx="10512349" cy="4320000"/>
          </a:xfrm>
        </p:spPr>
        <p:txBody>
          <a:bodyPr/>
          <a:lstStyle/>
          <a:p>
            <a:pPr marL="0" indent="0">
              <a:buNone/>
              <a:tabLst>
                <a:tab pos="4190895" algn="l"/>
              </a:tabLst>
            </a:pPr>
            <a:r>
              <a:rPr lang="en-GB" altLang="en-US" dirty="0"/>
              <a:t>Investigate which data is available for the June 2019 event</a:t>
            </a:r>
          </a:p>
          <a:p>
            <a:pPr marL="0" indent="0"/>
            <a:endParaRPr lang="en-GB" altLang="en-US" dirty="0"/>
          </a:p>
          <a:p>
            <a:pPr marL="126997" indent="0"/>
            <a:endParaRPr lang="en-GB" alt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29143-C603-4CE1-B72E-226098D0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6" y="1832318"/>
            <a:ext cx="11101349" cy="3708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0A79D-8B7D-43D7-8271-0EF84C3C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52" y="3161784"/>
            <a:ext cx="11088648" cy="369621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80D25F-52AA-4B73-8E0E-2479DAB6E23D}"/>
              </a:ext>
            </a:extLst>
          </p:cNvPr>
          <p:cNvSpPr/>
          <p:nvPr/>
        </p:nvSpPr>
        <p:spPr>
          <a:xfrm>
            <a:off x="7920204" y="3621022"/>
            <a:ext cx="3264363" cy="4800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D8C046-0595-45F6-9E07-0731D2568284}"/>
              </a:ext>
            </a:extLst>
          </p:cNvPr>
          <p:cNvSpPr/>
          <p:nvPr/>
        </p:nvSpPr>
        <p:spPr>
          <a:xfrm>
            <a:off x="6192011" y="2276872"/>
            <a:ext cx="3264363" cy="4800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634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EB-D4E7-40A5-BD65-D906E68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33400"/>
            <a:ext cx="11262783" cy="611187"/>
          </a:xfrm>
        </p:spPr>
        <p:txBody>
          <a:bodyPr/>
          <a:lstStyle/>
          <a:p>
            <a:r>
              <a:rPr lang="en-GB" altLang="en-US" sz="3600" dirty="0"/>
              <a:t>Archive: search &amp; download datasets – import </a:t>
            </a:r>
            <a:br>
              <a:rPr lang="en-GB" altLang="en-US" sz="3600" dirty="0"/>
            </a:br>
            <a:r>
              <a:rPr lang="en-IE" sz="1800" dirty="0"/>
              <a:t>https://publicwiki.deltares.nl/display/FEWSDOC/25.+Using+the+Deltares+Open+Archive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409E-B046-47BF-9B23-B2C2DFA7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190895" algn="l"/>
              </a:tabLst>
            </a:pPr>
            <a:r>
              <a:rPr lang="en-GB" altLang="en-US" dirty="0"/>
              <a:t>Select the relevant data sets </a:t>
            </a:r>
          </a:p>
          <a:p>
            <a:pPr marL="0" indent="0">
              <a:buNone/>
              <a:tabLst>
                <a:tab pos="4190895" algn="l"/>
              </a:tabLst>
            </a:pPr>
            <a:r>
              <a:rPr lang="en-GB" altLang="en-US" dirty="0"/>
              <a:t>Download from the archive and import into the LDS</a:t>
            </a:r>
          </a:p>
          <a:p>
            <a:pPr marL="0" indent="0">
              <a:buNone/>
              <a:tabLst>
                <a:tab pos="4190895" algn="l"/>
              </a:tabLst>
            </a:pPr>
            <a:r>
              <a:rPr lang="en-GB" altLang="en-US" dirty="0"/>
              <a:t>(or copy these files from the hard drive and import by hand)</a:t>
            </a:r>
          </a:p>
          <a:p>
            <a:pPr marL="0" indent="0">
              <a:buNone/>
              <a:tabLst>
                <a:tab pos="4190895" algn="l"/>
              </a:tabLst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126997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C1762-FDEA-4CE6-A13F-40B23EFA3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5"/>
          <a:stretch/>
        </p:blipFill>
        <p:spPr>
          <a:xfrm>
            <a:off x="1090650" y="3161786"/>
            <a:ext cx="11101349" cy="30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8209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">
  <a:themeElements>
    <a:clrScheme name="Deltares">
      <a:dk1>
        <a:sysClr val="windowText" lastClr="000000"/>
      </a:dk1>
      <a:lt1>
        <a:sysClr val="window" lastClr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res - Sjabloon UK.potx" id="{60C54E0E-A5B2-4FEE-8E0B-136331C7CB0D}" vid="{4F8657CA-FEBF-4234-88FD-946F34CF5C03}"/>
    </a:ext>
  </a:extLst>
</a:theme>
</file>

<file path=ppt/theme/theme2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CBE09418E094297756BB7D28E2B2D" ma:contentTypeVersion="13" ma:contentTypeDescription="Een nieuw document maken." ma:contentTypeScope="" ma:versionID="43c57db1ef9d2047f0afe528fe94cd7b">
  <xsd:schema xmlns:xsd="http://www.w3.org/2001/XMLSchema" xmlns:xs="http://www.w3.org/2001/XMLSchema" xmlns:p="http://schemas.microsoft.com/office/2006/metadata/properties" xmlns:ns2="5db5d4ef-9fd2-45ea-8e34-77d63cce28d8" xmlns:ns3="9dc10479-9fe1-482d-8b13-fa9fc147c365" xmlns:ns4="58dc3081-d8a1-4e92-884a-04f6ca0fc63f" targetNamespace="http://schemas.microsoft.com/office/2006/metadata/properties" ma:root="true" ma:fieldsID="752a5c63f437750ef2cedcd6166ab022" ns2:_="" ns3:_="" ns4:_="">
    <xsd:import namespace="5db5d4ef-9fd2-45ea-8e34-77d63cce28d8"/>
    <xsd:import namespace="9dc10479-9fe1-482d-8b13-fa9fc147c365"/>
    <xsd:import namespace="58dc3081-d8a1-4e92-884a-04f6ca0fc6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KeywordTaxHTField" minOccurs="0"/>
                <xsd:element ref="ns4:TaxCatchAll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5d4ef-9fd2-45ea-8e34-77d63cce28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10479-9fe1-482d-8b13-fa9fc147c36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Ondernemingstrefwoorden" ma:fieldId="{23f27201-bee3-471e-b2e7-b64fd8b7ca38}" ma:taxonomyMulti="true" ma:sspId="23b92cde-922f-41e6-b057-b97c56e4b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3081-d8a1-4e92-884a-04f6ca0fc63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c65bc13-3d8f-49fb-9e07-0ee17562167c}" ma:internalName="TaxCatchAll" ma:showField="CatchAllData" ma:web="9dc10479-9fe1-482d-8b13-fa9fc147c3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dc3081-d8a1-4e92-884a-04f6ca0fc63f"/>
    <TaxKeywordTaxHTField xmlns="9dc10479-9fe1-482d-8b13-fa9fc147c365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7632B3-E712-4A5A-BFB2-E82A857482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5d4ef-9fd2-45ea-8e34-77d63cce28d8"/>
    <ds:schemaRef ds:uri="9dc10479-9fe1-482d-8b13-fa9fc147c365"/>
    <ds:schemaRef ds:uri="58dc3081-d8a1-4e92-884a-04f6ca0fc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DF6626-F3CA-4DB6-97F3-50ACA793C97C}">
  <ds:schemaRefs>
    <ds:schemaRef ds:uri="http://schemas.microsoft.com/office/2006/metadata/properties"/>
    <ds:schemaRef ds:uri="http://schemas.microsoft.com/office/infopath/2007/PartnerControls"/>
    <ds:schemaRef ds:uri="58dc3081-d8a1-4e92-884a-04f6ca0fc63f"/>
    <ds:schemaRef ds:uri="9dc10479-9fe1-482d-8b13-fa9fc147c365"/>
  </ds:schemaRefs>
</ds:datastoreItem>
</file>

<file path=customXml/itemProps3.xml><?xml version="1.0" encoding="utf-8"?>
<ds:datastoreItem xmlns:ds="http://schemas.openxmlformats.org/officeDocument/2006/customXml" ds:itemID="{3BF049C5-34FC-4054-9737-0DAA15D8F6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Deltares - Template UK</Template>
  <TotalTime>35</TotalTime>
  <Words>745</Words>
  <Application>Microsoft Office PowerPoint</Application>
  <PresentationFormat>Widescreen</PresentationFormat>
  <Paragraphs>115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Deltares</vt:lpstr>
      <vt:lpstr>Deltares Open Archive</vt:lpstr>
      <vt:lpstr>Deltares Open Archive</vt:lpstr>
      <vt:lpstr>What can be stored in the Open Archive?​</vt:lpstr>
      <vt:lpstr>Archive Display – Area, Period, Dataset, Source https://publicwiki.deltares.nl/display/FEWSDOC/25.+Using+the+Deltares+Open+Archive</vt:lpstr>
      <vt:lpstr>Archive: prepare the Stand Alone</vt:lpstr>
      <vt:lpstr>Archive: search &amp; download datasets – search  https://publicwiki.deltares.nl/display/FEWSDOC/25.+Using+the+Deltares+Open+Archive</vt:lpstr>
      <vt:lpstr>Archive: search &amp; download datasets – search  https://publicwiki.deltares.nl/display/FEWSDOC/25.+Using+the+Deltares+Open+Archive</vt:lpstr>
      <vt:lpstr>Archive: search &amp; download datasets – search  https://publicwiki.deltares.nl/display/FEWSDOC/25.+Using+the+Deltares+Open+Archive</vt:lpstr>
      <vt:lpstr>Archive: search &amp; download datasets – import  https://publicwiki.deltares.nl/display/FEWSDOC/25.+Using+the+Deltares+Open+Archive</vt:lpstr>
      <vt:lpstr>Archive: search &amp; download datasets – download  https://publicwiki.deltares.nl/display/FEWSDOC/25.+Using+the+Deltares+Open+Archive</vt:lpstr>
      <vt:lpstr>Archive: create a new event https://publicwiki.deltares.nl/display/FEWSDOC/25.+Using+the+Deltares+Open+Archive</vt:lpstr>
      <vt:lpstr>Archive: create a new event – create  https://publicwiki.deltares.nl/display/FEWSDOC/25.+Using+the+Deltares+Open+Archive </vt:lpstr>
      <vt:lpstr>Archive: create a new event – save locally  https://publicwiki.deltares.nl/display/FEWSDOC/25.+Using+the+Deltares+Open+Archive  </vt:lpstr>
      <vt:lpstr>Archive: create a new event – upload  https://publicwiki.deltares.nl/display/FEWSDOC/25.+Using+the+Deltares+Open+Archive </vt:lpstr>
      <vt:lpstr>Archive: search &amp; download events – search  https://publicwiki.deltares.nl/display/FEWSDOC/25.+Using+the+Deltares+Open+Archive  </vt:lpstr>
      <vt:lpstr>Archive: search &amp; download events – interrogate  https://publicwiki.deltares.nl/display/FEWSDOC/25.+Using+the+Deltares+Open+Archive</vt:lpstr>
      <vt:lpstr>Archive: search &amp; download events – download https://publicwiki.deltares.nl/display/FEWSDOC/25.+Using+the+Deltares+Open+Archive</vt:lpstr>
      <vt:lpstr>PowerPoint Presentation</vt:lpstr>
      <vt:lpstr>PowerPoint Presentation</vt:lpstr>
      <vt:lpstr>PowerPoint Presentation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De Kleermaeker</dc:creator>
  <dc:description>Template implementation by HQ Solutions B.V.</dc:description>
  <cp:lastModifiedBy>Simone De Kleermaeker</cp:lastModifiedBy>
  <cp:revision>8</cp:revision>
  <dcterms:created xsi:type="dcterms:W3CDTF">2020-01-22T05:58:40Z</dcterms:created>
  <dcterms:modified xsi:type="dcterms:W3CDTF">2020-01-22T06:34:00Z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0x01010080ECBE09418E094297756BB7D28E2B2D</vt:lpwstr>
  </property>
  <property fmtid="{D5CDD505-2E9C-101B-9397-08002B2CF9AE}" pid="3" name="TaxKeyword">
    <vt:lpwstr/>
  </property>
</Properties>
</file>