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ora"/>
      <p:regular r:id="rId15"/>
      <p:bold r:id="rId16"/>
      <p:italic r:id="rId17"/>
      <p:boldItalic r:id="rId18"/>
    </p:embeddedFont>
    <p:embeddedFont>
      <p:font typeface="Quattrocento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Lora-regular.fntdata"/><Relationship Id="rId14" Type="http://schemas.openxmlformats.org/officeDocument/2006/relationships/slide" Target="slides/slide9.xml"/><Relationship Id="rId17" Type="http://schemas.openxmlformats.org/officeDocument/2006/relationships/font" Target="fonts/Lora-italic.fntdata"/><Relationship Id="rId16" Type="http://schemas.openxmlformats.org/officeDocument/2006/relationships/font" Target="fonts/Lor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regular.fntdata"/><Relationship Id="rId6" Type="http://schemas.openxmlformats.org/officeDocument/2006/relationships/slide" Target="slides/slide1.xml"/><Relationship Id="rId18" Type="http://schemas.openxmlformats.org/officeDocument/2006/relationships/font" Target="fonts/Lor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cd30b9b0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2cd30b9b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524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Objective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1524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Hypothesis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1524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Internal WW interview(Lean canvas)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1524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Build/Measure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1524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Interviewee introduction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1524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 from Nestcam (cons &amp; pros)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1524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result of measure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1524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Based on what we learn, the MVP would be…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1524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1524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dc14b5c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dc14b5c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dc14b5c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dc14b5c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dc14b5c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dc14b5c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dc14b5c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dc14b5c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dc14b5c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dc14b5c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dc14b5ce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dc14b5ce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dc14b5ce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dc14b5ce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dc14b5ce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dc14b5c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None/>
              <a:defRPr b="1" i="0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55" name="Google Shape;55;p14"/>
          <p:cNvCxnSpPr/>
          <p:nvPr/>
        </p:nvCxnSpPr>
        <p:spPr>
          <a:xfrm>
            <a:off x="-6025" y="3676511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5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62" name="Google Shape;62;p1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1381250" y="192551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65" name="Google Shape;65;p16"/>
          <p:cNvCxnSpPr/>
          <p:nvPr/>
        </p:nvCxnSpPr>
        <p:spPr>
          <a:xfrm>
            <a:off x="0" y="387151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/>
          <p:nvPr/>
        </p:nvSpPr>
        <p:spPr>
          <a:xfrm>
            <a:off x="817475" y="184192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6"/>
          <p:cNvCxnSpPr/>
          <p:nvPr/>
        </p:nvCxnSpPr>
        <p:spPr>
          <a:xfrm>
            <a:off x="5265650" y="387151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None/>
              <a:defRPr b="0" i="0" sz="1400" u="none" cap="none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70" name="Google Shape;70;p17"/>
          <p:cNvCxnSpPr/>
          <p:nvPr/>
        </p:nvCxnSpPr>
        <p:spPr>
          <a:xfrm>
            <a:off x="-6025" y="2571761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None/>
              <a:defRPr b="1" i="0" sz="3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73" name="Google Shape;73;p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Lora"/>
              <a:buChar char="◉"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Lora"/>
              <a:buNone/>
              <a:defRPr b="0" i="1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Lora"/>
              <a:buNone/>
              <a:defRPr b="0" i="1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Lora"/>
              <a:buNone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Lora"/>
              <a:buNone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Lora"/>
              <a:buNone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Lora"/>
              <a:buNone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Lora"/>
              <a:buNone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Lora"/>
              <a:buNone/>
              <a:defRPr b="0" i="1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8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3593400" y="341265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</a:pPr>
            <a:r>
              <a:rPr b="1" i="0" lang="zh-TW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1381250" y="541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83" name="Google Shape;83;p19"/>
          <p:cNvCxnSpPr/>
          <p:nvPr/>
        </p:nvCxnSpPr>
        <p:spPr>
          <a:xfrm>
            <a:off x="0" y="750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9"/>
          <p:cNvSpPr/>
          <p:nvPr/>
        </p:nvSpPr>
        <p:spPr>
          <a:xfrm>
            <a:off x="817475" y="547766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9"/>
          <p:cNvCxnSpPr/>
          <p:nvPr/>
        </p:nvCxnSpPr>
        <p:spPr>
          <a:xfrm>
            <a:off x="5265650" y="750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1381250" y="4654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◉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2" type="body"/>
          </p:nvPr>
        </p:nvSpPr>
        <p:spPr>
          <a:xfrm>
            <a:off x="3834911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◉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◉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91" name="Google Shape;91;p20"/>
          <p:cNvCxnSpPr/>
          <p:nvPr/>
        </p:nvCxnSpPr>
        <p:spPr>
          <a:xfrm>
            <a:off x="0" y="6745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0"/>
          <p:cNvSpPr/>
          <p:nvPr/>
        </p:nvSpPr>
        <p:spPr>
          <a:xfrm>
            <a:off x="817475" y="471566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0"/>
          <p:cNvCxnSpPr/>
          <p:nvPr/>
        </p:nvCxnSpPr>
        <p:spPr>
          <a:xfrm>
            <a:off x="5265650" y="6745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Lora"/>
              <a:buNone/>
              <a:defRPr b="0" i="1" sz="1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96" name="Google Shape;96;p21"/>
          <p:cNvCxnSpPr/>
          <p:nvPr/>
        </p:nvCxnSpPr>
        <p:spPr>
          <a:xfrm>
            <a:off x="-6025" y="46661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1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None/>
              <a:defRPr b="1" i="0" sz="52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None/>
              <a:defRPr b="1" i="0" sz="52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None/>
              <a:defRPr b="1" i="0" sz="52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52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381250" y="937116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ctrTitle"/>
          </p:nvPr>
        </p:nvSpPr>
        <p:spPr>
          <a:xfrm>
            <a:off x="996622" y="2003900"/>
            <a:ext cx="7218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</a:pPr>
            <a:r>
              <a:rPr lang="zh-TW"/>
              <a:t>Tomofun 狗音辨識 AI 百萬挑戰賽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</a:pPr>
            <a:r>
              <a:rPr lang="zh-TW"/>
              <a:t>決賽報告</a:t>
            </a:r>
            <a:endParaRPr/>
          </a:p>
        </p:txBody>
      </p:sp>
      <p:sp>
        <p:nvSpPr>
          <p:cNvPr id="115" name="Google Shape;115;p25"/>
          <p:cNvSpPr txBox="1"/>
          <p:nvPr/>
        </p:nvSpPr>
        <p:spPr>
          <a:xfrm>
            <a:off x="1827975" y="3863175"/>
            <a:ext cx="512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Quattrocento Sans"/>
                <a:ea typeface="Quattrocento Sans"/>
                <a:cs typeface="Quattrocento Sans"/>
                <a:sym typeface="Quattrocento Sans"/>
              </a:rPr>
              <a:t>隊伍名稱：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1381250" y="192551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</a:t>
            </a:r>
            <a:endParaRPr/>
          </a:p>
        </p:txBody>
      </p:sp>
      <p:sp>
        <p:nvSpPr>
          <p:cNvPr id="121" name="Google Shape;121;p26"/>
          <p:cNvSpPr txBox="1"/>
          <p:nvPr/>
        </p:nvSpPr>
        <p:spPr>
          <a:xfrm>
            <a:off x="703075" y="888075"/>
            <a:ext cx="7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Quattrocento Sans"/>
                <a:ea typeface="Quattrocento Sans"/>
                <a:cs typeface="Quattrocento Sans"/>
                <a:sym typeface="Quattrocento Sans"/>
              </a:rPr>
              <a:t>(請說明使用的套件/預訓練模型/額外資料集等。預訓練模型與額外資料集請列出來源)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1381250" y="192551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作法介紹</a:t>
            </a:r>
            <a:endParaRPr/>
          </a:p>
        </p:txBody>
      </p:sp>
      <p:sp>
        <p:nvSpPr>
          <p:cNvPr id="127" name="Google Shape;127;p27"/>
          <p:cNvSpPr txBox="1"/>
          <p:nvPr/>
        </p:nvSpPr>
        <p:spPr>
          <a:xfrm>
            <a:off x="703075" y="888075"/>
            <a:ext cx="7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Quattrocento Sans"/>
                <a:ea typeface="Quattrocento Sans"/>
                <a:cs typeface="Quattrocento Sans"/>
                <a:sym typeface="Quattrocento Sans"/>
              </a:rPr>
              <a:t>(請描述本次競賽的作法及模型表現)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1381250" y="192551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資料處理與管線處理</a:t>
            </a:r>
            <a:endParaRPr/>
          </a:p>
        </p:txBody>
      </p:sp>
      <p:sp>
        <p:nvSpPr>
          <p:cNvPr id="133" name="Google Shape;133;p28"/>
          <p:cNvSpPr txBox="1"/>
          <p:nvPr/>
        </p:nvSpPr>
        <p:spPr>
          <a:xfrm>
            <a:off x="703075" y="888075"/>
            <a:ext cx="71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Quattrocento Sans"/>
                <a:ea typeface="Quattrocento Sans"/>
                <a:cs typeface="Quattrocento Sans"/>
                <a:sym typeface="Quattrocento Sans"/>
              </a:rPr>
              <a:t>(請說明</a:t>
            </a:r>
            <a:r>
              <a:rPr lang="zh-TW">
                <a:latin typeface="Quattrocento Sans"/>
                <a:ea typeface="Quattrocento Sans"/>
                <a:cs typeface="Quattrocento Sans"/>
                <a:sym typeface="Quattrocento Sans"/>
              </a:rPr>
              <a:t>如何收集、清理、標註資料。並說明使用了哪些資料，對資料做了什麼前處理，取聲音特徵、資料擴增等之參數調整，以及MLOps管線上如何處理線上及時資料</a:t>
            </a:r>
            <a:r>
              <a:rPr lang="zh-TW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1381250" y="192551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模型架構</a:t>
            </a:r>
            <a:endParaRPr/>
          </a:p>
        </p:txBody>
      </p:sp>
      <p:sp>
        <p:nvSpPr>
          <p:cNvPr id="139" name="Google Shape;139;p29"/>
          <p:cNvSpPr txBox="1"/>
          <p:nvPr/>
        </p:nvSpPr>
        <p:spPr>
          <a:xfrm>
            <a:off x="703075" y="888075"/>
            <a:ext cx="71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Quattrocento Sans"/>
                <a:ea typeface="Quattrocento Sans"/>
                <a:cs typeface="Quattrocento Sans"/>
                <a:sym typeface="Quattrocento Sans"/>
              </a:rPr>
              <a:t>(請說明模型的架構設計，或是對基本架構做了什麼特殊處理。若是有使用他人作法請一併引用文獻。)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1381250" y="192551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模型訓練方式</a:t>
            </a:r>
            <a:endParaRPr/>
          </a:p>
        </p:txBody>
      </p:sp>
      <p:sp>
        <p:nvSpPr>
          <p:cNvPr id="145" name="Google Shape;145;p30"/>
          <p:cNvSpPr txBox="1"/>
          <p:nvPr/>
        </p:nvSpPr>
        <p:spPr>
          <a:xfrm>
            <a:off x="703075" y="888075"/>
            <a:ext cx="717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Quattrocento Sans"/>
                <a:ea typeface="Quattrocento Sans"/>
                <a:cs typeface="Quattrocento Sans"/>
                <a:sym typeface="Quattrocento Sans"/>
              </a:rPr>
              <a:t>(</a:t>
            </a:r>
            <a:r>
              <a:rPr lang="zh-TW">
                <a:latin typeface="Quattrocento Sans"/>
                <a:ea typeface="Quattrocento Sans"/>
                <a:cs typeface="Quattrocento Sans"/>
                <a:sym typeface="Quattrocento Sans"/>
              </a:rPr>
              <a:t>模型訓練時的參數，如optimizer, learning rate, weight decay,...等。以及訓練的方式，如訓練多少個epoch/iteration，是否有early stop等判斷模型收斂之方式，以及線上重新訓練模型的方式</a:t>
            </a:r>
            <a:r>
              <a:rPr lang="zh-TW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1381250" y="192551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實驗分析、結論、亮點發現</a:t>
            </a:r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703075" y="888075"/>
            <a:ext cx="71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Quattrocento Sans"/>
                <a:ea typeface="Quattrocento Sans"/>
                <a:cs typeface="Quattrocento Sans"/>
                <a:sym typeface="Quattrocento Sans"/>
              </a:rPr>
              <a:t>(說明此模型在訓練/驗證/線上即時的表現，選擇此模型的好處，未來可再改進的方向，以及在決賽當中發現的關鍵亮點(ex. 某個特徵特別好用、某批資料會提升準確度...等 ))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1381250" y="192551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心得感想與建議</a:t>
            </a:r>
            <a:endParaRPr/>
          </a:p>
        </p:txBody>
      </p:sp>
      <p:sp>
        <p:nvSpPr>
          <p:cNvPr id="157" name="Google Shape;157;p32"/>
          <p:cNvSpPr txBox="1"/>
          <p:nvPr/>
        </p:nvSpPr>
        <p:spPr>
          <a:xfrm>
            <a:off x="703075" y="888075"/>
            <a:ext cx="71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Quattrocento Sans"/>
                <a:ea typeface="Quattrocento Sans"/>
                <a:cs typeface="Quattrocento Sans"/>
                <a:sym typeface="Quattrocento Sans"/>
              </a:rPr>
              <a:t>(可以寫下對於本次競賽的心得感想，也希望您如果有更好的建議，能提供給主辦單位，讓Tomofun舉辦下次的比賽更臻於完善)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