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576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6" r:id="rId52"/>
    <p:sldId id="627" r:id="rId53"/>
    <p:sldId id="628" r:id="rId54"/>
    <p:sldId id="629" r:id="rId55"/>
    <p:sldId id="630" r:id="rId56"/>
    <p:sldId id="631" r:id="rId57"/>
    <p:sldId id="632" r:id="rId58"/>
    <p:sldId id="633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994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6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00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2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2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2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9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Devices, Device Drivers, and I/O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68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What Can Driver Abstractions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Help With?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knowledge of how to use the device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standard operations into operations on device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device states into standard object behavior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Hide irrelevant behavior from users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Correctly coordinate device and application behavior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knowledge of optimization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Efficiently perform standard operations on a device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fault handling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Understanding how to handle recoverable faults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Prevent device faults from becoming OS faults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42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How Do Device Drivers Fit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Into a Modern OS?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There may be a lot of them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They are each pretty independent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You may need to add new ones later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So a pluggable model is typical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OS provides capabilities to plug in particular drivers in well defined ways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Then plug in the ones a given machine needs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Making it easy to change or augment later</a:t>
            </a:r>
          </a:p>
        </p:txBody>
      </p:sp>
    </p:spTree>
    <p:extLst>
      <p:ext uri="{BB962C8B-B14F-4D97-AF65-F5344CB8AC3E}">
        <p14:creationId xmlns:p14="http://schemas.microsoft.com/office/powerpoint/2010/main" val="415991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Layering Device Drivers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interactions with the bus, down at the bottom, are pretty standard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How you address devices on the bus, coordination of signaling and data transfers, etc.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Not too dependent on the device itself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interactions with the applications, up at the top, are also pretty standard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Typically using some file-oriented approach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 between are some very device specific things</a:t>
            </a:r>
          </a:p>
        </p:txBody>
      </p:sp>
    </p:spTree>
    <p:extLst>
      <p:ext uri="{BB962C8B-B14F-4D97-AF65-F5344CB8AC3E}">
        <p14:creationId xmlns:p14="http://schemas.microsoft.com/office/powerpoint/2010/main" val="3892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Pictorial View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84" y="189186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2712" y="188550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1840" y="187914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950" y="2632075"/>
            <a:ext cx="7850188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5950" y="1230313"/>
            <a:ext cx="1824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User space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2587625"/>
            <a:ext cx="12414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Kernel </a:t>
            </a:r>
          </a:p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space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4783138"/>
            <a:ext cx="7850188" cy="1587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3250" y="4803775"/>
            <a:ext cx="17541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Hardware</a:t>
            </a:r>
          </a:p>
        </p:txBody>
      </p:sp>
      <p:sp>
        <p:nvSpPr>
          <p:cNvPr id="14" name="Oval 13"/>
          <p:cNvSpPr/>
          <p:nvPr/>
        </p:nvSpPr>
        <p:spPr>
          <a:xfrm>
            <a:off x="1851146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USB bus controller</a:t>
            </a:r>
          </a:p>
        </p:txBody>
      </p:sp>
      <p:sp>
        <p:nvSpPr>
          <p:cNvPr id="15" name="Oval 14"/>
          <p:cNvSpPr/>
          <p:nvPr/>
        </p:nvSpPr>
        <p:spPr>
          <a:xfrm>
            <a:off x="5536261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PCI bus controller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880100" y="5476875"/>
            <a:ext cx="2209800" cy="592138"/>
            <a:chOff x="5880171" y="5477136"/>
            <a:chExt cx="2209111" cy="591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880171" y="5477136"/>
              <a:ext cx="2209111" cy="1586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820059" y="5768950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527864" y="5775294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275343" y="5768950"/>
              <a:ext cx="585216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7200" y="5245100"/>
            <a:ext cx="633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USB 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68888" y="5300663"/>
            <a:ext cx="542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PCI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088" y="6040438"/>
            <a:ext cx="5318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3100" y="5997575"/>
            <a:ext cx="385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0150" y="5962650"/>
            <a:ext cx="4587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335088" y="5475288"/>
            <a:ext cx="2208212" cy="604837"/>
            <a:chOff x="1334841" y="5475548"/>
            <a:chExt cx="2209111" cy="6053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4841" y="5475548"/>
              <a:ext cx="2209111" cy="1588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969705" y="5775049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295798" y="57671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43709" y="5787760"/>
              <a:ext cx="584703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407501" y="57814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5907088"/>
            <a:ext cx="6302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956300"/>
            <a:ext cx="555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Oval 34"/>
          <p:cNvSpPr/>
          <p:nvPr/>
        </p:nvSpPr>
        <p:spPr>
          <a:xfrm>
            <a:off x="2241550" y="276542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78125" y="275907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3113" y="2752725"/>
            <a:ext cx="304800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13438" y="27463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462713" y="275272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11988" y="27590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32275" y="2897188"/>
            <a:ext cx="954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Drivers</a:t>
            </a: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rot="10800000">
            <a:off x="3697288" y="3251200"/>
            <a:ext cx="534987" cy="1588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V="1">
            <a:off x="5186363" y="3244850"/>
            <a:ext cx="574675" cy="6350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729831" y="3521869"/>
            <a:ext cx="509588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5152231" y="3542507"/>
            <a:ext cx="509587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2220119" y="2389982"/>
            <a:ext cx="928687" cy="4889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74725" y="1879600"/>
            <a:ext cx="88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System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2465388" y="3800475"/>
            <a:ext cx="928688" cy="158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73150" y="3592513"/>
            <a:ext cx="838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7" name="Elbow Connector 56"/>
          <p:cNvCxnSpPr>
            <a:endCxn id="30" idx="0"/>
          </p:cNvCxnSpPr>
          <p:nvPr/>
        </p:nvCxnSpPr>
        <p:spPr>
          <a:xfrm rot="5400000">
            <a:off x="1652588" y="4721225"/>
            <a:ext cx="1758950" cy="79375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7" grpId="0"/>
      <p:bldP spid="28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55" grpId="0"/>
      <p:bldP spid="55" grpId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 Drivers Vs. Core OS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Device driver code </a:t>
            </a:r>
            <a:r>
              <a:rPr lang="en-US" u="sng" dirty="0">
                <a:latin typeface="Times New Roman" pitchFamily="4" charset="0"/>
                <a:ea typeface="ＭＳ Ｐゴシック" pitchFamily="4" charset="-128"/>
              </a:rPr>
              <a:t>can be</a:t>
            </a:r>
            <a:r>
              <a:rPr lang="en-US" dirty="0">
                <a:latin typeface="Times New Roman" pitchFamily="4" charset="0"/>
                <a:ea typeface="ＭＳ Ｐゴシック" pitchFamily="4" charset="-128"/>
              </a:rPr>
              <a:t> in the OS, but . . .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What belongs in core OS vs. a device driver?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Common functionality belongs in the OS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Caching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 systems code not tied to a specific device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Network protocols above physical/link layers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Specialized functionality belongs in the drivers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Things that differ in different pieces of hardware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Things that only pertain to the particular piece of hardware</a:t>
            </a:r>
          </a:p>
        </p:txBody>
      </p:sp>
    </p:spTree>
    <p:extLst>
      <p:ext uri="{BB962C8B-B14F-4D97-AF65-F5344CB8AC3E}">
        <p14:creationId xmlns:p14="http://schemas.microsoft.com/office/powerpoint/2010/main" val="385188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Devices and Interrupts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GB" dirty="0"/>
              <a:t>Devices are primarily interrupt-driven</a:t>
            </a:r>
          </a:p>
          <a:p>
            <a:pPr lvl="1"/>
            <a:r>
              <a:rPr lang="en-GB" dirty="0"/>
              <a:t>Drivers aren’t schedulable processes</a:t>
            </a:r>
          </a:p>
          <a:p>
            <a:r>
              <a:rPr lang="en-GB" dirty="0"/>
              <a:t>They work at different speed than the CPU</a:t>
            </a:r>
          </a:p>
          <a:p>
            <a:pPr lvl="1"/>
            <a:r>
              <a:rPr lang="en-GB" dirty="0"/>
              <a:t>Typically slower</a:t>
            </a:r>
          </a:p>
          <a:p>
            <a:r>
              <a:rPr lang="en-GB" dirty="0"/>
              <a:t>They can do their own work while CPU does something else</a:t>
            </a:r>
          </a:p>
          <a:p>
            <a:r>
              <a:rPr lang="en-GB" dirty="0"/>
              <a:t>They use interrupts to get the CPU’s attention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261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and Busses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Devices are not connected directly to the CPU</a:t>
            </a:r>
          </a:p>
          <a:p>
            <a:r>
              <a:rPr lang="en-US" sz="2800" dirty="0"/>
              <a:t>Both CPU and devices are connected to a bus</a:t>
            </a:r>
          </a:p>
          <a:p>
            <a:r>
              <a:rPr lang="en-US" sz="2800" dirty="0"/>
              <a:t>Sometimes the same bus, sometimes a different bus</a:t>
            </a:r>
          </a:p>
          <a:p>
            <a:r>
              <a:rPr lang="en-US" sz="2800" dirty="0"/>
              <a:t>Devices communicate with CPU across the bus</a:t>
            </a:r>
          </a:p>
          <a:p>
            <a:r>
              <a:rPr lang="en-US" sz="2800" dirty="0"/>
              <a:t>Bus used both to send/receive interrupts and to transfer data and commands</a:t>
            </a:r>
          </a:p>
          <a:p>
            <a:pPr lvl="1"/>
            <a:r>
              <a:rPr lang="en-GB" sz="2400" dirty="0"/>
              <a:t>Devices signal controller when they are done/ready</a:t>
            </a:r>
          </a:p>
          <a:p>
            <a:pPr lvl="1"/>
            <a:r>
              <a:rPr lang="en-GB" sz="2400" dirty="0"/>
              <a:t>When device finishes, controller puts interrupt on bus</a:t>
            </a:r>
          </a:p>
          <a:p>
            <a:pPr lvl="1"/>
            <a:r>
              <a:rPr lang="en-GB" sz="2400" dirty="0"/>
              <a:t>Bus then transfers interrupt to the CPU</a:t>
            </a:r>
          </a:p>
          <a:p>
            <a:pPr lvl="1"/>
            <a:r>
              <a:rPr lang="en-GB" sz="2400" dirty="0"/>
              <a:t>Perhaps leading to movement of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92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CPUs and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Interrupts look very much like traps</a:t>
            </a:r>
          </a:p>
          <a:p>
            <a:pPr lvl="1"/>
            <a:r>
              <a:rPr lang="en-GB" dirty="0"/>
              <a:t>Traps come from CPU</a:t>
            </a:r>
          </a:p>
          <a:p>
            <a:pPr lvl="1"/>
            <a:r>
              <a:rPr lang="en-GB" dirty="0"/>
              <a:t>Interrupts are caused externally to CPU</a:t>
            </a:r>
          </a:p>
          <a:p>
            <a:r>
              <a:rPr lang="en-GB" dirty="0"/>
              <a:t>Unlike traps, interrupts can be enabled/disabled by special CPU instructions</a:t>
            </a:r>
          </a:p>
          <a:p>
            <a:pPr lvl="1"/>
            <a:r>
              <a:rPr lang="en-GB" dirty="0"/>
              <a:t>Device can be told when they may generate interrupts</a:t>
            </a:r>
          </a:p>
          <a:p>
            <a:pPr lvl="1"/>
            <a:r>
              <a:rPr lang="en-GB" dirty="0"/>
              <a:t>Interrupt may be held </a:t>
            </a:r>
            <a:r>
              <a:rPr lang="en-GB" i="1" dirty="0"/>
              <a:t>pending</a:t>
            </a:r>
            <a:r>
              <a:rPr lang="en-GB" dirty="0"/>
              <a:t> until software is ready for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8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Changing I/O Landscape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To quote a recent Nobel Prize winner, “the times they are </a:t>
            </a:r>
            <a:r>
              <a:rPr lang="en-GB" dirty="0" err="1"/>
              <a:t>a’changing</a:t>
            </a:r>
            <a:r>
              <a:rPr lang="en-GB" dirty="0"/>
              <a:t>”</a:t>
            </a:r>
          </a:p>
          <a:p>
            <a:r>
              <a:rPr lang="en-GB" dirty="0"/>
              <a:t>Storage paradigms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swapping, paging, file systems, data bases</a:t>
            </a:r>
          </a:p>
          <a:p>
            <a:pPr lvl="1"/>
            <a:r>
              <a:rPr lang="en-GB" dirty="0">
                <a:latin typeface="Bauhaus 93"/>
                <a:cs typeface="Bauhaus 93"/>
              </a:rPr>
              <a:t>New</a:t>
            </a:r>
            <a:r>
              <a:rPr lang="en-GB" dirty="0"/>
              <a:t>: NAS, distributed object/key-value stores</a:t>
            </a:r>
          </a:p>
          <a:p>
            <a:r>
              <a:rPr lang="en-GB" dirty="0"/>
              <a:t>I/O traffic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most I/O was disk I/O</a:t>
            </a:r>
          </a:p>
          <a:p>
            <a:pPr lvl="1"/>
            <a:r>
              <a:rPr lang="en-GB" dirty="0">
                <a:latin typeface="Bauhaus 93"/>
                <a:cs typeface="Bauhaus 93"/>
              </a:rPr>
              <a:t>New</a:t>
            </a:r>
            <a:r>
              <a:rPr lang="en-GB" dirty="0"/>
              <a:t>: network and video dominate many systems</a:t>
            </a:r>
          </a:p>
          <a:p>
            <a:r>
              <a:rPr lang="en-GB" dirty="0"/>
              <a:t>Performance goals: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maximize throughput, IOPS</a:t>
            </a:r>
          </a:p>
          <a:p>
            <a:pPr lvl="1"/>
            <a:r>
              <a:rPr lang="en-GB" dirty="0">
                <a:latin typeface="Bauhaus 93"/>
                <a:ea typeface="Osaka−等幅"/>
                <a:cs typeface="Bauhaus 93"/>
              </a:rPr>
              <a:t>New</a:t>
            </a:r>
            <a:r>
              <a:rPr lang="en-GB" dirty="0"/>
              <a:t>: low latency, scalability, reliability, availability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0251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good device utilization</a:t>
            </a:r>
          </a:p>
          <a:p>
            <a:r>
              <a:rPr lang="en-US" dirty="0"/>
              <a:t>How to achieve good utilization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07623" y="593222"/>
            <a:ext cx="4991678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and device drivers</a:t>
            </a:r>
          </a:p>
          <a:p>
            <a:r>
              <a:rPr lang="en-US" dirty="0"/>
              <a:t>I/O performance issues</a:t>
            </a:r>
          </a:p>
          <a:p>
            <a:r>
              <a:rPr lang="en-US" dirty="0"/>
              <a:t>Device driver abstractions</a:t>
            </a:r>
          </a:p>
        </p:txBody>
      </p:sp>
    </p:spTree>
    <p:extLst>
      <p:ext uri="{BB962C8B-B14F-4D97-AF65-F5344CB8AC3E}">
        <p14:creationId xmlns:p14="http://schemas.microsoft.com/office/powerpoint/2010/main" val="12322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Device Utilization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Key system devices limit system performance</a:t>
            </a:r>
          </a:p>
          <a:p>
            <a:pPr lvl="1"/>
            <a:r>
              <a:rPr lang="en-GB" dirty="0"/>
              <a:t>File system I/O, swapping, network communication</a:t>
            </a:r>
          </a:p>
          <a:p>
            <a:r>
              <a:rPr lang="en-GB" dirty="0"/>
              <a:t>If device sits idle, its throughput drops</a:t>
            </a:r>
          </a:p>
          <a:p>
            <a:pPr lvl="1"/>
            <a:r>
              <a:rPr lang="en-GB" dirty="0"/>
              <a:t>This may result in lower system throughput</a:t>
            </a:r>
          </a:p>
          <a:p>
            <a:pPr lvl="1"/>
            <a:r>
              <a:rPr lang="en-GB" dirty="0"/>
              <a:t>Longer service queues, slower response times</a:t>
            </a:r>
          </a:p>
          <a:p>
            <a:r>
              <a:rPr lang="en-GB" dirty="0"/>
              <a:t>Delays can disrupt real-time data flows</a:t>
            </a:r>
          </a:p>
          <a:p>
            <a:pPr lvl="1"/>
            <a:r>
              <a:rPr lang="en-GB" dirty="0"/>
              <a:t>Resulting in unacceptable performance</a:t>
            </a:r>
          </a:p>
          <a:p>
            <a:pPr lvl="1"/>
            <a:r>
              <a:rPr lang="en-GB" dirty="0"/>
              <a:t>Possible loss of irreplaceable data</a:t>
            </a:r>
          </a:p>
          <a:p>
            <a:r>
              <a:rPr lang="en-GB" dirty="0"/>
              <a:t>It is very important to keep key devices busy</a:t>
            </a:r>
          </a:p>
          <a:p>
            <a:pPr lvl="1"/>
            <a:r>
              <a:rPr lang="en-GB" dirty="0"/>
              <a:t>Start request </a:t>
            </a:r>
            <a:r>
              <a:rPr lang="en-GB" i="1" dirty="0"/>
              <a:t>n+1</a:t>
            </a:r>
            <a:r>
              <a:rPr lang="en-GB" dirty="0"/>
              <a:t> immediately when </a:t>
            </a:r>
            <a:r>
              <a:rPr lang="en-GB" i="1" dirty="0" err="1"/>
              <a:t>n</a:t>
            </a:r>
            <a:r>
              <a:rPr lang="en-GB" dirty="0"/>
              <a:t> finishes</a:t>
            </a:r>
          </a:p>
        </p:txBody>
      </p:sp>
    </p:spTree>
    <p:extLst>
      <p:ext uri="{BB962C8B-B14F-4D97-AF65-F5344CB8AC3E}">
        <p14:creationId xmlns:p14="http://schemas.microsoft.com/office/powerpoint/2010/main" val="25631278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I/O Device Utilization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593273" y="1479177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593273" y="2056280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BUSY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3543012" y="1546412"/>
            <a:ext cx="821170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503922" y="1546412"/>
            <a:ext cx="1069397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364182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680239" y="2098302"/>
            <a:ext cx="1039091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5818909" y="1546412"/>
            <a:ext cx="207818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346363" y="1546412"/>
            <a:ext cx="1108364" cy="7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I/O device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46364" y="2634784"/>
            <a:ext cx="1246909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process</a:t>
            </a: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543012" y="2703419"/>
            <a:ext cx="821170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364182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2493818" y="2699217"/>
            <a:ext cx="106939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6788727" y="2703419"/>
            <a:ext cx="484909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316182" y="3160059"/>
            <a:ext cx="6788727" cy="326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waits to run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computation in preparation for I/O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device performs requested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completion interrupt awakens blocked process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runs again, finishes read system call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more computation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5957454" y="2703419"/>
            <a:ext cx="623455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6580909" y="2703419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6788727" y="1546412"/>
            <a:ext cx="484909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6026727" y="1546412"/>
            <a:ext cx="554182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6580909" y="154641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4710545" y="2699217"/>
            <a:ext cx="1039091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5749636" y="2699217"/>
            <a:ext cx="20781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7263534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7263534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7609898" y="2092699"/>
            <a:ext cx="484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7609899" y="2697816"/>
            <a:ext cx="476250" cy="27734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0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  <p:bldP spid="138248" grpId="0" animBg="1"/>
      <p:bldP spid="138249" grpId="0" animBg="1"/>
      <p:bldP spid="138250" grpId="0" animBg="1"/>
      <p:bldP spid="138251" grpId="0" animBg="1"/>
      <p:bldP spid="138255" grpId="0" animBg="1"/>
      <p:bldP spid="138256" grpId="0" animBg="1"/>
      <p:bldP spid="138257" grpId="0" animBg="1"/>
      <p:bldP spid="138258" grpId="0" animBg="1"/>
      <p:bldP spid="138260" grpId="0" animBg="1"/>
      <p:bldP spid="138261" grpId="0" animBg="1"/>
      <p:bldP spid="138264" grpId="0" animBg="1"/>
      <p:bldP spid="138265" grpId="0" animBg="1"/>
      <p:bldP spid="138266" grpId="0" animBg="1"/>
      <p:bldP spid="138267" grpId="0" animBg="1"/>
      <p:bldP spid="138268" grpId="0" animBg="1"/>
      <p:bldP spid="138269" grpId="0" animBg="1"/>
      <p:bldP spid="138270" grpId="0" animBg="1"/>
      <p:bldP spid="138271" grpId="0" animBg="1"/>
      <p:bldP spid="1382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Do Better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usual way:</a:t>
            </a:r>
          </a:p>
          <a:p>
            <a:pPr lvl="1"/>
            <a:r>
              <a:rPr lang="en-GB" dirty="0"/>
              <a:t>Exploit parallelism</a:t>
            </a:r>
          </a:p>
          <a:p>
            <a:r>
              <a:rPr lang="en-GB" dirty="0"/>
              <a:t>Devices operate independently of the CPU</a:t>
            </a:r>
          </a:p>
          <a:p>
            <a:r>
              <a:rPr lang="en-GB" dirty="0"/>
              <a:t>So a device and the CPU can operate in parallel</a:t>
            </a:r>
          </a:p>
          <a:p>
            <a:r>
              <a:rPr lang="en-GB" dirty="0"/>
              <a:t>But often devices need to access RAM</a:t>
            </a:r>
          </a:p>
          <a:p>
            <a:pPr lvl="1"/>
            <a:r>
              <a:rPr lang="en-GB" dirty="0"/>
              <a:t>As does the CPU</a:t>
            </a:r>
          </a:p>
          <a:p>
            <a:r>
              <a:rPr lang="en-GB" dirty="0"/>
              <a:t>How to handle that?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98123" y="593222"/>
            <a:ext cx="4572577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197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/>
          <a:lstStyle/>
          <a:p>
            <a:r>
              <a:rPr lang="en-US" dirty="0"/>
              <a:t>What’s Really Happening on the CPU?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CPUs try to avoid going to RAM</a:t>
            </a:r>
          </a:p>
          <a:p>
            <a:pPr lvl="1"/>
            <a:r>
              <a:rPr lang="en-US" dirty="0"/>
              <a:t>Working with registers</a:t>
            </a:r>
          </a:p>
          <a:p>
            <a:pPr lvl="1"/>
            <a:r>
              <a:rPr lang="en-US" dirty="0"/>
              <a:t>Caching on the CPU chip itself</a:t>
            </a:r>
          </a:p>
          <a:p>
            <a:r>
              <a:rPr lang="en-US" dirty="0"/>
              <a:t>If things go well, the CPU doesn’t use the memory bus that much</a:t>
            </a:r>
          </a:p>
          <a:p>
            <a:pPr lvl="1"/>
            <a:r>
              <a:rPr lang="en-US" dirty="0"/>
              <a:t>If not, life will be slow, anyway</a:t>
            </a:r>
          </a:p>
          <a:p>
            <a:r>
              <a:rPr lang="en-US" dirty="0"/>
              <a:t>So one way to parallelize activities is to let a device use the bus instead of the CPU</a:t>
            </a:r>
          </a:p>
        </p:txBody>
      </p:sp>
    </p:spTree>
    <p:extLst>
      <p:ext uri="{BB962C8B-B14F-4D97-AF65-F5344CB8AC3E}">
        <p14:creationId xmlns:p14="http://schemas.microsoft.com/office/powerpoint/2010/main" val="220312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Allows any two devices attached to the memory bus to move data directly</a:t>
            </a:r>
          </a:p>
          <a:p>
            <a:pPr lvl="1"/>
            <a:r>
              <a:rPr lang="en-US" dirty="0"/>
              <a:t>Without passing it through the CPU first</a:t>
            </a:r>
          </a:p>
          <a:p>
            <a:r>
              <a:rPr lang="en-US" dirty="0"/>
              <a:t>Bus can only be used for one thing at a time</a:t>
            </a:r>
          </a:p>
          <a:p>
            <a:r>
              <a:rPr lang="en-US" dirty="0"/>
              <a:t>So if it’s doing DMA, it’s not servicing CPU requests</a:t>
            </a:r>
          </a:p>
          <a:p>
            <a:r>
              <a:rPr lang="en-US" dirty="0"/>
              <a:t>But often the CPU doesn’t need it, anyway</a:t>
            </a:r>
          </a:p>
          <a:p>
            <a:r>
              <a:rPr lang="en-US" dirty="0"/>
              <a:t>With DMA, data moves from device to memory at bus/device/memory speed</a:t>
            </a:r>
          </a:p>
        </p:txBody>
      </p:sp>
    </p:spTree>
    <p:extLst>
      <p:ext uri="{BB962C8B-B14F-4D97-AF65-F5344CB8AC3E}">
        <p14:creationId xmlns:p14="http://schemas.microsoft.com/office/powerpoint/2010/main" val="18137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Keeping Key Devices Busy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Allow multiple requests to be pending at a time</a:t>
            </a:r>
          </a:p>
          <a:p>
            <a:pPr lvl="1"/>
            <a:r>
              <a:rPr lang="en-GB" dirty="0"/>
              <a:t>Queue them, just like processes in the ready queue</a:t>
            </a:r>
          </a:p>
          <a:p>
            <a:pPr lvl="1"/>
            <a:r>
              <a:rPr lang="en-GB" dirty="0"/>
              <a:t>Requesters block to await eventual completions</a:t>
            </a:r>
          </a:p>
          <a:p>
            <a:r>
              <a:rPr lang="en-GB" dirty="0"/>
              <a:t>Use DMA to perform the actual data transfers</a:t>
            </a:r>
          </a:p>
          <a:p>
            <a:pPr lvl="1"/>
            <a:r>
              <a:rPr lang="en-GB" dirty="0"/>
              <a:t>Data transferred, with no delay, at device speed</a:t>
            </a:r>
          </a:p>
          <a:p>
            <a:pPr lvl="1"/>
            <a:r>
              <a:rPr lang="en-GB" dirty="0"/>
              <a:t>Minimal overhead imposed on CPU</a:t>
            </a:r>
          </a:p>
          <a:p>
            <a:r>
              <a:rPr lang="en-GB" dirty="0"/>
              <a:t>When the currently active request completes</a:t>
            </a:r>
          </a:p>
          <a:p>
            <a:pPr lvl="1"/>
            <a:r>
              <a:rPr lang="en-GB" dirty="0"/>
              <a:t>Device controller generates a completion interrupt</a:t>
            </a:r>
          </a:p>
          <a:p>
            <a:pPr lvl="1"/>
            <a:r>
              <a:rPr lang="en-GB" dirty="0"/>
              <a:t>OS accepts interrupt and calls appropriate handler</a:t>
            </a:r>
          </a:p>
          <a:p>
            <a:pPr lvl="1"/>
            <a:r>
              <a:rPr lang="en-GB" dirty="0"/>
              <a:t>Interrupt handler posts completion to requester</a:t>
            </a:r>
          </a:p>
          <a:p>
            <a:pPr lvl="1"/>
            <a:r>
              <a:rPr lang="en-GB" u="sng" dirty="0"/>
              <a:t>Interrupt handler selects and initiates next transfer</a:t>
            </a:r>
            <a:r>
              <a:rPr lang="en-GB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01333720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Interrupt Driven Chain Scheduled I/O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xx_read</a:t>
            </a:r>
            <a:r>
              <a:rPr lang="en-GB" sz="1600" dirty="0">
                <a:cs typeface="Arial" charset="0"/>
              </a:rPr>
              <a:t>/write()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allocate a new request descriptor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fill in type, address, count, location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insert request into service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if (device is idle)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disable_device_interrupt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enable_device_interrupt</a:t>
            </a:r>
            <a:r>
              <a:rPr lang="en-GB" sz="1600" dirty="0">
                <a:cs typeface="Arial" charset="0"/>
              </a:rPr>
              <a:t>();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await completion of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extract completion info for caller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next request from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address, count, disk address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load request parameters into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start the DMA operation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mark device busy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Font typeface="Times New Roman" pitchFamily="18" charset="0"/>
              <a:buChar char="•"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600" dirty="0">
              <a:latin typeface="Times New Roman" pitchFamily="18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64182" y="1882588"/>
            <a:ext cx="4572000" cy="2487706"/>
          </a:xfrm>
        </p:spPr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 err="1">
                <a:cs typeface="Arial" charset="0"/>
              </a:rPr>
              <a:t>xx_intr</a:t>
            </a:r>
            <a:r>
              <a:rPr lang="en-GB" sz="18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extract completion info from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update completion info in current </a:t>
            </a:r>
            <a:r>
              <a:rPr lang="en-GB" sz="1800" dirty="0" err="1">
                <a:cs typeface="Arial" charset="0"/>
              </a:rPr>
              <a:t>req</a:t>
            </a:r>
            <a:endParaRPr lang="en-GB" sz="18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wakeup current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if (more requests in queue)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</a:t>
            </a:r>
            <a:r>
              <a:rPr lang="en-GB" sz="1800" dirty="0" err="1">
                <a:cs typeface="Arial" charset="0"/>
              </a:rPr>
              <a:t>xx_start</a:t>
            </a:r>
            <a:r>
              <a:rPr lang="en-GB" sz="1800" dirty="0">
                <a:cs typeface="Arial" charset="0"/>
              </a:rPr>
              <a:t>()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else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mark device idle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8958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2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Multi-Tasking &amp; Interrupt Driven I/O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839932" y="1143000"/>
            <a:ext cx="969818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device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632364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869171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355023" y="1680882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1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2008909" y="1748118"/>
            <a:ext cx="40553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2424546" y="1748118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15636" y="3227294"/>
            <a:ext cx="4433455" cy="391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dirty="0"/>
              <a:t> </a:t>
            </a:r>
            <a:r>
              <a:rPr lang="en-US" sz="1600" dirty="0"/>
              <a:t>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355023" y="2151529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2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2632364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5056909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05" name="Text Box 53"/>
          <p:cNvSpPr txBox="1">
            <a:spLocks noChangeArrowheads="1"/>
          </p:cNvSpPr>
          <p:nvPr/>
        </p:nvSpPr>
        <p:spPr bwMode="auto">
          <a:xfrm>
            <a:off x="355023" y="2622176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3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3532909" y="2689412"/>
            <a:ext cx="336262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6" name="Rectangle 64"/>
          <p:cNvSpPr>
            <a:spLocks noChangeArrowheads="1"/>
          </p:cNvSpPr>
          <p:nvPr/>
        </p:nvSpPr>
        <p:spPr bwMode="auto">
          <a:xfrm>
            <a:off x="4017818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17" name="Rectangle 65"/>
          <p:cNvSpPr>
            <a:spLocks noChangeArrowheads="1"/>
          </p:cNvSpPr>
          <p:nvPr/>
        </p:nvSpPr>
        <p:spPr bwMode="auto">
          <a:xfrm>
            <a:off x="4017818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9" name="Rectangle 67"/>
          <p:cNvSpPr>
            <a:spLocks noChangeArrowheads="1"/>
          </p:cNvSpPr>
          <p:nvPr/>
        </p:nvSpPr>
        <p:spPr bwMode="auto">
          <a:xfrm>
            <a:off x="5264728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5403273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2" name="Rectangle 70"/>
          <p:cNvSpPr>
            <a:spLocks noChangeArrowheads="1"/>
          </p:cNvSpPr>
          <p:nvPr/>
        </p:nvSpPr>
        <p:spPr bwMode="auto">
          <a:xfrm>
            <a:off x="5403273" y="1210235"/>
            <a:ext cx="1108364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3" name="Rectangle 71"/>
          <p:cNvSpPr>
            <a:spLocks noChangeArrowheads="1"/>
          </p:cNvSpPr>
          <p:nvPr/>
        </p:nvSpPr>
        <p:spPr bwMode="auto">
          <a:xfrm>
            <a:off x="6303818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4" name="Rectangle 72"/>
          <p:cNvSpPr>
            <a:spLocks noChangeArrowheads="1"/>
          </p:cNvSpPr>
          <p:nvPr/>
        </p:nvSpPr>
        <p:spPr bwMode="auto">
          <a:xfrm>
            <a:off x="6511637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5" name="Rectangle 73"/>
          <p:cNvSpPr>
            <a:spLocks noChangeArrowheads="1"/>
          </p:cNvSpPr>
          <p:nvPr/>
        </p:nvSpPr>
        <p:spPr bwMode="auto">
          <a:xfrm>
            <a:off x="6650182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7" name="Rectangle 75"/>
          <p:cNvSpPr>
            <a:spLocks noChangeArrowheads="1"/>
          </p:cNvSpPr>
          <p:nvPr/>
        </p:nvSpPr>
        <p:spPr bwMode="auto">
          <a:xfrm>
            <a:off x="6650182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28" name="Rectangle 76"/>
          <p:cNvSpPr>
            <a:spLocks noChangeArrowheads="1"/>
          </p:cNvSpPr>
          <p:nvPr/>
        </p:nvSpPr>
        <p:spPr bwMode="auto">
          <a:xfrm>
            <a:off x="4831773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9" name="Rectangle 77"/>
          <p:cNvSpPr>
            <a:spLocks noChangeArrowheads="1"/>
          </p:cNvSpPr>
          <p:nvPr/>
        </p:nvSpPr>
        <p:spPr bwMode="auto">
          <a:xfrm>
            <a:off x="7464136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1C</a:t>
            </a:r>
          </a:p>
        </p:txBody>
      </p:sp>
      <p:sp>
        <p:nvSpPr>
          <p:cNvPr id="151630" name="Rectangle 78"/>
          <p:cNvSpPr>
            <a:spLocks noChangeArrowheads="1"/>
          </p:cNvSpPr>
          <p:nvPr/>
        </p:nvSpPr>
        <p:spPr bwMode="auto">
          <a:xfrm>
            <a:off x="3307773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31" name="Rectangle 79"/>
          <p:cNvSpPr>
            <a:spLocks noChangeArrowheads="1"/>
          </p:cNvSpPr>
          <p:nvPr/>
        </p:nvSpPr>
        <p:spPr bwMode="auto">
          <a:xfrm>
            <a:off x="6078682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32" name="Text Box 80"/>
          <p:cNvSpPr txBox="1">
            <a:spLocks noChangeArrowheads="1"/>
          </p:cNvSpPr>
          <p:nvPr/>
        </p:nvSpPr>
        <p:spPr bwMode="auto">
          <a:xfrm>
            <a:off x="4710545" y="3227294"/>
            <a:ext cx="4433455" cy="309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</a:pPr>
            <a:r>
              <a:rPr lang="en-US" sz="1600" dirty="0"/>
              <a:t>7.   Awaken P</a:t>
            </a:r>
            <a:r>
              <a:rPr lang="en-US" sz="1600" baseline="-25000" dirty="0"/>
              <a:t>2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8.   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9.   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10. 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11. 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1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1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1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0"/>
                                        <p:tgtEl>
                                          <p:spTgt spid="1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1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1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1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3000"/>
                                        <p:tgtEl>
                                          <p:spTgt spid="1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  <p:bldP spid="151562" grpId="0" animBg="1"/>
      <p:bldP spid="151565" grpId="0" animBg="1"/>
      <p:bldP spid="151566" grpId="0" animBg="1"/>
      <p:bldP spid="151595" grpId="0" animBg="1"/>
      <p:bldP spid="151598" grpId="0" animBg="1"/>
      <p:bldP spid="151606" grpId="0" animBg="1"/>
      <p:bldP spid="151616" grpId="0" animBg="1"/>
      <p:bldP spid="151617" grpId="0" animBg="1"/>
      <p:bldP spid="151619" grpId="0" animBg="1"/>
      <p:bldP spid="151620" grpId="0" animBg="1"/>
      <p:bldP spid="151622" grpId="0" animBg="1"/>
      <p:bldP spid="151623" grpId="0" animBg="1"/>
      <p:bldP spid="151624" grpId="0" animBg="1"/>
      <p:bldP spid="151625" grpId="0" animBg="1"/>
      <p:bldP spid="151627" grpId="0" animBg="1"/>
      <p:bldP spid="151628" grpId="0" animBg="1"/>
      <p:bldP spid="151629" grpId="0" animBg="1"/>
      <p:bldP spid="151630" grpId="0" animBg="1"/>
      <p:bldP spid="1516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Transfers are Better</a:t>
            </a:r>
          </a:p>
        </p:txBody>
      </p:sp>
      <p:pic>
        <p:nvPicPr>
          <p:cNvPr id="6" name="Content Placeholder 5" descr="pcie_b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" y="1905238"/>
            <a:ext cx="8533924" cy="4266962"/>
          </a:xfrm>
        </p:spPr>
      </p:pic>
    </p:spTree>
    <p:extLst>
      <p:ext uri="{BB962C8B-B14F-4D97-AF65-F5344CB8AC3E}">
        <p14:creationId xmlns:p14="http://schemas.microsoft.com/office/powerpoint/2010/main" val="432996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(Bigger Transfers are Better)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Disks have high seek/rotation overheads</a:t>
            </a:r>
          </a:p>
          <a:p>
            <a:pPr lvl="1"/>
            <a:r>
              <a:rPr lang="en-GB" dirty="0"/>
              <a:t>Larger transfers amortize down the cost/byte</a:t>
            </a:r>
          </a:p>
          <a:p>
            <a:r>
              <a:rPr lang="en-GB" dirty="0"/>
              <a:t>All transfers have per-operation overhead</a:t>
            </a:r>
          </a:p>
          <a:p>
            <a:pPr lvl="1"/>
            <a:r>
              <a:rPr lang="en-GB" dirty="0"/>
              <a:t>Instructions to set up operation</a:t>
            </a:r>
          </a:p>
          <a:p>
            <a:pPr lvl="1"/>
            <a:r>
              <a:rPr lang="en-GB" dirty="0"/>
              <a:t>Device time to start new operation</a:t>
            </a:r>
          </a:p>
          <a:p>
            <a:pPr lvl="1"/>
            <a:r>
              <a:rPr lang="en-GB" dirty="0"/>
              <a:t>Time and cycles to service completion interrupt</a:t>
            </a:r>
          </a:p>
          <a:p>
            <a:r>
              <a:rPr lang="en-GB" dirty="0"/>
              <a:t>Larger transfers have lower overhead/byte</a:t>
            </a:r>
          </a:p>
          <a:p>
            <a:pPr lvl="1"/>
            <a:r>
              <a:rPr lang="en-GB" dirty="0"/>
              <a:t>This is not limited to software implementations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7696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You’ve Got Your Computer . . .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300538" y="2781300"/>
          <a:ext cx="7747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2781300"/>
                        <a:ext cx="7747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00538" y="1600200"/>
            <a:ext cx="140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1588" y="4395788"/>
            <a:ext cx="189547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88" y="3981450"/>
            <a:ext cx="6794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98638" y="3125788"/>
            <a:ext cx="72231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98638" y="4395788"/>
            <a:ext cx="8985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72188" y="4673600"/>
            <a:ext cx="571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97625" y="3352800"/>
            <a:ext cx="708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76550" y="3008313"/>
            <a:ext cx="101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4808538"/>
            <a:ext cx="646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634038" y="2701925"/>
            <a:ext cx="43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033713" y="5322888"/>
            <a:ext cx="977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003800" y="5210175"/>
            <a:ext cx="114141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188200" y="4411663"/>
            <a:ext cx="1093788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114675" y="2024063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1488" y="1423988"/>
            <a:ext cx="2405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It’s got memory, a bus, a CPU or two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76925" y="1501775"/>
            <a:ext cx="2405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But there’s usually a lot more to it than that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1229731">
            <a:off x="1500188" y="3175000"/>
            <a:ext cx="6119812" cy="64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omic Sans MS" pitchFamily="4" charset="0"/>
                <a:ea typeface="Comic Sans MS" pitchFamily="4" charset="0"/>
                <a:cs typeface="Comic Sans MS" pitchFamily="4" charset="0"/>
              </a:rPr>
              <a:t>And who knows what else?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1722" y="656722"/>
            <a:ext cx="7912677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" presetClass="entr" presetSubtype="9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7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I/O requests cause data to come into the memory or to be copied to a device</a:t>
            </a:r>
          </a:p>
          <a:p>
            <a:r>
              <a:rPr lang="en-US" dirty="0"/>
              <a:t>That data requires a place in memory</a:t>
            </a:r>
          </a:p>
          <a:p>
            <a:pPr lvl="1"/>
            <a:r>
              <a:rPr lang="en-US" dirty="0"/>
              <a:t>Commonly called a buffer</a:t>
            </a:r>
          </a:p>
          <a:p>
            <a:r>
              <a:rPr lang="en-US" dirty="0"/>
              <a:t>Data in buffers is ready to send to a device</a:t>
            </a:r>
          </a:p>
          <a:p>
            <a:r>
              <a:rPr lang="en-US" dirty="0"/>
              <a:t>An existing empty buffer is ready to receive data from a device</a:t>
            </a:r>
          </a:p>
          <a:p>
            <a:r>
              <a:rPr lang="en-US" dirty="0"/>
              <a:t>OS needs to make sure buffers are available when devices are ready to use them</a:t>
            </a:r>
          </a:p>
        </p:txBody>
      </p:sp>
    </p:spTree>
    <p:extLst>
      <p:ext uri="{BB962C8B-B14F-4D97-AF65-F5344CB8AC3E}">
        <p14:creationId xmlns:p14="http://schemas.microsoft.com/office/powerpoint/2010/main" val="312436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 Buffering Issues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Fewer/larger transfers are more efficient</a:t>
            </a:r>
          </a:p>
          <a:p>
            <a:pPr lvl="1"/>
            <a:r>
              <a:rPr lang="en-GB" dirty="0"/>
              <a:t>They may not be convenient for applications</a:t>
            </a:r>
          </a:p>
          <a:p>
            <a:pPr lvl="1"/>
            <a:r>
              <a:rPr lang="en-GB" dirty="0"/>
              <a:t>Natural record sizes tend to be relatively small</a:t>
            </a:r>
          </a:p>
          <a:p>
            <a:r>
              <a:rPr lang="en-GB" dirty="0"/>
              <a:t>Operating system can consolidate I/O requests</a:t>
            </a:r>
          </a:p>
          <a:p>
            <a:pPr lvl="1"/>
            <a:r>
              <a:rPr lang="en-GB" dirty="0"/>
              <a:t>Maintain a cache of recently used disk blocks</a:t>
            </a:r>
          </a:p>
          <a:p>
            <a:pPr lvl="1"/>
            <a:r>
              <a:rPr lang="en-GB" dirty="0"/>
              <a:t>Accumulate small writes, flush out as blocks fill</a:t>
            </a:r>
          </a:p>
          <a:p>
            <a:pPr lvl="1"/>
            <a:r>
              <a:rPr lang="en-GB" dirty="0"/>
              <a:t>Read whole blocks, deliver data as requested</a:t>
            </a:r>
          </a:p>
          <a:p>
            <a:r>
              <a:rPr lang="en-GB" dirty="0"/>
              <a:t>Enables read-ahead</a:t>
            </a:r>
          </a:p>
          <a:p>
            <a:pPr lvl="1"/>
            <a:r>
              <a:rPr lang="en-GB" dirty="0"/>
              <a:t>OS reads/caches blocks not yet requested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42291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Request Queues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Having many I/O operations queued is good</a:t>
            </a:r>
          </a:p>
          <a:p>
            <a:pPr lvl="1"/>
            <a:r>
              <a:rPr lang="en-GB" dirty="0"/>
              <a:t>Maintains high device utilization (little idle time)</a:t>
            </a:r>
          </a:p>
          <a:p>
            <a:pPr lvl="1"/>
            <a:r>
              <a:rPr lang="en-GB" dirty="0"/>
              <a:t>Reduces mean seek distance/rotational delay</a:t>
            </a:r>
          </a:p>
          <a:p>
            <a:pPr lvl="1"/>
            <a:r>
              <a:rPr lang="en-GB" dirty="0"/>
              <a:t>May be possible to combine adjacent requests</a:t>
            </a:r>
          </a:p>
          <a:p>
            <a:pPr lvl="1"/>
            <a:r>
              <a:rPr lang="en-GB" dirty="0"/>
              <a:t>Can sometimes avoid performing a write at all</a:t>
            </a:r>
          </a:p>
          <a:p>
            <a:r>
              <a:rPr lang="en-GB" dirty="0"/>
              <a:t>Ways to achieve deep queues:</a:t>
            </a:r>
          </a:p>
          <a:p>
            <a:pPr lvl="1"/>
            <a:r>
              <a:rPr lang="en-GB" dirty="0"/>
              <a:t>Many processes making requests</a:t>
            </a:r>
          </a:p>
          <a:p>
            <a:pPr lvl="1"/>
            <a:r>
              <a:rPr lang="en-GB" dirty="0"/>
              <a:t>Individual processes making parallel requests</a:t>
            </a:r>
          </a:p>
          <a:p>
            <a:pPr lvl="1"/>
            <a:r>
              <a:rPr lang="en-GB" dirty="0"/>
              <a:t>Read-ahead for expected data requests</a:t>
            </a:r>
          </a:p>
          <a:p>
            <a:pPr lvl="1"/>
            <a:r>
              <a:rPr lang="en-GB" dirty="0"/>
              <a:t>Write-back cache flushing</a:t>
            </a:r>
          </a:p>
        </p:txBody>
      </p:sp>
    </p:spTree>
    <p:extLst>
      <p:ext uri="{BB962C8B-B14F-4D97-AF65-F5344CB8AC3E}">
        <p14:creationId xmlns:p14="http://schemas.microsoft.com/office/powerpoint/2010/main" val="167019792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Double-Buffered Output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439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4393" name="AutoShape 9"/>
          <p:cNvCxnSpPr>
            <a:cxnSpLocks noChangeShapeType="1"/>
            <a:stCxn id="144391" idx="2"/>
            <a:endCxn id="144388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5" name="AutoShape 11"/>
          <p:cNvCxnSpPr>
            <a:cxnSpLocks noChangeShapeType="1"/>
            <a:stCxn id="144391" idx="2"/>
            <a:endCxn id="14439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6" name="AutoShape 12"/>
          <p:cNvCxnSpPr>
            <a:cxnSpLocks noChangeShapeType="1"/>
            <a:stCxn id="144388" idx="2"/>
            <a:endCxn id="144392" idx="0"/>
          </p:cNvCxnSpPr>
          <p:nvPr/>
        </p:nvCxnSpPr>
        <p:spPr bwMode="auto">
          <a:xfrm rot="16200000" flipH="1">
            <a:off x="3493179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7" name="AutoShape 13"/>
          <p:cNvCxnSpPr>
            <a:cxnSpLocks noChangeShapeType="1"/>
            <a:stCxn id="144390" idx="2"/>
            <a:endCxn id="14439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23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0" grpId="0" animBg="1"/>
      <p:bldP spid="144400" grpId="1" animBg="1"/>
      <p:bldP spid="144399" grpId="0" animBg="1"/>
      <p:bldP spid="144399" grpId="1" animBg="1"/>
      <p:bldP spid="14439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/>
              <a:t>Performing Double-Buffered Output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Have multiple buffers queued up, ready to write</a:t>
            </a:r>
          </a:p>
          <a:p>
            <a:pPr lvl="1"/>
            <a:r>
              <a:rPr lang="en-GB" dirty="0"/>
              <a:t>Each write completion interrupt starts the next write</a:t>
            </a:r>
          </a:p>
          <a:p>
            <a:r>
              <a:rPr lang="en-GB" dirty="0"/>
              <a:t>Application and device I/O proceed in parallel</a:t>
            </a:r>
          </a:p>
          <a:p>
            <a:pPr lvl="1"/>
            <a:r>
              <a:rPr lang="en-GB" dirty="0"/>
              <a:t>Application queues successive writes </a:t>
            </a:r>
          </a:p>
          <a:p>
            <a:pPr lvl="2"/>
            <a:r>
              <a:rPr lang="en-GB" dirty="0"/>
              <a:t>Don’t bother waiting for previous operation to finish</a:t>
            </a:r>
          </a:p>
          <a:p>
            <a:pPr lvl="1"/>
            <a:r>
              <a:rPr lang="en-GB" dirty="0"/>
              <a:t>Device picks up next buffer as soon as it is ready</a:t>
            </a:r>
          </a:p>
          <a:p>
            <a:r>
              <a:rPr lang="en-GB" dirty="0"/>
              <a:t>If we're CPU-bound (more CPU than output)</a:t>
            </a:r>
          </a:p>
          <a:p>
            <a:pPr lvl="1"/>
            <a:r>
              <a:rPr lang="en-GB" dirty="0"/>
              <a:t>Application speeds up because it doesn’t wait for I/O</a:t>
            </a:r>
          </a:p>
          <a:p>
            <a:r>
              <a:rPr lang="en-GB" dirty="0"/>
              <a:t>If we're I/O-bound (more output than CPU)</a:t>
            </a:r>
          </a:p>
          <a:p>
            <a:pPr lvl="1"/>
            <a:r>
              <a:rPr lang="en-GB" dirty="0"/>
              <a:t>Device is kept busy, which improves throughput</a:t>
            </a:r>
          </a:p>
          <a:p>
            <a:pPr lvl="1"/>
            <a:r>
              <a:rPr lang="en-GB" dirty="0"/>
              <a:t>But eventually we may have to block the process</a:t>
            </a:r>
          </a:p>
        </p:txBody>
      </p:sp>
    </p:spTree>
    <p:extLst>
      <p:ext uri="{BB962C8B-B14F-4D97-AF65-F5344CB8AC3E}">
        <p14:creationId xmlns:p14="http://schemas.microsoft.com/office/powerpoint/2010/main" val="40843761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292133"/>
            <a:r>
              <a:rPr lang="en-US" dirty="0"/>
              <a:t>Double-Buffered Input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951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9513" name="AutoShape 9"/>
          <p:cNvCxnSpPr>
            <a:cxnSpLocks noChangeShapeType="1"/>
            <a:stCxn id="149511" idx="2"/>
            <a:endCxn id="149509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4" name="AutoShape 10"/>
          <p:cNvCxnSpPr>
            <a:cxnSpLocks noChangeShapeType="1"/>
            <a:stCxn id="149511" idx="2"/>
            <a:endCxn id="14951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5" name="AutoShape 11"/>
          <p:cNvCxnSpPr>
            <a:cxnSpLocks noChangeShapeType="1"/>
          </p:cNvCxnSpPr>
          <p:nvPr/>
        </p:nvCxnSpPr>
        <p:spPr bwMode="auto">
          <a:xfrm rot="16200000" flipH="1">
            <a:off x="3458543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6" name="AutoShape 12"/>
          <p:cNvCxnSpPr>
            <a:cxnSpLocks noChangeShapeType="1"/>
            <a:stCxn id="149510" idx="2"/>
            <a:endCxn id="14951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8225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6" grpId="1" animBg="1"/>
      <p:bldP spid="149507" grpId="0" animBg="1"/>
      <p:bldP spid="149507" grpId="1" animBg="1"/>
      <p:bldP spid="14950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Double Buffered Input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Have multiple reads queued up, ready to go</a:t>
            </a:r>
          </a:p>
          <a:p>
            <a:pPr lvl="1"/>
            <a:r>
              <a:rPr lang="en-GB" dirty="0"/>
              <a:t>Read completion interrupt starts read into next buffer</a:t>
            </a:r>
          </a:p>
          <a:p>
            <a:r>
              <a:rPr lang="en-GB" dirty="0"/>
              <a:t>Filled buffers wait until application asks for them</a:t>
            </a:r>
          </a:p>
          <a:p>
            <a:pPr lvl="1"/>
            <a:r>
              <a:rPr lang="en-GB" dirty="0"/>
              <a:t>Application doesn't have to wait for data to be read</a:t>
            </a:r>
          </a:p>
          <a:p>
            <a:r>
              <a:rPr lang="en-GB" dirty="0"/>
              <a:t>When can we do chain-scheduled reads?</a:t>
            </a:r>
          </a:p>
          <a:p>
            <a:pPr lvl="1"/>
            <a:r>
              <a:rPr lang="en-GB" dirty="0"/>
              <a:t>Each app will probably block until its read completes</a:t>
            </a:r>
          </a:p>
          <a:p>
            <a:pPr lvl="2"/>
            <a:r>
              <a:rPr lang="en-GB" dirty="0"/>
              <a:t>So we won’t get multiple reads from one application</a:t>
            </a:r>
          </a:p>
          <a:p>
            <a:pPr lvl="1"/>
            <a:r>
              <a:rPr lang="en-GB" dirty="0"/>
              <a:t>We can queue reads from multiple processes</a:t>
            </a:r>
          </a:p>
          <a:p>
            <a:pPr lvl="1"/>
            <a:r>
              <a:rPr lang="en-GB" dirty="0"/>
              <a:t>We can do predictive read-ahead</a:t>
            </a:r>
          </a:p>
        </p:txBody>
      </p:sp>
    </p:spTree>
    <p:extLst>
      <p:ext uri="{BB962C8B-B14F-4D97-AF65-F5344CB8AC3E}">
        <p14:creationId xmlns:p14="http://schemas.microsoft.com/office/powerpoint/2010/main" val="102721464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Scatter/Gather I/O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Many device controllers support DMA transfers</a:t>
            </a:r>
          </a:p>
          <a:p>
            <a:pPr lvl="1"/>
            <a:r>
              <a:rPr lang="en-GB" dirty="0"/>
              <a:t>Entire transfer must be contiguous in physical memory</a:t>
            </a:r>
          </a:p>
          <a:p>
            <a:r>
              <a:rPr lang="en-GB" dirty="0"/>
              <a:t>User buffers are in paged virtual memory</a:t>
            </a:r>
          </a:p>
          <a:p>
            <a:pPr lvl="1"/>
            <a:r>
              <a:rPr lang="en-GB" dirty="0"/>
              <a:t>User buffers may be spread all over physical memory</a:t>
            </a:r>
          </a:p>
          <a:p>
            <a:pPr lvl="1"/>
            <a:r>
              <a:rPr lang="en-GB" i="1" dirty="0"/>
              <a:t>Scatter</a:t>
            </a:r>
            <a:r>
              <a:rPr lang="en-GB" dirty="0"/>
              <a:t>: read from device to multiple pages</a:t>
            </a:r>
          </a:p>
          <a:p>
            <a:pPr lvl="1"/>
            <a:r>
              <a:rPr lang="en-GB" i="1" dirty="0"/>
              <a:t>Gather</a:t>
            </a:r>
            <a:r>
              <a:rPr lang="en-GB" dirty="0"/>
              <a:t>: writing from multiple pages to device</a:t>
            </a:r>
          </a:p>
          <a:p>
            <a:r>
              <a:rPr lang="en-GB" dirty="0"/>
              <a:t>Three basic approaches apply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Copy all user data into contiguous physical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Split logical request into chain-scheduled page requests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I/O MMU may automatically handle scatter/gather</a:t>
            </a:r>
          </a:p>
        </p:txBody>
      </p:sp>
    </p:spTree>
    <p:extLst>
      <p:ext uri="{BB962C8B-B14F-4D97-AF65-F5344CB8AC3E}">
        <p14:creationId xmlns:p14="http://schemas.microsoft.com/office/powerpoint/2010/main" val="260308720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495300"/>
            <a:ext cx="8432640" cy="87129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/>
              <a:t>“Gather”</a:t>
            </a:r>
            <a:r>
              <a:rPr lang="en-GB" dirty="0"/>
              <a:t> Writes From Paged Memory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4192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1" name="Rectangle 39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2" name="Rectangle 40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4" name="Rectangle 42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2" name="Rectangle 50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3" name="Rectangle 51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4" name="Rectangle 52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7" name="Rectangle 55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8" name="Rectangle 56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9" name="Rectangle 57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0" name="Rectangle 58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1" name="Rectangle 59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2" name="Rectangle 60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3" name="Rectangle 61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4" name="Rectangle 62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7" name="Rectangle 65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8" name="Rectangle 66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9" name="Rectangle 67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0" name="Rectangle 68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2" name="Rectangle 70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4" name="Rectangle 72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6" name="Rectangle 74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8" name="Rectangle 76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279" name="AutoShape 87"/>
          <p:cNvCxnSpPr>
            <a:cxnSpLocks noChangeShapeType="1"/>
            <a:stCxn id="136196" idx="2"/>
            <a:endCxn id="136215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0" name="AutoShape 88"/>
          <p:cNvCxnSpPr>
            <a:cxnSpLocks noChangeShapeType="1"/>
            <a:stCxn id="136197" idx="2"/>
            <a:endCxn id="136224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1" name="AutoShape 89"/>
          <p:cNvCxnSpPr>
            <a:cxnSpLocks noChangeShapeType="1"/>
            <a:stCxn id="136198" idx="2"/>
            <a:endCxn id="136260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2" name="AutoShape 90"/>
          <p:cNvCxnSpPr>
            <a:cxnSpLocks noChangeShapeType="1"/>
            <a:stCxn id="136199" idx="2"/>
            <a:endCxn id="136229" idx="0"/>
          </p:cNvCxnSpPr>
          <p:nvPr/>
        </p:nvCxnSpPr>
        <p:spPr bwMode="auto">
          <a:xfrm flipH="1">
            <a:off x="29131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3" name="AutoShape 91"/>
          <p:cNvCxnSpPr>
            <a:cxnSpLocks noChangeShapeType="1"/>
            <a:stCxn id="136200" idx="2"/>
            <a:endCxn id="136233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4" name="AutoShape 92"/>
          <p:cNvCxnSpPr>
            <a:cxnSpLocks noChangeShapeType="1"/>
            <a:stCxn id="136201" idx="2"/>
            <a:endCxn id="136243" idx="0"/>
          </p:cNvCxnSpPr>
          <p:nvPr/>
        </p:nvCxnSpPr>
        <p:spPr bwMode="auto">
          <a:xfrm>
            <a:off x="6023521" y="2699777"/>
            <a:ext cx="20880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287" name="Text Box 95"/>
          <p:cNvSpPr txBox="1">
            <a:spLocks noChangeArrowheads="1"/>
          </p:cNvSpPr>
          <p:nvPr/>
        </p:nvSpPr>
        <p:spPr bwMode="auto">
          <a:xfrm>
            <a:off x="4897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6288" name="Text Box 96"/>
          <p:cNvSpPr txBox="1">
            <a:spLocks noChangeArrowheads="1"/>
          </p:cNvSpPr>
          <p:nvPr/>
        </p:nvSpPr>
        <p:spPr bwMode="auto">
          <a:xfrm>
            <a:off x="5588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6306" name="Rectangle 114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7" name="Rectangle 115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8" name="Rectangle 116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9" name="Rectangle 117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0" name="Rectangle 118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1" name="Rectangle 119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312" name="AutoShape 120"/>
          <p:cNvCxnSpPr>
            <a:cxnSpLocks noChangeShapeType="1"/>
            <a:stCxn id="136307" idx="2"/>
            <a:endCxn id="136309" idx="1"/>
          </p:cNvCxnSpPr>
          <p:nvPr/>
        </p:nvCxnSpPr>
        <p:spPr bwMode="auto">
          <a:xfrm rot="16200000" flipH="1">
            <a:off x="3396922" y="4875916"/>
            <a:ext cx="725836" cy="13478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3" name="AutoShape 121"/>
          <p:cNvCxnSpPr>
            <a:cxnSpLocks noChangeShapeType="1"/>
            <a:stCxn id="136308" idx="2"/>
            <a:endCxn id="136310" idx="0"/>
          </p:cNvCxnSpPr>
          <p:nvPr/>
        </p:nvCxnSpPr>
        <p:spPr bwMode="auto">
          <a:xfrm rot="54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4" name="AutoShape 122"/>
          <p:cNvCxnSpPr>
            <a:cxnSpLocks noChangeShapeType="1"/>
            <a:stCxn id="136306" idx="2"/>
            <a:endCxn id="136311" idx="3"/>
          </p:cNvCxnSpPr>
          <p:nvPr/>
        </p:nvCxnSpPr>
        <p:spPr bwMode="auto">
          <a:xfrm rot="5400000">
            <a:off x="4882951" y="4737626"/>
            <a:ext cx="1693618" cy="6566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15" name="Line 123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6316" name="Line 124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7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8" grpId="0"/>
      <p:bldP spid="136296" grpId="0" animBg="1"/>
      <p:bldP spid="136306" grpId="0" animBg="1"/>
      <p:bldP spid="136307" grpId="0" animBg="1"/>
      <p:bldP spid="136308" grpId="0" animBg="1"/>
      <p:bldP spid="136309" grpId="0" animBg="1"/>
      <p:bldP spid="136310" grpId="0" animBg="1"/>
      <p:bldP spid="136311" grpId="0" animBg="1"/>
      <p:bldP spid="136315" grpId="0" animBg="1"/>
      <p:bldP spid="1363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546100"/>
            <a:ext cx="8432640" cy="87129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/>
              <a:t>“Scatter”</a:t>
            </a:r>
            <a:r>
              <a:rPr lang="en-GB" dirty="0"/>
              <a:t> Reads Into Paged Memory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065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3" name="Rectangle 43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1" name="Rectangle 51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2" name="Rectangle 52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3" name="Rectangle 53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4" name="Rectangle 54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5" name="Rectangle 55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6" name="Rectangle 56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7" name="Rectangle 57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8" name="Rectangle 58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299" name="AutoShape 59"/>
          <p:cNvCxnSpPr>
            <a:cxnSpLocks noChangeShapeType="1"/>
            <a:stCxn id="138244" idx="2"/>
            <a:endCxn id="138259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0" name="AutoShape 60"/>
          <p:cNvCxnSpPr>
            <a:cxnSpLocks noChangeShapeType="1"/>
            <a:stCxn id="138245" idx="2"/>
            <a:endCxn id="138268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1" name="AutoShape 61"/>
          <p:cNvCxnSpPr>
            <a:cxnSpLocks noChangeShapeType="1"/>
            <a:stCxn id="138246" idx="2"/>
            <a:endCxn id="138294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2" name="AutoShape 62"/>
          <p:cNvCxnSpPr>
            <a:cxnSpLocks noChangeShapeType="1"/>
            <a:stCxn id="138320" idx="2"/>
            <a:endCxn id="138309" idx="0"/>
          </p:cNvCxnSpPr>
          <p:nvPr/>
        </p:nvCxnSpPr>
        <p:spPr bwMode="auto">
          <a:xfrm flipH="1">
            <a:off x="30859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3" name="AutoShape 63"/>
          <p:cNvCxnSpPr>
            <a:cxnSpLocks noChangeShapeType="1"/>
            <a:stCxn id="138248" idx="2"/>
            <a:endCxn id="138277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4" name="AutoShape 64"/>
          <p:cNvCxnSpPr>
            <a:cxnSpLocks noChangeShapeType="1"/>
            <a:stCxn id="138322" idx="2"/>
            <a:endCxn id="138308" idx="0"/>
          </p:cNvCxnSpPr>
          <p:nvPr/>
        </p:nvCxnSpPr>
        <p:spPr bwMode="auto">
          <a:xfrm>
            <a:off x="5862240" y="2699777"/>
            <a:ext cx="19584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38305" name="Text Box 65"/>
          <p:cNvSpPr txBox="1">
            <a:spLocks noChangeArrowheads="1"/>
          </p:cNvSpPr>
          <p:nvPr/>
        </p:nvSpPr>
        <p:spPr bwMode="auto">
          <a:xfrm>
            <a:off x="4770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8306" name="Text Box 66"/>
          <p:cNvSpPr txBox="1">
            <a:spLocks noChangeArrowheads="1"/>
          </p:cNvSpPr>
          <p:nvPr/>
        </p:nvSpPr>
        <p:spPr bwMode="auto">
          <a:xfrm>
            <a:off x="5461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314" name="AutoShape 74"/>
          <p:cNvCxnSpPr>
            <a:cxnSpLocks noChangeShapeType="1"/>
            <a:stCxn id="138311" idx="1"/>
            <a:endCxn id="138309" idx="2"/>
          </p:cNvCxnSpPr>
          <p:nvPr/>
        </p:nvCxnSpPr>
        <p:spPr bwMode="auto">
          <a:xfrm rot="10800000">
            <a:off x="3085920" y="5186918"/>
            <a:ext cx="1347840" cy="72583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5" name="AutoShape 75"/>
          <p:cNvCxnSpPr>
            <a:cxnSpLocks noChangeShapeType="1"/>
            <a:stCxn id="138312" idx="0"/>
            <a:endCxn id="138310" idx="2"/>
          </p:cNvCxnSpPr>
          <p:nvPr/>
        </p:nvCxnSpPr>
        <p:spPr bwMode="auto">
          <a:xfrm rot="162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6" name="AutoShape 76"/>
          <p:cNvCxnSpPr>
            <a:cxnSpLocks noChangeShapeType="1"/>
            <a:stCxn id="138313" idx="3"/>
            <a:endCxn id="138308" idx="2"/>
          </p:cNvCxnSpPr>
          <p:nvPr/>
        </p:nvCxnSpPr>
        <p:spPr bwMode="auto">
          <a:xfrm flipV="1">
            <a:off x="5401440" y="4219137"/>
            <a:ext cx="656640" cy="169361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17" name="Line 77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18" name="Line 78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498672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2" name="Rectangle 82"/>
          <p:cNvSpPr>
            <a:spLocks noChangeArrowheads="1"/>
          </p:cNvSpPr>
          <p:nvPr/>
        </p:nvSpPr>
        <p:spPr bwMode="auto">
          <a:xfrm>
            <a:off x="575856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8" grpId="0" animBg="1"/>
      <p:bldP spid="138309" grpId="0" animBg="1"/>
      <p:bldP spid="138310" grpId="0" animBg="1"/>
      <p:bldP spid="138311" grpId="0" animBg="1"/>
      <p:bldP spid="138312" grpId="0" animBg="1"/>
      <p:bldP spid="138313" grpId="0" animBg="1"/>
      <p:bldP spid="138320" grpId="0" animBg="1"/>
      <p:bldP spid="138321" grpId="0" animBg="1"/>
      <p:bldP spid="1383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Welcome to the Wonderful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World of Peripheral Devices!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Our computers typically have lots of devices attached to them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Each device needs to have some code associated with it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To perform whatever operations it does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To integrate it with the rest of the system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 modern commodity OSes, the code that handles these devices dwarfs the rest</a:t>
            </a:r>
          </a:p>
        </p:txBody>
      </p:sp>
    </p:spTree>
    <p:extLst>
      <p:ext uri="{BB962C8B-B14F-4D97-AF65-F5344CB8AC3E}">
        <p14:creationId xmlns:p14="http://schemas.microsoft.com/office/powerpoint/2010/main" val="2258982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GB" dirty="0"/>
              <a:t>Memory Mapped I/O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779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DMA may not be the best way to do I/O</a:t>
            </a:r>
          </a:p>
          <a:p>
            <a:pPr lvl="1"/>
            <a:r>
              <a:rPr lang="en-GB" sz="2400" dirty="0"/>
              <a:t>Designed for large contiguous transfers</a:t>
            </a:r>
          </a:p>
          <a:p>
            <a:pPr lvl="1"/>
            <a:r>
              <a:rPr lang="en-GB" sz="2400" dirty="0"/>
              <a:t>Some devices have many small sparse transfers</a:t>
            </a:r>
          </a:p>
          <a:p>
            <a:pPr lvl="2"/>
            <a:r>
              <a:rPr lang="en-GB" sz="1800" dirty="0"/>
              <a:t>E.g., consider a video game display adaptor</a:t>
            </a:r>
          </a:p>
          <a:p>
            <a:r>
              <a:rPr lang="en-GB" sz="2400" dirty="0"/>
              <a:t>Instead, treat registers/memory in device as part of the regular memory space</a:t>
            </a:r>
          </a:p>
          <a:p>
            <a:pPr lvl="1"/>
            <a:r>
              <a:rPr lang="en-GB" sz="2400" dirty="0"/>
              <a:t>Accessed by reading/writing those locations</a:t>
            </a:r>
          </a:p>
          <a:p>
            <a:r>
              <a:rPr lang="en-GB" sz="2400" dirty="0"/>
              <a:t>For example, a bit-mapped display adaptor</a:t>
            </a:r>
          </a:p>
          <a:p>
            <a:pPr lvl="1"/>
            <a:r>
              <a:rPr lang="en-GB" sz="2400" dirty="0"/>
              <a:t>1Mpixel display controller, on the CPU memory bus</a:t>
            </a:r>
          </a:p>
          <a:p>
            <a:pPr lvl="1"/>
            <a:r>
              <a:rPr lang="en-GB" sz="2400" dirty="0"/>
              <a:t>Each word of memory corresponds to one pixel</a:t>
            </a:r>
          </a:p>
          <a:p>
            <a:pPr lvl="1"/>
            <a:r>
              <a:rPr lang="en-GB" sz="2400" dirty="0"/>
              <a:t>Application uses ordinary stores to update display</a:t>
            </a:r>
          </a:p>
          <a:p>
            <a:r>
              <a:rPr lang="en-GB" sz="2400" dirty="0"/>
              <a:t>Low overhead per update, no interrupts to service</a:t>
            </a:r>
          </a:p>
          <a:p>
            <a:r>
              <a:rPr lang="en-GB" sz="2400" dirty="0"/>
              <a:t>Relatively easy to program</a:t>
            </a:r>
          </a:p>
        </p:txBody>
      </p:sp>
    </p:spTree>
    <p:extLst>
      <p:ext uri="{BB962C8B-B14F-4D97-AF65-F5344CB8AC3E}">
        <p14:creationId xmlns:p14="http://schemas.microsoft.com/office/powerpoint/2010/main" val="2285739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Trade-off: Memory Mapping vs. DMA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</a:pPr>
            <a:r>
              <a:rPr lang="en-GB" dirty="0"/>
              <a:t>DMA performs large transfers efficiently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Better utilization of both the devices and the CPU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Device doesn't have to wait for CPU to do transfers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But there is considerable per transfer overhead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Setting up the operation, processing completion interrupt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 I/O has no per-op overhead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But every byte is transferred by a CPU instruction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No waiting because device accepts data at memory speed</a:t>
            </a:r>
          </a:p>
          <a:p>
            <a:pPr>
              <a:lnSpc>
                <a:spcPct val="83000"/>
              </a:lnSpc>
            </a:pPr>
            <a:r>
              <a:rPr lang="en-GB" dirty="0"/>
              <a:t>DMA better for occasional large transfers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 better frequent small transfers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 devices more difficult to share</a:t>
            </a:r>
          </a:p>
        </p:txBody>
      </p:sp>
    </p:spTree>
    <p:extLst>
      <p:ext uri="{BB962C8B-B14F-4D97-AF65-F5344CB8AC3E}">
        <p14:creationId xmlns:p14="http://schemas.microsoft.com/office/powerpoint/2010/main" val="426616996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GB" dirty="0"/>
              <a:t>Generalizing Abstractions for Device Drivers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89100"/>
            <a:ext cx="8229600" cy="4525963"/>
          </a:xfrm>
        </p:spPr>
        <p:txBody>
          <a:bodyPr/>
          <a:lstStyle/>
          <a:p>
            <a:r>
              <a:rPr lang="en-GB" sz="2800" dirty="0"/>
              <a:t>Every device type is unique</a:t>
            </a:r>
          </a:p>
          <a:p>
            <a:pPr lvl="1"/>
            <a:r>
              <a:rPr lang="en-GB" sz="2400" dirty="0"/>
              <a:t>To some extent, at least in hardware details</a:t>
            </a:r>
          </a:p>
          <a:p>
            <a:r>
              <a:rPr lang="en-GB" sz="2800" dirty="0"/>
              <a:t>Implying each requires its own unique device driver</a:t>
            </a:r>
          </a:p>
          <a:p>
            <a:r>
              <a:rPr lang="en-GB" sz="2800" dirty="0"/>
              <a:t>But there are many commonalities</a:t>
            </a:r>
          </a:p>
          <a:p>
            <a:r>
              <a:rPr lang="en-GB" sz="2800" dirty="0"/>
              <a:t>Particularly among classes of devices</a:t>
            </a:r>
          </a:p>
          <a:p>
            <a:pPr lvl="1"/>
            <a:r>
              <a:rPr lang="en-GB" sz="2400" dirty="0"/>
              <a:t>All disk drives, all network cards, all graphics cards, etc.</a:t>
            </a:r>
          </a:p>
          <a:p>
            <a:r>
              <a:rPr lang="en-GB" sz="2800" dirty="0"/>
              <a:t>Can we simplify the OS by leveraging these commonalities?</a:t>
            </a:r>
          </a:p>
          <a:p>
            <a:r>
              <a:rPr lang="en-GB" sz="2800" dirty="0"/>
              <a:t>By defining simplifying abstractions?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1622" y="439738"/>
            <a:ext cx="6896677" cy="124936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5141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the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OS defines idealized device classes</a:t>
            </a:r>
          </a:p>
          <a:p>
            <a:pPr lvl="1"/>
            <a:r>
              <a:rPr lang="en-GB" dirty="0"/>
              <a:t>Disk, display, printer, tape, network, serial ports </a:t>
            </a:r>
          </a:p>
          <a:p>
            <a:r>
              <a:rPr lang="en-GB" dirty="0"/>
              <a:t>Classes define expected interfaces/behavior</a:t>
            </a:r>
          </a:p>
          <a:p>
            <a:pPr lvl="1"/>
            <a:r>
              <a:rPr lang="en-GB" dirty="0"/>
              <a:t>All drivers in class support standard methods</a:t>
            </a:r>
          </a:p>
          <a:p>
            <a:r>
              <a:rPr lang="en-GB" dirty="0"/>
              <a:t>Device drivers implement standard behavior</a:t>
            </a:r>
          </a:p>
          <a:p>
            <a:pPr lvl="1"/>
            <a:r>
              <a:rPr lang="en-GB" dirty="0"/>
              <a:t>Make diverse devices fit into a common </a:t>
            </a:r>
            <a:r>
              <a:rPr lang="en-GB" dirty="0" err="1"/>
              <a:t>mold</a:t>
            </a:r>
            <a:endParaRPr lang="en-GB" dirty="0"/>
          </a:p>
          <a:p>
            <a:pPr lvl="1"/>
            <a:r>
              <a:rPr lang="en-GB" dirty="0"/>
              <a:t>Protect applications from device eccentricities</a:t>
            </a:r>
          </a:p>
          <a:p>
            <a:r>
              <a:rPr lang="en-GB" dirty="0"/>
              <a:t>Interfaces (as usual) are key to providing abstractions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01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Device Driver Interface (DDI)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 (top-end) device driver entry-points</a:t>
            </a:r>
          </a:p>
          <a:p>
            <a:pPr lvl="1"/>
            <a:r>
              <a:rPr lang="en-GB" dirty="0"/>
              <a:t>“Top-end” – from the OS to the driver</a:t>
            </a:r>
          </a:p>
          <a:p>
            <a:pPr lvl="1"/>
            <a:r>
              <a:rPr lang="en-GB" dirty="0"/>
              <a:t>Basis for device-independent applications</a:t>
            </a:r>
          </a:p>
          <a:p>
            <a:pPr lvl="1"/>
            <a:r>
              <a:rPr lang="en-GB" dirty="0"/>
              <a:t>Enables system to exploit new devices</a:t>
            </a:r>
          </a:p>
          <a:p>
            <a:pPr lvl="1"/>
            <a:r>
              <a:rPr lang="en-GB" dirty="0"/>
              <a:t>A critical interface contract for 3rd party developers</a:t>
            </a:r>
          </a:p>
          <a:p>
            <a:r>
              <a:rPr lang="en-GB" dirty="0"/>
              <a:t>Some entry points correspond directly to system calls</a:t>
            </a:r>
          </a:p>
          <a:p>
            <a:pPr lvl="1"/>
            <a:r>
              <a:rPr lang="en-GB" dirty="0"/>
              <a:t>E.g., open, close, read, write</a:t>
            </a:r>
          </a:p>
          <a:p>
            <a:r>
              <a:rPr lang="en-GB" dirty="0"/>
              <a:t>Some are associated with OS frameworks</a:t>
            </a:r>
          </a:p>
          <a:p>
            <a:pPr lvl="1"/>
            <a:r>
              <a:rPr lang="en-GB" dirty="0"/>
              <a:t>Disk drivers are meant to be called by block I/O</a:t>
            </a:r>
          </a:p>
          <a:p>
            <a:pPr lvl="1"/>
            <a:r>
              <a:rPr lang="en-GB" dirty="0"/>
              <a:t>Network drivers are meant to be called by protocols</a:t>
            </a:r>
          </a:p>
        </p:txBody>
      </p:sp>
    </p:spTree>
    <p:extLst>
      <p:ext uri="{BB962C8B-B14F-4D97-AF65-F5344CB8AC3E}">
        <p14:creationId xmlns:p14="http://schemas.microsoft.com/office/powerpoint/2010/main" val="103852257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DDIs and sub-DDIs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4572000" y="2353235"/>
            <a:ext cx="1939636" cy="121023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Basic I/O</a:t>
            </a:r>
          </a:p>
          <a:p>
            <a:pPr algn="ctr"/>
            <a:r>
              <a:rPr lang="en-US" sz="1600" dirty="0"/>
              <a:t>read, write,</a:t>
            </a:r>
          </a:p>
          <a:p>
            <a:pPr algn="ctr"/>
            <a:r>
              <a:rPr lang="en-US" sz="1600" dirty="0"/>
              <a:t>seek, </a:t>
            </a:r>
            <a:r>
              <a:rPr lang="en-US" sz="1600" dirty="0" err="1"/>
              <a:t>ioctl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select</a:t>
            </a:r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2216727" y="2353235"/>
            <a:ext cx="1939636" cy="12102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Life Cycle</a:t>
            </a:r>
          </a:p>
          <a:p>
            <a:pPr algn="ctr"/>
            <a:r>
              <a:rPr lang="en-US" sz="1600" dirty="0"/>
              <a:t>initialize, cleanup</a:t>
            </a:r>
          </a:p>
          <a:p>
            <a:pPr algn="ctr"/>
            <a:r>
              <a:rPr lang="en-US" sz="1600" dirty="0"/>
              <a:t>open, release</a:t>
            </a: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2121477" y="1949824"/>
            <a:ext cx="4572000" cy="2015659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532909" y="2070287"/>
            <a:ext cx="1870364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Common DDI</a:t>
            </a:r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6927273" y="2151529"/>
            <a:ext cx="1108364" cy="161364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Disk</a:t>
            </a:r>
          </a:p>
          <a:p>
            <a:pPr algn="ctr"/>
            <a:r>
              <a:rPr lang="en-US" sz="1600" dirty="0"/>
              <a:t>request</a:t>
            </a:r>
          </a:p>
          <a:p>
            <a:pPr algn="ctr"/>
            <a:r>
              <a:rPr lang="en-US" sz="1600" dirty="0"/>
              <a:t>revalidate</a:t>
            </a:r>
          </a:p>
          <a:p>
            <a:pPr algn="ctr"/>
            <a:r>
              <a:rPr lang="en-US" sz="1600" dirty="0" err="1"/>
              <a:t>fsync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762000" y="2151529"/>
            <a:ext cx="1246909" cy="161364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Network</a:t>
            </a:r>
          </a:p>
          <a:p>
            <a:pPr algn="ctr"/>
            <a:r>
              <a:rPr lang="en-US" sz="1600" dirty="0"/>
              <a:t>receive, </a:t>
            </a:r>
          </a:p>
          <a:p>
            <a:pPr algn="ctr"/>
            <a:r>
              <a:rPr lang="en-US" sz="1600" dirty="0"/>
              <a:t>transmit</a:t>
            </a:r>
          </a:p>
          <a:p>
            <a:pPr algn="ctr"/>
            <a:r>
              <a:rPr lang="en-US" sz="1600" dirty="0"/>
              <a:t>set MAC</a:t>
            </a:r>
          </a:p>
          <a:p>
            <a:pPr algn="ctr"/>
            <a:r>
              <a:rPr lang="en-US" sz="1600" dirty="0"/>
              <a:t>stats</a:t>
            </a:r>
          </a:p>
        </p:txBody>
      </p:sp>
      <p:sp>
        <p:nvSpPr>
          <p:cNvPr id="134154" name="Oval 10"/>
          <p:cNvSpPr>
            <a:spLocks noChangeArrowheads="1"/>
          </p:cNvSpPr>
          <p:nvPr/>
        </p:nvSpPr>
        <p:spPr bwMode="auto">
          <a:xfrm>
            <a:off x="3532909" y="4235824"/>
            <a:ext cx="2008909" cy="1210235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Serial</a:t>
            </a:r>
          </a:p>
          <a:p>
            <a:pPr algn="ctr"/>
            <a:r>
              <a:rPr lang="en-US" sz="1600" dirty="0"/>
              <a:t>receive character</a:t>
            </a:r>
          </a:p>
          <a:p>
            <a:pPr algn="ctr"/>
            <a:r>
              <a:rPr lang="en-US" sz="1600" dirty="0"/>
              <a:t>start write</a:t>
            </a:r>
          </a:p>
          <a:p>
            <a:pPr algn="ctr"/>
            <a:r>
              <a:rPr lang="en-US" sz="1600" dirty="0"/>
              <a:t>line </a:t>
            </a:r>
            <a:r>
              <a:rPr lang="en-US" sz="1600" dirty="0" err="1"/>
              <a:t>parms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2008909" y="1748117"/>
            <a:ext cx="6165273" cy="2420471"/>
          </a:xfrm>
          <a:prstGeom prst="roundRect">
            <a:avLst>
              <a:gd name="adj" fmla="val 16667"/>
            </a:avLst>
          </a:prstGeom>
          <a:noFill/>
          <a:ln w="28575" cap="rnd">
            <a:solidFill>
              <a:srgbClr val="66FF66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auto">
          <a:xfrm>
            <a:off x="2078182" y="1815353"/>
            <a:ext cx="4641273" cy="3697941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CC00FF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623455" y="1949824"/>
            <a:ext cx="3810000" cy="2151529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49" grpId="0" animBg="1"/>
      <p:bldP spid="134152" grpId="0" animBg="1"/>
      <p:bldP spid="134152" grpId="1" animBg="1"/>
      <p:bldP spid="134153" grpId="0" animBg="1"/>
      <p:bldP spid="134154" grpId="0" animBg="1"/>
      <p:bldP spid="134154" grpId="1" animBg="1"/>
      <p:bldP spid="134156" grpId="0" animBg="1"/>
      <p:bldP spid="134156" grpId="1" animBg="1"/>
      <p:bldP spid="134157" grpId="0" animBg="1"/>
      <p:bldP spid="134157" grpId="1" animBg="1"/>
      <p:bldP spid="1341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AutoShape 39"/>
          <p:cNvSpPr>
            <a:spLocks noChangeArrowheads="1"/>
          </p:cNvSpPr>
          <p:nvPr/>
        </p:nvSpPr>
        <p:spPr bwMode="auto">
          <a:xfrm>
            <a:off x="831273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6" name="AutoShape 40"/>
          <p:cNvSpPr>
            <a:spLocks noChangeArrowheads="1"/>
          </p:cNvSpPr>
          <p:nvPr/>
        </p:nvSpPr>
        <p:spPr bwMode="auto">
          <a:xfrm>
            <a:off x="762000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3" name="AutoShape 37"/>
          <p:cNvSpPr>
            <a:spLocks noChangeArrowheads="1"/>
          </p:cNvSpPr>
          <p:nvPr/>
        </p:nvSpPr>
        <p:spPr bwMode="auto">
          <a:xfrm>
            <a:off x="193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4" name="AutoShape 38"/>
          <p:cNvSpPr>
            <a:spLocks noChangeArrowheads="1"/>
          </p:cNvSpPr>
          <p:nvPr/>
        </p:nvSpPr>
        <p:spPr bwMode="auto">
          <a:xfrm>
            <a:off x="187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3048000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2978727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9" name="AutoShape 33"/>
          <p:cNvSpPr>
            <a:spLocks noChangeArrowheads="1"/>
          </p:cNvSpPr>
          <p:nvPr/>
        </p:nvSpPr>
        <p:spPr bwMode="auto">
          <a:xfrm>
            <a:off x="4433455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0" name="AutoShape 34"/>
          <p:cNvSpPr>
            <a:spLocks noChangeArrowheads="1"/>
          </p:cNvSpPr>
          <p:nvPr/>
        </p:nvSpPr>
        <p:spPr bwMode="auto">
          <a:xfrm>
            <a:off x="4364182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7135091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7065818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>
            <a:off x="574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568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Driver Classes &amp; Clients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92727" y="1815353"/>
            <a:ext cx="2078182" cy="739588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file &amp; directory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6026727" y="1815353"/>
            <a:ext cx="2078182" cy="7395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networking &amp; IPC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3117273" y="1815353"/>
            <a:ext cx="2424545" cy="73958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direct device</a:t>
            </a:r>
          </a:p>
          <a:p>
            <a:pPr algn="ctr"/>
            <a:r>
              <a:rPr lang="en-US"/>
              <a:t>access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692727" y="1210235"/>
            <a:ext cx="7412182" cy="403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system calls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 rot="5400000">
            <a:off x="1751874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UNIX FS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 rot="5400000">
            <a:off x="1059147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DOS FS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 rot="5400000">
            <a:off x="366420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 FS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692727" y="4168588"/>
            <a:ext cx="3532909" cy="470647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block I/O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 rot="5400000">
            <a:off x="6436442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TCP/IP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 rot="5400000">
            <a:off x="7129170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X.25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 rot="5400000">
            <a:off x="5743715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PPP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6788727" y="4303059"/>
            <a:ext cx="1316182" cy="470647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data Link </a:t>
            </a:r>
          </a:p>
          <a:p>
            <a:pPr algn="ctr"/>
            <a:r>
              <a:rPr lang="en-US" sz="1600" dirty="0"/>
              <a:t>provider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 rot="5400000">
            <a:off x="4037874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 class</a:t>
            </a: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 rot="5400000">
            <a:off x="4661329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 class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 rot="5400000">
            <a:off x="3345147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 class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 rot="5400000">
            <a:off x="2721692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 class</a:t>
            </a:r>
          </a:p>
        </p:txBody>
      </p:sp>
      <p:sp>
        <p:nvSpPr>
          <p:cNvPr id="132118" name="AutoShape 22"/>
          <p:cNvSpPr>
            <a:spLocks noChangeArrowheads="1"/>
          </p:cNvSpPr>
          <p:nvPr/>
        </p:nvSpPr>
        <p:spPr bwMode="auto">
          <a:xfrm>
            <a:off x="692727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>
            <a:off x="180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>
            <a:off x="290945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>
            <a:off x="4294909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561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4" name="AutoShape 28"/>
          <p:cNvSpPr>
            <a:spLocks noChangeArrowheads="1"/>
          </p:cNvSpPr>
          <p:nvPr/>
        </p:nvSpPr>
        <p:spPr bwMode="auto">
          <a:xfrm>
            <a:off x="699654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NIC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623455" y="5109882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2701636" y="4759699"/>
            <a:ext cx="33250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device driver interfaces (*-ddi)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132139" name="AutoShape 43"/>
          <p:cNvCxnSpPr>
            <a:cxnSpLocks noChangeShapeType="1"/>
            <a:stCxn id="132113" idx="2"/>
            <a:endCxn id="132126" idx="0"/>
          </p:cNvCxnSpPr>
          <p:nvPr/>
        </p:nvCxnSpPr>
        <p:spPr bwMode="auto">
          <a:xfrm>
            <a:off x="7446818" y="4773706"/>
            <a:ext cx="0" cy="605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12" idx="3"/>
            <a:endCxn id="132128" idx="0"/>
          </p:cNvCxnSpPr>
          <p:nvPr/>
        </p:nvCxnSpPr>
        <p:spPr bwMode="auto">
          <a:xfrm flipH="1">
            <a:off x="6061364" y="3965483"/>
            <a:ext cx="321830" cy="1413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15" idx="3"/>
            <a:endCxn id="132122" idx="0"/>
          </p:cNvCxnSpPr>
          <p:nvPr/>
        </p:nvCxnSpPr>
        <p:spPr bwMode="auto">
          <a:xfrm>
            <a:off x="5300807" y="3965482"/>
            <a:ext cx="69128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14" idx="3"/>
            <a:endCxn id="132121" idx="0"/>
          </p:cNvCxnSpPr>
          <p:nvPr/>
        </p:nvCxnSpPr>
        <p:spPr bwMode="auto">
          <a:xfrm flipH="1">
            <a:off x="4675909" y="3965482"/>
            <a:ext cx="144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144" name="Line 48"/>
          <p:cNvSpPr>
            <a:spLocks noChangeShapeType="1"/>
          </p:cNvSpPr>
          <p:nvPr/>
        </p:nvSpPr>
        <p:spPr bwMode="auto">
          <a:xfrm>
            <a:off x="7065818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5" name="Line 49"/>
          <p:cNvSpPr>
            <a:spLocks noChangeShapeType="1"/>
          </p:cNvSpPr>
          <p:nvPr/>
        </p:nvSpPr>
        <p:spPr bwMode="auto">
          <a:xfrm>
            <a:off x="7758545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969818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1662545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2355273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33943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39658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1108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2216727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>
            <a:off x="3394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2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2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2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2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2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2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2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2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2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32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2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32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32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32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2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32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32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32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32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32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32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32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32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32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2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32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32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5" grpId="0" animBg="1"/>
      <p:bldP spid="132136" grpId="0" animBg="1"/>
      <p:bldP spid="132133" grpId="0" animBg="1"/>
      <p:bldP spid="132133" grpId="1" animBg="1"/>
      <p:bldP spid="132134" grpId="0" animBg="1"/>
      <p:bldP spid="132134" grpId="1" animBg="1"/>
      <p:bldP spid="132131" grpId="0" animBg="1"/>
      <p:bldP spid="132131" grpId="1" animBg="1"/>
      <p:bldP spid="132132" grpId="0" animBg="1"/>
      <p:bldP spid="132132" grpId="1" animBg="1"/>
      <p:bldP spid="132129" grpId="0" animBg="1"/>
      <p:bldP spid="132130" grpId="0" animBg="1"/>
      <p:bldP spid="132125" grpId="0" animBg="1"/>
      <p:bldP spid="132126" grpId="0" animBg="1"/>
      <p:bldP spid="132127" grpId="0" animBg="1"/>
      <p:bldP spid="132128" grpId="0" animBg="1"/>
      <p:bldP spid="132102" grpId="0" animBg="1"/>
      <p:bldP spid="132103" grpId="0" animBg="1"/>
      <p:bldP spid="132104" grpId="0" animBg="1"/>
      <p:bldP spid="132106" grpId="0" animBg="1"/>
      <p:bldP spid="132107" grpId="0" animBg="1"/>
      <p:bldP spid="132108" grpId="0" animBg="1"/>
      <p:bldP spid="132109" grpId="0" animBg="1"/>
      <p:bldP spid="132110" grpId="0" animBg="1"/>
      <p:bldP spid="132111" grpId="0" animBg="1"/>
      <p:bldP spid="132112" grpId="0" animBg="1"/>
      <p:bldP spid="132113" grpId="0" animBg="1"/>
      <p:bldP spid="132114" grpId="0" animBg="1"/>
      <p:bldP spid="132115" grpId="0" animBg="1"/>
      <p:bldP spid="132116" grpId="0" animBg="1"/>
      <p:bldP spid="132117" grpId="0" animBg="1"/>
      <p:bldP spid="132118" grpId="0" animBg="1"/>
      <p:bldP spid="132119" grpId="0" animBg="1"/>
      <p:bldP spid="132119" grpId="1" animBg="1"/>
      <p:bldP spid="132120" grpId="0" animBg="1"/>
      <p:bldP spid="132120" grpId="1" animBg="1"/>
      <p:bldP spid="132121" grpId="0" animBg="1"/>
      <p:bldP spid="132122" grpId="0" animBg="1"/>
      <p:bldP spid="1321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Drivers – Simplifying Abstractions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Encapsulate knowledge of how to use a device</a:t>
            </a:r>
          </a:p>
          <a:p>
            <a:pPr lvl="1"/>
            <a:r>
              <a:rPr lang="en-GB" dirty="0"/>
              <a:t>Map standard operations to device-specific operations</a:t>
            </a:r>
          </a:p>
          <a:p>
            <a:pPr lvl="1"/>
            <a:r>
              <a:rPr lang="en-GB" dirty="0"/>
              <a:t>Map device states into standard object behavior</a:t>
            </a:r>
          </a:p>
          <a:p>
            <a:pPr lvl="1"/>
            <a:r>
              <a:rPr lang="en-GB" dirty="0"/>
              <a:t>Hide irrelevant behavior from users</a:t>
            </a:r>
          </a:p>
          <a:p>
            <a:pPr lvl="1"/>
            <a:r>
              <a:rPr lang="en-GB" dirty="0"/>
              <a:t>Correctly coordinate device and application behavior</a:t>
            </a:r>
          </a:p>
          <a:p>
            <a:r>
              <a:rPr lang="en-GB" dirty="0"/>
              <a:t>Encapsulate knowledge of optimization</a:t>
            </a:r>
          </a:p>
          <a:p>
            <a:pPr lvl="1"/>
            <a:r>
              <a:rPr lang="en-GB" dirty="0"/>
              <a:t>Efficiently perform standard operations on a device</a:t>
            </a:r>
          </a:p>
          <a:p>
            <a:r>
              <a:rPr lang="en-GB" dirty="0"/>
              <a:t>Encapsulation of fault handling</a:t>
            </a:r>
          </a:p>
          <a:p>
            <a:pPr lvl="1"/>
            <a:r>
              <a:rPr lang="en-GB" dirty="0"/>
              <a:t>Knowledge of how to handle recoverable faults</a:t>
            </a:r>
          </a:p>
          <a:p>
            <a:pPr lvl="1"/>
            <a:r>
              <a:rPr lang="en-GB" dirty="0"/>
              <a:t>Prevent device faults from becoming OS faults</a:t>
            </a:r>
          </a:p>
        </p:txBody>
      </p:sp>
    </p:spTree>
    <p:extLst>
      <p:ext uri="{BB962C8B-B14F-4D97-AF65-F5344CB8AC3E}">
        <p14:creationId xmlns:p14="http://schemas.microsoft.com/office/powerpoint/2010/main" val="198243113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2493818" y="1344706"/>
            <a:ext cx="1039091" cy="33617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Services for device drivers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454727" y="1344706"/>
            <a:ext cx="1039091" cy="336176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32909" y="1344706"/>
            <a:ext cx="1801091" cy="336176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sub-class DDI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454727" y="1680882"/>
            <a:ext cx="3879273" cy="127747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 driver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1801091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214745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2493818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2840182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318654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3879273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4225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4572000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4987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731818" y="1344706"/>
            <a:ext cx="1454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common DDI</a:t>
            </a:r>
          </a:p>
        </p:txBody>
      </p:sp>
      <p:sp>
        <p:nvSpPr>
          <p:cNvPr id="136212" name="AutoShape 20"/>
          <p:cNvSpPr>
            <a:spLocks noChangeArrowheads="1"/>
          </p:cNvSpPr>
          <p:nvPr/>
        </p:nvSpPr>
        <p:spPr bwMode="auto">
          <a:xfrm>
            <a:off x="1246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memory</a:t>
            </a:r>
          </a:p>
          <a:p>
            <a:pPr algn="ctr"/>
            <a:r>
              <a:rPr lang="en-US" sz="1400" dirty="0"/>
              <a:t>allocation</a:t>
            </a:r>
          </a:p>
        </p:txBody>
      </p:sp>
      <p:sp>
        <p:nvSpPr>
          <p:cNvPr id="136213" name="AutoShape 21"/>
          <p:cNvSpPr>
            <a:spLocks noChangeArrowheads="1"/>
          </p:cNvSpPr>
          <p:nvPr/>
        </p:nvSpPr>
        <p:spPr bwMode="auto">
          <a:xfrm>
            <a:off x="1246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synchronization</a:t>
            </a:r>
          </a:p>
        </p:txBody>
      </p:sp>
      <p:sp>
        <p:nvSpPr>
          <p:cNvPr id="136214" name="AutoShape 22"/>
          <p:cNvSpPr>
            <a:spLocks noChangeArrowheads="1"/>
          </p:cNvSpPr>
          <p:nvPr/>
        </p:nvSpPr>
        <p:spPr bwMode="auto">
          <a:xfrm>
            <a:off x="2770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error reporting</a:t>
            </a:r>
          </a:p>
        </p:txBody>
      </p:sp>
      <p:sp>
        <p:nvSpPr>
          <p:cNvPr id="136215" name="AutoShape 23"/>
          <p:cNvSpPr>
            <a:spLocks noChangeArrowheads="1"/>
          </p:cNvSpPr>
          <p:nvPr/>
        </p:nvSpPr>
        <p:spPr bwMode="auto">
          <a:xfrm>
            <a:off x="6650182" y="1781735"/>
            <a:ext cx="1316182" cy="1075765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run-time</a:t>
            </a:r>
          </a:p>
          <a:p>
            <a:pPr algn="ctr"/>
            <a:r>
              <a:rPr lang="en-US" sz="1400" dirty="0"/>
              <a:t>loader</a:t>
            </a:r>
          </a:p>
        </p:txBody>
      </p:sp>
      <p:sp>
        <p:nvSpPr>
          <p:cNvPr id="136216" name="AutoShape 24"/>
          <p:cNvSpPr>
            <a:spLocks noChangeArrowheads="1"/>
          </p:cNvSpPr>
          <p:nvPr/>
        </p:nvSpPr>
        <p:spPr bwMode="auto">
          <a:xfrm>
            <a:off x="4294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I/O resource</a:t>
            </a:r>
          </a:p>
          <a:p>
            <a:pPr algn="ctr"/>
            <a:r>
              <a:rPr lang="en-US" sz="1400" dirty="0"/>
              <a:t>management</a:t>
            </a:r>
          </a:p>
        </p:txBody>
      </p:sp>
      <p:sp>
        <p:nvSpPr>
          <p:cNvPr id="136217" name="AutoShape 25"/>
          <p:cNvSpPr>
            <a:spLocks noChangeArrowheads="1"/>
          </p:cNvSpPr>
          <p:nvPr/>
        </p:nvSpPr>
        <p:spPr bwMode="auto">
          <a:xfrm>
            <a:off x="4294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DMA</a:t>
            </a:r>
          </a:p>
        </p:txBody>
      </p:sp>
      <p:sp>
        <p:nvSpPr>
          <p:cNvPr id="136218" name="AutoShape 26"/>
          <p:cNvSpPr>
            <a:spLocks noChangeArrowheads="1"/>
          </p:cNvSpPr>
          <p:nvPr/>
        </p:nvSpPr>
        <p:spPr bwMode="auto">
          <a:xfrm>
            <a:off x="2770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buffering</a:t>
            </a:r>
          </a:p>
        </p:txBody>
      </p:sp>
      <p:cxnSp>
        <p:nvCxnSpPr>
          <p:cNvPr id="136219" name="AutoShape 27"/>
          <p:cNvCxnSpPr>
            <a:cxnSpLocks noChangeShapeType="1"/>
            <a:stCxn id="136215" idx="1"/>
            <a:endCxn id="136198" idx="3"/>
          </p:cNvCxnSpPr>
          <p:nvPr/>
        </p:nvCxnSpPr>
        <p:spPr bwMode="auto">
          <a:xfrm flipH="1">
            <a:off x="5334000" y="2319618"/>
            <a:ext cx="131618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762000" y="3697941"/>
            <a:ext cx="5334000" cy="262357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1939637" y="3899648"/>
            <a:ext cx="2978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DKI – driver/kernel interface</a:t>
            </a:r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1939636" y="2958353"/>
            <a:ext cx="0" cy="941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3325091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>
            <a:off x="2632364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3810000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>
            <a:off x="4225636" y="2958353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8" name="Line 36"/>
          <p:cNvSpPr>
            <a:spLocks noChangeShapeType="1"/>
          </p:cNvSpPr>
          <p:nvPr/>
        </p:nvSpPr>
        <p:spPr bwMode="auto">
          <a:xfrm>
            <a:off x="4710545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9" name="AutoShape 37"/>
          <p:cNvSpPr>
            <a:spLocks noChangeArrowheads="1"/>
          </p:cNvSpPr>
          <p:nvPr/>
        </p:nvSpPr>
        <p:spPr bwMode="auto">
          <a:xfrm>
            <a:off x="2770909" y="5647765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8467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6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6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6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6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6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6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6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6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6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6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36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 animBg="1"/>
      <p:bldP spid="136196" grpId="0" animBg="1"/>
      <p:bldP spid="136197" grpId="0" animBg="1"/>
      <p:bldP spid="136212" grpId="0" animBg="1"/>
      <p:bldP spid="136213" grpId="0" animBg="1"/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Driver/Kernel Interface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Specifies bottom-end services OS provides to drivers</a:t>
            </a:r>
          </a:p>
          <a:p>
            <a:pPr lvl="1"/>
            <a:r>
              <a:rPr lang="en-GB" dirty="0"/>
              <a:t>Things drivers can ask the kernel to do</a:t>
            </a:r>
          </a:p>
          <a:p>
            <a:pPr lvl="1"/>
            <a:r>
              <a:rPr lang="en-GB" dirty="0"/>
              <a:t>Analogous to an ABI for device driver writers</a:t>
            </a:r>
          </a:p>
          <a:p>
            <a:r>
              <a:rPr lang="en-GB" dirty="0"/>
              <a:t>Must be very well-defined and stable</a:t>
            </a:r>
          </a:p>
          <a:p>
            <a:pPr lvl="1"/>
            <a:r>
              <a:rPr lang="en-GB" dirty="0"/>
              <a:t>To enable 3rd party driver writers to build drivers</a:t>
            </a:r>
          </a:p>
          <a:p>
            <a:pPr lvl="1"/>
            <a:r>
              <a:rPr lang="en-GB" dirty="0"/>
              <a:t>So old drivers continue to work on new OS versions</a:t>
            </a:r>
          </a:p>
          <a:p>
            <a:r>
              <a:rPr lang="en-GB" dirty="0"/>
              <a:t>Each OS has its own DKI, but they are all similar</a:t>
            </a:r>
          </a:p>
          <a:p>
            <a:pPr lvl="1"/>
            <a:r>
              <a:rPr lang="en-GB" dirty="0"/>
              <a:t>Memory allocation, data transfer and buffering</a:t>
            </a:r>
          </a:p>
          <a:p>
            <a:pPr lvl="1"/>
            <a:r>
              <a:rPr lang="en-GB" dirty="0"/>
              <a:t>I/O resource (e.g. ports, interrupts) mgt, DMA</a:t>
            </a:r>
          </a:p>
          <a:p>
            <a:pPr lvl="1"/>
            <a:r>
              <a:rPr lang="en-GB" dirty="0"/>
              <a:t>Synchronization, error reporting</a:t>
            </a:r>
          </a:p>
          <a:p>
            <a:pPr lvl="1"/>
            <a:r>
              <a:rPr lang="en-GB" dirty="0"/>
              <a:t>Dynamic module support, configuration, plumbing</a:t>
            </a:r>
          </a:p>
        </p:txBody>
      </p:sp>
    </p:spTree>
    <p:extLst>
      <p:ext uri="{BB962C8B-B14F-4D97-AF65-F5344CB8AC3E}">
        <p14:creationId xmlns:p14="http://schemas.microsoft.com/office/powerpoint/2010/main" val="34389368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Peripheral Device Code and the OS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are peripheral devices the OS’ problem, anyway?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can’t they be handled in user-level code?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Maybe they sometimes can, but . . .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are critical for system correctness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the disk drive holding swap space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must be shared among multiple processes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Which is often rather complex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are security-sensitive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Perhaps more appropriate to put the code in the OS</a:t>
            </a:r>
          </a:p>
        </p:txBody>
      </p:sp>
    </p:spTree>
    <p:extLst>
      <p:ext uri="{BB962C8B-B14F-4D97-AF65-F5344CB8AC3E}">
        <p14:creationId xmlns:p14="http://schemas.microsoft.com/office/powerpoint/2010/main" val="3795447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Criticality of Stable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 are largely independent from the OS</a:t>
            </a:r>
          </a:p>
          <a:p>
            <a:pPr lvl="1"/>
            <a:r>
              <a:rPr lang="en-US" dirty="0"/>
              <a:t>They are built by different organizations</a:t>
            </a:r>
          </a:p>
          <a:p>
            <a:pPr lvl="1"/>
            <a:r>
              <a:rPr lang="en-US" dirty="0"/>
              <a:t>They might not be co-packaged with the OS</a:t>
            </a:r>
          </a:p>
          <a:p>
            <a:r>
              <a:rPr lang="en-US" dirty="0"/>
              <a:t>OS and drivers have interface dependencies</a:t>
            </a:r>
          </a:p>
          <a:p>
            <a:pPr lvl="1"/>
            <a:r>
              <a:rPr lang="en-US" dirty="0"/>
              <a:t>OS depends on driver implementations of DDI</a:t>
            </a:r>
          </a:p>
          <a:p>
            <a:pPr lvl="1"/>
            <a:r>
              <a:rPr lang="en-US" dirty="0"/>
              <a:t>Drivers depends on kernel DKI implementations</a:t>
            </a:r>
          </a:p>
          <a:p>
            <a:r>
              <a:rPr lang="en-US" dirty="0"/>
              <a:t>These interfaces must be carefully managed</a:t>
            </a:r>
          </a:p>
          <a:p>
            <a:pPr lvl="1"/>
            <a:r>
              <a:rPr lang="en-US" dirty="0"/>
              <a:t>Well defined and well tested</a:t>
            </a:r>
          </a:p>
          <a:p>
            <a:pPr lvl="1"/>
            <a:r>
              <a:rPr lang="en-US" dirty="0"/>
              <a:t>Upwards-compatible evolution</a:t>
            </a:r>
          </a:p>
        </p:txBody>
      </p:sp>
    </p:spTree>
    <p:extLst>
      <p:ext uri="{BB962C8B-B14F-4D97-AF65-F5344CB8AC3E}">
        <p14:creationId xmlns:p14="http://schemas.microsoft.com/office/powerpoint/2010/main" val="3633019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Linux Device Driver Abstractions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An example of how an OS handles device drivers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Basically inherited from earlier Unix systems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class-based system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Several super-classes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Block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Character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Some regard network devices as a third major class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Other divisions within each super-class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4213" y="503238"/>
            <a:ext cx="77692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50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Classes of Drivers?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2078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Classes provide a good organization for abstraction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They provide a common framework to reduce amount of code required for each new device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framework ensure all devices in class provide certain minimal functionality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But a lot of driver functionality is very specific to the device	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Implying that class abstractions don’t cover everything</a:t>
            </a:r>
          </a:p>
          <a:p>
            <a:pPr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367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Character Device Superclass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read/write one byte at a time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“Character” means byte, not ASCII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May be either stream or record structured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May be sequential or random access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Support direct, synchronous reads and writes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Common examples: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Keyboards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Monitors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Most other devices</a:t>
            </a: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737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Block Device Superclass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deal with a block of data at a time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Usually a fixed size block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Most common example is a disk drive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Reads or writes a single sized block (e.g., 4K bytes) of data at a time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Random access devices, accessible one block at a time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Support queued, asynchronous reads and writes</a:t>
            </a:r>
          </a:p>
          <a:p>
            <a:pPr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931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a Separate Superclass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for Block Devices?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525962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Block devices span all forms of block-addressable random access storage 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Hard disks, CDs, flash, and even some tapes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Such devices require some very elaborate services 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Buffer allocation, LRU management of a buffer cache, data copying services for those buffers, scheduled I/O, asynchronous completion, etc.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Important system functionality (file systems and swapping/paging) implemented on top of block I/O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Block I/O services are designed to provide very high performance for critical functions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114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Network Device Superclass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send/receive data in packets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Originally treated as character devices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But sufficiently different from other character devices that some regard as distinct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Only used in the context of network protocols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Unlike other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Which leads to special characteristics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Typical examples are Ethernet cards, 802.11 cards, Bluetooth devices</a:t>
            </a:r>
          </a:p>
        </p:txBody>
      </p:sp>
    </p:spTree>
    <p:extLst>
      <p:ext uri="{BB962C8B-B14F-4D97-AF65-F5344CB8AC3E}">
        <p14:creationId xmlns:p14="http://schemas.microsoft.com/office/powerpoint/2010/main" val="1009773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device number specifies which device driver to use for it</a:t>
            </a:r>
          </a:p>
          <a:p>
            <a:r>
              <a:rPr lang="en-US" dirty="0"/>
              <a:t>Might have several distinct devices using the same drivers</a:t>
            </a:r>
          </a:p>
          <a:p>
            <a:pPr lvl="1"/>
            <a:r>
              <a:rPr lang="en-US" dirty="0"/>
              <a:t>E.g., multiple disk drives of the same type</a:t>
            </a:r>
          </a:p>
          <a:p>
            <a:pPr lvl="1"/>
            <a:r>
              <a:rPr lang="en-US" dirty="0"/>
              <a:t>Or one disk drive divided into logically distinct pieces</a:t>
            </a:r>
          </a:p>
          <a:p>
            <a:r>
              <a:rPr lang="en-US" dirty="0"/>
              <a:t>Minor device number distinguishes between those</a:t>
            </a:r>
          </a:p>
        </p:txBody>
      </p:sp>
    </p:spTree>
    <p:extLst>
      <p:ext uri="{BB962C8B-B14F-4D97-AF65-F5344CB8AC3E}">
        <p14:creationId xmlns:p14="http://schemas.microsoft.com/office/powerpoint/2010/main" val="3081982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Accessing Linux Device Drivers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Done through the file system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Special files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Files that are associated with a device instance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UNIX/LINUX uses &lt;block/character, major, minor&gt;</a:t>
            </a:r>
          </a:p>
          <a:p>
            <a:pPr lvl="2"/>
            <a:r>
              <a:rPr lang="en-GB" sz="2000" dirty="0">
                <a:latin typeface="Times New Roman" pitchFamily="4" charset="0"/>
                <a:ea typeface="ＭＳ Ｐゴシック" pitchFamily="4" charset="-128"/>
              </a:rPr>
              <a:t>Major number corresponds to a particular device driver</a:t>
            </a:r>
          </a:p>
          <a:p>
            <a:pPr lvl="2"/>
            <a:r>
              <a:rPr lang="en-GB" sz="2000" dirty="0">
                <a:latin typeface="Times New Roman" pitchFamily="4" charset="0"/>
                <a:ea typeface="ＭＳ Ｐゴシック" pitchFamily="4" charset="-128"/>
              </a:rPr>
              <a:t>Minor number identifies an instance under that driver</a:t>
            </a:r>
          </a:p>
          <a:p>
            <a:pPr lvl="2"/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pPr lvl="2"/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pPr lvl="2">
              <a:buFont typeface="Arial" pitchFamily="4" charset="-52"/>
              <a:buNone/>
            </a:pPr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Opening a special file opens the associated device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Open/close/read/write/etc. calls map to calls to appropriate entry-points of the selected driver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16050" y="4025900"/>
            <a:ext cx="5818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0 Apr 11 18:03 disk0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1 Apr 11 18:03 disk0s1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2 Apr 11 18:03 disk0s2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3 Apr 15 16:19 disk2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4 Apr 15 16:19 disk2s1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5 Apr 15 16:19 disk2s2</a:t>
            </a:r>
          </a:p>
          <a:p>
            <a:endParaRPr lang="en-US" sz="1200">
              <a:latin typeface="Courier New" pitchFamily="4" charset="0"/>
              <a:ea typeface="Courier New" pitchFamily="4" charset="0"/>
              <a:cs typeface="Courier New" pitchFamily="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90650" y="402590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4775" y="3103563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 block special device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5988" y="3652838"/>
            <a:ext cx="474662" cy="37306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538" y="4024313"/>
            <a:ext cx="365125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86400" y="1296988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Major number is 14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233069" y="2712244"/>
            <a:ext cx="1746250" cy="7604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08550" y="401955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9600" y="1352550"/>
            <a:ext cx="915988" cy="922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Minor number is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5272088" y="2273300"/>
            <a:ext cx="1962150" cy="17462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Where the Device Driver Fits 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7948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At one end you have an application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Like a web browser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At the other end you have a very specific piece of hardware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Like an Intel Gigabit CT PCI-E Network Adapter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In between is the OS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When the application sends a packet, the OS needs to invoke the proper device driver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Which feeds detailed instructions 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23089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Generally, the code for these devices is pretty specific to them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It’s basically code that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drives </a:t>
            </a:r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device 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Makes the device perform the operations it’s designed for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typically each system device is represented by its own piece of code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device driver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 Linux 2.6 kernel came with over 3200 of them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73363" y="503238"/>
            <a:ext cx="36163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1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Typical Properties of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Highly specific to the particular device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System only needs drivers for devices it hosts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Inherently modular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Usually interacts with the rest of the system in limited, well defined ways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Their correctness is critical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Device behavior correctness and overall correctness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Generally written by programmers who understand the device well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But are not necessarily experts on systems issues</a:t>
            </a:r>
          </a:p>
        </p:txBody>
      </p:sp>
    </p:spTree>
    <p:extLst>
      <p:ext uri="{BB962C8B-B14F-4D97-AF65-F5344CB8AC3E}">
        <p14:creationId xmlns:p14="http://schemas.microsoft.com/office/powerpoint/2010/main" val="318802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Abstractions and Device Drivers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70025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OS defines idealized device classes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Disk, display, printer, tape, network, serial ports 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Classes define expected interfaces/behavior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All drivers in class support standard methods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Device drivers implement standard behavior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Make diverse devices fit into a common mold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Protect applications from device eccentricities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Abstractions regularize and simplify the chaos of the world of devices </a:t>
            </a:r>
          </a:p>
        </p:txBody>
      </p:sp>
    </p:spTree>
    <p:extLst>
      <p:ext uri="{BB962C8B-B14F-4D97-AF65-F5344CB8AC3E}">
        <p14:creationId xmlns:p14="http://schemas.microsoft.com/office/powerpoint/2010/main" val="8959058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73752</TotalTime>
  <Words>3476</Words>
  <Application>Microsoft Macintosh PowerPoint</Application>
  <PresentationFormat>On-screen Show (4:3)</PresentationFormat>
  <Paragraphs>606</Paragraphs>
  <Slides>58</Slides>
  <Notes>21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ＭＳ Ｐゴシック</vt:lpstr>
      <vt:lpstr>Osaka−等幅</vt:lpstr>
      <vt:lpstr>Arial</vt:lpstr>
      <vt:lpstr>Bauhaus 93</vt:lpstr>
      <vt:lpstr>Blackmoor LET</vt:lpstr>
      <vt:lpstr>Calibri</vt:lpstr>
      <vt:lpstr>Comic Sans MS</vt:lpstr>
      <vt:lpstr>Courier New</vt:lpstr>
      <vt:lpstr>Times New Roman</vt:lpstr>
      <vt:lpstr>Default Theme</vt:lpstr>
      <vt:lpstr>Clip</vt:lpstr>
      <vt:lpstr>Operating System Principles: Devices, Device Drivers, and I/O CS 111 Operating Systems  Peter Reiher </vt:lpstr>
      <vt:lpstr>Outline</vt:lpstr>
      <vt:lpstr>So You’ve Got Your Computer . . .</vt:lpstr>
      <vt:lpstr>Welcome to the Wonderful  World of Peripheral Devices!</vt:lpstr>
      <vt:lpstr>Peripheral Device Code and the OS</vt:lpstr>
      <vt:lpstr>Where the Device Driver Fits in</vt:lpstr>
      <vt:lpstr>Device Drivers</vt:lpstr>
      <vt:lpstr>Typical Properties of  Device Drivers</vt:lpstr>
      <vt:lpstr>Abstractions and Device Drivers</vt:lpstr>
      <vt:lpstr>What Can Driver Abstractions  Help With?</vt:lpstr>
      <vt:lpstr>How Do Device Drivers Fit  Into a Modern OS?</vt:lpstr>
      <vt:lpstr>Layering Device Drivers</vt:lpstr>
      <vt:lpstr>A Pictorial View</vt:lpstr>
      <vt:lpstr>Device Drivers Vs. Core OS Code</vt:lpstr>
      <vt:lpstr>Devices and Interrupts</vt:lpstr>
      <vt:lpstr>Devices and Busses</vt:lpstr>
      <vt:lpstr>CPUs and Interrupts</vt:lpstr>
      <vt:lpstr>The Changing I/O Landscape</vt:lpstr>
      <vt:lpstr>Device Performance</vt:lpstr>
      <vt:lpstr>Good Device Utilization</vt:lpstr>
      <vt:lpstr>Poor I/O Device Utilization</vt:lpstr>
      <vt:lpstr>How To Do Better</vt:lpstr>
      <vt:lpstr>What’s Really Happening on the CPU?</vt:lpstr>
      <vt:lpstr>Direct Memory Access (DMA)</vt:lpstr>
      <vt:lpstr>Keeping Key Devices Busy</vt:lpstr>
      <vt:lpstr>Interrupt Driven Chain Scheduled I/O</vt:lpstr>
      <vt:lpstr>Multi-Tasking &amp; Interrupt Driven I/O</vt:lpstr>
      <vt:lpstr>Bigger Transfers are Better</vt:lpstr>
      <vt:lpstr>(Bigger Transfers are Better)</vt:lpstr>
      <vt:lpstr>I/O and Buffering</vt:lpstr>
      <vt:lpstr>OS Buffering Issues</vt:lpstr>
      <vt:lpstr>Deep Request Queues</vt:lpstr>
      <vt:lpstr>Double-Buffered Output</vt:lpstr>
      <vt:lpstr>Performing Double-Buffered Output</vt:lpstr>
      <vt:lpstr>Double-Buffered Input</vt:lpstr>
      <vt:lpstr>Performing Double Buffered Input</vt:lpstr>
      <vt:lpstr>Scatter/Gather I/O</vt:lpstr>
      <vt:lpstr>“Gather” Writes From Paged Memory</vt:lpstr>
      <vt:lpstr>“Scatter” Reads Into Paged Memory</vt:lpstr>
      <vt:lpstr>Memory Mapped I/O</vt:lpstr>
      <vt:lpstr>Trade-off: Memory Mapping vs. DMA</vt:lpstr>
      <vt:lpstr>Generalizing Abstractions for Device Drivers</vt:lpstr>
      <vt:lpstr>Providing the Abstractions</vt:lpstr>
      <vt:lpstr>Device Driver Interface (DDI)</vt:lpstr>
      <vt:lpstr>DDIs and sub-DDIs</vt:lpstr>
      <vt:lpstr>Standard Driver Classes &amp; Clients</vt:lpstr>
      <vt:lpstr>Drivers – Simplifying Abstractions</vt:lpstr>
      <vt:lpstr>Kernel Services for device drivers</vt:lpstr>
      <vt:lpstr>Driver/Kernel Interface</vt:lpstr>
      <vt:lpstr>Criticality of Stable Interfaces</vt:lpstr>
      <vt:lpstr>Linux Device Driver Abstractions</vt:lpstr>
      <vt:lpstr>Why Classes of Drivers?</vt:lpstr>
      <vt:lpstr>Character Device Superclass</vt:lpstr>
      <vt:lpstr>Block Device Superclass</vt:lpstr>
      <vt:lpstr>Why a Separate Superclass  for Block Devices?</vt:lpstr>
      <vt:lpstr>Network Device Superclass</vt:lpstr>
      <vt:lpstr>Identifying Device Drivers</vt:lpstr>
      <vt:lpstr>Accessing Linux Device Drivers</vt:lpstr>
    </vt:vector>
  </TitlesOfParts>
  <Company>UCLA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120</cp:revision>
  <cp:lastPrinted>2018-02-14T00:15:49Z</cp:lastPrinted>
  <dcterms:created xsi:type="dcterms:W3CDTF">2017-09-26T17:46:42Z</dcterms:created>
  <dcterms:modified xsi:type="dcterms:W3CDTF">2018-02-14T22:50:15Z</dcterms:modified>
</cp:coreProperties>
</file>