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79" r:id="rId46"/>
    <p:sldId id="680" r:id="rId47"/>
    <p:sldId id="681" r:id="rId48"/>
    <p:sldId id="682" r:id="rId49"/>
    <p:sldId id="683" r:id="rId50"/>
    <p:sldId id="684" r:id="rId51"/>
    <p:sldId id="685" r:id="rId52"/>
    <p:sldId id="686" r:id="rId53"/>
    <p:sldId id="687" r:id="rId54"/>
    <p:sldId id="688" r:id="rId55"/>
    <p:sldId id="689" r:id="rId56"/>
    <p:sldId id="690" r:id="rId57"/>
    <p:sldId id="691" r:id="rId58"/>
    <p:sldId id="692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2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2/22/18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File Systems – Allocation, Naming, Performance, and Reliability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0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Disk Drives and Geometry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7862" y="1219200"/>
          <a:ext cx="5949238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4" imgW="8610480" imgH="4762440" progId="">
                  <p:embed/>
                </p:oleObj>
              </mc:Choice>
              <mc:Fallback>
                <p:oleObj r:id="rId4" imgW="8610480" imgH="476244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2" y="1219200"/>
                        <a:ext cx="5949238" cy="329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3657600" y="3222155"/>
            <a:ext cx="5049121" cy="3026245"/>
            <a:chOff x="770400" y="1700819"/>
            <a:chExt cx="7326721" cy="4391348"/>
          </a:xfrm>
        </p:grpSpPr>
        <p:sp>
          <p:nvSpPr>
            <p:cNvPr id="8" name="Oval 423"/>
            <p:cNvSpPr>
              <a:spLocks noChangeArrowheads="1"/>
            </p:cNvSpPr>
            <p:nvPr/>
          </p:nvSpPr>
          <p:spPr bwMode="auto">
            <a:xfrm>
              <a:off x="2705760" y="2710365"/>
              <a:ext cx="4078080" cy="13825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9" name="Oval 396"/>
            <p:cNvSpPr>
              <a:spLocks noChangeArrowheads="1"/>
            </p:cNvSpPr>
            <p:nvPr/>
          </p:nvSpPr>
          <p:spPr bwMode="auto">
            <a:xfrm>
              <a:off x="2705760" y="2572110"/>
              <a:ext cx="4078080" cy="13825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>
              <a:off x="770400" y="5198945"/>
              <a:ext cx="2557440" cy="893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cylinder</a:t>
              </a:r>
            </a:p>
            <a:p>
              <a:pPr algn="ctr"/>
              <a:r>
                <a:rPr lang="en-US" sz="1200" dirty="0">
                  <a:cs typeface="Arial" charset="0"/>
                </a:rPr>
                <a:t>(10 corresponding tracks)</a:t>
              </a:r>
            </a:p>
            <a:p>
              <a:endParaRPr lang="en-US" sz="1200" dirty="0">
                <a:cs typeface="Arial" charset="0"/>
              </a:endParaRPr>
            </a:p>
          </p:txBody>
        </p:sp>
        <p:sp>
          <p:nvSpPr>
            <p:cNvPr id="11" name="Rectangle 380"/>
            <p:cNvSpPr>
              <a:spLocks noChangeArrowheads="1"/>
            </p:cNvSpPr>
            <p:nvPr/>
          </p:nvSpPr>
          <p:spPr bwMode="auto">
            <a:xfrm>
              <a:off x="6976801" y="2379130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platter</a:t>
              </a:r>
            </a:p>
          </p:txBody>
        </p:sp>
        <p:sp>
          <p:nvSpPr>
            <p:cNvPr id="12" name="Oval 383"/>
            <p:cNvSpPr>
              <a:spLocks noChangeArrowheads="1"/>
            </p:cNvSpPr>
            <p:nvPr/>
          </p:nvSpPr>
          <p:spPr bwMode="auto">
            <a:xfrm>
              <a:off x="3258720" y="4645928"/>
              <a:ext cx="2972160" cy="89865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3" name="Oval 384"/>
            <p:cNvSpPr>
              <a:spLocks noChangeArrowheads="1"/>
            </p:cNvSpPr>
            <p:nvPr/>
          </p:nvSpPr>
          <p:spPr bwMode="auto">
            <a:xfrm>
              <a:off x="3258720" y="4507673"/>
              <a:ext cx="2972160" cy="89865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4" name="Oval 385"/>
            <p:cNvSpPr>
              <a:spLocks noChangeArrowheads="1"/>
            </p:cNvSpPr>
            <p:nvPr/>
          </p:nvSpPr>
          <p:spPr bwMode="auto">
            <a:xfrm>
              <a:off x="3258720" y="4231164"/>
              <a:ext cx="2972160" cy="898654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5" name="Oval 386"/>
            <p:cNvSpPr>
              <a:spLocks noChangeArrowheads="1"/>
            </p:cNvSpPr>
            <p:nvPr/>
          </p:nvSpPr>
          <p:spPr bwMode="auto">
            <a:xfrm>
              <a:off x="3258720" y="4092910"/>
              <a:ext cx="2972160" cy="898654"/>
            </a:xfrm>
            <a:prstGeom prst="ellips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6" name="Oval 387"/>
            <p:cNvSpPr>
              <a:spLocks noChangeArrowheads="1"/>
            </p:cNvSpPr>
            <p:nvPr/>
          </p:nvSpPr>
          <p:spPr bwMode="auto">
            <a:xfrm>
              <a:off x="3258720" y="3816401"/>
              <a:ext cx="2972160" cy="898654"/>
            </a:xfrm>
            <a:prstGeom prst="ellipse">
              <a:avLst/>
            </a:prstGeom>
            <a:noFill/>
            <a:ln w="9525">
              <a:solidFill>
                <a:srgbClr val="66FF33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7" name="Oval 388"/>
            <p:cNvSpPr>
              <a:spLocks noChangeArrowheads="1"/>
            </p:cNvSpPr>
            <p:nvPr/>
          </p:nvSpPr>
          <p:spPr bwMode="auto">
            <a:xfrm>
              <a:off x="3258720" y="3678146"/>
              <a:ext cx="2972160" cy="898654"/>
            </a:xfrm>
            <a:prstGeom prst="ellipse">
              <a:avLst/>
            </a:prstGeom>
            <a:noFill/>
            <a:ln w="9525">
              <a:solidFill>
                <a:srgbClr val="66FF33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8" name="Oval 389"/>
            <p:cNvSpPr>
              <a:spLocks noChangeArrowheads="1"/>
            </p:cNvSpPr>
            <p:nvPr/>
          </p:nvSpPr>
          <p:spPr bwMode="auto">
            <a:xfrm>
              <a:off x="3258720" y="3401637"/>
              <a:ext cx="2972160" cy="898654"/>
            </a:xfrm>
            <a:prstGeom prst="ellipse">
              <a:avLst/>
            </a:prstGeom>
            <a:noFill/>
            <a:ln w="9525">
              <a:solidFill>
                <a:srgbClr val="00FFCC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19" name="Oval 390"/>
            <p:cNvSpPr>
              <a:spLocks noChangeArrowheads="1"/>
            </p:cNvSpPr>
            <p:nvPr/>
          </p:nvSpPr>
          <p:spPr bwMode="auto">
            <a:xfrm>
              <a:off x="3258720" y="3263383"/>
              <a:ext cx="2972160" cy="898654"/>
            </a:xfrm>
            <a:prstGeom prst="ellipse">
              <a:avLst/>
            </a:prstGeom>
            <a:noFill/>
            <a:ln w="9525">
              <a:solidFill>
                <a:srgbClr val="00FFCC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20" name="Oval 391"/>
            <p:cNvSpPr>
              <a:spLocks noChangeArrowheads="1"/>
            </p:cNvSpPr>
            <p:nvPr/>
          </p:nvSpPr>
          <p:spPr bwMode="auto">
            <a:xfrm>
              <a:off x="3258720" y="2917746"/>
              <a:ext cx="2972160" cy="89865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21" name="Oval 392"/>
            <p:cNvSpPr>
              <a:spLocks noChangeArrowheads="1"/>
            </p:cNvSpPr>
            <p:nvPr/>
          </p:nvSpPr>
          <p:spPr bwMode="auto">
            <a:xfrm>
              <a:off x="3258720" y="2779492"/>
              <a:ext cx="2972160" cy="89865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22" name="Line 393"/>
            <p:cNvSpPr>
              <a:spLocks noChangeShapeType="1"/>
            </p:cNvSpPr>
            <p:nvPr/>
          </p:nvSpPr>
          <p:spPr bwMode="auto">
            <a:xfrm>
              <a:off x="6242400" y="3171213"/>
              <a:ext cx="0" cy="2004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  <p:sp>
          <p:nvSpPr>
            <p:cNvPr id="23" name="Line 394"/>
            <p:cNvSpPr>
              <a:spLocks noChangeShapeType="1"/>
            </p:cNvSpPr>
            <p:nvPr/>
          </p:nvSpPr>
          <p:spPr bwMode="auto">
            <a:xfrm>
              <a:off x="3258720" y="3194255"/>
              <a:ext cx="0" cy="1935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  <p:cxnSp>
          <p:nvCxnSpPr>
            <p:cNvPr id="24" name="AutoShape 395"/>
            <p:cNvCxnSpPr>
              <a:cxnSpLocks noChangeShapeType="1"/>
              <a:stCxn id="10" idx="0"/>
            </p:cNvCxnSpPr>
            <p:nvPr/>
          </p:nvCxnSpPr>
          <p:spPr bwMode="auto">
            <a:xfrm rot="5400000" flipH="1" flipV="1">
              <a:off x="2100912" y="4110256"/>
              <a:ext cx="1036900" cy="11404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5" name="Rectangle 404"/>
            <p:cNvSpPr>
              <a:spLocks noChangeArrowheads="1"/>
            </p:cNvSpPr>
            <p:nvPr/>
          </p:nvSpPr>
          <p:spPr bwMode="auto">
            <a:xfrm>
              <a:off x="6976801" y="3830803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surface</a:t>
              </a:r>
            </a:p>
          </p:txBody>
        </p:sp>
        <p:sp>
          <p:nvSpPr>
            <p:cNvPr id="26" name="Rectangle 408"/>
            <p:cNvSpPr>
              <a:spLocks noChangeArrowheads="1"/>
            </p:cNvSpPr>
            <p:nvPr/>
          </p:nvSpPr>
          <p:spPr bwMode="auto">
            <a:xfrm>
              <a:off x="1254241" y="2572110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track</a:t>
              </a:r>
            </a:p>
          </p:txBody>
        </p:sp>
        <p:cxnSp>
          <p:nvCxnSpPr>
            <p:cNvPr id="27" name="AutoShape 409"/>
            <p:cNvCxnSpPr>
              <a:cxnSpLocks noChangeShapeType="1"/>
              <a:stCxn id="26" idx="3"/>
              <a:endCxn id="21" idx="1"/>
            </p:cNvCxnSpPr>
            <p:nvPr/>
          </p:nvCxnSpPr>
          <p:spPr bwMode="auto">
            <a:xfrm>
              <a:off x="2374561" y="2750755"/>
              <a:ext cx="1319422" cy="16034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410"/>
            <p:cNvCxnSpPr>
              <a:cxnSpLocks noChangeShapeType="1"/>
              <a:stCxn id="25" idx="0"/>
            </p:cNvCxnSpPr>
            <p:nvPr/>
          </p:nvCxnSpPr>
          <p:spPr bwMode="auto">
            <a:xfrm rot="16200000" flipV="1">
              <a:off x="6738458" y="3032300"/>
              <a:ext cx="498292" cy="109871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411"/>
            <p:cNvCxnSpPr>
              <a:cxnSpLocks noChangeShapeType="1"/>
              <a:stCxn id="11" idx="1"/>
              <a:endCxn id="9" idx="7"/>
            </p:cNvCxnSpPr>
            <p:nvPr/>
          </p:nvCxnSpPr>
          <p:spPr bwMode="auto">
            <a:xfrm rot="10800000" flipV="1">
              <a:off x="6186619" y="2557775"/>
              <a:ext cx="790183" cy="2168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0" name="Rectangle 412"/>
            <p:cNvSpPr>
              <a:spLocks noChangeArrowheads="1"/>
            </p:cNvSpPr>
            <p:nvPr/>
          </p:nvSpPr>
          <p:spPr bwMode="auto">
            <a:xfrm>
              <a:off x="4433760" y="2749249"/>
              <a:ext cx="207360" cy="69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31" name="Rectangle 413"/>
            <p:cNvSpPr>
              <a:spLocks noChangeArrowheads="1"/>
            </p:cNvSpPr>
            <p:nvPr/>
          </p:nvSpPr>
          <p:spPr bwMode="auto">
            <a:xfrm>
              <a:off x="4710240" y="2737728"/>
              <a:ext cx="207360" cy="69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32" name="Rectangle 414"/>
            <p:cNvSpPr>
              <a:spLocks noChangeArrowheads="1"/>
            </p:cNvSpPr>
            <p:nvPr/>
          </p:nvSpPr>
          <p:spPr bwMode="auto">
            <a:xfrm>
              <a:off x="4986720" y="2760770"/>
              <a:ext cx="207360" cy="691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 sz="1200"/>
            </a:p>
          </p:txBody>
        </p:sp>
        <p:sp>
          <p:nvSpPr>
            <p:cNvPr id="33" name="Rectangle 415"/>
            <p:cNvSpPr>
              <a:spLocks noChangeArrowheads="1"/>
            </p:cNvSpPr>
            <p:nvPr/>
          </p:nvSpPr>
          <p:spPr bwMode="auto">
            <a:xfrm>
              <a:off x="4226401" y="1700819"/>
              <a:ext cx="1120320" cy="357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dirty="0">
                  <a:cs typeface="Arial" charset="0"/>
                </a:rPr>
                <a:t>sectors</a:t>
              </a:r>
            </a:p>
          </p:txBody>
        </p:sp>
        <p:cxnSp>
          <p:nvCxnSpPr>
            <p:cNvPr id="34" name="AutoShape 417"/>
            <p:cNvCxnSpPr>
              <a:cxnSpLocks noChangeShapeType="1"/>
              <a:stCxn id="33" idx="2"/>
              <a:endCxn id="30" idx="0"/>
            </p:cNvCxnSpPr>
            <p:nvPr/>
          </p:nvCxnSpPr>
          <p:spPr bwMode="auto">
            <a:xfrm rot="5400000">
              <a:off x="4316431" y="2279118"/>
              <a:ext cx="691142" cy="249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418"/>
            <p:cNvCxnSpPr>
              <a:cxnSpLocks noChangeShapeType="1"/>
              <a:stCxn id="33" idx="2"/>
              <a:endCxn id="31" idx="0"/>
            </p:cNvCxnSpPr>
            <p:nvPr/>
          </p:nvCxnSpPr>
          <p:spPr bwMode="auto">
            <a:xfrm rot="16200000" flipH="1">
              <a:off x="4460431" y="2384238"/>
              <a:ext cx="679620" cy="273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419"/>
            <p:cNvCxnSpPr>
              <a:cxnSpLocks noChangeShapeType="1"/>
              <a:stCxn id="33" idx="2"/>
              <a:endCxn id="32" idx="0"/>
            </p:cNvCxnSpPr>
            <p:nvPr/>
          </p:nvCxnSpPr>
          <p:spPr bwMode="auto">
            <a:xfrm rot="16200000" flipH="1">
              <a:off x="4587149" y="2257519"/>
              <a:ext cx="702663" cy="3038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Line 424"/>
            <p:cNvSpPr>
              <a:spLocks noChangeShapeType="1"/>
            </p:cNvSpPr>
            <p:nvPr/>
          </p:nvSpPr>
          <p:spPr bwMode="auto">
            <a:xfrm flipV="1">
              <a:off x="2705760" y="3233140"/>
              <a:ext cx="0" cy="207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  <p:sp>
          <p:nvSpPr>
            <p:cNvPr id="38" name="Line 426"/>
            <p:cNvSpPr>
              <a:spLocks noChangeShapeType="1"/>
            </p:cNvSpPr>
            <p:nvPr/>
          </p:nvSpPr>
          <p:spPr bwMode="auto">
            <a:xfrm flipV="1">
              <a:off x="6783840" y="3221619"/>
              <a:ext cx="0" cy="207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82945" tIns="41473" rIns="82945" bIns="41473"/>
            <a:lstStyle/>
            <a:p>
              <a:endParaRPr lang="en-US" sz="120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25060" y="1570038"/>
            <a:ext cx="168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Usually of fixed size (e.g., 4K)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6344137" y="2492391"/>
            <a:ext cx="948855" cy="510672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80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BSD Approach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Instead of all control information at start of disk,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Divide file system into cylinder groups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Each cylinder group has its own control information</a:t>
            </a:r>
          </a:p>
          <a:p>
            <a:pPr lvl="2"/>
            <a:r>
              <a:rPr lang="en-GB" sz="2000">
                <a:latin typeface="Times New Roman" pitchFamily="1" charset="0"/>
                <a:ea typeface="ＭＳ Ｐゴシック" pitchFamily="1" charset="-128"/>
              </a:rPr>
              <a:t>The </a:t>
            </a:r>
            <a:r>
              <a:rPr lang="en-GB" sz="2000" i="1">
                <a:latin typeface="Times New Roman" pitchFamily="1" charset="0"/>
                <a:ea typeface="ＭＳ Ｐゴシック" pitchFamily="1" charset="-128"/>
              </a:rPr>
              <a:t>cylinder group summary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Active cylinder group summaries are kept in memory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Each cylinder group has its own inodes and blocks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Free block list is a bit-map in cylinder group summary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Enables significant reductions in head motion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Data blocks in file can be allocated in same cylinder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Inode and its data blocks in same cylinder group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Directories and their files in same cylinder group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BSD Cylinder Groups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and Free Space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912938" y="4160838"/>
            <a:ext cx="379412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01" name="Rectangle 5" descr="Small grid"/>
          <p:cNvSpPr>
            <a:spLocks noChangeArrowheads="1"/>
          </p:cNvSpPr>
          <p:nvPr/>
        </p:nvSpPr>
        <p:spPr bwMode="auto">
          <a:xfrm>
            <a:off x="2292350" y="4160838"/>
            <a:ext cx="611188" cy="457200"/>
          </a:xfrm>
          <a:prstGeom prst="rect">
            <a:avLst/>
          </a:prstGeom>
          <a:pattFill prst="smGrid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02" name="Rectangle 6" descr="Small grid"/>
          <p:cNvSpPr>
            <a:spLocks noChangeArrowheads="1"/>
          </p:cNvSpPr>
          <p:nvPr/>
        </p:nvSpPr>
        <p:spPr bwMode="auto">
          <a:xfrm>
            <a:off x="2903538" y="4160838"/>
            <a:ext cx="609600" cy="457200"/>
          </a:xfrm>
          <a:prstGeom prst="rect">
            <a:avLst/>
          </a:prstGeom>
          <a:pattFill prst="smGrid">
            <a:fgClr>
              <a:srgbClr val="33CC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513138" y="4160838"/>
            <a:ext cx="1066800" cy="457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I-nodes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579938" y="4160838"/>
            <a:ext cx="4116387" cy="4572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data blocks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69938" y="4922838"/>
            <a:ext cx="1676400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system &amp; cylinder group parameters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513138" y="504348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free block bit-map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12938" y="588168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free I-node bit-map</a:t>
            </a:r>
          </a:p>
        </p:txBody>
      </p:sp>
      <p:cxnSp>
        <p:nvCxnSpPr>
          <p:cNvPr id="29708" name="AutoShape 14"/>
          <p:cNvCxnSpPr>
            <a:cxnSpLocks noChangeShapeType="1"/>
            <a:stCxn id="29705" idx="0"/>
            <a:endCxn id="29700" idx="2"/>
          </p:cNvCxnSpPr>
          <p:nvPr/>
        </p:nvCxnSpPr>
        <p:spPr bwMode="auto">
          <a:xfrm rot="5400000" flipH="1" flipV="1">
            <a:off x="1703388" y="4522788"/>
            <a:ext cx="30480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09" name="AutoShape 15"/>
          <p:cNvCxnSpPr>
            <a:cxnSpLocks noChangeShapeType="1"/>
            <a:stCxn id="29706" idx="1"/>
            <a:endCxn id="29702" idx="2"/>
          </p:cNvCxnSpPr>
          <p:nvPr/>
        </p:nvCxnSpPr>
        <p:spPr bwMode="auto">
          <a:xfrm rot="10800000">
            <a:off x="3208338" y="4618038"/>
            <a:ext cx="304800" cy="7302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0" name="AutoShape 16"/>
          <p:cNvCxnSpPr>
            <a:cxnSpLocks noChangeShapeType="1"/>
            <a:stCxn id="29707" idx="0"/>
            <a:endCxn id="29701" idx="2"/>
          </p:cNvCxnSpPr>
          <p:nvPr/>
        </p:nvCxnSpPr>
        <p:spPr bwMode="auto">
          <a:xfrm flipV="1">
            <a:off x="2598738" y="4618038"/>
            <a:ext cx="0" cy="1263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11" name="Line 18"/>
          <p:cNvSpPr>
            <a:spLocks noChangeShapeType="1"/>
          </p:cNvSpPr>
          <p:nvPr/>
        </p:nvSpPr>
        <p:spPr bwMode="auto">
          <a:xfrm>
            <a:off x="36655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2" name="Line 19"/>
          <p:cNvSpPr>
            <a:spLocks noChangeShapeType="1"/>
          </p:cNvSpPr>
          <p:nvPr/>
        </p:nvSpPr>
        <p:spPr bwMode="auto">
          <a:xfrm>
            <a:off x="38179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Line 20"/>
          <p:cNvSpPr>
            <a:spLocks noChangeShapeType="1"/>
          </p:cNvSpPr>
          <p:nvPr/>
        </p:nvSpPr>
        <p:spPr bwMode="auto">
          <a:xfrm>
            <a:off x="39703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Line 21"/>
          <p:cNvSpPr>
            <a:spLocks noChangeShapeType="1"/>
          </p:cNvSpPr>
          <p:nvPr/>
        </p:nvSpPr>
        <p:spPr bwMode="auto">
          <a:xfrm>
            <a:off x="41227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5" name="Line 22"/>
          <p:cNvSpPr>
            <a:spLocks noChangeShapeType="1"/>
          </p:cNvSpPr>
          <p:nvPr/>
        </p:nvSpPr>
        <p:spPr bwMode="auto">
          <a:xfrm>
            <a:off x="42751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6" name="Line 23"/>
          <p:cNvSpPr>
            <a:spLocks noChangeShapeType="1"/>
          </p:cNvSpPr>
          <p:nvPr/>
        </p:nvSpPr>
        <p:spPr bwMode="auto">
          <a:xfrm>
            <a:off x="4425950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7" name="Line 24"/>
          <p:cNvSpPr>
            <a:spLocks noChangeShapeType="1"/>
          </p:cNvSpPr>
          <p:nvPr/>
        </p:nvSpPr>
        <p:spPr bwMode="auto">
          <a:xfrm>
            <a:off x="50371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8" name="Line 25"/>
          <p:cNvSpPr>
            <a:spLocks noChangeShapeType="1"/>
          </p:cNvSpPr>
          <p:nvPr/>
        </p:nvSpPr>
        <p:spPr bwMode="auto">
          <a:xfrm>
            <a:off x="5495925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9" name="Line 26"/>
          <p:cNvSpPr>
            <a:spLocks noChangeShapeType="1"/>
          </p:cNvSpPr>
          <p:nvPr/>
        </p:nvSpPr>
        <p:spPr bwMode="auto">
          <a:xfrm>
            <a:off x="59515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0" name="Line 27"/>
          <p:cNvSpPr>
            <a:spLocks noChangeShapeType="1"/>
          </p:cNvSpPr>
          <p:nvPr/>
        </p:nvSpPr>
        <p:spPr bwMode="auto">
          <a:xfrm>
            <a:off x="64087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1" name="Line 28"/>
          <p:cNvSpPr>
            <a:spLocks noChangeShapeType="1"/>
          </p:cNvSpPr>
          <p:nvPr/>
        </p:nvSpPr>
        <p:spPr bwMode="auto">
          <a:xfrm>
            <a:off x="68659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2" name="Line 29"/>
          <p:cNvSpPr>
            <a:spLocks noChangeShapeType="1"/>
          </p:cNvSpPr>
          <p:nvPr/>
        </p:nvSpPr>
        <p:spPr bwMode="auto">
          <a:xfrm>
            <a:off x="73231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3" name="Line 30"/>
          <p:cNvSpPr>
            <a:spLocks noChangeShapeType="1"/>
          </p:cNvSpPr>
          <p:nvPr/>
        </p:nvSpPr>
        <p:spPr bwMode="auto">
          <a:xfrm>
            <a:off x="77803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4" name="Line 31"/>
          <p:cNvSpPr>
            <a:spLocks noChangeShapeType="1"/>
          </p:cNvSpPr>
          <p:nvPr/>
        </p:nvSpPr>
        <p:spPr bwMode="auto">
          <a:xfrm>
            <a:off x="8237538" y="41608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25" name="Rectangle 38"/>
          <p:cNvSpPr>
            <a:spLocks noChangeArrowheads="1"/>
          </p:cNvSpPr>
          <p:nvPr/>
        </p:nvSpPr>
        <p:spPr bwMode="auto">
          <a:xfrm>
            <a:off x="1865313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6" name="Rectangle 39"/>
          <p:cNvSpPr>
            <a:spLocks noChangeArrowheads="1"/>
          </p:cNvSpPr>
          <p:nvPr/>
        </p:nvSpPr>
        <p:spPr bwMode="auto">
          <a:xfrm>
            <a:off x="1941513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7" name="Rectangle 40"/>
          <p:cNvSpPr>
            <a:spLocks noChangeArrowheads="1"/>
          </p:cNvSpPr>
          <p:nvPr/>
        </p:nvSpPr>
        <p:spPr bwMode="auto">
          <a:xfrm>
            <a:off x="2092325" y="2408238"/>
            <a:ext cx="230188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8" name="Rectangle 41"/>
          <p:cNvSpPr>
            <a:spLocks noChangeArrowheads="1"/>
          </p:cNvSpPr>
          <p:nvPr/>
        </p:nvSpPr>
        <p:spPr bwMode="auto">
          <a:xfrm>
            <a:off x="2322513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29" name="Rectangle 42"/>
          <p:cNvSpPr>
            <a:spLocks noChangeArrowheads="1"/>
          </p:cNvSpPr>
          <p:nvPr/>
        </p:nvSpPr>
        <p:spPr bwMode="auto">
          <a:xfrm>
            <a:off x="2017713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0" name="Rectangle 43"/>
          <p:cNvSpPr>
            <a:spLocks noChangeArrowheads="1"/>
          </p:cNvSpPr>
          <p:nvPr/>
        </p:nvSpPr>
        <p:spPr bwMode="auto">
          <a:xfrm>
            <a:off x="3179763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1" name="Rectangle 44"/>
          <p:cNvSpPr>
            <a:spLocks noChangeArrowheads="1"/>
          </p:cNvSpPr>
          <p:nvPr/>
        </p:nvSpPr>
        <p:spPr bwMode="auto">
          <a:xfrm>
            <a:off x="3255963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2" name="Rectangle 45"/>
          <p:cNvSpPr>
            <a:spLocks noChangeArrowheads="1"/>
          </p:cNvSpPr>
          <p:nvPr/>
        </p:nvSpPr>
        <p:spPr bwMode="auto">
          <a:xfrm>
            <a:off x="3408363" y="2408238"/>
            <a:ext cx="228600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3" name="Rectangle 46"/>
          <p:cNvSpPr>
            <a:spLocks noChangeArrowheads="1"/>
          </p:cNvSpPr>
          <p:nvPr/>
        </p:nvSpPr>
        <p:spPr bwMode="auto">
          <a:xfrm>
            <a:off x="3636963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4" name="Rectangle 47"/>
          <p:cNvSpPr>
            <a:spLocks noChangeArrowheads="1"/>
          </p:cNvSpPr>
          <p:nvPr/>
        </p:nvSpPr>
        <p:spPr bwMode="auto">
          <a:xfrm>
            <a:off x="3332163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5" name="Rectangle 48"/>
          <p:cNvSpPr>
            <a:spLocks noChangeArrowheads="1"/>
          </p:cNvSpPr>
          <p:nvPr/>
        </p:nvSpPr>
        <p:spPr bwMode="auto">
          <a:xfrm>
            <a:off x="4503738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6" name="Rectangle 49"/>
          <p:cNvSpPr>
            <a:spLocks noChangeArrowheads="1"/>
          </p:cNvSpPr>
          <p:nvPr/>
        </p:nvSpPr>
        <p:spPr bwMode="auto">
          <a:xfrm>
            <a:off x="4579938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7" name="Rectangle 50"/>
          <p:cNvSpPr>
            <a:spLocks noChangeArrowheads="1"/>
          </p:cNvSpPr>
          <p:nvPr/>
        </p:nvSpPr>
        <p:spPr bwMode="auto">
          <a:xfrm>
            <a:off x="4732338" y="2408238"/>
            <a:ext cx="230187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8" name="Rectangle 51"/>
          <p:cNvSpPr>
            <a:spLocks noChangeArrowheads="1"/>
          </p:cNvSpPr>
          <p:nvPr/>
        </p:nvSpPr>
        <p:spPr bwMode="auto">
          <a:xfrm>
            <a:off x="4962525" y="2408238"/>
            <a:ext cx="760413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39" name="Rectangle 52"/>
          <p:cNvSpPr>
            <a:spLocks noChangeArrowheads="1"/>
          </p:cNvSpPr>
          <p:nvPr/>
        </p:nvSpPr>
        <p:spPr bwMode="auto">
          <a:xfrm>
            <a:off x="4656138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0" name="Rectangle 53"/>
          <p:cNvSpPr>
            <a:spLocks noChangeArrowheads="1"/>
          </p:cNvSpPr>
          <p:nvPr/>
        </p:nvSpPr>
        <p:spPr bwMode="auto">
          <a:xfrm>
            <a:off x="5846763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1" name="Rectangle 54"/>
          <p:cNvSpPr>
            <a:spLocks noChangeArrowheads="1"/>
          </p:cNvSpPr>
          <p:nvPr/>
        </p:nvSpPr>
        <p:spPr bwMode="auto">
          <a:xfrm>
            <a:off x="5922963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2" name="Rectangle 55"/>
          <p:cNvSpPr>
            <a:spLocks noChangeArrowheads="1"/>
          </p:cNvSpPr>
          <p:nvPr/>
        </p:nvSpPr>
        <p:spPr bwMode="auto">
          <a:xfrm>
            <a:off x="6075363" y="2408238"/>
            <a:ext cx="228600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3" name="Rectangle 56"/>
          <p:cNvSpPr>
            <a:spLocks noChangeArrowheads="1"/>
          </p:cNvSpPr>
          <p:nvPr/>
        </p:nvSpPr>
        <p:spPr bwMode="auto">
          <a:xfrm>
            <a:off x="6303963" y="2408238"/>
            <a:ext cx="7620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4" name="Rectangle 57"/>
          <p:cNvSpPr>
            <a:spLocks noChangeArrowheads="1"/>
          </p:cNvSpPr>
          <p:nvPr/>
        </p:nvSpPr>
        <p:spPr bwMode="auto">
          <a:xfrm>
            <a:off x="5999163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5" name="Rectangle 58"/>
          <p:cNvSpPr>
            <a:spLocks noChangeArrowheads="1"/>
          </p:cNvSpPr>
          <p:nvPr/>
        </p:nvSpPr>
        <p:spPr bwMode="auto">
          <a:xfrm>
            <a:off x="7170738" y="2408238"/>
            <a:ext cx="762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6" name="Rectangle 59"/>
          <p:cNvSpPr>
            <a:spLocks noChangeArrowheads="1"/>
          </p:cNvSpPr>
          <p:nvPr/>
        </p:nvSpPr>
        <p:spPr bwMode="auto">
          <a:xfrm>
            <a:off x="7246938" y="2408238"/>
            <a:ext cx="76200" cy="3810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7" name="Rectangle 60"/>
          <p:cNvSpPr>
            <a:spLocks noChangeArrowheads="1"/>
          </p:cNvSpPr>
          <p:nvPr/>
        </p:nvSpPr>
        <p:spPr bwMode="auto">
          <a:xfrm>
            <a:off x="7399338" y="2408238"/>
            <a:ext cx="230187" cy="3810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8" name="Rectangle 61"/>
          <p:cNvSpPr>
            <a:spLocks noChangeArrowheads="1"/>
          </p:cNvSpPr>
          <p:nvPr/>
        </p:nvSpPr>
        <p:spPr bwMode="auto">
          <a:xfrm>
            <a:off x="7629525" y="2408238"/>
            <a:ext cx="760413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49" name="Rectangle 62"/>
          <p:cNvSpPr>
            <a:spLocks noChangeArrowheads="1"/>
          </p:cNvSpPr>
          <p:nvPr/>
        </p:nvSpPr>
        <p:spPr bwMode="auto">
          <a:xfrm>
            <a:off x="7323138" y="2408238"/>
            <a:ext cx="74612" cy="381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29750" name="Text Box 64"/>
          <p:cNvSpPr txBox="1">
            <a:spLocks noChangeArrowheads="1"/>
          </p:cNvSpPr>
          <p:nvPr/>
        </p:nvSpPr>
        <p:spPr bwMode="auto">
          <a:xfrm>
            <a:off x="388938" y="1722438"/>
            <a:ext cx="11430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cylinders</a:t>
            </a:r>
          </a:p>
        </p:txBody>
      </p:sp>
      <p:sp>
        <p:nvSpPr>
          <p:cNvPr id="29751" name="Text Box 65"/>
          <p:cNvSpPr txBox="1">
            <a:spLocks noChangeArrowheads="1"/>
          </p:cNvSpPr>
          <p:nvPr/>
        </p:nvSpPr>
        <p:spPr bwMode="auto">
          <a:xfrm>
            <a:off x="388938" y="2255838"/>
            <a:ext cx="1370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cylinder groups</a:t>
            </a:r>
          </a:p>
        </p:txBody>
      </p:sp>
      <p:sp>
        <p:nvSpPr>
          <p:cNvPr id="29752" name="Line 66"/>
          <p:cNvSpPr>
            <a:spLocks noChangeShapeType="1"/>
          </p:cNvSpPr>
          <p:nvPr/>
        </p:nvSpPr>
        <p:spPr bwMode="auto">
          <a:xfrm flipV="1">
            <a:off x="1912938" y="2789238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3" name="Line 67"/>
          <p:cNvSpPr>
            <a:spLocks noChangeShapeType="1"/>
          </p:cNvSpPr>
          <p:nvPr/>
        </p:nvSpPr>
        <p:spPr bwMode="auto">
          <a:xfrm flipH="1" flipV="1">
            <a:off x="4425950" y="2789238"/>
            <a:ext cx="4270375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54" name="Text Box 68"/>
          <p:cNvSpPr txBox="1">
            <a:spLocks noChangeArrowheads="1"/>
          </p:cNvSpPr>
          <p:nvPr/>
        </p:nvSpPr>
        <p:spPr bwMode="auto">
          <a:xfrm>
            <a:off x="1758950" y="1798638"/>
            <a:ext cx="663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6" rIns="91430" bIns="45716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0                 100                200               300             400</a:t>
            </a:r>
          </a:p>
        </p:txBody>
      </p:sp>
    </p:spTree>
    <p:extLst>
      <p:ext uri="{BB962C8B-B14F-4D97-AF65-F5344CB8AC3E}">
        <p14:creationId xmlns:p14="http://schemas.microsoft.com/office/powerpoint/2010/main" val="218180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Bit Map Free Lists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20725" y="3435350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#1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use)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4225" y="3435350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#2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use)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387725" y="3435350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#3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(free)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721225" y="3435350"/>
            <a:ext cx="1066800" cy="889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#4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use)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054725" y="3435350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#5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(free)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388225" y="3435350"/>
            <a:ext cx="1066800" cy="889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6674" tIns="53337" rIns="106674" bIns="53337" anchor="ctr">
            <a:prstTxWarp prst="textNoShape">
              <a:avLst/>
            </a:prstTxWarp>
          </a:bodyPr>
          <a:lstStyle/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#6</a:t>
            </a:r>
          </a:p>
          <a:p>
            <a:pPr algn="ctr" defTabSz="1066800"/>
            <a:r>
              <a:rPr lang="en-US" sz="19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(free)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430338" y="1733550"/>
            <a:ext cx="5867400" cy="533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0321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208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3209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8322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0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6323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432425" y="1746250"/>
            <a:ext cx="355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410325" y="1558925"/>
            <a:ext cx="9779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defTabSz="1066800">
              <a:spcBef>
                <a:spcPct val="50000"/>
              </a:spcBef>
            </a:pPr>
            <a:r>
              <a:rPr lang="en-US" sz="3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…</a:t>
            </a:r>
          </a:p>
        </p:txBody>
      </p:sp>
      <p:cxnSp>
        <p:nvCxnSpPr>
          <p:cNvPr id="18" name="AutoShape 19"/>
          <p:cNvCxnSpPr>
            <a:cxnSpLocks noChangeShapeType="1"/>
            <a:stCxn id="30724" idx="0"/>
            <a:endCxn id="12" idx="2"/>
          </p:cNvCxnSpPr>
          <p:nvPr/>
        </p:nvCxnSpPr>
        <p:spPr bwMode="auto">
          <a:xfrm rot="5400000" flipH="1" flipV="1">
            <a:off x="823912" y="2560638"/>
            <a:ext cx="1304925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0"/>
          <p:cNvCxnSpPr>
            <a:cxnSpLocks noChangeShapeType="1"/>
            <a:stCxn id="30725" idx="0"/>
            <a:endCxn id="13" idx="2"/>
          </p:cNvCxnSpPr>
          <p:nvPr/>
        </p:nvCxnSpPr>
        <p:spPr bwMode="auto">
          <a:xfrm rot="16200000" flipV="1">
            <a:off x="1890712" y="2738438"/>
            <a:ext cx="1304925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/>
          <p:cNvCxnSpPr>
            <a:cxnSpLocks noChangeShapeType="1"/>
            <a:stCxn id="30726" idx="0"/>
            <a:endCxn id="11" idx="2"/>
          </p:cNvCxnSpPr>
          <p:nvPr/>
        </p:nvCxnSpPr>
        <p:spPr bwMode="auto">
          <a:xfrm rot="16200000" flipV="1">
            <a:off x="2913062" y="2427288"/>
            <a:ext cx="130492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2"/>
          <p:cNvCxnSpPr>
            <a:cxnSpLocks noChangeShapeType="1"/>
            <a:stCxn id="30727" idx="0"/>
            <a:endCxn id="14" idx="2"/>
          </p:cNvCxnSpPr>
          <p:nvPr/>
        </p:nvCxnSpPr>
        <p:spPr bwMode="auto">
          <a:xfrm rot="16200000" flipV="1">
            <a:off x="3979862" y="2160588"/>
            <a:ext cx="1304925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3"/>
          <p:cNvCxnSpPr>
            <a:cxnSpLocks noChangeShapeType="1"/>
            <a:stCxn id="30728" idx="0"/>
            <a:endCxn id="15" idx="2"/>
          </p:cNvCxnSpPr>
          <p:nvPr/>
        </p:nvCxnSpPr>
        <p:spPr bwMode="auto">
          <a:xfrm rot="16200000" flipV="1">
            <a:off x="5046662" y="1893888"/>
            <a:ext cx="1304925" cy="177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4"/>
          <p:cNvCxnSpPr>
            <a:cxnSpLocks noChangeShapeType="1"/>
            <a:stCxn id="30729" idx="0"/>
            <a:endCxn id="16" idx="2"/>
          </p:cNvCxnSpPr>
          <p:nvPr/>
        </p:nvCxnSpPr>
        <p:spPr bwMode="auto">
          <a:xfrm rot="16200000" flipV="1">
            <a:off x="6113462" y="1627188"/>
            <a:ext cx="1304925" cy="231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1520825" y="4394200"/>
            <a:ext cx="58674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algn="ctr" defTabSz="1066800">
              <a:spcBef>
                <a:spcPct val="50000"/>
              </a:spcBef>
            </a:pPr>
            <a:r>
              <a:rPr lang="en-US" sz="23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Actual data blocks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825625" y="5162550"/>
            <a:ext cx="539591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74" tIns="53337" rIns="106674" bIns="53337">
            <a:prstTxWarp prst="textNoShape">
              <a:avLst/>
            </a:prstTxWarp>
            <a:spAutoFit/>
          </a:bodyPr>
          <a:lstStyle/>
          <a:p>
            <a:pPr algn="ctr" defTabSz="1066800">
              <a:spcBef>
                <a:spcPct val="50000"/>
              </a:spcBef>
            </a:pPr>
            <a:r>
              <a:rPr lang="en-US" sz="23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BSD Unix file systems use bit-maps to keep track of both free blocks and free I-nodes in each cylinder group</a:t>
            </a:r>
          </a:p>
        </p:txBody>
      </p:sp>
    </p:spTree>
    <p:extLst>
      <p:ext uri="{BB962C8B-B14F-4D97-AF65-F5344CB8AC3E}">
        <p14:creationId xmlns:p14="http://schemas.microsoft.com/office/powerpoint/2010/main" val="23166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Extending a BSD/Unix File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Determine the cylinder group for the file’s inode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Calculated from the inode’s identifying number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Find the cylinder for the previous block in the file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Find a free block in the desired cylinder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Search the free-block bit-map for a free block in the right cylinder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Update the bit-map to show the block has been allocated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Update the inode to point to the new block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Go to appropriate block pointer in inode/indirect block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If new indirect block is needed, allocate/assign it first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Update inode/indirect to point to new block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73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File Extension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5962650" y="2179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st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5962650" y="2560638"/>
            <a:ext cx="1119188" cy="307975"/>
          </a:xfrm>
          <a:prstGeom prst="roundRect">
            <a:avLst>
              <a:gd name="adj" fmla="val 514"/>
            </a:avLst>
          </a:prstGeom>
          <a:solidFill>
            <a:srgbClr val="33CC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nd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4" name="AutoShape 30"/>
          <p:cNvSpPr>
            <a:spLocks noChangeArrowheads="1"/>
          </p:cNvSpPr>
          <p:nvPr/>
        </p:nvSpPr>
        <p:spPr bwMode="auto">
          <a:xfrm>
            <a:off x="696913" y="2219325"/>
            <a:ext cx="1141412" cy="227013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st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576263" y="1646238"/>
            <a:ext cx="1239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block pointers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(in I-node)</a:t>
            </a:r>
          </a:p>
        </p:txBody>
      </p:sp>
      <p:sp>
        <p:nvSpPr>
          <p:cNvPr id="32776" name="AutoShape 39"/>
          <p:cNvSpPr>
            <a:spLocks noChangeArrowheads="1"/>
          </p:cNvSpPr>
          <p:nvPr/>
        </p:nvSpPr>
        <p:spPr bwMode="auto">
          <a:xfrm>
            <a:off x="696913" y="2446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nd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7" name="AutoShape 40"/>
          <p:cNvSpPr>
            <a:spLocks noChangeArrowheads="1"/>
          </p:cNvSpPr>
          <p:nvPr/>
        </p:nvSpPr>
        <p:spPr bwMode="auto">
          <a:xfrm>
            <a:off x="696913" y="4273550"/>
            <a:ext cx="1141412" cy="230188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10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8" name="AutoShape 41"/>
          <p:cNvSpPr>
            <a:spLocks noChangeArrowheads="1"/>
          </p:cNvSpPr>
          <p:nvPr/>
        </p:nvSpPr>
        <p:spPr bwMode="auto">
          <a:xfrm>
            <a:off x="696913" y="4503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79" name="AutoShape 42"/>
          <p:cNvSpPr>
            <a:spLocks noChangeArrowheads="1"/>
          </p:cNvSpPr>
          <p:nvPr/>
        </p:nvSpPr>
        <p:spPr bwMode="auto">
          <a:xfrm>
            <a:off x="696913" y="4732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12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0" name="AutoShape 43"/>
          <p:cNvSpPr>
            <a:spLocks noChangeArrowheads="1"/>
          </p:cNvSpPr>
          <p:nvPr/>
        </p:nvSpPr>
        <p:spPr bwMode="auto">
          <a:xfrm>
            <a:off x="696913" y="4960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13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1" name="AutoShape 44"/>
          <p:cNvSpPr>
            <a:spLocks noChangeArrowheads="1"/>
          </p:cNvSpPr>
          <p:nvPr/>
        </p:nvSpPr>
        <p:spPr bwMode="auto">
          <a:xfrm>
            <a:off x="696913" y="2674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rd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2" name="AutoShape 45"/>
          <p:cNvSpPr>
            <a:spLocks noChangeArrowheads="1"/>
          </p:cNvSpPr>
          <p:nvPr/>
        </p:nvSpPr>
        <p:spPr bwMode="auto">
          <a:xfrm>
            <a:off x="696913" y="29035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3" name="AutoShape 46"/>
          <p:cNvSpPr>
            <a:spLocks noChangeArrowheads="1"/>
          </p:cNvSpPr>
          <p:nvPr/>
        </p:nvSpPr>
        <p:spPr bwMode="auto">
          <a:xfrm>
            <a:off x="696913" y="31321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5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4" name="AutoShape 47"/>
          <p:cNvSpPr>
            <a:spLocks noChangeArrowheads="1"/>
          </p:cNvSpPr>
          <p:nvPr/>
        </p:nvSpPr>
        <p:spPr bwMode="auto">
          <a:xfrm>
            <a:off x="696913" y="33607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6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5" name="AutoShape 48"/>
          <p:cNvSpPr>
            <a:spLocks noChangeArrowheads="1"/>
          </p:cNvSpPr>
          <p:nvPr/>
        </p:nvSpPr>
        <p:spPr bwMode="auto">
          <a:xfrm>
            <a:off x="696913" y="35893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7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6" name="AutoShape 49"/>
          <p:cNvSpPr>
            <a:spLocks noChangeArrowheads="1"/>
          </p:cNvSpPr>
          <p:nvPr/>
        </p:nvSpPr>
        <p:spPr bwMode="auto">
          <a:xfrm>
            <a:off x="696913" y="3817938"/>
            <a:ext cx="1141412" cy="228600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8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2787" name="AutoShape 50"/>
          <p:cNvSpPr>
            <a:spLocks noChangeArrowheads="1"/>
          </p:cNvSpPr>
          <p:nvPr/>
        </p:nvSpPr>
        <p:spPr bwMode="auto">
          <a:xfrm>
            <a:off x="696913" y="4046538"/>
            <a:ext cx="1141412" cy="227012"/>
          </a:xfrm>
          <a:prstGeom prst="roundRect">
            <a:avLst>
              <a:gd name="adj" fmla="val 875"/>
            </a:avLst>
          </a:prstGeom>
          <a:solidFill>
            <a:srgbClr val="33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  <a:r>
              <a:rPr lang="en-US" sz="1600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</a:t>
            </a:r>
            <a:endParaRPr lang="en-US" sz="1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cxnSp>
        <p:nvCxnSpPr>
          <p:cNvPr id="32788" name="AutoShape 51"/>
          <p:cNvCxnSpPr>
            <a:cxnSpLocks noChangeShapeType="1"/>
            <a:stCxn id="32774" idx="3"/>
            <a:endCxn id="32772" idx="1"/>
          </p:cNvCxnSpPr>
          <p:nvPr/>
        </p:nvCxnSpPr>
        <p:spPr bwMode="auto">
          <a:xfrm>
            <a:off x="1838325" y="2333625"/>
            <a:ext cx="4124325" cy="0"/>
          </a:xfrm>
          <a:prstGeom prst="straightConnector1">
            <a:avLst/>
          </a:prstGeom>
          <a:noFill/>
          <a:ln w="9525">
            <a:solidFill>
              <a:srgbClr val="33CC33"/>
            </a:solidFill>
            <a:round/>
            <a:headEnd/>
            <a:tailEnd type="triangle" w="med" len="med"/>
          </a:ln>
        </p:spPr>
      </p:cxnSp>
      <p:cxnSp>
        <p:nvCxnSpPr>
          <p:cNvPr id="32789" name="AutoShape 52"/>
          <p:cNvCxnSpPr>
            <a:cxnSpLocks noChangeShapeType="1"/>
            <a:stCxn id="32776" idx="3"/>
            <a:endCxn id="32773" idx="1"/>
          </p:cNvCxnSpPr>
          <p:nvPr/>
        </p:nvCxnSpPr>
        <p:spPr bwMode="auto">
          <a:xfrm>
            <a:off x="1838325" y="2560638"/>
            <a:ext cx="4124325" cy="153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33CC33"/>
            </a:solidFill>
            <a:miter lim="800000"/>
            <a:headEnd/>
            <a:tailEnd type="triangle" w="med" len="med"/>
          </a:ln>
        </p:spPr>
      </p:cxn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7553325" y="2179638"/>
            <a:ext cx="10668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C.G.</a:t>
            </a:r>
          </a:p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summary</a:t>
            </a:r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67" name="Rectangle 70" descr="Small grid"/>
          <p:cNvSpPr>
            <a:spLocks noChangeArrowheads="1"/>
          </p:cNvSpPr>
          <p:nvPr/>
        </p:nvSpPr>
        <p:spPr bwMode="auto">
          <a:xfrm>
            <a:off x="7553325" y="2789238"/>
            <a:ext cx="1066800" cy="914400"/>
          </a:xfrm>
          <a:prstGeom prst="rect">
            <a:avLst/>
          </a:prstGeom>
          <a:pattFill prst="smGrid">
            <a:fgClr>
              <a:srgbClr val="0066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ree</a:t>
            </a:r>
          </a:p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I-node</a:t>
            </a:r>
          </a:p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 map</a:t>
            </a:r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68" name="Rectangle 71" descr="Small grid"/>
          <p:cNvSpPr>
            <a:spLocks noChangeArrowheads="1"/>
          </p:cNvSpPr>
          <p:nvPr/>
        </p:nvSpPr>
        <p:spPr bwMode="auto">
          <a:xfrm>
            <a:off x="7553325" y="3703638"/>
            <a:ext cx="1066800" cy="2209800"/>
          </a:xfrm>
          <a:prstGeom prst="rect">
            <a:avLst/>
          </a:prstGeom>
          <a:pattFill prst="smGrid">
            <a:fgClr>
              <a:srgbClr val="33CC33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Free</a:t>
            </a:r>
          </a:p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lock</a:t>
            </a:r>
          </a:p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bit 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map</a:t>
            </a:r>
          </a:p>
        </p:txBody>
      </p:sp>
      <p:cxnSp>
        <p:nvCxnSpPr>
          <p:cNvPr id="71" name="Straight Connector 70"/>
          <p:cNvCxnSpPr>
            <a:stCxn id="32781" idx="3"/>
          </p:cNvCxnSpPr>
          <p:nvPr/>
        </p:nvCxnSpPr>
        <p:spPr>
          <a:xfrm>
            <a:off x="1838325" y="2789238"/>
            <a:ext cx="1046163" cy="1587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884488" y="2767013"/>
            <a:ext cx="44450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984375" y="3627438"/>
            <a:ext cx="33464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1.  Determine cylinder group and get its information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990725" y="4229100"/>
            <a:ext cx="3346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2.  Consult the cylinder group free block bit map to find a good block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500938" y="4002088"/>
            <a:ext cx="1119187" cy="271462"/>
          </a:xfrm>
          <a:prstGeom prst="rect">
            <a:avLst/>
          </a:prstGeom>
          <a:solidFill>
            <a:srgbClr val="32D15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997075" y="4778375"/>
            <a:ext cx="3348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3.  Allocate the block to the file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289675" y="3000375"/>
            <a:ext cx="377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</a:t>
            </a:r>
            <a:r>
              <a:rPr lang="en-US" baseline="30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76463" y="5064125"/>
            <a:ext cx="3346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3.1  Set appropriate block pointer to it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1844675" y="2795588"/>
            <a:ext cx="1700213" cy="1587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3367088" y="2992438"/>
            <a:ext cx="382587" cy="1587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559175" y="3184525"/>
            <a:ext cx="2403475" cy="1588"/>
          </a:xfrm>
          <a:prstGeom prst="line">
            <a:avLst/>
          </a:prstGeom>
          <a:ln w="9525" cap="flat" cmpd="sng" algn="ctr">
            <a:solidFill>
              <a:srgbClr val="32D15A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2170113" y="5586413"/>
            <a:ext cx="3346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3.2  Update the free block bit map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758113" y="4002088"/>
            <a:ext cx="3905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900">
                <a:latin typeface="Zapf Dingbats" pitchFamily="1" charset="2"/>
                <a:ea typeface="Zapf Dingbats" pitchFamily="1" charset="2"/>
                <a:cs typeface="Zapf Dingbats" pitchFamily="1" charset="2"/>
              </a:rPr>
              <a:t>✔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707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551E-7 -3.28469E-6 L -0.16777 -0.1369 " pathEditMode="relative" ptsTypes="AA">
                                      <p:cBhvr>
                                        <p:cTn id="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2" grpId="0" animBg="1"/>
      <p:bldP spid="73" grpId="0"/>
      <p:bldP spid="74" grpId="0"/>
      <p:bldP spid="75" grpId="0" animBg="1"/>
      <p:bldP spid="75" grpId="1" animBg="1"/>
      <p:bldP spid="76" grpId="0"/>
      <p:bldP spid="77" grpId="0"/>
      <p:bldP spid="78" grpId="0"/>
      <p:bldP spid="88" grpId="0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en-US" dirty="0"/>
              <a:t>Other Performance </a:t>
            </a:r>
            <a:br>
              <a:rPr lang="en-US" dirty="0"/>
            </a:br>
            <a:r>
              <a:rPr lang="en-US" dirty="0"/>
              <a:t>Improvement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Beyond disk layout issues</a:t>
            </a:r>
          </a:p>
          <a:p>
            <a:pPr lvl="1"/>
            <a:r>
              <a:rPr lang="en-US" dirty="0"/>
              <a:t>Which are only relevant for hard drives, not flash or other solid state devices</a:t>
            </a:r>
          </a:p>
          <a:p>
            <a:r>
              <a:rPr lang="en-US" dirty="0"/>
              <a:t>Transfer size</a:t>
            </a:r>
          </a:p>
          <a:p>
            <a:r>
              <a:rPr lang="en-US" dirty="0"/>
              <a:t>Caching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90689" y="630238"/>
            <a:ext cx="5726112" cy="13509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Allocation/Transfer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/>
              <a:t>Per operation overheads are high</a:t>
            </a:r>
          </a:p>
          <a:p>
            <a:pPr lvl="1"/>
            <a:r>
              <a:rPr lang="en-US" dirty="0"/>
              <a:t>DMA startup, seek, rotation, interrupt service</a:t>
            </a:r>
          </a:p>
          <a:p>
            <a:r>
              <a:rPr lang="en-US" dirty="0"/>
              <a:t>Larger transfer units more efficient</a:t>
            </a:r>
          </a:p>
          <a:p>
            <a:pPr lvl="1"/>
            <a:r>
              <a:rPr lang="en-US" dirty="0"/>
              <a:t>Amortize fixed per-op costs over more bytes/op</a:t>
            </a:r>
          </a:p>
          <a:p>
            <a:pPr lvl="1"/>
            <a:r>
              <a:rPr lang="en-US" dirty="0"/>
              <a:t>Multi-megabyte transfers are very good</a:t>
            </a:r>
          </a:p>
          <a:p>
            <a:r>
              <a:rPr lang="en-US" dirty="0"/>
              <a:t>This requires space allocation units</a:t>
            </a:r>
          </a:p>
          <a:p>
            <a:pPr lvl="1"/>
            <a:r>
              <a:rPr lang="en-US" dirty="0"/>
              <a:t>Allocate space to files in much larger chunks</a:t>
            </a:r>
          </a:p>
          <a:p>
            <a:pPr lvl="1"/>
            <a:r>
              <a:rPr lang="en-US" dirty="0"/>
              <a:t>Large fixed size chunks -&gt; internal fragmentation</a:t>
            </a:r>
          </a:p>
          <a:p>
            <a:pPr lvl="1"/>
            <a:r>
              <a:rPr lang="en-US" dirty="0"/>
              <a:t>Therefore we need variable partition allocation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0689" y="496163"/>
            <a:ext cx="57261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9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Disk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space in large, contiguous extents</a:t>
            </a:r>
          </a:p>
          <a:p>
            <a:pPr lvl="1"/>
            <a:r>
              <a:rPr lang="en-US" dirty="0"/>
              <a:t>Few seeks, large DMA transfers</a:t>
            </a:r>
          </a:p>
          <a:p>
            <a:r>
              <a:rPr lang="en-US" dirty="0"/>
              <a:t>Variable partition disk allocation is difficult</a:t>
            </a:r>
          </a:p>
          <a:p>
            <a:pPr lvl="1"/>
            <a:r>
              <a:rPr lang="en-US" dirty="0"/>
              <a:t>More complicated to find something that fits than to always use a single allocation size</a:t>
            </a:r>
          </a:p>
          <a:p>
            <a:pPr lvl="1"/>
            <a:r>
              <a:rPr lang="en-US" dirty="0"/>
              <a:t>Many files are allocated for a very long time</a:t>
            </a:r>
          </a:p>
          <a:p>
            <a:r>
              <a:rPr lang="en-US" dirty="0"/>
              <a:t>External fragmentation eventually wins</a:t>
            </a:r>
          </a:p>
          <a:p>
            <a:pPr lvl="1"/>
            <a:r>
              <a:rPr lang="en-US" dirty="0"/>
              <a:t>New files get smaller chunks, farther apart</a:t>
            </a:r>
          </a:p>
          <a:p>
            <a:pPr lvl="1"/>
            <a:r>
              <a:rPr lang="en-US" dirty="0"/>
              <a:t>File system performance degrades with 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1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for reads</a:t>
            </a:r>
          </a:p>
          <a:p>
            <a:r>
              <a:rPr lang="en-US" dirty="0"/>
              <a:t>Caching for writes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8688" y="528638"/>
            <a:ext cx="2208212" cy="7874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Allocating and managing file system free space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Other performance improvement strategies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File naming and directories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File system reliability issues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Disk I/O takes a very long time</a:t>
            </a:r>
          </a:p>
          <a:p>
            <a:pPr lvl="1"/>
            <a:r>
              <a:rPr lang="en-US" dirty="0"/>
              <a:t>Deep queues, large transfers improve efficiency</a:t>
            </a:r>
          </a:p>
          <a:p>
            <a:pPr lvl="1"/>
            <a:r>
              <a:rPr lang="en-US" dirty="0"/>
              <a:t>They do not make it significantly faster</a:t>
            </a:r>
          </a:p>
          <a:p>
            <a:r>
              <a:rPr lang="en-US" dirty="0"/>
              <a:t>We must eliminate much of our disk I/O</a:t>
            </a:r>
          </a:p>
          <a:p>
            <a:pPr lvl="1"/>
            <a:r>
              <a:rPr lang="en-US" dirty="0"/>
              <a:t>Maintain an in-memory cache</a:t>
            </a:r>
          </a:p>
          <a:p>
            <a:pPr lvl="1"/>
            <a:r>
              <a:rPr lang="en-US" dirty="0"/>
              <a:t>Depend on locality, reuse of the same blocks</a:t>
            </a:r>
          </a:p>
          <a:p>
            <a:pPr lvl="1"/>
            <a:r>
              <a:rPr lang="en-US" dirty="0"/>
              <a:t>Check cache before scheduling I/O</a:t>
            </a:r>
          </a:p>
        </p:txBody>
      </p:sp>
    </p:spTree>
    <p:extLst>
      <p:ext uri="{BB962C8B-B14F-4D97-AF65-F5344CB8AC3E}">
        <p14:creationId xmlns:p14="http://schemas.microsoft.com/office/powerpoint/2010/main" val="40835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Read-Ahead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509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Request blocks from the disk before any process asked for them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Reduces process wait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When does it make sense?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When client specifically requests sequential access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When client seems to be reading sequentially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What are the risks?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May waste disk access time reading unwanted blocks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May waste buffer space on unneeded blocks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9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1143000"/>
          </a:xfrm>
        </p:spPr>
        <p:txBody>
          <a:bodyPr/>
          <a:lstStyle/>
          <a:p>
            <a:r>
              <a:rPr lang="en-US" dirty="0"/>
              <a:t>Write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Most disk writes go to a write-back cache</a:t>
            </a:r>
          </a:p>
          <a:p>
            <a:pPr lvl="1"/>
            <a:r>
              <a:rPr lang="en-US" dirty="0"/>
              <a:t>They will be flushed out to disk later</a:t>
            </a:r>
          </a:p>
          <a:p>
            <a:r>
              <a:rPr lang="en-US" dirty="0"/>
              <a:t>Aggregates small writes into large writes</a:t>
            </a:r>
          </a:p>
          <a:p>
            <a:pPr lvl="1"/>
            <a:r>
              <a:rPr lang="en-US" dirty="0"/>
              <a:t>If application does less than full block writes</a:t>
            </a:r>
          </a:p>
          <a:p>
            <a:r>
              <a:rPr lang="en-US" dirty="0"/>
              <a:t>Eliminates moot writes</a:t>
            </a:r>
          </a:p>
          <a:p>
            <a:pPr lvl="1"/>
            <a:r>
              <a:rPr lang="en-US" dirty="0"/>
              <a:t>If application subsequently rewrites the same data</a:t>
            </a:r>
          </a:p>
          <a:p>
            <a:pPr lvl="1"/>
            <a:r>
              <a:rPr lang="en-US" dirty="0"/>
              <a:t>If application subsequently deletes the file</a:t>
            </a:r>
          </a:p>
          <a:p>
            <a:r>
              <a:rPr lang="en-US" dirty="0"/>
              <a:t>Accumulates large batches of writes</a:t>
            </a:r>
          </a:p>
          <a:p>
            <a:pPr lvl="1"/>
            <a:r>
              <a:rPr lang="en-US" dirty="0"/>
              <a:t>A deeper queue to enable better 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131355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Common Types of Disk Caching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4525962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General block caching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Popular files that are read frequently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Files that are written and then promptly re-read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Provides buffers for read-ahead and deferred write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Special purpose caches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Directory caches speed up searches of same </a:t>
            </a:r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dirs</a:t>
            </a:r>
            <a:endParaRPr lang="en-GB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dirty="0" err="1">
                <a:latin typeface="Times New Roman" pitchFamily="1" charset="0"/>
                <a:ea typeface="ＭＳ Ｐゴシック" pitchFamily="1" charset="-128"/>
              </a:rPr>
              <a:t>Inode</a:t>
            </a:r>
            <a:r>
              <a:rPr lang="en-GB" dirty="0">
                <a:latin typeface="Times New Roman" pitchFamily="1" charset="0"/>
                <a:ea typeface="ＭＳ Ｐゴシック" pitchFamily="1" charset="-128"/>
              </a:rPr>
              <a:t> caches speed up re-uses of same file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Special purpose caches are more complex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But they often work much better by matching cache granularities to actual needs</a:t>
            </a: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776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Performance Gain For Different Types of Caches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130300" y="1652588"/>
            <a:ext cx="6872288" cy="4410075"/>
            <a:chOff x="1130300" y="1029730"/>
            <a:chExt cx="7245350" cy="4979988"/>
          </a:xfrm>
        </p:grpSpPr>
        <p:sp>
          <p:nvSpPr>
            <p:cNvPr id="76809" name="Freeform 5"/>
            <p:cNvSpPr>
              <a:spLocks noChangeArrowheads="1"/>
            </p:cNvSpPr>
            <p:nvPr/>
          </p:nvSpPr>
          <p:spPr bwMode="auto">
            <a:xfrm>
              <a:off x="1131888" y="1890155"/>
              <a:ext cx="1468437" cy="4110038"/>
            </a:xfrm>
            <a:custGeom>
              <a:avLst/>
              <a:gdLst>
                <a:gd name="T0" fmla="*/ 0 w 4080"/>
                <a:gd name="T1" fmla="*/ 11414 h 11415"/>
                <a:gd name="T2" fmla="*/ 4079 w 4080"/>
                <a:gd name="T3" fmla="*/ 505 h 11415"/>
                <a:gd name="T4" fmla="*/ 0 60000 65536"/>
                <a:gd name="T5" fmla="*/ 0 60000 65536"/>
                <a:gd name="T6" fmla="*/ 0 w 4080"/>
                <a:gd name="T7" fmla="*/ 0 h 11415"/>
                <a:gd name="T8" fmla="*/ 4080 w 4080"/>
                <a:gd name="T9" fmla="*/ 11415 h 114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0" h="11415">
                  <a:moveTo>
                    <a:pt x="0" y="11414"/>
                  </a:moveTo>
                  <a:cubicBezTo>
                    <a:pt x="966" y="0"/>
                    <a:pt x="4079" y="505"/>
                    <a:pt x="4079" y="50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" charset="0"/>
                <a:ea typeface="Times New Roman" pitchFamily="1" charset="0"/>
                <a:cs typeface="Times New Roman" pitchFamily="1" charset="0"/>
              </a:endParaRPr>
            </a:p>
          </p:txBody>
        </p:sp>
        <p:sp>
          <p:nvSpPr>
            <p:cNvPr id="76810" name="Line 2"/>
            <p:cNvSpPr>
              <a:spLocks noChangeShapeType="1"/>
            </p:cNvSpPr>
            <p:nvPr/>
          </p:nvSpPr>
          <p:spPr bwMode="auto">
            <a:xfrm>
              <a:off x="1131888" y="1029730"/>
              <a:ext cx="1587" cy="4979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1" name="Line 3"/>
            <p:cNvSpPr>
              <a:spLocks noChangeShapeType="1"/>
            </p:cNvSpPr>
            <p:nvPr/>
          </p:nvSpPr>
          <p:spPr bwMode="auto">
            <a:xfrm flipH="1">
              <a:off x="1130300" y="5998605"/>
              <a:ext cx="72453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12" name="Freeform 4"/>
            <p:cNvSpPr>
              <a:spLocks noChangeArrowheads="1"/>
            </p:cNvSpPr>
            <p:nvPr/>
          </p:nvSpPr>
          <p:spPr bwMode="auto">
            <a:xfrm>
              <a:off x="1131888" y="3537980"/>
              <a:ext cx="7223125" cy="2460625"/>
            </a:xfrm>
            <a:custGeom>
              <a:avLst/>
              <a:gdLst>
                <a:gd name="T0" fmla="*/ 0 w 20065"/>
                <a:gd name="T1" fmla="*/ 6835 h 6836"/>
                <a:gd name="T2" fmla="*/ 20064 w 20065"/>
                <a:gd name="T3" fmla="*/ 0 h 6836"/>
                <a:gd name="T4" fmla="*/ 0 60000 65536"/>
                <a:gd name="T5" fmla="*/ 0 60000 65536"/>
                <a:gd name="T6" fmla="*/ 0 w 20065"/>
                <a:gd name="T7" fmla="*/ 0 h 6836"/>
                <a:gd name="T8" fmla="*/ 20065 w 20065"/>
                <a:gd name="T9" fmla="*/ 6836 h 68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65" h="6836">
                  <a:moveTo>
                    <a:pt x="0" y="6835"/>
                  </a:moveTo>
                  <a:cubicBezTo>
                    <a:pt x="6482" y="1096"/>
                    <a:pt x="20064" y="0"/>
                    <a:pt x="2006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" charset="0"/>
                <a:ea typeface="Times New Roman" pitchFamily="1" charset="0"/>
                <a:cs typeface="Times New Roman" pitchFamily="1" charset="0"/>
              </a:endParaRPr>
            </a:p>
          </p:txBody>
        </p:sp>
        <p:sp>
          <p:nvSpPr>
            <p:cNvPr id="76813" name="Freeform 6"/>
            <p:cNvSpPr>
              <a:spLocks noChangeArrowheads="1"/>
            </p:cNvSpPr>
            <p:nvPr/>
          </p:nvSpPr>
          <p:spPr bwMode="auto">
            <a:xfrm>
              <a:off x="2601913" y="1844118"/>
              <a:ext cx="4148137" cy="219075"/>
            </a:xfrm>
            <a:custGeom>
              <a:avLst/>
              <a:gdLst>
                <a:gd name="T0" fmla="*/ 0 w 11521"/>
                <a:gd name="T1" fmla="*/ 606 h 607"/>
                <a:gd name="T2" fmla="*/ 11520 w 11521"/>
                <a:gd name="T3" fmla="*/ 0 h 607"/>
                <a:gd name="T4" fmla="*/ 0 60000 65536"/>
                <a:gd name="T5" fmla="*/ 0 60000 65536"/>
                <a:gd name="T6" fmla="*/ 0 w 11521"/>
                <a:gd name="T7" fmla="*/ 0 h 607"/>
                <a:gd name="T8" fmla="*/ 11521 w 11521"/>
                <a:gd name="T9" fmla="*/ 607 h 6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521" h="607">
                  <a:moveTo>
                    <a:pt x="0" y="606"/>
                  </a:moveTo>
                  <a:cubicBezTo>
                    <a:pt x="5787" y="110"/>
                    <a:pt x="11520" y="0"/>
                    <a:pt x="115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" charset="0"/>
                <a:ea typeface="Times New Roman" pitchFamily="1" charset="0"/>
                <a:cs typeface="Times New Roman" pitchFamily="1" charset="0"/>
              </a:endParaRPr>
            </a:p>
          </p:txBody>
        </p:sp>
      </p:grp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4691063" y="3525838"/>
            <a:ext cx="2632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General Block Cache</a:t>
            </a:r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2336800" y="2055813"/>
            <a:ext cx="28209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Special Purpose Cache</a:t>
            </a: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3524250" y="6224588"/>
            <a:ext cx="225583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Cache size (bytes)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457200" y="1116013"/>
            <a:ext cx="164941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87645113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Naming in File Systems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Each file needs some kind of handle to allow us to refer to it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Low level names (like inode numbers) aren’t usable by people or even programs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We need a better way to name our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User friendly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Allowing for easy organization of large numbers of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Readily realizable in file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01800" y="503238"/>
            <a:ext cx="56800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1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Names and Binding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0968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File system knows files by descriptor structures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We must provide more useful names for users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 file system must handle name-to-file mapping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Associating names with new files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Finding the underlying representation for a given name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Changing names associated with existing files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Allowing users to organize files using names</a:t>
            </a:r>
          </a:p>
          <a:p>
            <a:r>
              <a:rPr lang="en-GB" sz="2800" i="1">
                <a:latin typeface="Times New Roman" pitchFamily="1" charset="0"/>
                <a:ea typeface="ＭＳ Ｐゴシック" pitchFamily="1" charset="-128"/>
              </a:rPr>
              <a:t>Name spaces</a:t>
            </a:r>
            <a:r>
              <a:rPr lang="en-GB" sz="2800">
                <a:latin typeface="Times New Roman" pitchFamily="1" charset="0"/>
                <a:ea typeface="ＭＳ Ｐゴシック" pitchFamily="1" charset="-128"/>
              </a:rPr>
              <a:t> – the total collection of all names known by some naming mechanism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Sometimes all names that </a:t>
            </a:r>
            <a:r>
              <a:rPr lang="en-GB" i="1">
                <a:latin typeface="Times New Roman" pitchFamily="1" charset="0"/>
                <a:ea typeface="ＭＳ Ｐゴシック" pitchFamily="1" charset="-128"/>
              </a:rPr>
              <a:t>could </a:t>
            </a:r>
            <a:r>
              <a:rPr lang="en-GB">
                <a:latin typeface="Times New Roman" pitchFamily="1" charset="0"/>
                <a:ea typeface="ＭＳ Ｐゴシック" pitchFamily="1" charset="-128"/>
              </a:rPr>
              <a:t>be created by the mechanism</a:t>
            </a:r>
          </a:p>
          <a:p>
            <a:pPr>
              <a:buFont typeface="Arial" pitchFamily="1" charset="-52"/>
              <a:buNone/>
            </a:pPr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52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Name Space Structure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There are many ways to structure a name space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Flat name spaces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All names exist in a single level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A graph approach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Can be a strict tree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Or a more general graph (usually directed)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Are all files on the machine under the same name structure?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Or are there several independent name spaces?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47850" y="503238"/>
            <a:ext cx="5360988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3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Some Issues in Name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Space Structure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many files can have the same name?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per file system ... flat name spaces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One per directory ... hierarchical name spaces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many different names can one file have?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single “true name”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Only one “true name”, but aliases are allowed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Arbitrarily many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What’s different about “true names”?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Do different names have different characteristics?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Does deleting one name make others disappear too?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Do all names see the same access permissions?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59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Hierarchical Name Spaces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Essentially a graphical organization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Typically organized using directories 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file containing references to other files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non-leaf node in the graph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It can be used as a naming context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Each process has a </a:t>
            </a:r>
            <a:r>
              <a:rPr lang="en-GB" sz="2000" i="1">
                <a:latin typeface="Times New Roman" pitchFamily="1" charset="0"/>
                <a:ea typeface="ＭＳ Ｐゴシック" pitchFamily="1" charset="-128"/>
              </a:rPr>
              <a:t>current directory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File names are interpreted relative to that directory</a:t>
            </a:r>
          </a:p>
          <a:p>
            <a:pPr>
              <a:lnSpc>
                <a:spcPct val="83000"/>
              </a:lnSpc>
            </a:pPr>
            <a:r>
              <a:rPr lang="en-GB" sz="2800">
                <a:latin typeface="Times New Roman" pitchFamily="1" charset="0"/>
                <a:ea typeface="ＭＳ Ｐゴシック" pitchFamily="1" charset="-128"/>
              </a:rPr>
              <a:t>Nested directories can form a tree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A file name describes a path through that tree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directory tree expands from a “root” node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A name beginning from root is called “fully qualified”</a:t>
            </a:r>
          </a:p>
          <a:p>
            <a:pPr lvl="1">
              <a:lnSpc>
                <a:spcPct val="83000"/>
              </a:lnSpc>
            </a:pPr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actually form a directed graph</a:t>
            </a:r>
          </a:p>
          <a:p>
            <a:pPr lvl="2">
              <a:lnSpc>
                <a:spcPct val="83000"/>
              </a:lnSpc>
            </a:pPr>
            <a:r>
              <a:rPr lang="en-GB" sz="2000">
                <a:latin typeface="Times New Roman" pitchFamily="1" charset="0"/>
                <a:ea typeface="ＭＳ Ｐゴシック" pitchFamily="1" charset="-128"/>
              </a:rPr>
              <a:t>If files are allowed to have multiple names</a:t>
            </a:r>
          </a:p>
        </p:txBody>
      </p:sp>
    </p:spTree>
    <p:extLst>
      <p:ext uri="{BB962C8B-B14F-4D97-AF65-F5344CB8AC3E}">
        <p14:creationId xmlns:p14="http://schemas.microsoft.com/office/powerpoint/2010/main" val="21946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Free Space and Allocation Issues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do I keep track of a file system’s free space?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How do I allocate new disk blocks when needed?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And how do I handle deallocation?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3588" y="503238"/>
            <a:ext cx="76231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9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A Rooted Directory Tree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59200" y="15700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3208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user_1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6449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user_2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350000" y="27130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user_3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77800" y="4084638"/>
            <a:ext cx="1905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(/user_1/file_a)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3782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(/user_2/file_b)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35600" y="4084638"/>
            <a:ext cx="1676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file_c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(/user_3/file_c)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854200" y="4084638"/>
            <a:ext cx="152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035800" y="4065588"/>
            <a:ext cx="1600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(/user_3/dir_a)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1244600" y="5227638"/>
            <a:ext cx="2743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file_a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(/user_1/dir_a/file_a)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731000" y="5318125"/>
            <a:ext cx="2209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file_b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558ED5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(/user_3/dir_a/file_b)</a:t>
            </a:r>
          </a:p>
        </p:txBody>
      </p:sp>
      <p:cxnSp>
        <p:nvCxnSpPr>
          <p:cNvPr id="39951" name="AutoShape 15"/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854200" y="1936750"/>
            <a:ext cx="2324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6"/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4178300" y="1936750"/>
            <a:ext cx="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17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>
            <a:off x="4178300" y="1936750"/>
            <a:ext cx="270510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8"/>
          <p:cNvCxnSpPr>
            <a:cxnSpLocks noChangeShapeType="1"/>
            <a:stCxn id="39941" idx="2"/>
            <a:endCxn id="39944" idx="0"/>
          </p:cNvCxnSpPr>
          <p:nvPr/>
        </p:nvCxnSpPr>
        <p:spPr bwMode="auto">
          <a:xfrm flipH="1">
            <a:off x="1130300" y="3079750"/>
            <a:ext cx="7239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9"/>
          <p:cNvCxnSpPr>
            <a:cxnSpLocks noChangeShapeType="1"/>
            <a:stCxn id="39941" idx="2"/>
            <a:endCxn id="39947" idx="0"/>
          </p:cNvCxnSpPr>
          <p:nvPr/>
        </p:nvCxnSpPr>
        <p:spPr bwMode="auto">
          <a:xfrm>
            <a:off x="1854200" y="3079750"/>
            <a:ext cx="7620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0"/>
          <p:cNvCxnSpPr>
            <a:cxnSpLocks noChangeShapeType="1"/>
            <a:stCxn id="39942" idx="2"/>
            <a:endCxn id="39945" idx="0"/>
          </p:cNvCxnSpPr>
          <p:nvPr/>
        </p:nvCxnSpPr>
        <p:spPr bwMode="auto">
          <a:xfrm>
            <a:off x="4178300" y="3079750"/>
            <a:ext cx="381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1"/>
          <p:cNvCxnSpPr>
            <a:cxnSpLocks noChangeShapeType="1"/>
            <a:stCxn id="39947" idx="2"/>
            <a:endCxn id="39949" idx="0"/>
          </p:cNvCxnSpPr>
          <p:nvPr/>
        </p:nvCxnSpPr>
        <p:spPr bwMode="auto">
          <a:xfrm>
            <a:off x="2616200" y="4818063"/>
            <a:ext cx="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22"/>
          <p:cNvCxnSpPr>
            <a:cxnSpLocks noChangeShapeType="1"/>
            <a:stCxn id="39943" idx="2"/>
            <a:endCxn id="39946" idx="0"/>
          </p:cNvCxnSpPr>
          <p:nvPr/>
        </p:nvCxnSpPr>
        <p:spPr bwMode="auto">
          <a:xfrm flipH="1">
            <a:off x="6273800" y="3079750"/>
            <a:ext cx="609600" cy="1004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3"/>
          <p:cNvCxnSpPr>
            <a:cxnSpLocks noChangeShapeType="1"/>
            <a:stCxn id="39943" idx="2"/>
            <a:endCxn id="39948" idx="0"/>
          </p:cNvCxnSpPr>
          <p:nvPr/>
        </p:nvCxnSpPr>
        <p:spPr bwMode="auto">
          <a:xfrm>
            <a:off x="6883400" y="3079750"/>
            <a:ext cx="952500" cy="985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24"/>
          <p:cNvCxnSpPr>
            <a:cxnSpLocks noChangeShapeType="1"/>
            <a:stCxn id="39948" idx="2"/>
            <a:endCxn id="39950" idx="0"/>
          </p:cNvCxnSpPr>
          <p:nvPr/>
        </p:nvCxnSpPr>
        <p:spPr bwMode="auto">
          <a:xfrm>
            <a:off x="7835900" y="4799013"/>
            <a:ext cx="0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4674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Directories Are Files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3352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Directories are a special type of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Used by OS to map file names into the associated files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directory contains multiple directory entries 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Each directory entry describes one file and its name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User applications are allowed to read directories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To get information about each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To find out what files exist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Usually only the OS is allowed to write them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Users can cause writes through special system calls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 file system depends on the integrity of directories</a:t>
            </a:r>
            <a:endParaRPr lang="en-US" sz="24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61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Traversing the Directory Tree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Some entries in directories point to child directories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Describing a lower level in the hierarchy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To name a file at that level, name the parent directory and the child directory, then the file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With some kind of delimiter separating the file name components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Moving up the hierarchy is often useful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Directories usually have special entry for parent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Many file systems use the name “..” for that</a:t>
            </a:r>
          </a:p>
        </p:txBody>
      </p:sp>
    </p:spTree>
    <p:extLst>
      <p:ext uri="{BB962C8B-B14F-4D97-AF65-F5344CB8AC3E}">
        <p14:creationId xmlns:p14="http://schemas.microsoft.com/office/powerpoint/2010/main" val="1983690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Names Vs. Path Names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25963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In some name space systems, files had “true names”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Only one possible name for a file,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Kept in a record somewhere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E.g., in DOS, a file is described by a directory entry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Local name is specified in that directory entry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Fully qualified name is the path to that directory entry</a:t>
            </a:r>
          </a:p>
          <a:p>
            <a:pPr lvl="2"/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E.g., start from root, to user_3, to </a:t>
            </a:r>
            <a:r>
              <a:rPr lang="en-GB" sz="2000" dirty="0" err="1">
                <a:latin typeface="Times New Roman" pitchFamily="1" charset="0"/>
                <a:ea typeface="ＭＳ Ｐゴシック" pitchFamily="1" charset="-128"/>
              </a:rPr>
              <a:t>dir_a</a:t>
            </a:r>
            <a:r>
              <a:rPr lang="en-GB" sz="2000" dirty="0">
                <a:latin typeface="Times New Roman" pitchFamily="1" charset="0"/>
                <a:ea typeface="ＭＳ Ｐゴシック" pitchFamily="1" charset="-128"/>
              </a:rPr>
              <a:t>, to </a:t>
            </a:r>
            <a:r>
              <a:rPr lang="en-GB" sz="2000" dirty="0" err="1">
                <a:latin typeface="Times New Roman" pitchFamily="1" charset="0"/>
                <a:ea typeface="ＭＳ Ｐゴシック" pitchFamily="1" charset="-128"/>
              </a:rPr>
              <a:t>file_b</a:t>
            </a:r>
            <a:endParaRPr lang="en-GB" sz="2000" dirty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What if files had no intrinsic names of their own?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All names came from directory paths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8609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Example:  Unix Directories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 file system that allows multiple file names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So there is no single “true” file name, unlike DOS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File names separated by slashes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E.g., </a:t>
            </a:r>
            <a:r>
              <a:rPr lang="en-GB" sz="24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The actual file descriptors are the inodes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Directory entries only point to inodes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Association of a name with an inode is called a </a:t>
            </a:r>
            <a:r>
              <a:rPr lang="en-GB" sz="2400" i="1">
                <a:latin typeface="Times New Roman" pitchFamily="1" charset="0"/>
                <a:ea typeface="ＭＳ Ｐゴシック" pitchFamily="1" charset="-128"/>
              </a:rPr>
              <a:t>hard link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Multiple directory entries can point to the same inode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Contents of a Unix directory entry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Name (relative to this directory)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Pointer to the inode of the associated file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87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Directories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173913" y="2865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6259513" y="2865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47110" name="Rectangle 10"/>
          <p:cNvSpPr>
            <a:spLocks noChangeArrowheads="1"/>
          </p:cNvSpPr>
          <p:nvPr/>
        </p:nvSpPr>
        <p:spPr bwMode="auto">
          <a:xfrm>
            <a:off x="7175500" y="16462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47111" name="Rectangle 12"/>
          <p:cNvSpPr>
            <a:spLocks noChangeArrowheads="1"/>
          </p:cNvSpPr>
          <p:nvPr/>
        </p:nvSpPr>
        <p:spPr bwMode="auto">
          <a:xfrm>
            <a:off x="6107113" y="16462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7173913" y="3246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47113" name="Rectangle 17"/>
          <p:cNvSpPr>
            <a:spLocks noChangeArrowheads="1"/>
          </p:cNvSpPr>
          <p:nvPr/>
        </p:nvSpPr>
        <p:spPr bwMode="auto">
          <a:xfrm>
            <a:off x="6259513" y="3246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47114" name="Rectangle 20"/>
          <p:cNvSpPr>
            <a:spLocks noChangeArrowheads="1"/>
          </p:cNvSpPr>
          <p:nvPr/>
        </p:nvSpPr>
        <p:spPr bwMode="auto">
          <a:xfrm>
            <a:off x="7173913" y="3627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47115" name="Rectangle 22"/>
          <p:cNvSpPr>
            <a:spLocks noChangeArrowheads="1"/>
          </p:cNvSpPr>
          <p:nvPr/>
        </p:nvSpPr>
        <p:spPr bwMode="auto">
          <a:xfrm>
            <a:off x="6259513" y="3627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5513" y="4144963"/>
            <a:ext cx="3575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Directory </a:t>
            </a:r>
            <a:r>
              <a:rPr lang="en-US" sz="2000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</a:t>
            </a:r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, inode #114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2754313" y="5608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2754313" y="5989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47119" name="Rectangle 46"/>
          <p:cNvSpPr>
            <a:spLocks noChangeArrowheads="1"/>
          </p:cNvSpPr>
          <p:nvPr/>
        </p:nvSpPr>
        <p:spPr bwMode="auto">
          <a:xfrm>
            <a:off x="7173913" y="2103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47120" name="Rectangle 47"/>
          <p:cNvSpPr>
            <a:spLocks noChangeArrowheads="1"/>
          </p:cNvSpPr>
          <p:nvPr/>
        </p:nvSpPr>
        <p:spPr bwMode="auto">
          <a:xfrm>
            <a:off x="6259513" y="2103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1" name="Rectangle 48"/>
          <p:cNvSpPr>
            <a:spLocks noChangeArrowheads="1"/>
          </p:cNvSpPr>
          <p:nvPr/>
        </p:nvSpPr>
        <p:spPr bwMode="auto">
          <a:xfrm>
            <a:off x="7173913" y="24844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47122" name="Rectangle 49"/>
          <p:cNvSpPr>
            <a:spLocks noChangeArrowheads="1"/>
          </p:cNvSpPr>
          <p:nvPr/>
        </p:nvSpPr>
        <p:spPr bwMode="auto">
          <a:xfrm>
            <a:off x="6259513" y="24844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47123" name="Text Box 50"/>
          <p:cNvSpPr txBox="1">
            <a:spLocks noChangeArrowheads="1"/>
          </p:cNvSpPr>
          <p:nvPr/>
        </p:nvSpPr>
        <p:spPr bwMode="auto">
          <a:xfrm>
            <a:off x="5497513" y="1341438"/>
            <a:ext cx="2674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 directory, inode #1</a:t>
            </a:r>
          </a:p>
        </p:txBody>
      </p:sp>
      <p:sp>
        <p:nvSpPr>
          <p:cNvPr id="20" name="Rectangle 52"/>
          <p:cNvSpPr>
            <a:spLocks noChangeArrowheads="1"/>
          </p:cNvSpPr>
          <p:nvPr/>
        </p:nvSpPr>
        <p:spPr bwMode="auto">
          <a:xfrm>
            <a:off x="1839913" y="5608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839913" y="5989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307</a:t>
            </a: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2754313" y="4846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1839913" y="4846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2754313" y="5227638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839913" y="52276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26" name="Rectangle 61"/>
          <p:cNvSpPr>
            <a:spLocks noChangeArrowheads="1"/>
          </p:cNvSpPr>
          <p:nvPr/>
        </p:nvSpPr>
        <p:spPr bwMode="auto">
          <a:xfrm>
            <a:off x="2755900" y="4465638"/>
            <a:ext cx="13700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file name</a:t>
            </a: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1687513" y="4465638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</a:t>
            </a:r>
          </a:p>
        </p:txBody>
      </p:sp>
      <p:cxnSp>
        <p:nvCxnSpPr>
          <p:cNvPr id="28" name="AutoShape 63"/>
          <p:cNvCxnSpPr>
            <a:cxnSpLocks noChangeShapeType="1"/>
            <a:stCxn id="47115" idx="1"/>
            <a:endCxn id="12" idx="3"/>
          </p:cNvCxnSpPr>
          <p:nvPr/>
        </p:nvCxnSpPr>
        <p:spPr bwMode="auto">
          <a:xfrm rot="10800000" flipV="1">
            <a:off x="4500563" y="3817938"/>
            <a:ext cx="1758950" cy="5270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9" name="Oval 28"/>
          <p:cNvSpPr/>
          <p:nvPr/>
        </p:nvSpPr>
        <p:spPr>
          <a:xfrm>
            <a:off x="2671763" y="5281613"/>
            <a:ext cx="428625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25913" y="5065713"/>
            <a:ext cx="2438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Here’s a “..” entry, pointing to the parent directory</a:t>
            </a:r>
          </a:p>
        </p:txBody>
      </p:sp>
      <p:sp>
        <p:nvSpPr>
          <p:cNvPr id="31" name="Oval 30"/>
          <p:cNvSpPr/>
          <p:nvPr/>
        </p:nvSpPr>
        <p:spPr>
          <a:xfrm>
            <a:off x="2649538" y="4875213"/>
            <a:ext cx="436562" cy="381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0713" y="1557338"/>
            <a:ext cx="2038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But what’s this “.” entry?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5963" y="2484438"/>
            <a:ext cx="2038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It’s a directory entry that points to the directory itself!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462213" y="3362325"/>
            <a:ext cx="2038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We’ll see why that’s useful later</a:t>
            </a:r>
          </a:p>
        </p:txBody>
      </p:sp>
    </p:spTree>
    <p:extLst>
      <p:ext uri="{BB962C8B-B14F-4D97-AF65-F5344CB8AC3E}">
        <p14:creationId xmlns:p14="http://schemas.microsoft.com/office/powerpoint/2010/main" val="23893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mph" presetSubtype="0" accel="50000" decel="50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/>
      <p:bldP spid="27" grpId="0"/>
      <p:bldP spid="29" grpId="0" animBg="1"/>
      <p:bldP spid="29" grpId="1" animBg="1"/>
      <p:bldP spid="30" grpId="0"/>
      <p:bldP spid="31" grpId="0" animBg="1"/>
      <p:bldP spid="32" grpId="0"/>
      <p:bldP spid="33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Multiple File Names In Unix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525963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How do links relate to files?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They’re the names only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other metadata is stored in the file inode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File owner sets file protection (e.g., read-only)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All links provide the same access to the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Anyone with read access to file can create new link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But directories are protected files too</a:t>
            </a:r>
          </a:p>
          <a:p>
            <a:pPr lvl="2"/>
            <a:r>
              <a:rPr lang="en-GB" sz="2000">
                <a:latin typeface="Times New Roman" pitchFamily="1" charset="0"/>
                <a:ea typeface="ＭＳ Ｐゴシック" pitchFamily="1" charset="-128"/>
              </a:rPr>
              <a:t>Not everyone has read or search access to every directory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All links are equal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There is nothing special about the first (or owner's) link</a:t>
            </a:r>
          </a:p>
        </p:txBody>
      </p:sp>
    </p:spTree>
    <p:extLst>
      <p:ext uri="{BB962C8B-B14F-4D97-AF65-F5344CB8AC3E}">
        <p14:creationId xmlns:p14="http://schemas.microsoft.com/office/powerpoint/2010/main" val="1157957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Links and De-allocation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084263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Files exist under multiple names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What do we do if one name is removed?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If we also removed the file itself, what about the other names?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Do they now point to something non-existent?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Unix solution says the file exists as long as at least one name exists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Implying we must keep and maintain a reference count of links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In the file inode, not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1143453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Unix Hard Link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root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cxnSp>
        <p:nvCxnSpPr>
          <p:cNvPr id="50185" name="AutoShape 10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6" name="AutoShape 11"/>
          <p:cNvCxnSpPr>
            <a:cxnSpLocks noChangeShapeType="1"/>
            <a:stCxn id="50180" idx="5"/>
            <a:endCxn id="50182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7" name="AutoShape 12"/>
          <p:cNvCxnSpPr>
            <a:cxnSpLocks noChangeShapeType="1"/>
            <a:stCxn id="50182" idx="3"/>
            <a:endCxn id="50184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8" name="AutoShape 13"/>
          <p:cNvCxnSpPr>
            <a:cxnSpLocks noChangeShapeType="1"/>
            <a:stCxn id="50182" idx="5"/>
            <a:endCxn id="50183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4"/>
          <p:cNvCxnSpPr>
            <a:cxnSpLocks noChangeShapeType="1"/>
            <a:stCxn id="50181" idx="4"/>
            <a:endCxn id="9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15"/>
          <p:cNvCxnSpPr>
            <a:cxnSpLocks noChangeShapeType="1"/>
            <a:stCxn id="50184" idx="3"/>
            <a:endCxn id="9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3616325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35313" y="402272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49713" y="4618038"/>
            <a:ext cx="1700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6194425" y="1722438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Note that we now associate names with links rather than with files.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61963" y="4237038"/>
            <a:ext cx="297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 </a:t>
            </a: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and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/user_3/dir_a/file_b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are both links to the same inode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mph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Hard Links, Directories, and Files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7173913" y="2500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6259513" y="2500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7173913" y="2881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6259513" y="2881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7173913" y="3262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6259513" y="3262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10" name="Text Box 11"/>
          <p:cNvSpPr txBox="1">
            <a:spLocks noChangeArrowheads="1"/>
          </p:cNvSpPr>
          <p:nvPr/>
        </p:nvSpPr>
        <p:spPr bwMode="auto">
          <a:xfrm>
            <a:off x="1147763" y="2493963"/>
            <a:ext cx="213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7327900" y="5380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7327900" y="5761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7173913" y="1738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6259513" y="1738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7173913" y="2119313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6259513" y="21193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5497513" y="1265238"/>
            <a:ext cx="2608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#1, root directory</a:t>
            </a:r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6413500" y="5380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1219" name="Rectangle 20"/>
          <p:cNvSpPr>
            <a:spLocks noChangeArrowheads="1"/>
          </p:cNvSpPr>
          <p:nvPr/>
        </p:nvSpPr>
        <p:spPr bwMode="auto">
          <a:xfrm>
            <a:off x="6413500" y="5761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7327900" y="4618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6413500" y="4618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7327900" y="4999038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23" name="Rectangle 24"/>
          <p:cNvSpPr>
            <a:spLocks noChangeArrowheads="1"/>
          </p:cNvSpPr>
          <p:nvPr/>
        </p:nvSpPr>
        <p:spPr bwMode="auto">
          <a:xfrm>
            <a:off x="6413500" y="4999038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24" name="AutoShape 27"/>
          <p:cNvCxnSpPr>
            <a:cxnSpLocks noChangeShapeType="1"/>
            <a:stCxn id="51205" idx="1"/>
            <a:endCxn id="51210" idx="3"/>
          </p:cNvCxnSpPr>
          <p:nvPr/>
        </p:nvCxnSpPr>
        <p:spPr bwMode="auto">
          <a:xfrm rot="10800000" flipV="1">
            <a:off x="3281363" y="2690813"/>
            <a:ext cx="297815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25" name="Text Box 28"/>
          <p:cNvSpPr txBox="1">
            <a:spLocks noChangeArrowheads="1"/>
          </p:cNvSpPr>
          <p:nvPr/>
        </p:nvSpPr>
        <p:spPr bwMode="auto">
          <a:xfrm>
            <a:off x="5740400" y="4160838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1226" name="Rectangle 29"/>
          <p:cNvSpPr>
            <a:spLocks noChangeArrowheads="1"/>
          </p:cNvSpPr>
          <p:nvPr/>
        </p:nvSpPr>
        <p:spPr bwMode="auto">
          <a:xfrm>
            <a:off x="2451100" y="3719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1227" name="Rectangle 30"/>
          <p:cNvSpPr>
            <a:spLocks noChangeArrowheads="1"/>
          </p:cNvSpPr>
          <p:nvPr/>
        </p:nvSpPr>
        <p:spPr bwMode="auto">
          <a:xfrm>
            <a:off x="2451100" y="4100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1228" name="Rectangle 31"/>
          <p:cNvSpPr>
            <a:spLocks noChangeArrowheads="1"/>
          </p:cNvSpPr>
          <p:nvPr/>
        </p:nvSpPr>
        <p:spPr bwMode="auto">
          <a:xfrm>
            <a:off x="1536700" y="3719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51229" name="Rectangle 32"/>
          <p:cNvSpPr>
            <a:spLocks noChangeArrowheads="1"/>
          </p:cNvSpPr>
          <p:nvPr/>
        </p:nvSpPr>
        <p:spPr bwMode="auto">
          <a:xfrm>
            <a:off x="1536700" y="4100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1230" name="Rectangle 33"/>
          <p:cNvSpPr>
            <a:spLocks noChangeArrowheads="1"/>
          </p:cNvSpPr>
          <p:nvPr/>
        </p:nvSpPr>
        <p:spPr bwMode="auto">
          <a:xfrm>
            <a:off x="2451100" y="2957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sp>
        <p:nvSpPr>
          <p:cNvPr id="51231" name="Rectangle 34"/>
          <p:cNvSpPr>
            <a:spLocks noChangeArrowheads="1"/>
          </p:cNvSpPr>
          <p:nvPr/>
        </p:nvSpPr>
        <p:spPr bwMode="auto">
          <a:xfrm>
            <a:off x="1536700" y="2957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1232" name="Rectangle 35"/>
          <p:cNvSpPr>
            <a:spLocks noChangeArrowheads="1"/>
          </p:cNvSpPr>
          <p:nvPr/>
        </p:nvSpPr>
        <p:spPr bwMode="auto">
          <a:xfrm>
            <a:off x="2451100" y="3338513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..</a:t>
            </a:r>
          </a:p>
        </p:txBody>
      </p:sp>
      <p:sp>
        <p:nvSpPr>
          <p:cNvPr id="51233" name="Rectangle 36"/>
          <p:cNvSpPr>
            <a:spLocks noChangeArrowheads="1"/>
          </p:cNvSpPr>
          <p:nvPr/>
        </p:nvSpPr>
        <p:spPr bwMode="auto">
          <a:xfrm>
            <a:off x="1536700" y="3338513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1234" name="AutoShape 37"/>
          <p:cNvCxnSpPr>
            <a:cxnSpLocks noChangeShapeType="1"/>
            <a:stCxn id="51209" idx="1"/>
            <a:endCxn id="51225" idx="1"/>
          </p:cNvCxnSpPr>
          <p:nvPr/>
        </p:nvCxnSpPr>
        <p:spPr bwMode="auto">
          <a:xfrm rot="10800000" flipV="1">
            <a:off x="5740400" y="3452813"/>
            <a:ext cx="519113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687513" y="5303838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300163" y="4846638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40"/>
          <p:cNvCxnSpPr>
            <a:cxnSpLocks noChangeShapeType="1"/>
            <a:stCxn id="51229" idx="1"/>
            <a:endCxn id="36" idx="1"/>
          </p:cNvCxnSpPr>
          <p:nvPr/>
        </p:nvCxnSpPr>
        <p:spPr bwMode="auto">
          <a:xfrm rot="10800000" flipV="1">
            <a:off x="1300163" y="4291013"/>
            <a:ext cx="236537" cy="755650"/>
          </a:xfrm>
          <a:prstGeom prst="bentConnector3">
            <a:avLst>
              <a:gd name="adj1" fmla="val 1966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1219" idx="1"/>
            <a:endCxn id="36" idx="3"/>
          </p:cNvCxnSpPr>
          <p:nvPr/>
        </p:nvCxnSpPr>
        <p:spPr bwMode="auto">
          <a:xfrm rot="10800000">
            <a:off x="2973388" y="5046663"/>
            <a:ext cx="3440112" cy="90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426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Allocation/Deallocation Problem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File systems usually aren’t static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You create and destroy files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You change the contents of files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Sometimes extending their length in the process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Such changes convert unused disk blocks to used blocks (or visa versa)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Need correct, efficient ways to do that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Typically implies a need to maintain a free list of unused disk blocks</a:t>
            </a:r>
          </a:p>
        </p:txBody>
      </p:sp>
    </p:spTree>
    <p:extLst>
      <p:ext uri="{BB962C8B-B14F-4D97-AF65-F5344CB8AC3E}">
        <p14:creationId xmlns:p14="http://schemas.microsoft.com/office/powerpoint/2010/main" val="49738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A different way of giving files multiple names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Symbolic links implemented as a special type of file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An indirect reference to some other file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Contents is a path name to another file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File system recognizes symbolic links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Automatically opens associated file instead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If file is inaccessible or non-existent, the open fails</a:t>
            </a:r>
          </a:p>
          <a:p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Symbolic link is </a:t>
            </a:r>
            <a:r>
              <a:rPr lang="en-GB" sz="2800" u="sng" dirty="0">
                <a:latin typeface="Times New Roman" pitchFamily="1" charset="0"/>
                <a:ea typeface="ＭＳ Ｐゴシック" pitchFamily="1" charset="-128"/>
              </a:rPr>
              <a:t>not</a:t>
            </a:r>
            <a:r>
              <a:rPr lang="en-GB" sz="2800" dirty="0">
                <a:latin typeface="Times New Roman" pitchFamily="1" charset="0"/>
                <a:ea typeface="ＭＳ Ｐゴシック" pitchFamily="1" charset="-128"/>
              </a:rPr>
              <a:t> a reference to the </a:t>
            </a:r>
            <a:r>
              <a:rPr lang="en-GB" sz="2800" dirty="0" err="1">
                <a:latin typeface="Times New Roman" pitchFamily="1" charset="0"/>
                <a:ea typeface="ＭＳ Ｐゴシック" pitchFamily="1" charset="-128"/>
              </a:rPr>
              <a:t>inode</a:t>
            </a:r>
            <a:endParaRPr lang="en-GB" sz="2800" dirty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Symbolic links will not prevent deletion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Do not guarantee ability to follow the specified path</a:t>
            </a:r>
          </a:p>
          <a:p>
            <a:pPr lvl="1"/>
            <a:r>
              <a:rPr lang="en-GB" sz="2400" dirty="0">
                <a:latin typeface="Times New Roman" pitchFamily="1" charset="0"/>
                <a:ea typeface="ＭＳ Ｐゴシック" pitchFamily="1" charset="-128"/>
              </a:rPr>
              <a:t>Internet URLs are similar to symbolic links</a:t>
            </a:r>
          </a:p>
          <a:p>
            <a:endParaRPr lang="en-US" sz="2800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523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 Example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4354513" y="16462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root</a:t>
            </a: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2982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5649913" y="2941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7" name="Oval 6"/>
          <p:cNvSpPr>
            <a:spLocks noChangeArrowheads="1"/>
          </p:cNvSpPr>
          <p:nvPr/>
        </p:nvSpPr>
        <p:spPr bwMode="auto">
          <a:xfrm>
            <a:off x="6869113" y="40084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440113" y="522763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cxnSp>
        <p:nvCxnSpPr>
          <p:cNvPr id="56329" name="AutoShape 9"/>
          <p:cNvCxnSpPr>
            <a:cxnSpLocks noChangeShapeType="1"/>
            <a:stCxn id="56324" idx="3"/>
            <a:endCxn id="56325" idx="7"/>
          </p:cNvCxnSpPr>
          <p:nvPr/>
        </p:nvCxnSpPr>
        <p:spPr bwMode="auto">
          <a:xfrm flipH="1">
            <a:off x="3568700" y="2232025"/>
            <a:ext cx="8858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0" name="AutoShape 10"/>
          <p:cNvCxnSpPr>
            <a:cxnSpLocks noChangeShapeType="1"/>
            <a:stCxn id="56324" idx="5"/>
            <a:endCxn id="56326" idx="1"/>
          </p:cNvCxnSpPr>
          <p:nvPr/>
        </p:nvCxnSpPr>
        <p:spPr bwMode="auto">
          <a:xfrm>
            <a:off x="4940300" y="2232025"/>
            <a:ext cx="809625" cy="809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1" name="AutoShape 11"/>
          <p:cNvCxnSpPr>
            <a:cxnSpLocks noChangeShapeType="1"/>
            <a:stCxn id="56326" idx="3"/>
            <a:endCxn id="8" idx="7"/>
          </p:cNvCxnSpPr>
          <p:nvPr/>
        </p:nvCxnSpPr>
        <p:spPr bwMode="auto">
          <a:xfrm flipH="1">
            <a:off x="5245100" y="3527425"/>
            <a:ext cx="5048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12"/>
          <p:cNvCxnSpPr>
            <a:cxnSpLocks noChangeShapeType="1"/>
            <a:stCxn id="56326" idx="5"/>
            <a:endCxn id="56327" idx="1"/>
          </p:cNvCxnSpPr>
          <p:nvPr/>
        </p:nvCxnSpPr>
        <p:spPr bwMode="auto">
          <a:xfrm>
            <a:off x="6235700" y="3527425"/>
            <a:ext cx="7334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3" name="AutoShape 13"/>
          <p:cNvCxnSpPr>
            <a:cxnSpLocks noChangeShapeType="1"/>
            <a:stCxn id="56325" idx="4"/>
            <a:endCxn id="56328" idx="0"/>
          </p:cNvCxnSpPr>
          <p:nvPr/>
        </p:nvCxnSpPr>
        <p:spPr bwMode="auto">
          <a:xfrm>
            <a:off x="3325813" y="3627438"/>
            <a:ext cx="45720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4"/>
          <p:cNvCxnSpPr>
            <a:cxnSpLocks noChangeShapeType="1"/>
            <a:stCxn id="8" idx="3"/>
            <a:endCxn id="56328" idx="7"/>
          </p:cNvCxnSpPr>
          <p:nvPr/>
        </p:nvCxnSpPr>
        <p:spPr bwMode="auto">
          <a:xfrm flipH="1">
            <a:off x="4025900" y="4594225"/>
            <a:ext cx="7334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6687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964113" y="24082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5040313" y="35655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183313" y="362743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3135313" y="40227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3973513" y="45561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file_b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430713" y="4860925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(/user_1/file_a)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659313" y="4008438"/>
            <a:ext cx="685800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Courier New" pitchFamily="1" charset="0"/>
              <a:ea typeface="Courier New" pitchFamily="1" charset="0"/>
              <a:cs typeface="Courier New" pitchFamily="1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68438" y="5178425"/>
            <a:ext cx="2216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link count for this file is still 1, though</a:t>
            </a:r>
          </a:p>
        </p:txBody>
      </p:sp>
    </p:spTree>
    <p:extLst>
      <p:ext uri="{BB962C8B-B14F-4D97-AF65-F5344CB8AC3E}">
        <p14:creationId xmlns:p14="http://schemas.microsoft.com/office/powerpoint/2010/main" val="33611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Symbolic Links, Files, and Directories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46925" y="2632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2525" y="2632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7146925" y="3013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user_2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6232525" y="3013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31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7146925" y="3394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user_3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6232525" y="3394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27125" y="1930400"/>
            <a:ext cx="2135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#9, directory</a:t>
            </a: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7300913" y="5511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7300913" y="5892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file_c</a:t>
            </a: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7146925" y="1870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6232525" y="1870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7146925" y="2251075"/>
            <a:ext cx="1217613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6232525" y="2251075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sp>
        <p:nvSpPr>
          <p:cNvPr id="57361" name="Text Box 16"/>
          <p:cNvSpPr txBox="1">
            <a:spLocks noChangeArrowheads="1"/>
          </p:cNvSpPr>
          <p:nvPr/>
        </p:nvSpPr>
        <p:spPr bwMode="auto">
          <a:xfrm>
            <a:off x="5470525" y="1397000"/>
            <a:ext cx="2608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#1, root directory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auto">
          <a:xfrm>
            <a:off x="6386513" y="5511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194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auto">
          <a:xfrm>
            <a:off x="6386513" y="5892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46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auto">
          <a:xfrm>
            <a:off x="7300913" y="4749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65" name="Rectangle 20"/>
          <p:cNvSpPr>
            <a:spLocks noChangeArrowheads="1"/>
          </p:cNvSpPr>
          <p:nvPr/>
        </p:nvSpPr>
        <p:spPr bwMode="auto">
          <a:xfrm>
            <a:off x="6386513" y="4749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114</a:t>
            </a:r>
          </a:p>
        </p:txBody>
      </p:sp>
      <p:sp>
        <p:nvSpPr>
          <p:cNvPr id="57366" name="Rectangle 21"/>
          <p:cNvSpPr>
            <a:spLocks noChangeArrowheads="1"/>
          </p:cNvSpPr>
          <p:nvPr/>
        </p:nvSpPr>
        <p:spPr bwMode="auto">
          <a:xfrm>
            <a:off x="7300913" y="513080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67" name="Rectangle 22"/>
          <p:cNvSpPr>
            <a:spLocks noChangeArrowheads="1"/>
          </p:cNvSpPr>
          <p:nvPr/>
        </p:nvSpPr>
        <p:spPr bwMode="auto">
          <a:xfrm>
            <a:off x="6386513" y="513080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24" name="AutoShape 23"/>
          <p:cNvCxnSpPr>
            <a:cxnSpLocks noChangeShapeType="1"/>
            <a:stCxn id="5" idx="1"/>
            <a:endCxn id="10" idx="3"/>
          </p:cNvCxnSpPr>
          <p:nvPr/>
        </p:nvCxnSpPr>
        <p:spPr bwMode="auto">
          <a:xfrm rot="10800000">
            <a:off x="3262313" y="2130425"/>
            <a:ext cx="2970212" cy="692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713413" y="4292600"/>
            <a:ext cx="237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#114, directory</a:t>
            </a:r>
          </a:p>
        </p:txBody>
      </p:sp>
      <p:sp>
        <p:nvSpPr>
          <p:cNvPr id="57370" name="Rectangle 25"/>
          <p:cNvSpPr>
            <a:spLocks noChangeArrowheads="1"/>
          </p:cNvSpPr>
          <p:nvPr/>
        </p:nvSpPr>
        <p:spPr bwMode="auto">
          <a:xfrm>
            <a:off x="2424113" y="3155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dir_a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24113" y="3536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>
                <a:latin typeface="Courier New" pitchFamily="1" charset="0"/>
                <a:ea typeface="Courier New" pitchFamily="1" charset="0"/>
                <a:cs typeface="Courier New" pitchFamily="1" charset="0"/>
              </a:rPr>
              <a:t>file_a</a:t>
            </a:r>
          </a:p>
        </p:txBody>
      </p:sp>
      <p:sp>
        <p:nvSpPr>
          <p:cNvPr id="57372" name="Rectangle 27"/>
          <p:cNvSpPr>
            <a:spLocks noChangeArrowheads="1"/>
          </p:cNvSpPr>
          <p:nvPr/>
        </p:nvSpPr>
        <p:spPr bwMode="auto">
          <a:xfrm>
            <a:off x="1509713" y="3155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118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09713" y="3536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29</a:t>
            </a:r>
          </a:p>
        </p:txBody>
      </p:sp>
      <p:sp>
        <p:nvSpPr>
          <p:cNvPr id="57374" name="Rectangle 29"/>
          <p:cNvSpPr>
            <a:spLocks noChangeArrowheads="1"/>
          </p:cNvSpPr>
          <p:nvPr/>
        </p:nvSpPr>
        <p:spPr bwMode="auto">
          <a:xfrm>
            <a:off x="2424113" y="2393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</a:t>
            </a:r>
          </a:p>
        </p:txBody>
      </p:sp>
      <p:sp>
        <p:nvSpPr>
          <p:cNvPr id="57375" name="Rectangle 30"/>
          <p:cNvSpPr>
            <a:spLocks noChangeArrowheads="1"/>
          </p:cNvSpPr>
          <p:nvPr/>
        </p:nvSpPr>
        <p:spPr bwMode="auto">
          <a:xfrm>
            <a:off x="1509713" y="2393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auto">
          <a:xfrm>
            <a:off x="2424113" y="2774950"/>
            <a:ext cx="1217612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r>
              <a:rPr lang="en-US" sz="1700"/>
              <a:t>..</a:t>
            </a:r>
          </a:p>
        </p:txBody>
      </p:sp>
      <p:sp>
        <p:nvSpPr>
          <p:cNvPr id="57377" name="Rectangle 32"/>
          <p:cNvSpPr>
            <a:spLocks noChangeArrowheads="1"/>
          </p:cNvSpPr>
          <p:nvPr/>
        </p:nvSpPr>
        <p:spPr bwMode="auto">
          <a:xfrm>
            <a:off x="1509713" y="2774950"/>
            <a:ext cx="914400" cy="3810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>
            <a:prstTxWarp prst="textNoShape">
              <a:avLst/>
            </a:prstTxWarp>
          </a:bodyPr>
          <a:lstStyle/>
          <a:p>
            <a:pPr algn="ctr"/>
            <a:r>
              <a:rPr lang="en-US" sz="17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1</a:t>
            </a:r>
          </a:p>
        </p:txBody>
      </p:sp>
      <p:cxnSp>
        <p:nvCxnSpPr>
          <p:cNvPr id="57378" name="AutoShape 33"/>
          <p:cNvCxnSpPr>
            <a:cxnSpLocks noChangeShapeType="1"/>
            <a:stCxn id="57353" idx="1"/>
            <a:endCxn id="57369" idx="1"/>
          </p:cNvCxnSpPr>
          <p:nvPr/>
        </p:nvCxnSpPr>
        <p:spPr bwMode="auto">
          <a:xfrm rot="10800000" flipV="1">
            <a:off x="5713413" y="3584575"/>
            <a:ext cx="519112" cy="908050"/>
          </a:xfrm>
          <a:prstGeom prst="bentConnector3">
            <a:avLst>
              <a:gd name="adj1" fmla="val 14403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7379" name="Rectangle 34"/>
          <p:cNvSpPr>
            <a:spLocks noChangeArrowheads="1"/>
          </p:cNvSpPr>
          <p:nvPr/>
        </p:nvSpPr>
        <p:spPr bwMode="auto">
          <a:xfrm>
            <a:off x="746125" y="5130800"/>
            <a:ext cx="9906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58775" y="4673600"/>
            <a:ext cx="1673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#29, file</a:t>
            </a:r>
          </a:p>
        </p:txBody>
      </p:sp>
      <p:cxnSp>
        <p:nvCxnSpPr>
          <p:cNvPr id="37" name="AutoShape 36"/>
          <p:cNvCxnSpPr>
            <a:cxnSpLocks noChangeShapeType="1"/>
            <a:stCxn id="29" idx="1"/>
            <a:endCxn id="36" idx="0"/>
          </p:cNvCxnSpPr>
          <p:nvPr/>
        </p:nvCxnSpPr>
        <p:spPr bwMode="auto">
          <a:xfrm rot="10800000" flipV="1">
            <a:off x="1195388" y="3727450"/>
            <a:ext cx="314325" cy="946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37"/>
          <p:cNvCxnSpPr>
            <a:cxnSpLocks noChangeShapeType="1"/>
            <a:stCxn id="57363" idx="1"/>
            <a:endCxn id="40" idx="3"/>
          </p:cNvCxnSpPr>
          <p:nvPr/>
        </p:nvCxnSpPr>
        <p:spPr bwMode="auto">
          <a:xfrm rot="10800000">
            <a:off x="5572125" y="5483225"/>
            <a:ext cx="814388" cy="6000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41725" y="5740400"/>
            <a:ext cx="2071688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 New" pitchFamily="1" charset="0"/>
                <a:ea typeface="Courier New" pitchFamily="1" charset="0"/>
                <a:cs typeface="Courier New" pitchFamily="1" charset="0"/>
              </a:rPr>
              <a:t>/user_1/file_a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413125" y="5283200"/>
            <a:ext cx="215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inode #46, symlink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839913" y="5237163"/>
            <a:ext cx="15732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Link count still equals 1!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195388" y="4100513"/>
            <a:ext cx="1228725" cy="11826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27" grpId="0" animBg="1"/>
      <p:bldP spid="29" grpId="0" animBg="1"/>
      <p:bldP spid="36" grpId="0"/>
      <p:bldP spid="39" grpId="0" animBg="1"/>
      <p:bldP spid="39" grpId="1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can go wrong in a file system?</a:t>
            </a:r>
          </a:p>
          <a:p>
            <a:r>
              <a:rPr lang="en-US" dirty="0"/>
              <a:t>Data loss</a:t>
            </a:r>
          </a:p>
          <a:p>
            <a:pPr lvl="1"/>
            <a:r>
              <a:rPr lang="en-US" dirty="0"/>
              <a:t>File or data is no longer present</a:t>
            </a:r>
          </a:p>
          <a:p>
            <a:pPr lvl="1"/>
            <a:r>
              <a:rPr lang="en-US" dirty="0"/>
              <a:t>Some/all of data cannot be correctly read back</a:t>
            </a:r>
          </a:p>
          <a:p>
            <a:r>
              <a:rPr lang="en-US" dirty="0"/>
              <a:t>File system corruption</a:t>
            </a:r>
          </a:p>
          <a:p>
            <a:pPr lvl="1"/>
            <a:r>
              <a:rPr lang="en-US" dirty="0"/>
              <a:t>Lost free space</a:t>
            </a:r>
          </a:p>
          <a:p>
            <a:pPr lvl="1"/>
            <a:r>
              <a:rPr lang="en-US" dirty="0"/>
              <a:t>References to non-existent files</a:t>
            </a:r>
          </a:p>
          <a:p>
            <a:pPr lvl="1"/>
            <a:r>
              <a:rPr lang="en-US" dirty="0"/>
              <a:t>Corrupted free-list multiply allocates space</a:t>
            </a:r>
          </a:p>
          <a:p>
            <a:pPr lvl="1"/>
            <a:r>
              <a:rPr lang="en-US" dirty="0"/>
              <a:t>File contents over-written by something else</a:t>
            </a:r>
          </a:p>
          <a:p>
            <a:pPr lvl="1"/>
            <a:r>
              <a:rPr lang="en-US" dirty="0"/>
              <a:t>Corrupted directories make files un-findable</a:t>
            </a:r>
          </a:p>
          <a:p>
            <a:pPr lvl="1"/>
            <a:r>
              <a:rPr lang="en-US" dirty="0"/>
              <a:t>Corrupted </a:t>
            </a:r>
            <a:r>
              <a:rPr lang="en-US" dirty="0" err="1"/>
              <a:t>inodes</a:t>
            </a:r>
            <a:r>
              <a:rPr lang="en-US" dirty="0"/>
              <a:t> lose file info/pointers</a:t>
            </a:r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87500" y="503238"/>
            <a:ext cx="5918200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1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Unrecoverable read errors</a:t>
            </a:r>
          </a:p>
          <a:p>
            <a:pPr lvl="1"/>
            <a:r>
              <a:rPr lang="en-US" dirty="0"/>
              <a:t>Signal degrades beyond ECC ability to correct</a:t>
            </a:r>
          </a:p>
          <a:p>
            <a:pPr lvl="1"/>
            <a:r>
              <a:rPr lang="en-US" dirty="0"/>
              <a:t>Background </a:t>
            </a:r>
            <a:r>
              <a:rPr lang="en-US" i="1" dirty="0"/>
              <a:t>scrubbing</a:t>
            </a:r>
            <a:r>
              <a:rPr lang="en-US" dirty="0"/>
              <a:t> can greatly reduce</a:t>
            </a:r>
          </a:p>
          <a:p>
            <a:r>
              <a:rPr lang="en-US" dirty="0"/>
              <a:t>Misdirected or incomplete writes</a:t>
            </a:r>
          </a:p>
          <a:p>
            <a:pPr lvl="1"/>
            <a:r>
              <a:rPr lang="en-US" dirty="0"/>
              <a:t>Detectable with </a:t>
            </a:r>
            <a:r>
              <a:rPr lang="en-US" u="sng" dirty="0"/>
              <a:t>independent</a:t>
            </a:r>
            <a:r>
              <a:rPr lang="en-US" dirty="0"/>
              <a:t> checksums</a:t>
            </a:r>
          </a:p>
          <a:p>
            <a:r>
              <a:rPr lang="en-US" dirty="0"/>
              <a:t>Complete mechanical/electronic failures</a:t>
            </a:r>
          </a:p>
          <a:p>
            <a:r>
              <a:rPr lang="en-US" dirty="0"/>
              <a:t>All are correctable with redundant copies</a:t>
            </a:r>
          </a:p>
          <a:p>
            <a:pPr lvl="1"/>
            <a:r>
              <a:rPr lang="en-US" dirty="0"/>
              <a:t>Mirroring, parity, or erasure coding</a:t>
            </a:r>
          </a:p>
          <a:p>
            <a:pPr lvl="1"/>
            <a:r>
              <a:rPr lang="en-US" dirty="0"/>
              <a:t>Individual block or whole volume recovery</a:t>
            </a:r>
          </a:p>
          <a:p>
            <a:pPr lvl="1"/>
            <a:r>
              <a:rPr lang="en-US" dirty="0"/>
              <a:t>At worst, backup</a:t>
            </a:r>
          </a:p>
        </p:txBody>
      </p:sp>
    </p:spTree>
    <p:extLst>
      <p:ext uri="{BB962C8B-B14F-4D97-AF65-F5344CB8AC3E}">
        <p14:creationId xmlns:p14="http://schemas.microsoft.com/office/powerpoint/2010/main" val="58195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– System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system crashes or OS bugs</a:t>
            </a:r>
          </a:p>
          <a:p>
            <a:r>
              <a:rPr lang="en-US" dirty="0"/>
              <a:t>Queued writes that don’t get completed</a:t>
            </a:r>
          </a:p>
          <a:p>
            <a:pPr lvl="1"/>
            <a:r>
              <a:rPr lang="en-US" dirty="0"/>
              <a:t>Client writes that will not be persisted</a:t>
            </a:r>
          </a:p>
          <a:p>
            <a:pPr lvl="1"/>
            <a:r>
              <a:rPr lang="en-US" dirty="0"/>
              <a:t>Client creates that will not be persisted</a:t>
            </a:r>
          </a:p>
          <a:p>
            <a:pPr lvl="1"/>
            <a:r>
              <a:rPr lang="en-US" dirty="0"/>
              <a:t>Partial multi-block file system updates</a:t>
            </a:r>
          </a:p>
          <a:p>
            <a:r>
              <a:rPr lang="en-US" dirty="0"/>
              <a:t>Can also be caused by power failures</a:t>
            </a:r>
          </a:p>
          <a:p>
            <a:pPr lvl="1"/>
            <a:r>
              <a:rPr lang="en-US" dirty="0"/>
              <a:t>Solution: NVRAM disk controllers</a:t>
            </a:r>
          </a:p>
          <a:p>
            <a:pPr lvl="1"/>
            <a:r>
              <a:rPr lang="en-US" dirty="0"/>
              <a:t>Solution: Uninterruptable Power Supply (UPS)</a:t>
            </a:r>
          </a:p>
          <a:p>
            <a:pPr lvl="1"/>
            <a:r>
              <a:rPr lang="en-US" dirty="0"/>
              <a:t>Solution: super-caps and fast flush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53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Deferred Writes – </a:t>
            </a:r>
            <a:br>
              <a:rPr lang="en-GB" dirty="0"/>
            </a:br>
            <a:r>
              <a:rPr lang="en-GB" dirty="0"/>
              <a:t>A Worst Case Scenario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Process allocates a new block to file A</a:t>
            </a:r>
          </a:p>
          <a:p>
            <a:pPr lvl="1"/>
            <a:r>
              <a:rPr lang="en-GB" dirty="0"/>
              <a:t>We get a new block (</a:t>
            </a:r>
            <a:r>
              <a:rPr lang="en-GB" dirty="0" err="1"/>
              <a:t>x</a:t>
            </a:r>
            <a:r>
              <a:rPr lang="en-GB" dirty="0"/>
              <a:t>) from the free list</a:t>
            </a:r>
          </a:p>
          <a:p>
            <a:pPr lvl="1"/>
            <a:r>
              <a:rPr lang="en-GB" dirty="0"/>
              <a:t>We write out the updated </a:t>
            </a:r>
            <a:r>
              <a:rPr lang="en-GB" dirty="0" err="1"/>
              <a:t>inode</a:t>
            </a:r>
            <a:r>
              <a:rPr lang="en-GB" dirty="0"/>
              <a:t> for file A</a:t>
            </a:r>
          </a:p>
          <a:p>
            <a:pPr lvl="1"/>
            <a:r>
              <a:rPr lang="en-GB" dirty="0"/>
              <a:t>We defer free-list write-back (happens all the time)</a:t>
            </a:r>
          </a:p>
          <a:p>
            <a:r>
              <a:rPr lang="en-GB" dirty="0"/>
              <a:t>The system crashes, and after it reboots</a:t>
            </a:r>
          </a:p>
          <a:p>
            <a:pPr lvl="1"/>
            <a:r>
              <a:rPr lang="en-GB" dirty="0"/>
              <a:t>A new process wants a new block for file B</a:t>
            </a:r>
          </a:p>
          <a:p>
            <a:pPr lvl="1"/>
            <a:r>
              <a:rPr lang="en-GB" dirty="0"/>
              <a:t>We get block </a:t>
            </a:r>
            <a:r>
              <a:rPr lang="en-GB" dirty="0" err="1"/>
              <a:t>x</a:t>
            </a:r>
            <a:r>
              <a:rPr lang="en-GB" dirty="0"/>
              <a:t> from the (stale) free list</a:t>
            </a:r>
          </a:p>
          <a:p>
            <a:r>
              <a:rPr lang="en-GB" dirty="0"/>
              <a:t>Two different files now contain the same block</a:t>
            </a:r>
          </a:p>
          <a:p>
            <a:pPr lvl="1"/>
            <a:r>
              <a:rPr lang="en-GB" dirty="0"/>
              <a:t>When file A is written, file B gets corrupted</a:t>
            </a:r>
          </a:p>
          <a:p>
            <a:pPr lvl="1"/>
            <a:r>
              <a:rPr lang="en-GB" dirty="0"/>
              <a:t>When file B is written, file A gets corrupted</a:t>
            </a:r>
          </a:p>
        </p:txBody>
      </p:sp>
    </p:spTree>
    <p:extLst>
      <p:ext uri="{BB962C8B-B14F-4D97-AF65-F5344CB8AC3E}">
        <p14:creationId xmlns:p14="http://schemas.microsoft.com/office/powerpoint/2010/main" val="207914580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Robustness – Ordered Writes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Carefully ordered writes can reduce potential damage</a:t>
            </a:r>
          </a:p>
          <a:p>
            <a:r>
              <a:rPr lang="en-GB" dirty="0"/>
              <a:t>Write out data before writing pointers to it</a:t>
            </a:r>
          </a:p>
          <a:p>
            <a:pPr lvl="1"/>
            <a:r>
              <a:rPr lang="en-GB" dirty="0"/>
              <a:t>Unreferenced objects can be garbage collected</a:t>
            </a:r>
          </a:p>
          <a:p>
            <a:pPr lvl="1"/>
            <a:r>
              <a:rPr lang="en-GB" dirty="0"/>
              <a:t>Pointers to incorrect info are more serious</a:t>
            </a:r>
          </a:p>
          <a:p>
            <a:r>
              <a:rPr lang="en-GB" dirty="0"/>
              <a:t>Write out </a:t>
            </a:r>
            <a:r>
              <a:rPr lang="en-GB" dirty="0" err="1"/>
              <a:t>deallocations</a:t>
            </a:r>
            <a:r>
              <a:rPr lang="en-GB" dirty="0"/>
              <a:t> before allocations</a:t>
            </a:r>
          </a:p>
          <a:p>
            <a:pPr lvl="1"/>
            <a:r>
              <a:rPr lang="en-GB" dirty="0"/>
              <a:t>Disassociate resources from old files ASAP</a:t>
            </a:r>
          </a:p>
          <a:p>
            <a:pPr lvl="1"/>
            <a:r>
              <a:rPr lang="en-GB" dirty="0"/>
              <a:t>Free list can be corrected by garbage collection</a:t>
            </a:r>
          </a:p>
          <a:p>
            <a:pPr lvl="1"/>
            <a:r>
              <a:rPr lang="en-GB" dirty="0"/>
              <a:t>Shared data is more serious than missing data</a:t>
            </a:r>
          </a:p>
        </p:txBody>
      </p:sp>
    </p:spTree>
    <p:extLst>
      <p:ext uri="{BB962C8B-B14F-4D97-AF65-F5344CB8AC3E}">
        <p14:creationId xmlns:p14="http://schemas.microsoft.com/office/powerpoint/2010/main" val="27749955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 of Ordered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Greatly reduced I/O performance</a:t>
            </a:r>
          </a:p>
          <a:p>
            <a:pPr lvl="1"/>
            <a:r>
              <a:rPr lang="en-US" dirty="0"/>
              <a:t>Eliminates head/disk motion scheduling</a:t>
            </a:r>
          </a:p>
          <a:p>
            <a:pPr lvl="1"/>
            <a:r>
              <a:rPr lang="en-US" dirty="0"/>
              <a:t>Eliminates accumulation of near-by operations</a:t>
            </a:r>
          </a:p>
          <a:p>
            <a:pPr lvl="1"/>
            <a:r>
              <a:rPr lang="en-US" dirty="0"/>
              <a:t>Eliminates consolidation of updates to same block</a:t>
            </a:r>
          </a:p>
          <a:p>
            <a:r>
              <a:rPr lang="en-US" dirty="0"/>
              <a:t>May not be possible</a:t>
            </a:r>
          </a:p>
          <a:p>
            <a:pPr lvl="1"/>
            <a:r>
              <a:rPr lang="en-US" dirty="0"/>
              <a:t>Modern disk drives re-order queued requests</a:t>
            </a:r>
          </a:p>
          <a:p>
            <a:r>
              <a:rPr lang="en-US" dirty="0"/>
              <a:t>Doesn’t actually solve the problem</a:t>
            </a:r>
          </a:p>
          <a:p>
            <a:pPr lvl="1"/>
            <a:r>
              <a:rPr lang="en-US" dirty="0"/>
              <a:t>Does not eliminate incomplete writes</a:t>
            </a:r>
          </a:p>
          <a:p>
            <a:pPr lvl="1"/>
            <a:r>
              <a:rPr lang="en-US" dirty="0"/>
              <a:t>It chooses minor problems over major ones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08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 – Audit and Repair</a:t>
            </a: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Design file system structures for audit and repair</a:t>
            </a:r>
          </a:p>
          <a:p>
            <a:pPr lvl="1"/>
            <a:r>
              <a:rPr lang="en-GB" dirty="0"/>
              <a:t>Redundant information in multiple distinct places</a:t>
            </a:r>
          </a:p>
          <a:p>
            <a:pPr lvl="2"/>
            <a:r>
              <a:rPr lang="en-GB" dirty="0"/>
              <a:t>Maintain reference counts in each object</a:t>
            </a:r>
          </a:p>
          <a:p>
            <a:pPr lvl="2"/>
            <a:r>
              <a:rPr lang="en-GB" dirty="0"/>
              <a:t>Children have pointers back to their parents</a:t>
            </a:r>
          </a:p>
          <a:p>
            <a:pPr lvl="2"/>
            <a:r>
              <a:rPr lang="en-GB" dirty="0"/>
              <a:t>Transaction logs of all updates</a:t>
            </a:r>
          </a:p>
          <a:p>
            <a:pPr lvl="1"/>
            <a:r>
              <a:rPr lang="en-GB" dirty="0"/>
              <a:t>All resources can be garbage collected</a:t>
            </a:r>
          </a:p>
          <a:p>
            <a:pPr lvl="2"/>
            <a:r>
              <a:rPr lang="en-GB" dirty="0"/>
              <a:t>Discover and recover unreferenced objects</a:t>
            </a:r>
          </a:p>
          <a:p>
            <a:r>
              <a:rPr lang="en-GB" dirty="0"/>
              <a:t>Audit file system for correctness (prior to mount)</a:t>
            </a:r>
          </a:p>
          <a:p>
            <a:pPr lvl="1"/>
            <a:r>
              <a:rPr lang="en-GB" dirty="0"/>
              <a:t>All objects are well formatted</a:t>
            </a:r>
          </a:p>
          <a:p>
            <a:pPr lvl="1"/>
            <a:r>
              <a:rPr lang="en-GB" dirty="0"/>
              <a:t>All references and free-lists are correct and consistent</a:t>
            </a:r>
          </a:p>
          <a:p>
            <a:r>
              <a:rPr lang="en-GB" dirty="0"/>
              <a:t>Use redundant info to enable automatic repair</a:t>
            </a:r>
          </a:p>
        </p:txBody>
      </p:sp>
    </p:spTree>
    <p:extLst>
      <p:ext uri="{BB962C8B-B14F-4D97-AF65-F5344CB8AC3E}">
        <p14:creationId xmlns:p14="http://schemas.microsoft.com/office/powerpoint/2010/main" val="39585104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Creating a New File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Allocate a free file control block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For UNIX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Search the super-block free I-node list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Take the first free I-node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For DOS </a:t>
            </a:r>
          </a:p>
          <a:p>
            <a:pPr lvl="2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Search the parent directory for an unused directory entry 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Initialize the new file control block</a:t>
            </a:r>
          </a:p>
          <a:p>
            <a:pPr lvl="1"/>
            <a:r>
              <a:rPr lang="en-GB" dirty="0">
                <a:latin typeface="Times New Roman" pitchFamily="1" charset="0"/>
                <a:ea typeface="ＭＳ Ｐゴシック" pitchFamily="1" charset="-128"/>
              </a:rPr>
              <a:t>With file type, protection, ownership, ...</a:t>
            </a:r>
          </a:p>
          <a:p>
            <a:r>
              <a:rPr lang="en-GB" dirty="0">
                <a:latin typeface="Times New Roman" pitchFamily="1" charset="0"/>
                <a:ea typeface="ＭＳ Ｐゴシック" pitchFamily="1" charset="-128"/>
              </a:rPr>
              <a:t>Give new file a name </a:t>
            </a:r>
          </a:p>
          <a:p>
            <a:pPr lvl="1"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832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Practicality of Audit and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checking a file system after a crash</a:t>
            </a:r>
          </a:p>
          <a:p>
            <a:pPr lvl="1"/>
            <a:r>
              <a:rPr lang="en-US" dirty="0"/>
              <a:t>Verifying check-sums, reference counts, etc.</a:t>
            </a:r>
          </a:p>
          <a:p>
            <a:pPr lvl="1"/>
            <a:r>
              <a:rPr lang="en-US" dirty="0"/>
              <a:t>Automatically correct any inconsistencies</a:t>
            </a:r>
          </a:p>
          <a:p>
            <a:pPr lvl="1"/>
            <a:r>
              <a:rPr lang="en-US" dirty="0"/>
              <a:t>A standard practice for many years (see </a:t>
            </a:r>
            <a:r>
              <a:rPr lang="en-US" i="1" dirty="0"/>
              <a:t>fsck(8)</a:t>
            </a:r>
            <a:r>
              <a:rPr lang="en-US" dirty="0"/>
              <a:t>)</a:t>
            </a:r>
          </a:p>
          <a:p>
            <a:r>
              <a:rPr lang="en-US" dirty="0"/>
              <a:t>No longer practical</a:t>
            </a:r>
          </a:p>
          <a:p>
            <a:pPr lvl="1"/>
            <a:r>
              <a:rPr lang="en-US" dirty="0"/>
              <a:t>Checking a 2TB FS at 100MB/second = 5.5 hours</a:t>
            </a:r>
          </a:p>
          <a:p>
            <a:r>
              <a:rPr lang="en-US" dirty="0"/>
              <a:t>We need more efficient partial write solutions</a:t>
            </a:r>
          </a:p>
          <a:p>
            <a:pPr lvl="1"/>
            <a:r>
              <a:rPr lang="en-US" dirty="0"/>
              <a:t>File systems that are immune to them</a:t>
            </a:r>
          </a:p>
          <a:p>
            <a:pPr lvl="1"/>
            <a:r>
              <a:rPr lang="en-US" dirty="0"/>
              <a:t>File systems that enable very fast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67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Create a circular buffer journaling device</a:t>
            </a:r>
          </a:p>
          <a:p>
            <a:pPr lvl="1"/>
            <a:r>
              <a:rPr lang="en-US" dirty="0"/>
              <a:t>Journal writes are always sequential</a:t>
            </a:r>
          </a:p>
          <a:p>
            <a:pPr lvl="1"/>
            <a:r>
              <a:rPr lang="en-US" dirty="0"/>
              <a:t>Journal writes can be batched</a:t>
            </a:r>
          </a:p>
          <a:p>
            <a:pPr lvl="1"/>
            <a:r>
              <a:rPr lang="en-US" dirty="0"/>
              <a:t>Journal is relatively small, may use NVRAM</a:t>
            </a:r>
          </a:p>
          <a:p>
            <a:r>
              <a:rPr lang="en-US" dirty="0"/>
              <a:t>Journal all intended file system updates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updates, block write/</a:t>
            </a:r>
            <a:r>
              <a:rPr lang="en-US" dirty="0" err="1"/>
              <a:t>alloc</a:t>
            </a:r>
            <a:r>
              <a:rPr lang="en-US" dirty="0"/>
              <a:t>/free</a:t>
            </a:r>
          </a:p>
          <a:p>
            <a:r>
              <a:rPr lang="en-US" dirty="0"/>
              <a:t>Efficiently schedule actual file system updates</a:t>
            </a:r>
          </a:p>
          <a:p>
            <a:pPr lvl="1"/>
            <a:r>
              <a:rPr lang="en-US" dirty="0"/>
              <a:t>Write-back cache, batching, motion-scheduling</a:t>
            </a:r>
          </a:p>
          <a:p>
            <a:r>
              <a:rPr lang="en-US" dirty="0"/>
              <a:t>Journal completions when real writes happen</a:t>
            </a:r>
          </a:p>
        </p:txBody>
      </p:sp>
    </p:spTree>
    <p:extLst>
      <p:ext uri="{BB962C8B-B14F-4D97-AF65-F5344CB8AC3E}">
        <p14:creationId xmlns:p14="http://schemas.microsoft.com/office/powerpoint/2010/main" val="3955550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Journal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Operation is safe after journal entry persisted</a:t>
            </a:r>
          </a:p>
          <a:p>
            <a:pPr lvl="1"/>
            <a:r>
              <a:rPr lang="en-US" dirty="0"/>
              <a:t>Caller must wait for this to happen</a:t>
            </a:r>
          </a:p>
          <a:p>
            <a:r>
              <a:rPr lang="en-US" dirty="0"/>
              <a:t>Small writes are still inefficient</a:t>
            </a:r>
          </a:p>
          <a:p>
            <a:r>
              <a:rPr lang="en-US" dirty="0"/>
              <a:t>Accumulate batch until full or max wait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8100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writer:</a:t>
            </a:r>
          </a:p>
          <a:p>
            <a:r>
              <a:rPr lang="en-US" sz="1400" dirty="0"/>
              <a:t>        if there is no current in-memory journal page</a:t>
            </a:r>
          </a:p>
          <a:p>
            <a:r>
              <a:rPr lang="en-US" sz="1400" dirty="0"/>
              <a:t>                allocate a new page</a:t>
            </a:r>
          </a:p>
          <a:p>
            <a:r>
              <a:rPr lang="en-US" sz="1400" dirty="0"/>
              <a:t>        add my transaction to the current journal page</a:t>
            </a:r>
          </a:p>
          <a:p>
            <a:r>
              <a:rPr lang="en-US" sz="1400" dirty="0"/>
              <a:t>        if current journal page is now full</a:t>
            </a:r>
          </a:p>
          <a:p>
            <a:r>
              <a:rPr lang="en-US" sz="1400" dirty="0"/>
              <a:t>                 do the write, await completion</a:t>
            </a:r>
          </a:p>
          <a:p>
            <a:r>
              <a:rPr lang="en-US" sz="1400" dirty="0"/>
              <a:t>                 wake up processes waiting for this page</a:t>
            </a:r>
          </a:p>
          <a:p>
            <a:r>
              <a:rPr lang="en-US" sz="1400" dirty="0"/>
              <a:t>         else</a:t>
            </a:r>
          </a:p>
          <a:p>
            <a:r>
              <a:rPr lang="en-US" sz="1400" dirty="0"/>
              <a:t>                 start timer, sleep until I/O is done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0386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flusher:</a:t>
            </a:r>
          </a:p>
          <a:p>
            <a:r>
              <a:rPr lang="en-US" sz="1400" dirty="0"/>
              <a:t>        while true</a:t>
            </a:r>
          </a:p>
          <a:p>
            <a:r>
              <a:rPr lang="en-US" sz="1400" dirty="0"/>
              <a:t>               sleep()</a:t>
            </a:r>
          </a:p>
          <a:p>
            <a:r>
              <a:rPr lang="en-US" sz="1400" dirty="0"/>
              <a:t>               if current-in-memory page is due</a:t>
            </a:r>
          </a:p>
          <a:p>
            <a:r>
              <a:rPr lang="en-US" sz="1400" dirty="0"/>
              <a:t>                      close page to further updates</a:t>
            </a:r>
          </a:p>
          <a:p>
            <a:r>
              <a:rPr lang="en-US" sz="1400" dirty="0"/>
              <a:t>                      do the write, await completion</a:t>
            </a:r>
          </a:p>
          <a:p>
            <a:r>
              <a:rPr lang="en-US" sz="1400" dirty="0"/>
              <a:t>                      wake up processes waiting for page</a:t>
            </a:r>
          </a:p>
          <a:p>
            <a:r>
              <a:rPr lang="en-US" sz="1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853464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Journal is a circular buffer</a:t>
            </a:r>
          </a:p>
          <a:p>
            <a:pPr lvl="1"/>
            <a:r>
              <a:rPr lang="en-US" dirty="0"/>
              <a:t>It can be recycled after old ops have completed</a:t>
            </a:r>
          </a:p>
          <a:p>
            <a:pPr lvl="1"/>
            <a:r>
              <a:rPr lang="en-US" dirty="0"/>
              <a:t>Time-stamps distinguish new entries from old</a:t>
            </a:r>
          </a:p>
          <a:p>
            <a:r>
              <a:rPr lang="en-US" dirty="0"/>
              <a:t>After system restart</a:t>
            </a:r>
          </a:p>
          <a:p>
            <a:pPr lvl="1"/>
            <a:r>
              <a:rPr lang="en-US" dirty="0"/>
              <a:t>Review entire (relatively small) journal</a:t>
            </a:r>
          </a:p>
          <a:p>
            <a:pPr lvl="1"/>
            <a:r>
              <a:rPr lang="en-US" dirty="0"/>
              <a:t>Note which ops are known to have completed</a:t>
            </a:r>
          </a:p>
          <a:p>
            <a:pPr lvl="1"/>
            <a:r>
              <a:rPr lang="en-US" dirty="0"/>
              <a:t>Perform all writes not known to have completed</a:t>
            </a:r>
          </a:p>
          <a:p>
            <a:pPr lvl="2"/>
            <a:r>
              <a:rPr lang="en-US" dirty="0"/>
              <a:t>Data and destination are both in the journal</a:t>
            </a:r>
          </a:p>
          <a:p>
            <a:pPr lvl="2"/>
            <a:r>
              <a:rPr lang="en-US" dirty="0"/>
              <a:t>All of these write operations are </a:t>
            </a:r>
            <a:r>
              <a:rPr lang="en-US" u="sng" dirty="0"/>
              <a:t>idempotent</a:t>
            </a:r>
          </a:p>
          <a:p>
            <a:pPr lvl="1"/>
            <a:r>
              <a:rPr lang="en-US" dirty="0"/>
              <a:t>Truncate journal and resume normal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2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Journaling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525963"/>
          </a:xfrm>
        </p:spPr>
        <p:txBody>
          <a:bodyPr/>
          <a:lstStyle/>
          <a:p>
            <a:r>
              <a:rPr lang="en-US" dirty="0"/>
              <a:t>Journal writes much faster than data writes</a:t>
            </a:r>
          </a:p>
          <a:p>
            <a:pPr lvl="1"/>
            <a:r>
              <a:rPr lang="en-US" dirty="0"/>
              <a:t>All journal writes are sequential</a:t>
            </a:r>
          </a:p>
          <a:p>
            <a:pPr lvl="1"/>
            <a:r>
              <a:rPr lang="en-US" dirty="0"/>
              <a:t>There is no competing head motion</a:t>
            </a:r>
          </a:p>
          <a:p>
            <a:r>
              <a:rPr lang="en-US" dirty="0"/>
              <a:t>In normal operation, journal is write-only</a:t>
            </a:r>
          </a:p>
          <a:p>
            <a:pPr lvl="1"/>
            <a:r>
              <a:rPr lang="en-US" dirty="0"/>
              <a:t>File system never reads/processes the journal</a:t>
            </a:r>
          </a:p>
          <a:p>
            <a:r>
              <a:rPr lang="en-US" dirty="0"/>
              <a:t>Scanning the journal on restart is very fast</a:t>
            </a:r>
          </a:p>
          <a:p>
            <a:pPr lvl="1"/>
            <a:r>
              <a:rPr lang="en-US" dirty="0"/>
              <a:t>It is very small (compared to the file system)</a:t>
            </a:r>
          </a:p>
          <a:p>
            <a:pPr lvl="1"/>
            <a:r>
              <a:rPr lang="en-US" dirty="0"/>
              <a:t>It can read (sequentially) with huge (efficient) reads</a:t>
            </a:r>
          </a:p>
          <a:p>
            <a:pPr lvl="1"/>
            <a:r>
              <a:rPr lang="en-US" dirty="0"/>
              <a:t>All recovery processing is done in memory</a:t>
            </a:r>
          </a:p>
        </p:txBody>
      </p:sp>
    </p:spTree>
    <p:extLst>
      <p:ext uri="{BB962C8B-B14F-4D97-AF65-F5344CB8AC3E}">
        <p14:creationId xmlns:p14="http://schemas.microsoft.com/office/powerpoint/2010/main" val="2254866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Meta-Data Only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journal meta-data?</a:t>
            </a:r>
          </a:p>
          <a:p>
            <a:pPr lvl="1"/>
            <a:r>
              <a:rPr lang="en-US" dirty="0"/>
              <a:t>It is small and random (very I/O inefficient)</a:t>
            </a:r>
          </a:p>
          <a:p>
            <a:pPr lvl="1"/>
            <a:r>
              <a:rPr lang="en-US" dirty="0"/>
              <a:t>It is integrity-critical (huge potential data loss)</a:t>
            </a:r>
          </a:p>
          <a:p>
            <a:r>
              <a:rPr lang="en-US" dirty="0"/>
              <a:t>Why not journal data?</a:t>
            </a:r>
          </a:p>
          <a:p>
            <a:pPr lvl="1"/>
            <a:r>
              <a:rPr lang="en-US" dirty="0"/>
              <a:t>It is often large and sequential (I/O efficient)</a:t>
            </a:r>
          </a:p>
          <a:p>
            <a:pPr lvl="1"/>
            <a:r>
              <a:rPr lang="en-US" dirty="0"/>
              <a:t>It would consume most of journal capacity bandwidth</a:t>
            </a:r>
          </a:p>
          <a:p>
            <a:pPr lvl="1"/>
            <a:r>
              <a:rPr lang="en-US" dirty="0"/>
              <a:t>It is less order sensitive (just precede meta-data)</a:t>
            </a:r>
          </a:p>
          <a:p>
            <a:r>
              <a:rPr lang="en-US" dirty="0"/>
              <a:t>Safe meta-data journaling</a:t>
            </a:r>
          </a:p>
          <a:p>
            <a:pPr lvl="1"/>
            <a:r>
              <a:rPr lang="en-US" dirty="0"/>
              <a:t>Allocate new space, write the data</a:t>
            </a:r>
          </a:p>
          <a:p>
            <a:pPr lvl="1"/>
            <a:r>
              <a:rPr lang="en-US" dirty="0"/>
              <a:t>Then journal the meta-data updates</a:t>
            </a:r>
          </a:p>
        </p:txBody>
      </p:sp>
    </p:spTree>
    <p:extLst>
      <p:ext uri="{BB962C8B-B14F-4D97-AF65-F5344CB8AC3E}">
        <p14:creationId xmlns:p14="http://schemas.microsoft.com/office/powerpoint/2010/main" val="2703739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Structured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journal is the file system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inodes</a:t>
            </a:r>
            <a:r>
              <a:rPr lang="en-US" dirty="0"/>
              <a:t> and data updates written to the log</a:t>
            </a:r>
          </a:p>
          <a:p>
            <a:pPr lvl="1"/>
            <a:r>
              <a:rPr lang="en-US" dirty="0"/>
              <a:t>Updates are Redirect-on-Write</a:t>
            </a:r>
          </a:p>
          <a:p>
            <a:pPr lvl="1"/>
            <a:r>
              <a:rPr lang="en-US" dirty="0"/>
              <a:t>In-memory index caches </a:t>
            </a:r>
            <a:r>
              <a:rPr lang="en-US" dirty="0" err="1"/>
              <a:t>inode</a:t>
            </a:r>
            <a:r>
              <a:rPr lang="en-US" dirty="0"/>
              <a:t> locations</a:t>
            </a:r>
          </a:p>
          <a:p>
            <a:r>
              <a:rPr lang="en-US" dirty="0"/>
              <a:t>Becoming a dominant architecture</a:t>
            </a:r>
          </a:p>
          <a:p>
            <a:pPr lvl="1"/>
            <a:r>
              <a:rPr lang="en-US" dirty="0"/>
              <a:t>Flash file systems</a:t>
            </a:r>
          </a:p>
          <a:p>
            <a:pPr lvl="1"/>
            <a:r>
              <a:rPr lang="en-US" dirty="0"/>
              <a:t>Key/value stores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Recovery time (to reconstruct index/cache)</a:t>
            </a:r>
          </a:p>
          <a:p>
            <a:pPr lvl="1"/>
            <a:r>
              <a:rPr lang="en-US" dirty="0"/>
              <a:t>Log defragmentation and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128226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a Logging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525963"/>
          </a:xfrm>
        </p:spPr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point at data segments in the log</a:t>
            </a:r>
          </a:p>
          <a:p>
            <a:pPr lvl="1"/>
            <a:r>
              <a:rPr lang="en-US" dirty="0"/>
              <a:t>Sequential writes may be contiguous in log</a:t>
            </a:r>
          </a:p>
          <a:p>
            <a:pPr lvl="1"/>
            <a:r>
              <a:rPr lang="en-US" dirty="0"/>
              <a:t>Random updates can be spread all over the log</a:t>
            </a:r>
          </a:p>
          <a:p>
            <a:r>
              <a:rPr lang="en-US" dirty="0"/>
              <a:t>Updated </a:t>
            </a:r>
            <a:r>
              <a:rPr lang="en-US" dirty="0" err="1"/>
              <a:t>inodes</a:t>
            </a:r>
            <a:r>
              <a:rPr lang="en-US" dirty="0"/>
              <a:t> are added to end of the log</a:t>
            </a:r>
          </a:p>
          <a:p>
            <a:r>
              <a:rPr lang="en-US" dirty="0"/>
              <a:t>Index points to latest version of each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Index is periodically appended to the log</a:t>
            </a:r>
          </a:p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Find and recover the latest index</a:t>
            </a:r>
          </a:p>
          <a:p>
            <a:pPr lvl="1"/>
            <a:r>
              <a:rPr lang="en-US" dirty="0"/>
              <a:t>Replay all log updates since then</a:t>
            </a:r>
          </a:p>
        </p:txBody>
      </p:sp>
    </p:spTree>
    <p:extLst>
      <p:ext uri="{BB962C8B-B14F-4D97-AF65-F5344CB8AC3E}">
        <p14:creationId xmlns:p14="http://schemas.microsoft.com/office/powerpoint/2010/main" val="1873088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dirty="0"/>
              <a:t>Many modern file systems now do this</a:t>
            </a:r>
          </a:p>
          <a:p>
            <a:pPr lvl="1"/>
            <a:r>
              <a:rPr lang="en-US" dirty="0"/>
              <a:t>Once written, blocks and </a:t>
            </a:r>
            <a:r>
              <a:rPr lang="en-US" dirty="0" err="1"/>
              <a:t>inodes</a:t>
            </a:r>
            <a:r>
              <a:rPr lang="en-US" dirty="0"/>
              <a:t> are </a:t>
            </a:r>
            <a:r>
              <a:rPr lang="en-US" u="sng" dirty="0"/>
              <a:t>immutable</a:t>
            </a:r>
          </a:p>
          <a:p>
            <a:pPr lvl="1"/>
            <a:r>
              <a:rPr lang="en-US" dirty="0"/>
              <a:t>Add new info to the log, and update the index</a:t>
            </a:r>
          </a:p>
          <a:p>
            <a:r>
              <a:rPr lang="en-US" dirty="0"/>
              <a:t>The old </a:t>
            </a:r>
            <a:r>
              <a:rPr lang="en-US" dirty="0" err="1"/>
              <a:t>inodes</a:t>
            </a:r>
            <a:r>
              <a:rPr lang="en-US" dirty="0"/>
              <a:t> and data remain in the log</a:t>
            </a:r>
          </a:p>
          <a:p>
            <a:pPr lvl="1"/>
            <a:r>
              <a:rPr lang="en-US" dirty="0"/>
              <a:t>If we have an old index, we can access them</a:t>
            </a:r>
          </a:p>
          <a:p>
            <a:pPr lvl="1"/>
            <a:r>
              <a:rPr lang="en-US" dirty="0"/>
              <a:t>Clones and snapshots are almost free</a:t>
            </a:r>
          </a:p>
          <a:p>
            <a:r>
              <a:rPr lang="en-US" dirty="0"/>
              <a:t>Price is management and garbage collection</a:t>
            </a:r>
          </a:p>
          <a:p>
            <a:pPr lvl="1"/>
            <a:r>
              <a:rPr lang="en-US" dirty="0"/>
              <a:t>We must inventory and manage old versions</a:t>
            </a:r>
          </a:p>
          <a:p>
            <a:pPr lvl="1"/>
            <a:r>
              <a:rPr lang="en-US" dirty="0"/>
              <a:t>We must eventually recycle old log entries</a:t>
            </a:r>
          </a:p>
          <a:p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8C6E1B11-0C3B-2842-B9DC-3E4538386349}"/>
              </a:ext>
            </a:extLst>
          </p:cNvPr>
          <p:cNvSpPr/>
          <p:nvPr/>
        </p:nvSpPr>
        <p:spPr>
          <a:xfrm>
            <a:off x="6562846" y="682906"/>
            <a:ext cx="2453832" cy="1013589"/>
          </a:xfrm>
          <a:prstGeom prst="wedgeEllipseCallout">
            <a:avLst>
              <a:gd name="adj1" fmla="val -14700"/>
              <a:gd name="adj2" fmla="val 9904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 This will work very nicely for flash devices</a:t>
            </a:r>
          </a:p>
        </p:txBody>
      </p:sp>
    </p:spTree>
    <p:extLst>
      <p:ext uri="{BB962C8B-B14F-4D97-AF65-F5344CB8AC3E}">
        <p14:creationId xmlns:p14="http://schemas.microsoft.com/office/powerpoint/2010/main" val="6974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Extending a File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Application requests new data be assigned to a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be an explicit allocation/extension request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May be implicit (e.g., write to a currently non-existent block – remember sparse files?)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Find a free chunk of space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Traverse the free list to find an appropriate chunk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Remove the chosen chunk from the free list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Associate it with the appropriate address in the file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Go to appropriate place in the file or extent descriptor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Update it to point to the newly allocated chunk</a:t>
            </a:r>
          </a:p>
          <a:p>
            <a:pPr>
              <a:buFont typeface="Arial" pitchFamily="1" charset="-52"/>
              <a:buNone/>
            </a:pPr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6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Deleting a File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4457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Release all the space that is allocated to the file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UNIX, return each block to the free block list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DOS does not free space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It uses garbage collection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So it will search out deallocated blocks and add them to the free list at some future time</a:t>
            </a:r>
          </a:p>
          <a:p>
            <a:r>
              <a:rPr lang="en-GB">
                <a:latin typeface="Times New Roman" pitchFamily="1" charset="0"/>
                <a:ea typeface="ＭＳ Ｐゴシック" pitchFamily="1" charset="-128"/>
              </a:rPr>
              <a:t>Deallocate the file control lock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UNIX, zero inode and return it to free list</a:t>
            </a:r>
          </a:p>
          <a:p>
            <a:pPr lvl="1"/>
            <a:r>
              <a:rPr lang="en-GB">
                <a:latin typeface="Times New Roman" pitchFamily="1" charset="0"/>
                <a:ea typeface="ＭＳ Ｐゴシック" pitchFamily="1" charset="-128"/>
              </a:rPr>
              <a:t>For DOS, zero the first byte of the name in the parent directory</a:t>
            </a:r>
          </a:p>
          <a:p>
            <a:pPr lvl="2"/>
            <a:r>
              <a:rPr lang="en-GB">
                <a:latin typeface="Times New Roman" pitchFamily="1" charset="0"/>
                <a:ea typeface="ＭＳ Ｐゴシック" pitchFamily="1" charset="-128"/>
              </a:rPr>
              <a:t>	Indicating that the directory entry is no longer in use </a:t>
            </a:r>
          </a:p>
          <a:p>
            <a:endParaRPr lang="en-US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831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Free Space Maintenance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File system manager manages the free space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Getting/releasing blocks should be fast operations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They are extremely frequent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We'd like to avoid doing I/O as much as possible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Unlike memory, it matters what block we choose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Best to allocate new space in same cylinder as file’s existing space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User may ask for contiguous storage</a:t>
            </a:r>
          </a:p>
          <a:p>
            <a:r>
              <a:rPr lang="en-GB" sz="2800">
                <a:latin typeface="Times New Roman" pitchFamily="1" charset="0"/>
                <a:ea typeface="ＭＳ Ｐゴシック" pitchFamily="1" charset="-128"/>
              </a:rPr>
              <a:t>Free-list organization must address both concerns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Speed of allocation and deallocation</a:t>
            </a:r>
          </a:p>
          <a:p>
            <a:pPr lvl="1"/>
            <a:r>
              <a:rPr lang="en-GB" sz="2400">
                <a:latin typeface="Times New Roman" pitchFamily="1" charset="0"/>
                <a:ea typeface="ＭＳ Ｐゴシック" pitchFamily="1" charset="-128"/>
              </a:rPr>
              <a:t>Ability to allocate contiguous or near-by space</a:t>
            </a:r>
          </a:p>
          <a:p>
            <a:endParaRPr lang="en-US" sz="2800"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02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BSD File System </a:t>
            </a:r>
            <a:br>
              <a:rPr lang="en-US">
                <a:latin typeface="Times New Roman" pitchFamily="1" charset="0"/>
                <a:ea typeface="ＭＳ Ｐゴシック" pitchFamily="1" charset="-128"/>
              </a:rPr>
            </a:br>
            <a:r>
              <a:rPr lang="en-US">
                <a:latin typeface="Times New Roman" pitchFamily="1" charset="0"/>
                <a:ea typeface="ＭＳ Ｐゴシック" pitchFamily="1" charset="-128"/>
              </a:rPr>
              <a:t>Free Space Management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BSD is another version of Unix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The details of its inodes are similar to those of Unix System V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As previously discussed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Other aspects are somewhat different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Including free space management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Typically more advanced</a:t>
            </a:r>
          </a:p>
          <a:p>
            <a:r>
              <a:rPr lang="en-US">
                <a:latin typeface="Times New Roman" pitchFamily="1" charset="0"/>
                <a:ea typeface="ＭＳ Ｐゴシック" pitchFamily="1" charset="-128"/>
              </a:rPr>
              <a:t>Uses bit map approach to managing free space</a:t>
            </a:r>
          </a:p>
          <a:p>
            <a:pPr lvl="1"/>
            <a:r>
              <a:rPr lang="en-US">
                <a:latin typeface="Times New Roman" pitchFamily="1" charset="0"/>
                <a:ea typeface="ＭＳ Ｐゴシック" pitchFamily="1" charset="-128"/>
              </a:rPr>
              <a:t>Keeping cylinder issues in mind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89100" y="436563"/>
            <a:ext cx="5797550" cy="12827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74001</TotalTime>
  <Words>3896</Words>
  <Application>Microsoft Macintosh PowerPoint</Application>
  <PresentationFormat>On-screen Show (4:3)</PresentationFormat>
  <Paragraphs>685</Paragraphs>
  <Slides>58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ＭＳ Ｐゴシック</vt:lpstr>
      <vt:lpstr>Arial</vt:lpstr>
      <vt:lpstr>Calibri</vt:lpstr>
      <vt:lpstr>Courier New</vt:lpstr>
      <vt:lpstr>StarSymbol</vt:lpstr>
      <vt:lpstr>Times New Roman</vt:lpstr>
      <vt:lpstr>Zapf Dingbats</vt:lpstr>
      <vt:lpstr>Default Theme</vt:lpstr>
      <vt:lpstr>Operating System Principles: File Systems – Allocation, Naming, Performance, and Reliability CS 111 Operating Systems  Peter Reiher </vt:lpstr>
      <vt:lpstr>Outline</vt:lpstr>
      <vt:lpstr>Free Space and Allocation Issues</vt:lpstr>
      <vt:lpstr>The Allocation/Deallocation Problem</vt:lpstr>
      <vt:lpstr>Creating a New File</vt:lpstr>
      <vt:lpstr>Extending a File</vt:lpstr>
      <vt:lpstr>Deleting a File</vt:lpstr>
      <vt:lpstr>Free Space Maintenance</vt:lpstr>
      <vt:lpstr>The BSD File System  Free Space Management</vt:lpstr>
      <vt:lpstr>Disk Drives and Geometry</vt:lpstr>
      <vt:lpstr>The BSD Approach</vt:lpstr>
      <vt:lpstr>BSD Cylinder Groups  and Free Space</vt:lpstr>
      <vt:lpstr>Bit Map Free Lists</vt:lpstr>
      <vt:lpstr>Extending a BSD/Unix File</vt:lpstr>
      <vt:lpstr>Unix File Extension</vt:lpstr>
      <vt:lpstr>Other Performance  Improvement Strategies</vt:lpstr>
      <vt:lpstr>Allocation/Transfer Size</vt:lpstr>
      <vt:lpstr>Efficient Disk Allocation</vt:lpstr>
      <vt:lpstr>Caching</vt:lpstr>
      <vt:lpstr>Read Caching</vt:lpstr>
      <vt:lpstr>Read-Ahead</vt:lpstr>
      <vt:lpstr>Write Caching</vt:lpstr>
      <vt:lpstr>Common Types of Disk Caching</vt:lpstr>
      <vt:lpstr>Performance Gain For Different Types of Caches</vt:lpstr>
      <vt:lpstr>Naming in File Systems </vt:lpstr>
      <vt:lpstr>File Names and Binding</vt:lpstr>
      <vt:lpstr>Name Space Structure</vt:lpstr>
      <vt:lpstr>Some Issues in Name  Space Structure</vt:lpstr>
      <vt:lpstr>Hierarchical Name Spaces</vt:lpstr>
      <vt:lpstr>A Rooted Directory Tree</vt:lpstr>
      <vt:lpstr>Directories Are Files</vt:lpstr>
      <vt:lpstr>Traversing the Directory Tree</vt:lpstr>
      <vt:lpstr>File Names Vs. Path Names</vt:lpstr>
      <vt:lpstr>Example:  Unix Directories</vt:lpstr>
      <vt:lpstr>Unix Directories</vt:lpstr>
      <vt:lpstr>Multiple File Names In Unix</vt:lpstr>
      <vt:lpstr>Links and De-allocation</vt:lpstr>
      <vt:lpstr>Unix Hard Link Example</vt:lpstr>
      <vt:lpstr>Hard Links, Directories, and Files</vt:lpstr>
      <vt:lpstr>Symbolic Links</vt:lpstr>
      <vt:lpstr>Symbolic Link Example</vt:lpstr>
      <vt:lpstr>Symbolic Links, Files, and Directories</vt:lpstr>
      <vt:lpstr>File Systems Reliability</vt:lpstr>
      <vt:lpstr>Storage Device Failures</vt:lpstr>
      <vt:lpstr>File Systems – System Failures</vt:lpstr>
      <vt:lpstr>Deferred Writes –  A Worst Case Scenario</vt:lpstr>
      <vt:lpstr>Robustness – Ordered Writes</vt:lpstr>
      <vt:lpstr>Practicality of Ordered Writes</vt:lpstr>
      <vt:lpstr>Robustness – Audit and Repair</vt:lpstr>
      <vt:lpstr>Practicality of Audit and Repair</vt:lpstr>
      <vt:lpstr>Journaling</vt:lpstr>
      <vt:lpstr>Batched Journal Entries</vt:lpstr>
      <vt:lpstr>Journal Recovery</vt:lpstr>
      <vt:lpstr>Why Does Journaling Work?</vt:lpstr>
      <vt:lpstr>Meta-Data Only Journaling</vt:lpstr>
      <vt:lpstr>Log Structured File Systems</vt:lpstr>
      <vt:lpstr>Navigating a Logging File System</vt:lpstr>
      <vt:lpstr>Redirect on Write</vt:lpstr>
    </vt:vector>
  </TitlesOfParts>
  <Company>UCLA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127</cp:revision>
  <cp:lastPrinted>2018-02-22T19:19:52Z</cp:lastPrinted>
  <dcterms:created xsi:type="dcterms:W3CDTF">2017-09-26T17:46:42Z</dcterms:created>
  <dcterms:modified xsi:type="dcterms:W3CDTF">2018-02-22T19:25:00Z</dcterms:modified>
</cp:coreProperties>
</file>