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37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683" r:id="rId47"/>
    <p:sldId id="682" r:id="rId48"/>
    <p:sldId id="684" r:id="rId49"/>
    <p:sldId id="685" r:id="rId50"/>
    <p:sldId id="686" r:id="rId51"/>
    <p:sldId id="687" r:id="rId52"/>
    <p:sldId id="688" r:id="rId53"/>
    <p:sldId id="689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74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0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8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2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4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5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Distributed Systems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/>
              <a:t>Loosely Coupled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78"/>
            <a:ext cx="8229600" cy="4525963"/>
          </a:xfrm>
        </p:spPr>
        <p:txBody>
          <a:bodyPr/>
          <a:lstStyle/>
          <a:p>
            <a:r>
              <a:rPr lang="en-GB" sz="2800" dirty="0"/>
              <a:t>Characterization:</a:t>
            </a:r>
          </a:p>
          <a:p>
            <a:pPr lvl="1"/>
            <a:r>
              <a:rPr lang="en-GB" sz="2400" dirty="0"/>
              <a:t>A parallel group of independent computers </a:t>
            </a:r>
          </a:p>
          <a:p>
            <a:pPr lvl="1"/>
            <a:r>
              <a:rPr lang="en-GB" sz="2400" dirty="0"/>
              <a:t>Connected by a high speed LAN</a:t>
            </a:r>
          </a:p>
          <a:p>
            <a:pPr lvl="1"/>
            <a:r>
              <a:rPr lang="en-GB" sz="2400" dirty="0"/>
              <a:t>Serving similar but independent requests</a:t>
            </a:r>
          </a:p>
          <a:p>
            <a:pPr lvl="1"/>
            <a:r>
              <a:rPr lang="en-GB" sz="2400" dirty="0"/>
              <a:t>Minimal coordination and cooperation required</a:t>
            </a:r>
          </a:p>
          <a:p>
            <a:r>
              <a:rPr lang="en-GB" sz="2800" dirty="0"/>
              <a:t>Motivation:</a:t>
            </a:r>
          </a:p>
          <a:p>
            <a:pPr lvl="1"/>
            <a:r>
              <a:rPr lang="en-GB" sz="2400" dirty="0"/>
              <a:t>Scalability and price performance</a:t>
            </a:r>
          </a:p>
          <a:p>
            <a:pPr lvl="1"/>
            <a:r>
              <a:rPr lang="en-GB" sz="2400" dirty="0"/>
              <a:t>Availability – if protocol permits stateless servers</a:t>
            </a:r>
          </a:p>
          <a:p>
            <a:pPr lvl="1"/>
            <a:r>
              <a:rPr lang="en-GB" sz="2400" dirty="0"/>
              <a:t>Ease of management, reconfigurable capacity</a:t>
            </a:r>
          </a:p>
          <a:p>
            <a:r>
              <a:rPr lang="en-GB" sz="2800" dirty="0"/>
              <a:t>Examples:</a:t>
            </a:r>
          </a:p>
          <a:p>
            <a:pPr lvl="1"/>
            <a:r>
              <a:rPr lang="en-GB" sz="2400" dirty="0"/>
              <a:t>Web servers, app servers, cloud computing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largely independent</a:t>
            </a:r>
          </a:p>
          <a:p>
            <a:r>
              <a:rPr lang="en-US" dirty="0"/>
              <a:t>So you can add capacity just by adding a node “on the side”</a:t>
            </a:r>
          </a:p>
          <a:p>
            <a:r>
              <a:rPr lang="en-US" dirty="0"/>
              <a:t>Scalability can be limited by network, instead of hardware or algorithms</a:t>
            </a:r>
          </a:p>
          <a:p>
            <a:pPr lvl="1"/>
            <a:r>
              <a:rPr lang="en-US" dirty="0"/>
              <a:t>Or, perhaps, by a load balancer</a:t>
            </a:r>
          </a:p>
          <a:p>
            <a:r>
              <a:rPr lang="en-US" dirty="0"/>
              <a:t>Reliability is high</a:t>
            </a:r>
          </a:p>
          <a:p>
            <a:pPr lvl="1"/>
            <a:r>
              <a:rPr lang="en-US" dirty="0"/>
              <a:t>Failure of one of N nodes just reduces capacity</a:t>
            </a:r>
          </a:p>
        </p:txBody>
      </p:sp>
    </p:spTree>
    <p:extLst>
      <p:ext uri="{BB962C8B-B14F-4D97-AF65-F5344CB8AC3E}">
        <p14:creationId xmlns:p14="http://schemas.microsoft.com/office/powerpoint/2010/main" val="389183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</a:p>
          <a:p>
            <a:pPr algn="ctr" defTabSz="1008063"/>
            <a:r>
              <a:rPr lang="en-US" sz="1600" dirty="0">
                <a:latin typeface="Times New Roman"/>
                <a:cs typeface="Times New Roman"/>
              </a:rPr>
              <a:t>with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fail-over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If I need more web server capacity, </a:t>
            </a:r>
          </a:p>
        </p:txBody>
      </p:sp>
    </p:spTree>
    <p:extLst>
      <p:ext uri="{BB962C8B-B14F-4D97-AF65-F5344CB8AC3E}">
        <p14:creationId xmlns:p14="http://schemas.microsoft.com/office/powerpoint/2010/main" val="38969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/>
              <a:t>Elements of Loosely Coupled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/>
              <a:t>Farm of independent servers</a:t>
            </a:r>
          </a:p>
          <a:p>
            <a:pPr lvl="1"/>
            <a:r>
              <a:rPr lang="en-GB" sz="2400" dirty="0"/>
              <a:t>Servers run same software, serve different requests</a:t>
            </a:r>
          </a:p>
          <a:p>
            <a:pPr lvl="1"/>
            <a:r>
              <a:rPr lang="en-GB" sz="2400" dirty="0"/>
              <a:t>May share a common back-end database</a:t>
            </a:r>
          </a:p>
          <a:p>
            <a:r>
              <a:rPr lang="en-GB" sz="2800" dirty="0"/>
              <a:t>Front-end switch</a:t>
            </a:r>
          </a:p>
          <a:p>
            <a:pPr lvl="1"/>
            <a:r>
              <a:rPr lang="en-GB" sz="2400" dirty="0"/>
              <a:t>Distributes incoming requests among available servers</a:t>
            </a:r>
          </a:p>
          <a:p>
            <a:pPr lvl="1"/>
            <a:r>
              <a:rPr lang="en-GB" sz="2400" dirty="0"/>
              <a:t>Can do both load balancing and fail-over</a:t>
            </a:r>
          </a:p>
          <a:p>
            <a:r>
              <a:rPr lang="en-GB" sz="2800" dirty="0"/>
              <a:t>Service protocol</a:t>
            </a:r>
          </a:p>
          <a:p>
            <a:pPr lvl="1"/>
            <a:r>
              <a:rPr lang="en-GB" sz="2400" dirty="0"/>
              <a:t>Stateless servers and idempotent operations</a:t>
            </a:r>
          </a:p>
          <a:p>
            <a:pPr lvl="1"/>
            <a:r>
              <a:rPr lang="en-GB" sz="2400" dirty="0"/>
              <a:t>Successive requests may be sent to different servers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/>
              <a:t>Individual servers are very inexpensive</a:t>
            </a:r>
          </a:p>
          <a:p>
            <a:pPr lvl="1"/>
            <a:r>
              <a:rPr lang="en-GB" sz="2400" dirty="0"/>
              <a:t>Blade servers may be only $100-$200 each</a:t>
            </a:r>
          </a:p>
          <a:p>
            <a:r>
              <a:rPr lang="en-GB" sz="2800" dirty="0"/>
              <a:t>Scalability is excellent</a:t>
            </a:r>
          </a:p>
          <a:p>
            <a:pPr lvl="1"/>
            <a:r>
              <a:rPr lang="en-GB" sz="2400" dirty="0"/>
              <a:t>100 servers deliver approximately 100x performance</a:t>
            </a:r>
          </a:p>
          <a:p>
            <a:r>
              <a:rPr lang="en-GB" sz="2800" dirty="0"/>
              <a:t>Service availability is excellent</a:t>
            </a:r>
          </a:p>
          <a:p>
            <a:pPr lvl="1"/>
            <a:r>
              <a:rPr lang="en-GB" sz="2400" dirty="0"/>
              <a:t>Front-end automatically bypasses failed servers</a:t>
            </a:r>
          </a:p>
          <a:p>
            <a:pPr lvl="1"/>
            <a:r>
              <a:rPr lang="en-GB" sz="2400" dirty="0"/>
              <a:t>Stateless servers and client retries fail-over easily</a:t>
            </a:r>
          </a:p>
          <a:p>
            <a:r>
              <a:rPr lang="en-GB" sz="2800" dirty="0"/>
              <a:t>The challenge is managing thousands of servers</a:t>
            </a:r>
          </a:p>
          <a:p>
            <a:pPr lvl="1"/>
            <a:r>
              <a:rPr lang="en-GB" sz="2400" dirty="0"/>
              <a:t>Automated installation, global configuration services</a:t>
            </a:r>
          </a:p>
          <a:p>
            <a:pPr lvl="1"/>
            <a:r>
              <a:rPr lang="en-GB" sz="2400" dirty="0"/>
              <a:t>Self monitoring, self-healing systems</a:t>
            </a:r>
          </a:p>
          <a:p>
            <a:pPr lvl="1"/>
            <a:r>
              <a:rPr lang="en-GB" sz="2400" dirty="0"/>
              <a:t>Scaling limited by management, not HW or algorithms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70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/>
              <a:t>The most recent twist on distributed computing</a:t>
            </a:r>
          </a:p>
          <a:p>
            <a:r>
              <a:rPr lang="en-US" dirty="0"/>
              <a:t>Set up a large number of machines all identically configured</a:t>
            </a:r>
          </a:p>
          <a:p>
            <a:r>
              <a:rPr lang="en-US" dirty="0"/>
              <a:t>Connect them to a high speed LAN</a:t>
            </a:r>
          </a:p>
          <a:p>
            <a:pPr lvl="1"/>
            <a:r>
              <a:rPr lang="en-US" dirty="0"/>
              <a:t>And to the Internet</a:t>
            </a:r>
          </a:p>
          <a:p>
            <a:r>
              <a:rPr lang="en-US" dirty="0"/>
              <a:t>Accept arbitrary jobs from remote users</a:t>
            </a:r>
          </a:p>
          <a:p>
            <a:r>
              <a:rPr lang="en-US" dirty="0"/>
              <a:t>Run each job on one or more nodes</a:t>
            </a:r>
          </a:p>
          <a:p>
            <a:r>
              <a:rPr lang="en-US" dirty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in a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/>
              <a:t>In principle, anything</a:t>
            </a:r>
          </a:p>
          <a:p>
            <a:r>
              <a:rPr lang="en-US" dirty="0"/>
              <a:t>But general distributed computing is hard</a:t>
            </a:r>
          </a:p>
          <a:p>
            <a:r>
              <a:rPr lang="en-US" dirty="0"/>
              <a:t>So much of the work is run using special tools</a:t>
            </a:r>
          </a:p>
          <a:p>
            <a:r>
              <a:rPr lang="en-US" dirty="0"/>
              <a:t>These tools support particular kinds of parallel/distributed processing</a:t>
            </a:r>
          </a:p>
          <a:p>
            <a:r>
              <a:rPr lang="en-US" dirty="0"/>
              <a:t>Either embarrassingly parallel jobs</a:t>
            </a:r>
          </a:p>
          <a:p>
            <a:r>
              <a:rPr lang="en-US" dirty="0"/>
              <a:t>Or those using a method like map-reduce</a:t>
            </a:r>
          </a:p>
          <a:p>
            <a:r>
              <a:rPr lang="en-US" dirty="0"/>
              <a:t>Things where the user need not be a distributed systems expert</a:t>
            </a:r>
          </a:p>
        </p:txBody>
      </p:sp>
    </p:spTree>
    <p:extLst>
      <p:ext uri="{BB962C8B-B14F-4D97-AF65-F5344CB8AC3E}">
        <p14:creationId xmlns:p14="http://schemas.microsoft.com/office/powerpoint/2010/main" val="136273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Parallel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/>
              <a:t>Problems where it’s really, really easy to parallelize them</a:t>
            </a:r>
          </a:p>
          <a:p>
            <a:r>
              <a:rPr lang="en-US" dirty="0"/>
              <a:t>Probably because the data sets are easily divisible</a:t>
            </a:r>
          </a:p>
          <a:p>
            <a:r>
              <a:rPr lang="en-US" dirty="0"/>
              <a:t>And exactly the same things are done on each piece</a:t>
            </a:r>
          </a:p>
          <a:p>
            <a:r>
              <a:rPr lang="en-US" dirty="0"/>
              <a:t>So you just parcel them out among the nodes and let each go independently</a:t>
            </a:r>
          </a:p>
          <a:p>
            <a:r>
              <a:rPr lang="en-US" dirty="0"/>
              <a:t>Everyone finishes at more or less same time</a:t>
            </a:r>
          </a:p>
        </p:txBody>
      </p:sp>
    </p:spTree>
    <p:extLst>
      <p:ext uri="{BB962C8B-B14F-4D97-AF65-F5344CB8AC3E}">
        <p14:creationId xmlns:p14="http://schemas.microsoft.com/office/powerpoint/2010/main" val="293952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</p:spTree>
    <p:extLst>
      <p:ext uri="{BB962C8B-B14F-4D97-AF65-F5344CB8AC3E}">
        <p14:creationId xmlns:p14="http://schemas.microsoft.com/office/powerpoint/2010/main" val="32403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/>
              <a:t>Such as searching it for a string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6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paradigms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Remote procedure calls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synchronization and consensus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security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2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Divide it into 4 chunks of 16 Mbytes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0570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667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667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  <p:extLst>
      <p:ext uri="{BB962C8B-B14F-4D97-AF65-F5344CB8AC3E}">
        <p14:creationId xmlns:p14="http://schemas.microsoft.com/office/powerpoint/2010/main" val="2663123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  <p:extLst>
      <p:ext uri="{BB962C8B-B14F-4D97-AF65-F5344CB8AC3E}">
        <p14:creationId xmlns:p14="http://schemas.microsoft.com/office/powerpoint/2010/main" val="12664549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05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905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lip" r:id="rId8" imgW="1157630" imgH="1790395" progId="">
                  <p:embed/>
                </p:oleObj>
              </mc:Choice>
              <mc:Fallback>
                <p:oleObj name="Clip" r:id="rId8" imgW="1157630" imgH="1790395" progId="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lip" r:id="rId9" imgW="1157630" imgH="1790395" progId="">
                  <p:embed/>
                </p:oleObj>
              </mc:Choice>
              <mc:Fallback>
                <p:oleObj name="Clip" r:id="rId9" imgW="1157630" imgH="1790395" progId="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926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Foo  14</a:t>
            </a:r>
          </a:p>
          <a:p>
            <a:r>
              <a:rPr lang="en-US" sz="1400" dirty="0"/>
              <a:t>Bar  20</a:t>
            </a:r>
          </a:p>
          <a:p>
            <a:r>
              <a:rPr lang="en-US" sz="1400" dirty="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Zoo  16</a:t>
            </a:r>
          </a:p>
          <a:p>
            <a:r>
              <a:rPr lang="en-US" sz="1400" dirty="0"/>
              <a:t>Yes  42</a:t>
            </a:r>
          </a:p>
          <a:p>
            <a:r>
              <a:rPr lang="en-US" sz="1400" dirty="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  <p:extLst>
      <p:ext uri="{BB962C8B-B14F-4D97-AF65-F5344CB8AC3E}">
        <p14:creationId xmlns:p14="http://schemas.microsoft.com/office/powerpoint/2010/main" val="119381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  <p:extLst>
      <p:ext uri="{BB962C8B-B14F-4D97-AF65-F5344CB8AC3E}">
        <p14:creationId xmlns:p14="http://schemas.microsoft.com/office/powerpoint/2010/main" val="8629739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  <p:extLst>
      <p:ext uri="{BB962C8B-B14F-4D97-AF65-F5344CB8AC3E}">
        <p14:creationId xmlns:p14="http://schemas.microsoft.com/office/powerpoint/2010/main" val="297191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RPC, for short</a:t>
            </a:r>
          </a:p>
          <a:p>
            <a:r>
              <a:rPr lang="en-GB" dirty="0"/>
              <a:t>One way of building a distributed system</a:t>
            </a:r>
          </a:p>
          <a:p>
            <a:r>
              <a:rPr lang="en-GB" dirty="0"/>
              <a:t>Procedure calls are a fundamental paradigm</a:t>
            </a:r>
          </a:p>
          <a:p>
            <a:pPr lvl="1"/>
            <a:r>
              <a:rPr lang="en-GB" dirty="0"/>
              <a:t>Primary unit of computation in most languages</a:t>
            </a:r>
          </a:p>
          <a:p>
            <a:pPr lvl="1"/>
            <a:r>
              <a:rPr lang="en-GB" dirty="0"/>
              <a:t>Unit of information hiding in most methodologies</a:t>
            </a:r>
          </a:p>
          <a:p>
            <a:pPr lvl="1"/>
            <a:r>
              <a:rPr lang="en-GB" dirty="0"/>
              <a:t>Primary level of interface specification</a:t>
            </a:r>
          </a:p>
          <a:p>
            <a:r>
              <a:rPr lang="en-GB" dirty="0"/>
              <a:t>A natural boundary between client and server</a:t>
            </a:r>
          </a:p>
          <a:p>
            <a:pPr lvl="1"/>
            <a:r>
              <a:rPr lang="en-GB" dirty="0"/>
              <a:t>Turn procedure calls into message send/receives</a:t>
            </a:r>
          </a:p>
          <a:p>
            <a:r>
              <a:rPr lang="en-GB" dirty="0"/>
              <a:t>A few limitations</a:t>
            </a:r>
          </a:p>
          <a:p>
            <a:pPr lvl="1"/>
            <a:r>
              <a:rPr lang="en-GB" dirty="0"/>
              <a:t>No implicit parameters/returns (e.g., global variables)</a:t>
            </a:r>
          </a:p>
          <a:p>
            <a:pPr lvl="1"/>
            <a:r>
              <a:rPr lang="en-GB" dirty="0"/>
              <a:t>No call-by-reference parameters</a:t>
            </a:r>
          </a:p>
          <a:p>
            <a:pPr lvl="1"/>
            <a:r>
              <a:rPr lang="en-GB" dirty="0"/>
              <a:t>Much slower than procedure calls (TANSTAAFL)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1090" y="502733"/>
            <a:ext cx="634211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70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Interface Specification</a:t>
            </a:r>
          </a:p>
          <a:p>
            <a:pPr lvl="1"/>
            <a:r>
              <a:rPr lang="en-US" dirty="0"/>
              <a:t>Methods, parameter types, return types</a:t>
            </a:r>
          </a:p>
          <a:p>
            <a:r>
              <a:rPr lang="en-US" dirty="0" err="1"/>
              <a:t>eXternal</a:t>
            </a:r>
            <a:r>
              <a:rPr lang="en-US" dirty="0"/>
              <a:t> Data Representation</a:t>
            </a:r>
          </a:p>
          <a:p>
            <a:pPr lvl="1"/>
            <a:r>
              <a:rPr lang="en-US" dirty="0"/>
              <a:t>Machine independent data-type representations</a:t>
            </a:r>
          </a:p>
          <a:p>
            <a:pPr lvl="1"/>
            <a:r>
              <a:rPr lang="en-US" dirty="0"/>
              <a:t>May have optimizations for like client/server</a:t>
            </a:r>
          </a:p>
          <a:p>
            <a:r>
              <a:rPr lang="en-US" dirty="0"/>
              <a:t>Client stub</a:t>
            </a:r>
          </a:p>
          <a:p>
            <a:pPr lvl="1"/>
            <a:r>
              <a:rPr lang="en-US" dirty="0"/>
              <a:t>Client-side proxy for a method in the API</a:t>
            </a:r>
          </a:p>
          <a:p>
            <a:r>
              <a:rPr lang="en-US" dirty="0"/>
              <a:t>Server stub (or skeleton)</a:t>
            </a:r>
          </a:p>
          <a:p>
            <a:pPr lvl="1"/>
            <a:r>
              <a:rPr lang="en-US" dirty="0"/>
              <a:t>Server-side recipient for API invocations</a:t>
            </a:r>
          </a:p>
        </p:txBody>
      </p:sp>
    </p:spTree>
    <p:extLst>
      <p:ext uri="{BB962C8B-B14F-4D97-AF65-F5344CB8AC3E}">
        <p14:creationId xmlns:p14="http://schemas.microsoft.com/office/powerpoint/2010/main" val="234577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 of RPC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Client application links against local procedures</a:t>
            </a:r>
          </a:p>
          <a:p>
            <a:pPr lvl="1"/>
            <a:r>
              <a:rPr lang="en-GB" dirty="0"/>
              <a:t>Calls local procedures, gets results</a:t>
            </a:r>
          </a:p>
          <a:p>
            <a:r>
              <a:rPr lang="en-GB" dirty="0"/>
              <a:t>All RPC implementation inside those procedures</a:t>
            </a:r>
          </a:p>
          <a:p>
            <a:r>
              <a:rPr lang="en-GB" dirty="0"/>
              <a:t>Client application does not know about RPC</a:t>
            </a:r>
          </a:p>
          <a:p>
            <a:pPr lvl="1"/>
            <a:r>
              <a:rPr lang="en-GB" dirty="0"/>
              <a:t>Does not know about formats of messages</a:t>
            </a:r>
          </a:p>
          <a:p>
            <a:pPr lvl="1"/>
            <a:r>
              <a:rPr lang="en-GB" dirty="0"/>
              <a:t>Does not worry about sends, timeouts, resends</a:t>
            </a:r>
          </a:p>
          <a:p>
            <a:pPr lvl="1"/>
            <a:r>
              <a:rPr lang="en-GB" dirty="0"/>
              <a:t>Does not know about external data representation</a:t>
            </a:r>
          </a:p>
          <a:p>
            <a:r>
              <a:rPr lang="en-GB" dirty="0"/>
              <a:t>All of this is generated automatically by RPC tools</a:t>
            </a:r>
          </a:p>
          <a:p>
            <a:r>
              <a:rPr lang="en-GB" dirty="0"/>
              <a:t>The key to the tools is the interface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430514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Systems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Scalability and performance</a:t>
            </a:r>
          </a:p>
          <a:p>
            <a:pPr lvl="1"/>
            <a:r>
              <a:rPr lang="en-US" sz="2400" dirty="0"/>
              <a:t>Apps require more resources than one computer has</a:t>
            </a:r>
          </a:p>
          <a:p>
            <a:pPr lvl="1"/>
            <a:r>
              <a:rPr lang="en-US" sz="2400" dirty="0"/>
              <a:t>Grow system capacity /bandwidth to meet demand</a:t>
            </a:r>
          </a:p>
          <a:p>
            <a:r>
              <a:rPr lang="en-US" sz="2800" dirty="0"/>
              <a:t>Improved reliability and availability</a:t>
            </a:r>
          </a:p>
          <a:p>
            <a:pPr lvl="1"/>
            <a:r>
              <a:rPr lang="en-US" sz="2400" dirty="0"/>
              <a:t>24x7 service despite disk/computer/software failures</a:t>
            </a:r>
          </a:p>
          <a:p>
            <a:r>
              <a:rPr lang="en-US" sz="2800" dirty="0"/>
              <a:t>Ease of use, with reduced operating expenses</a:t>
            </a:r>
          </a:p>
          <a:p>
            <a:pPr lvl="1"/>
            <a:r>
              <a:rPr lang="en-US" sz="2400" dirty="0"/>
              <a:t>Centralized management of all services and systems</a:t>
            </a:r>
          </a:p>
          <a:p>
            <a:pPr lvl="1"/>
            <a:r>
              <a:rPr lang="en-US" sz="2400" dirty="0"/>
              <a:t>Buy (better) services rather than computer equipment</a:t>
            </a:r>
          </a:p>
          <a:p>
            <a:r>
              <a:rPr lang="en-US" sz="2800" dirty="0"/>
              <a:t>Enable new collaboration and business models</a:t>
            </a:r>
          </a:p>
          <a:p>
            <a:pPr lvl="1"/>
            <a:r>
              <a:rPr lang="en-US" sz="2400" dirty="0"/>
              <a:t>Collaborations that span system (or national) boundaries</a:t>
            </a:r>
          </a:p>
          <a:p>
            <a:pPr lvl="1"/>
            <a:r>
              <a:rPr lang="en-US" sz="2400" dirty="0"/>
              <a:t>A global free market for a wide range of new services</a:t>
            </a:r>
          </a:p>
        </p:txBody>
      </p:sp>
    </p:spTree>
    <p:extLst>
      <p:ext uri="{BB962C8B-B14F-4D97-AF65-F5344CB8AC3E}">
        <p14:creationId xmlns:p14="http://schemas.microsoft.com/office/powerpoint/2010/main" val="59167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Is Not a Complete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client/server binding model</a:t>
            </a:r>
          </a:p>
          <a:p>
            <a:pPr lvl="1"/>
            <a:r>
              <a:rPr lang="en-US" dirty="0"/>
              <a:t>Expects to be given a live connection</a:t>
            </a:r>
          </a:p>
          <a:p>
            <a:r>
              <a:rPr lang="en-US" dirty="0"/>
              <a:t>Threading model implementation</a:t>
            </a:r>
          </a:p>
          <a:p>
            <a:pPr lvl="1"/>
            <a:r>
              <a:rPr lang="en-US" dirty="0"/>
              <a:t>A single thread service requests one-at-a-time</a:t>
            </a:r>
          </a:p>
          <a:p>
            <a:pPr lvl="1"/>
            <a:r>
              <a:rPr lang="en-US" dirty="0"/>
              <a:t>Numerous one-per-request worker threads</a:t>
            </a:r>
          </a:p>
          <a:p>
            <a:r>
              <a:rPr lang="en-US" dirty="0"/>
              <a:t>Limited failure handling</a:t>
            </a:r>
          </a:p>
          <a:p>
            <a:pPr lvl="1"/>
            <a:r>
              <a:rPr lang="en-US" dirty="0"/>
              <a:t>Client must arrange for timeout and recovery</a:t>
            </a:r>
          </a:p>
          <a:p>
            <a:r>
              <a:rPr lang="en-US" dirty="0"/>
              <a:t>Higher level abstractions improve RPC</a:t>
            </a:r>
          </a:p>
          <a:p>
            <a:pPr lvl="1"/>
            <a:r>
              <a:rPr lang="en-US" dirty="0"/>
              <a:t>e.g. Microsoft DCOM, Java RMI, </a:t>
            </a:r>
            <a:r>
              <a:rPr lang="en-US" dirty="0" err="1"/>
              <a:t>DRb</a:t>
            </a:r>
            <a:r>
              <a:rPr lang="en-US" dirty="0"/>
              <a:t>, </a:t>
            </a:r>
            <a:r>
              <a:rPr lang="en-US" dirty="0" err="1"/>
              <a:t>Pyro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5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/>
              <a:t>Distributed Synchronization </a:t>
            </a:r>
            <a:br>
              <a:rPr lang="en-US" dirty="0"/>
            </a:br>
            <a:r>
              <a:rPr lang="en-US" dirty="0"/>
              <a:t>and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US" dirty="0"/>
              <a:t>Why is it hard to synchronize distributed systems?</a:t>
            </a:r>
          </a:p>
          <a:p>
            <a:r>
              <a:rPr lang="en-US" dirty="0"/>
              <a:t>What tools do we use to synchronize them?</a:t>
            </a:r>
          </a:p>
          <a:p>
            <a:r>
              <a:rPr lang="en-US" dirty="0"/>
              <a:t>How can a group of cooperating nodes agree on something?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3800" y="4778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71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What’s Hard About </a:t>
            </a:r>
            <a:br>
              <a:rPr lang="en-GB" dirty="0"/>
            </a:br>
            <a:r>
              <a:rPr lang="en-GB" dirty="0"/>
              <a:t>Distributed Synchronization?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 eaLnBrk="1"/>
            <a:r>
              <a:rPr lang="en-GB" dirty="0"/>
              <a:t>Spatial separation</a:t>
            </a:r>
          </a:p>
          <a:p>
            <a:pPr lvl="1" eaLnBrk="1"/>
            <a:r>
              <a:rPr lang="en-GB" dirty="0"/>
              <a:t>Different processes run on different systems</a:t>
            </a:r>
          </a:p>
          <a:p>
            <a:pPr lvl="1" eaLnBrk="1"/>
            <a:r>
              <a:rPr lang="en-GB" dirty="0"/>
              <a:t>No shared memory for (atomic instruction) locks</a:t>
            </a:r>
          </a:p>
          <a:p>
            <a:pPr lvl="1" eaLnBrk="1"/>
            <a:r>
              <a:rPr lang="en-GB" dirty="0"/>
              <a:t>They are controlled by different operating systems</a:t>
            </a:r>
          </a:p>
          <a:p>
            <a:pPr eaLnBrk="1"/>
            <a:r>
              <a:rPr lang="en-GB" dirty="0"/>
              <a:t>Temporal separation</a:t>
            </a:r>
          </a:p>
          <a:p>
            <a:pPr lvl="1" eaLnBrk="1"/>
            <a:r>
              <a:rPr lang="en-GB" dirty="0"/>
              <a:t>Can’t “totally order” spatially separated events</a:t>
            </a:r>
          </a:p>
          <a:p>
            <a:pPr lvl="1" eaLnBrk="1"/>
            <a:r>
              <a:rPr lang="en-GB" dirty="0"/>
              <a:t>Before/simultaneous/after lose their meaning</a:t>
            </a:r>
          </a:p>
          <a:p>
            <a:pPr eaLnBrk="1"/>
            <a:r>
              <a:rPr lang="en-GB" dirty="0"/>
              <a:t>Independent modes of failure</a:t>
            </a:r>
          </a:p>
          <a:p>
            <a:pPr lvl="1" eaLnBrk="1"/>
            <a:r>
              <a:rPr lang="en-GB" dirty="0"/>
              <a:t>One partner can die, while others continue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3800" y="4143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051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562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Leases – More Robust 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147801"/>
            <a:ext cx="8098560" cy="5023247"/>
          </a:xfrm>
        </p:spPr>
        <p:txBody>
          <a:bodyPr>
            <a:normAutofit fontScale="925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Obtained from resource manager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Gives client exclusive right to update the file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“cookie” must be passed to server on update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can be released at end of critical section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Only valid for a limited period of time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the lease cookie expires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Updates with stale cookies are not permitted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new leases can be granted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Handles a wide range of failures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Process, client node, server node, network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4364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943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Lock Breaking and Recovery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224129"/>
            <a:ext cx="7809120" cy="5023247"/>
          </a:xfrm>
        </p:spPr>
        <p:txBody>
          <a:bodyPr/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Revoking an expired lease is fairly easy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cookie includes a “good until” time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Based on server’s clock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Any operation involving a “stale cookie” fails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makes it safe to issue a new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Old lease-holder can no longer access object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Was object left in a “reasonable” state?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Object must be restored to last “good” state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Roll back to state prior to the aborted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Implement all-or-none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130655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Distributed Consensus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/>
            <a:r>
              <a:rPr lang="en-GB" dirty="0"/>
              <a:t>Achieving simultaneous, unanimous agreement</a:t>
            </a:r>
          </a:p>
          <a:p>
            <a:pPr lvl="1" eaLnBrk="1"/>
            <a:r>
              <a:rPr lang="en-GB" dirty="0"/>
              <a:t>Even in the presence of node &amp; network failures</a:t>
            </a:r>
          </a:p>
          <a:p>
            <a:pPr lvl="1" eaLnBrk="1"/>
            <a:r>
              <a:rPr lang="en-GB" dirty="0"/>
              <a:t>Required: agreement, termination, validity, integrity</a:t>
            </a:r>
          </a:p>
          <a:p>
            <a:pPr lvl="1" eaLnBrk="1"/>
            <a:r>
              <a:rPr lang="en-GB" dirty="0"/>
              <a:t>Desired: bounded time</a:t>
            </a:r>
          </a:p>
          <a:p>
            <a:pPr lvl="1" eaLnBrk="1"/>
            <a:r>
              <a:rPr lang="en-GB" dirty="0"/>
              <a:t>Provably impossible in fully general case</a:t>
            </a:r>
          </a:p>
          <a:p>
            <a:pPr lvl="1" eaLnBrk="1"/>
            <a:r>
              <a:rPr lang="en-GB" dirty="0"/>
              <a:t>But can be done in useful special cases, or if some requirements are relaxed</a:t>
            </a:r>
          </a:p>
          <a:p>
            <a:pPr eaLnBrk="1"/>
            <a:r>
              <a:rPr lang="en-GB" dirty="0"/>
              <a:t>Consensus algorithms tend to be complex</a:t>
            </a:r>
          </a:p>
          <a:p>
            <a:pPr lvl="1" eaLnBrk="1"/>
            <a:r>
              <a:rPr lang="en-GB" dirty="0"/>
              <a:t>And may take a long time to converge</a:t>
            </a:r>
          </a:p>
          <a:p>
            <a:pPr eaLnBrk="1"/>
            <a:r>
              <a:rPr lang="en-GB" dirty="0"/>
              <a:t>They tend to be used sparingly</a:t>
            </a:r>
          </a:p>
          <a:p>
            <a:pPr lvl="1" eaLnBrk="1"/>
            <a:r>
              <a:rPr lang="en-GB" dirty="0"/>
              <a:t>E.g., use consensus to elect a leader</a:t>
            </a:r>
          </a:p>
          <a:p>
            <a:pPr lvl="1" eaLnBrk="1"/>
            <a:r>
              <a:rPr lang="en-GB" dirty="0"/>
              <a:t>Who makes all subsequent decisions by fiat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6900" y="528638"/>
            <a:ext cx="5372100" cy="10033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5674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dirty="0"/>
              <a:t>Typical Consensus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interested member broadcasts his nomination.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All parties evaluate the received proposals according to a </a:t>
            </a:r>
            <a:r>
              <a:rPr lang="en-GB" sz="2500" u="sng" dirty="0"/>
              <a:t>fixed and well known</a:t>
            </a:r>
            <a:r>
              <a:rPr lang="en-GB" sz="2500" dirty="0"/>
              <a:t> rule.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After allowing a reasonable time for proposals, each voter acknowledges the best proposal it has seen.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If a proposal has a majority of the votes, the proposing member broadcasts a claim that the question has been resolved.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party that agrees with the winner’s claim acknowledges the announced resolution.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Election is over when a quorum acknowledges the result.</a:t>
            </a:r>
          </a:p>
        </p:txBody>
      </p:sp>
    </p:spTree>
    <p:extLst>
      <p:ext uri="{BB962C8B-B14F-4D97-AF65-F5344CB8AC3E}">
        <p14:creationId xmlns:p14="http://schemas.microsoft.com/office/powerpoint/2010/main" val="246141284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for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hard in single machines</a:t>
            </a:r>
          </a:p>
          <a:p>
            <a:r>
              <a:rPr lang="en-US" dirty="0"/>
              <a:t>It’s even harder in distributed systems</a:t>
            </a:r>
          </a:p>
          <a:p>
            <a:r>
              <a:rPr lang="en-US" dirty="0"/>
              <a:t>Why?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3900" y="541338"/>
            <a:ext cx="7594600" cy="703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6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Distributed Security Harder?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Your OS cannot guarantee privacy and integrity</a:t>
            </a:r>
          </a:p>
          <a:p>
            <a:pPr lvl="1"/>
            <a:r>
              <a:rPr lang="en-GB" sz="2400" dirty="0"/>
              <a:t>Network transactions happen outside of the OS</a:t>
            </a:r>
          </a:p>
          <a:p>
            <a:pPr lvl="1"/>
            <a:r>
              <a:rPr lang="en-GB" sz="2400" dirty="0"/>
              <a:t>Should you trust where they happen?</a:t>
            </a:r>
          </a:p>
          <a:p>
            <a:r>
              <a:rPr lang="en-GB" sz="2400" dirty="0"/>
              <a:t>Authentication is harder</a:t>
            </a:r>
          </a:p>
          <a:p>
            <a:pPr lvl="1"/>
            <a:r>
              <a:rPr lang="en-GB" sz="2400" dirty="0"/>
              <a:t>All possible agents may not be in local password file</a:t>
            </a:r>
          </a:p>
          <a:p>
            <a:r>
              <a:rPr lang="en-GB" sz="2400" dirty="0"/>
              <a:t>The wire connecting the user to the system is insecure</a:t>
            </a:r>
          </a:p>
          <a:p>
            <a:pPr lvl="1"/>
            <a:r>
              <a:rPr lang="en-GB" sz="2400" dirty="0"/>
              <a:t>Eavesdropping, replays, man-in-the-middle attacks</a:t>
            </a:r>
          </a:p>
          <a:p>
            <a:r>
              <a:rPr lang="en-GB" sz="2400" dirty="0"/>
              <a:t>Even with honest partners, hard to coordinate distributed security</a:t>
            </a:r>
          </a:p>
          <a:p>
            <a:r>
              <a:rPr lang="en-GB" sz="2400" dirty="0"/>
              <a:t>The Internet is an open network for all</a:t>
            </a:r>
          </a:p>
          <a:p>
            <a:pPr lvl="1"/>
            <a:r>
              <a:rPr lang="en-GB" sz="2400" dirty="0"/>
              <a:t>Many sites on the Internet try to serve all comers</a:t>
            </a:r>
          </a:p>
          <a:p>
            <a:pPr lvl="1"/>
            <a:r>
              <a:rPr lang="en-GB" sz="2400" dirty="0"/>
              <a:t>Core Internet makes no judgments on what’s acceptable</a:t>
            </a:r>
          </a:p>
          <a:p>
            <a:pPr lvl="1"/>
            <a:r>
              <a:rPr lang="en-GB" sz="2400" dirty="0"/>
              <a:t>Even supposedly private systems may be on Internet</a:t>
            </a:r>
          </a:p>
        </p:txBody>
      </p:sp>
    </p:spTree>
    <p:extLst>
      <p:ext uri="{BB962C8B-B14F-4D97-AF65-F5344CB8AC3E}">
        <p14:creationId xmlns:p14="http://schemas.microsoft.com/office/powerpoint/2010/main" val="371844529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Network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Secure conversations</a:t>
            </a:r>
          </a:p>
          <a:p>
            <a:pPr lvl="1"/>
            <a:r>
              <a:rPr lang="en-GB" dirty="0"/>
              <a:t>Privacy: only you and your partner know what is said</a:t>
            </a:r>
          </a:p>
          <a:p>
            <a:pPr lvl="1"/>
            <a:r>
              <a:rPr lang="en-GB" dirty="0"/>
              <a:t>Integrity: nobody can tamper with your messages</a:t>
            </a:r>
          </a:p>
          <a:p>
            <a:r>
              <a:rPr lang="en-GB" dirty="0"/>
              <a:t>Positive identification of both parties</a:t>
            </a:r>
          </a:p>
          <a:p>
            <a:pPr lvl="1"/>
            <a:r>
              <a:rPr lang="en-GB" dirty="0"/>
              <a:t>Authentication of the identity of message sender </a:t>
            </a:r>
          </a:p>
          <a:p>
            <a:pPr lvl="1"/>
            <a:r>
              <a:rPr lang="en-GB" dirty="0"/>
              <a:t>Assurance that a message is not a replay or forgery</a:t>
            </a:r>
          </a:p>
          <a:p>
            <a:pPr lvl="1"/>
            <a:r>
              <a:rPr lang="en-GB" dirty="0"/>
              <a:t>Non-repudiation: he cannot claim “I didn't say that”</a:t>
            </a:r>
          </a:p>
          <a:p>
            <a:r>
              <a:rPr lang="en-GB" dirty="0"/>
              <a:t>Availability</a:t>
            </a:r>
          </a:p>
          <a:p>
            <a:pPr lvl="1"/>
            <a:r>
              <a:rPr lang="en-GB" dirty="0"/>
              <a:t>The network and other nodes must be reachable when they need to 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4839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a distributed system would be just like a single machine system</a:t>
            </a:r>
          </a:p>
          <a:p>
            <a:r>
              <a:rPr lang="en-US" dirty="0"/>
              <a:t>But better</a:t>
            </a:r>
          </a:p>
          <a:p>
            <a:pPr lvl="1"/>
            <a:r>
              <a:rPr lang="en-US" dirty="0"/>
              <a:t>More resources</a:t>
            </a:r>
          </a:p>
          <a:p>
            <a:pPr lvl="1"/>
            <a:r>
              <a:rPr lang="en-US" dirty="0"/>
              <a:t>More reliable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i="1" dirty="0"/>
              <a:t>Transparent </a:t>
            </a:r>
            <a:r>
              <a:rPr lang="en-US" dirty="0"/>
              <a:t>distributed systems look as much like single machine systems as possible</a:t>
            </a:r>
          </a:p>
        </p:txBody>
      </p:sp>
    </p:spTree>
    <p:extLst>
      <p:ext uri="{BB962C8B-B14F-4D97-AF65-F5344CB8AC3E}">
        <p14:creationId xmlns:p14="http://schemas.microsoft.com/office/powerpoint/2010/main" val="1909186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Network Security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Cryptography</a:t>
            </a:r>
          </a:p>
          <a:p>
            <a:pPr lvl="1"/>
            <a:r>
              <a:rPr lang="en-GB" dirty="0"/>
              <a:t>Symmetric cryptography for protecting bulk transport of data</a:t>
            </a:r>
          </a:p>
          <a:p>
            <a:pPr lvl="1"/>
            <a:r>
              <a:rPr lang="en-GB" dirty="0"/>
              <a:t>Public key cryptography primarily for authentication</a:t>
            </a:r>
          </a:p>
          <a:p>
            <a:pPr lvl="1"/>
            <a:r>
              <a:rPr lang="en-GB" dirty="0"/>
              <a:t>Cryptographic hashes to detect message alterations</a:t>
            </a:r>
          </a:p>
          <a:p>
            <a:r>
              <a:rPr lang="en-GB" dirty="0"/>
              <a:t>Digital signatures and public key certificates</a:t>
            </a:r>
          </a:p>
          <a:p>
            <a:pPr lvl="1"/>
            <a:r>
              <a:rPr lang="en-GB" dirty="0"/>
              <a:t>Powerful tools to authenticate a message’s sender</a:t>
            </a:r>
          </a:p>
          <a:p>
            <a:r>
              <a:rPr lang="en-GB" dirty="0"/>
              <a:t>Filtering technologies</a:t>
            </a:r>
          </a:p>
          <a:p>
            <a:pPr lvl="1"/>
            <a:r>
              <a:rPr lang="en-GB" dirty="0"/>
              <a:t>Firewalls and the like </a:t>
            </a:r>
          </a:p>
          <a:p>
            <a:pPr lvl="1"/>
            <a:r>
              <a:rPr lang="en-GB" dirty="0"/>
              <a:t>To keep bad stuff from reaching our machines</a:t>
            </a:r>
          </a:p>
        </p:txBody>
      </p:sp>
    </p:spTree>
    <p:extLst>
      <p:ext uri="{BB962C8B-B14F-4D97-AF65-F5344CB8AC3E}">
        <p14:creationId xmlns:p14="http://schemas.microsoft.com/office/powerpoint/2010/main" val="73331076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Tamper Detection: Cryptographic Hashes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Check-sums often used to detect data corruption</a:t>
            </a:r>
          </a:p>
          <a:p>
            <a:pPr lvl="1"/>
            <a:r>
              <a:rPr lang="en-GB" dirty="0"/>
              <a:t>Add up all bytes in a block, send sum along with data</a:t>
            </a:r>
          </a:p>
          <a:p>
            <a:pPr lvl="1"/>
            <a:r>
              <a:rPr lang="en-GB" dirty="0"/>
              <a:t>Recipient adds up all the received bytes</a:t>
            </a:r>
          </a:p>
          <a:p>
            <a:pPr lvl="1"/>
            <a:r>
              <a:rPr lang="en-GB" dirty="0"/>
              <a:t>If check-sums agree, the data is probably OK</a:t>
            </a:r>
          </a:p>
          <a:p>
            <a:pPr lvl="1"/>
            <a:r>
              <a:rPr lang="en-GB" dirty="0"/>
              <a:t>Check-sum (parity, CRC, ECC) algorithms are weak</a:t>
            </a:r>
          </a:p>
          <a:p>
            <a:r>
              <a:rPr lang="en-GB" dirty="0"/>
              <a:t>Cryptographic hashes are very strong check-sums</a:t>
            </a:r>
          </a:p>
          <a:p>
            <a:pPr lvl="1"/>
            <a:r>
              <a:rPr lang="en-GB" dirty="0"/>
              <a:t>Unique –two messages vanishingly unlikely to produce same hash</a:t>
            </a:r>
          </a:p>
          <a:p>
            <a:pPr lvl="2"/>
            <a:r>
              <a:rPr lang="en-GB" dirty="0"/>
              <a:t>Particularly hard to </a:t>
            </a:r>
            <a:r>
              <a:rPr lang="en-GB" u="sng" dirty="0"/>
              <a:t>find</a:t>
            </a:r>
            <a:r>
              <a:rPr lang="en-GB" dirty="0"/>
              <a:t> two messages with the same hash</a:t>
            </a:r>
          </a:p>
          <a:p>
            <a:pPr lvl="1"/>
            <a:r>
              <a:rPr lang="en-GB" dirty="0"/>
              <a:t>One way – cannot infer original input from output</a:t>
            </a:r>
          </a:p>
          <a:p>
            <a:pPr lvl="1"/>
            <a:r>
              <a:rPr lang="en-GB" dirty="0"/>
              <a:t>Well distributed – any change to input changes output</a:t>
            </a:r>
          </a:p>
        </p:txBody>
      </p:sp>
    </p:spTree>
    <p:extLst>
      <p:ext uri="{BB962C8B-B14F-4D97-AF65-F5344CB8AC3E}">
        <p14:creationId xmlns:p14="http://schemas.microsoft.com/office/powerpoint/2010/main" val="82146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Cryptographic Hashes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Start with a message you want to protect</a:t>
            </a:r>
          </a:p>
          <a:p>
            <a:r>
              <a:rPr lang="en-GB" sz="2800" dirty="0"/>
              <a:t>Compute a cryptographic hash for that message</a:t>
            </a:r>
          </a:p>
          <a:p>
            <a:pPr lvl="1"/>
            <a:r>
              <a:rPr lang="en-GB" dirty="0"/>
              <a:t>E.g., using the Secure Hash Algorithm 3 (SHA-3)</a:t>
            </a:r>
          </a:p>
          <a:p>
            <a:r>
              <a:rPr lang="en-GB" sz="2800" dirty="0"/>
              <a:t>Transmit the hash securely</a:t>
            </a:r>
          </a:p>
          <a:p>
            <a:r>
              <a:rPr lang="en-GB" sz="2800" dirty="0"/>
              <a:t>Recipient does same computation on received text</a:t>
            </a:r>
          </a:p>
          <a:p>
            <a:pPr lvl="1"/>
            <a:r>
              <a:rPr lang="en-GB" dirty="0"/>
              <a:t>If both hash results agree, the message is intact</a:t>
            </a:r>
          </a:p>
          <a:p>
            <a:pPr lvl="1"/>
            <a:r>
              <a:rPr lang="en-GB" dirty="0"/>
              <a:t>If not, the message has been corrupted/compromised</a:t>
            </a:r>
          </a:p>
          <a:p>
            <a:endParaRPr lang="en-GB" sz="2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0041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Hash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GB" sz="2800" dirty="0"/>
              <a:t>Why must hash be transmitted securely?</a:t>
            </a:r>
          </a:p>
          <a:p>
            <a:pPr lvl="1"/>
            <a:r>
              <a:rPr lang="en-GB" dirty="0"/>
              <a:t>Cryptographic hashes aren’t keyed, so anyone can produce them (including a bad guy)</a:t>
            </a:r>
          </a:p>
          <a:p>
            <a:r>
              <a:rPr lang="en-GB" sz="2800" dirty="0"/>
              <a:t>How to transmit hash securely?</a:t>
            </a:r>
          </a:p>
          <a:p>
            <a:pPr lvl="1"/>
            <a:r>
              <a:rPr lang="en-GB" dirty="0"/>
              <a:t>Encrypt it</a:t>
            </a:r>
          </a:p>
          <a:p>
            <a:pPr lvl="1"/>
            <a:r>
              <a:rPr lang="en-GB" dirty="0"/>
              <a:t>Unless secrecy required, cheaper than encrypting entire message</a:t>
            </a:r>
          </a:p>
          <a:p>
            <a:pPr lvl="1"/>
            <a:r>
              <a:rPr lang="en-GB" dirty="0"/>
              <a:t>If you have a secure channel, could transmit it that way</a:t>
            </a:r>
          </a:p>
          <a:p>
            <a:pPr lvl="2"/>
            <a:r>
              <a:rPr lang="en-GB" dirty="0"/>
              <a:t>But if you have secure channel, why not use it for everything?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1321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A Principle of Key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800" dirty="0"/>
              <a:t>Both symmetric and PK cryptography rely on a secret key for their properties</a:t>
            </a:r>
          </a:p>
          <a:p>
            <a:r>
              <a:rPr lang="en-US" sz="2800" dirty="0"/>
              <a:t>The more you use one key, the less secure</a:t>
            </a:r>
          </a:p>
          <a:p>
            <a:pPr lvl="1"/>
            <a:r>
              <a:rPr lang="en-US" sz="2400" dirty="0"/>
              <a:t>The key stays around in various places longer</a:t>
            </a:r>
          </a:p>
          <a:p>
            <a:pPr lvl="1"/>
            <a:r>
              <a:rPr lang="en-US" sz="2400" dirty="0"/>
              <a:t>There are more opportunities for an attacker to get it</a:t>
            </a:r>
          </a:p>
          <a:p>
            <a:pPr lvl="1"/>
            <a:r>
              <a:rPr lang="en-US" sz="2400" dirty="0"/>
              <a:t>There is more incentive for attacker to get it</a:t>
            </a:r>
          </a:p>
          <a:p>
            <a:pPr lvl="1"/>
            <a:r>
              <a:rPr lang="en-US" sz="2400" dirty="0"/>
              <a:t>Brute force attacks may eventually succeed</a:t>
            </a:r>
          </a:p>
          <a:p>
            <a:r>
              <a:rPr lang="en-US" sz="2800" dirty="0"/>
              <a:t>Therefore:</a:t>
            </a:r>
          </a:p>
          <a:p>
            <a:pPr lvl="1"/>
            <a:r>
              <a:rPr lang="en-US" sz="2400" dirty="0"/>
              <a:t>Use a given key as little as possible </a:t>
            </a:r>
          </a:p>
          <a:p>
            <a:pPr lvl="1"/>
            <a:r>
              <a:rPr lang="en-US" sz="2400" dirty="0"/>
              <a:t>Change them often</a:t>
            </a:r>
          </a:p>
          <a:p>
            <a:pPr lvl="1"/>
            <a:r>
              <a:rPr lang="en-US" sz="2400" dirty="0"/>
              <a:t>Within the limits of practicality and required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666287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GB" dirty="0"/>
              <a:t>Putting It Together: </a:t>
            </a:r>
            <a:br>
              <a:rPr lang="en-GB" dirty="0"/>
            </a:br>
            <a:r>
              <a:rPr lang="en-GB" dirty="0"/>
              <a:t>Secure Socket Layer (SSL)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general solution for securing network communication</a:t>
            </a:r>
          </a:p>
          <a:p>
            <a:r>
              <a:rPr lang="en-GB" dirty="0"/>
              <a:t>Built on top of existing socket IPC</a:t>
            </a:r>
          </a:p>
          <a:p>
            <a:r>
              <a:rPr lang="en-GB" dirty="0"/>
              <a:t>Establishes secure link between two parties</a:t>
            </a:r>
          </a:p>
          <a:p>
            <a:pPr lvl="1"/>
            <a:r>
              <a:rPr lang="en-GB" dirty="0"/>
              <a:t>Privacy – nobody can snoop on conversation</a:t>
            </a:r>
          </a:p>
          <a:p>
            <a:pPr lvl="1"/>
            <a:r>
              <a:rPr lang="en-GB" dirty="0"/>
              <a:t>Integrity – nobody can generate fake messages</a:t>
            </a:r>
          </a:p>
          <a:p>
            <a:r>
              <a:rPr lang="en-GB" dirty="0"/>
              <a:t>Certificate-based authentication of server</a:t>
            </a:r>
          </a:p>
          <a:p>
            <a:pPr lvl="1"/>
            <a:r>
              <a:rPr lang="en-GB" dirty="0"/>
              <a:t>Typically, but not necessarily</a:t>
            </a:r>
          </a:p>
          <a:p>
            <a:pPr lvl="1"/>
            <a:r>
              <a:rPr lang="en-GB" dirty="0"/>
              <a:t>Client knows what server he is talking to</a:t>
            </a:r>
          </a:p>
          <a:p>
            <a:r>
              <a:rPr lang="en-GB" dirty="0"/>
              <a:t>Optional certificate-based authentication of client</a:t>
            </a:r>
          </a:p>
          <a:p>
            <a:pPr lvl="1"/>
            <a:r>
              <a:rPr lang="en-GB" dirty="0"/>
              <a:t>If server requires authentication and non-repudiation</a:t>
            </a:r>
          </a:p>
          <a:p>
            <a:r>
              <a:rPr lang="en-GB" dirty="0"/>
              <a:t>PK used to distribute a symmetric session key</a:t>
            </a:r>
          </a:p>
          <a:p>
            <a:pPr lvl="1"/>
            <a:r>
              <a:rPr lang="en-GB" dirty="0"/>
              <a:t>New key for each new socket</a:t>
            </a:r>
          </a:p>
          <a:p>
            <a:r>
              <a:rPr lang="en-GB" dirty="0"/>
              <a:t>Rest of data transport switches to symmetric crypto</a:t>
            </a:r>
          </a:p>
          <a:p>
            <a:pPr lvl="1"/>
            <a:r>
              <a:rPr lang="en-GB" dirty="0"/>
              <a:t>Giving safety of public key and efficiency of symmetric</a:t>
            </a:r>
          </a:p>
        </p:txBody>
      </p:sp>
    </p:spTree>
    <p:extLst>
      <p:ext uri="{BB962C8B-B14F-4D97-AF65-F5344CB8AC3E}">
        <p14:creationId xmlns:p14="http://schemas.microsoft.com/office/powerpoint/2010/main" val="369781462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Encrypting a message with private key signs it</a:t>
            </a:r>
          </a:p>
          <a:p>
            <a:pPr lvl="1"/>
            <a:r>
              <a:rPr lang="en-GB" dirty="0"/>
              <a:t>Only you could have encrypted it, it must be from you</a:t>
            </a:r>
          </a:p>
          <a:p>
            <a:pPr lvl="1"/>
            <a:r>
              <a:rPr lang="en-GB" dirty="0"/>
              <a:t>It has not been tampered with since you wrote it</a:t>
            </a:r>
          </a:p>
          <a:p>
            <a:r>
              <a:rPr lang="en-GB" dirty="0"/>
              <a:t>Encrypting everything with your private key is a bad idea</a:t>
            </a:r>
          </a:p>
          <a:p>
            <a:pPr lvl="1"/>
            <a:r>
              <a:rPr lang="en-GB" dirty="0"/>
              <a:t>Asymmetric encryption is extremely slow</a:t>
            </a:r>
          </a:p>
          <a:p>
            <a:r>
              <a:rPr lang="en-GB" dirty="0"/>
              <a:t>If you only care about integrity, you don’t need to encrypt it all</a:t>
            </a:r>
          </a:p>
          <a:p>
            <a:pPr lvl="1"/>
            <a:r>
              <a:rPr lang="en-GB" dirty="0"/>
              <a:t>Compute a cryptographic hash of your message</a:t>
            </a:r>
          </a:p>
          <a:p>
            <a:pPr lvl="1"/>
            <a:r>
              <a:rPr lang="en-GB" dirty="0"/>
              <a:t>Encrypt the cryptographic hash with your private key</a:t>
            </a:r>
          </a:p>
          <a:p>
            <a:pPr lvl="1"/>
            <a:r>
              <a:rPr lang="en-GB" dirty="0"/>
              <a:t>Faster than encrypting whole message</a:t>
            </a:r>
          </a:p>
        </p:txBody>
      </p:sp>
    </p:spTree>
    <p:extLst>
      <p:ext uri="{BB962C8B-B14F-4D97-AF65-F5344CB8AC3E}">
        <p14:creationId xmlns:p14="http://schemas.microsoft.com/office/powerpoint/2010/main" val="204209497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239806"/>
            <a:ext cx="8243455" cy="739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</a:tabLst>
            </a:pPr>
            <a:r>
              <a:rPr lang="en-GB" dirty="0"/>
              <a:t>Digital Signatures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1004455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69818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29" name="AutoShape 5"/>
          <p:cNvCxnSpPr>
            <a:cxnSpLocks noChangeShapeType="1"/>
            <a:stCxn id="154628" idx="2"/>
            <a:endCxn id="154627" idx="0"/>
          </p:cNvCxnSpPr>
          <p:nvPr/>
        </p:nvCxnSpPr>
        <p:spPr bwMode="auto">
          <a:xfrm>
            <a:off x="1731818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0" name="AutoShape 6"/>
          <p:cNvCxnSpPr>
            <a:cxnSpLocks noChangeShapeType="1"/>
            <a:stCxn id="154644" idx="0"/>
            <a:endCxn id="154627" idx="2"/>
          </p:cNvCxnSpPr>
          <p:nvPr/>
        </p:nvCxnSpPr>
        <p:spPr bwMode="auto">
          <a:xfrm rot="5400000" flipH="1">
            <a:off x="1499381" y="3661437"/>
            <a:ext cx="470647" cy="5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6615546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580909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33" name="AutoShape 9"/>
          <p:cNvCxnSpPr>
            <a:cxnSpLocks noChangeShapeType="1"/>
            <a:stCxn id="154632" idx="2"/>
            <a:endCxn id="154631" idx="0"/>
          </p:cNvCxnSpPr>
          <p:nvPr/>
        </p:nvCxnSpPr>
        <p:spPr bwMode="auto">
          <a:xfrm>
            <a:off x="7342909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4" name="AutoShape 10"/>
          <p:cNvCxnSpPr>
            <a:cxnSpLocks noChangeShapeType="1"/>
            <a:stCxn id="154641" idx="0"/>
            <a:endCxn id="154631" idx="2"/>
          </p:cNvCxnSpPr>
          <p:nvPr/>
        </p:nvCxnSpPr>
        <p:spPr bwMode="auto">
          <a:xfrm rot="16200000" flipV="1">
            <a:off x="7193601" y="3578309"/>
            <a:ext cx="375396" cy="76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4635" name="AutoShape 11"/>
          <p:cNvCxnSpPr>
            <a:cxnSpLocks noChangeShapeType="1"/>
            <a:stCxn id="154650" idx="3"/>
            <a:endCxn id="154641" idx="2"/>
          </p:cNvCxnSpPr>
          <p:nvPr/>
        </p:nvCxnSpPr>
        <p:spPr bwMode="auto">
          <a:xfrm>
            <a:off x="6580909" y="4202206"/>
            <a:ext cx="346364" cy="93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7" name="AutoShape 13"/>
          <p:cNvCxnSpPr>
            <a:cxnSpLocks noChangeShapeType="1"/>
            <a:stCxn id="154644" idx="3"/>
            <a:endCxn id="154653" idx="1"/>
          </p:cNvCxnSpPr>
          <p:nvPr/>
        </p:nvCxnSpPr>
        <p:spPr bwMode="auto">
          <a:xfrm>
            <a:off x="2464954" y="4202206"/>
            <a:ext cx="305955" cy="17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927273" y="3804396"/>
            <a:ext cx="984827" cy="98350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compare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1010227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45" name="AutoShape 21"/>
          <p:cNvCxnSpPr>
            <a:cxnSpLocks noChangeShapeType="1"/>
            <a:stCxn id="154646" idx="0"/>
            <a:endCxn id="154644" idx="2"/>
          </p:cNvCxnSpPr>
          <p:nvPr/>
        </p:nvCxnSpPr>
        <p:spPr bwMode="auto">
          <a:xfrm rot="5400000" flipH="1" flipV="1">
            <a:off x="1502268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87318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key</a:t>
            </a:r>
          </a:p>
        </p:txBody>
      </p:sp>
      <p:cxnSp>
        <p:nvCxnSpPr>
          <p:cNvPr id="154648" name="AutoShape 24"/>
          <p:cNvCxnSpPr>
            <a:cxnSpLocks noChangeShapeType="1"/>
            <a:stCxn id="154628" idx="3"/>
            <a:endCxn id="154632" idx="1"/>
          </p:cNvCxnSpPr>
          <p:nvPr/>
        </p:nvCxnSpPr>
        <p:spPr bwMode="auto">
          <a:xfrm>
            <a:off x="2493818" y="2117912"/>
            <a:ext cx="4087091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810000" y="2756647"/>
            <a:ext cx="1221071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sz="1600" dirty="0">
                <a:solidFill>
                  <a:srgbClr val="FF3300"/>
                </a:solidFill>
              </a:rPr>
              <a:t>insecure </a:t>
            </a:r>
          </a:p>
          <a:p>
            <a:pPr algn="ctr"/>
            <a:r>
              <a:rPr lang="en-US" sz="1600" dirty="0">
                <a:solidFill>
                  <a:srgbClr val="FF3300"/>
                </a:solidFill>
              </a:rPr>
              <a:t>transmission</a:t>
            </a:r>
          </a:p>
        </p:txBody>
      </p:sp>
      <p:sp>
        <p:nvSpPr>
          <p:cNvPr id="154650" name="AutoShape 26"/>
          <p:cNvSpPr>
            <a:spLocks noChangeArrowheads="1"/>
          </p:cNvSpPr>
          <p:nvPr/>
        </p:nvSpPr>
        <p:spPr bwMode="auto">
          <a:xfrm>
            <a:off x="5126182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51" name="AutoShape 27"/>
          <p:cNvCxnSpPr>
            <a:cxnSpLocks noChangeShapeType="1"/>
            <a:stCxn id="154652" idx="0"/>
            <a:endCxn id="154650" idx="2"/>
          </p:cNvCxnSpPr>
          <p:nvPr/>
        </p:nvCxnSpPr>
        <p:spPr bwMode="auto">
          <a:xfrm rot="5400000" flipH="1" flipV="1">
            <a:off x="5618223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403273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public</a:t>
            </a:r>
          </a:p>
          <a:p>
            <a:pPr algn="ctr"/>
            <a:r>
              <a:rPr lang="en-US"/>
              <a:t>key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770909" y="3965483"/>
            <a:ext cx="969818" cy="8224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154654" name="AutoShape 30"/>
          <p:cNvCxnSpPr>
            <a:cxnSpLocks noChangeShapeType="1"/>
            <a:stCxn id="154653" idx="3"/>
            <a:endCxn id="154650" idx="1"/>
          </p:cNvCxnSpPr>
          <p:nvPr/>
        </p:nvCxnSpPr>
        <p:spPr bwMode="auto">
          <a:xfrm flipV="1">
            <a:off x="3740727" y="4202206"/>
            <a:ext cx="1385455" cy="17448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4433455" y="1479176"/>
            <a:ext cx="0" cy="363070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2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54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154631" grpId="0" animBg="1"/>
      <p:bldP spid="154632" grpId="0" animBg="1"/>
      <p:bldP spid="154641" grpId="0" animBg="1"/>
      <p:bldP spid="154641" grpId="1" animBg="1"/>
      <p:bldP spid="154644" grpId="0" animBg="1"/>
      <p:bldP spid="154646" grpId="0" animBg="1"/>
      <p:bldP spid="154649" grpId="0"/>
      <p:bldP spid="154649" grpId="1"/>
      <p:bldP spid="154649" grpId="2"/>
      <p:bldP spid="154650" grpId="0" animBg="1"/>
      <p:bldP spid="154652" grpId="0" animBg="1"/>
      <p:bldP spid="1546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Signed Load Modules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How do we know we can trust a program?</a:t>
            </a:r>
          </a:p>
          <a:p>
            <a:pPr lvl="1"/>
            <a:r>
              <a:rPr lang="en-GB" dirty="0"/>
              <a:t>Is it really the new update to Windows, or actually evil code that will screw me?</a:t>
            </a:r>
          </a:p>
          <a:p>
            <a:pPr lvl="1"/>
            <a:r>
              <a:rPr lang="en-GB" dirty="0"/>
              <a:t>Digital signatures can answer this question</a:t>
            </a:r>
          </a:p>
          <a:p>
            <a:r>
              <a:rPr lang="en-GB" dirty="0"/>
              <a:t>Designate a certification authority</a:t>
            </a:r>
          </a:p>
          <a:p>
            <a:pPr lvl="1"/>
            <a:r>
              <a:rPr lang="en-GB" dirty="0"/>
              <a:t>Perhaps the OS manufacturer (Microsoft, Apple, ...)</a:t>
            </a:r>
          </a:p>
          <a:p>
            <a:r>
              <a:rPr lang="en-GB" dirty="0"/>
              <a:t>They verify the reliability of the software</a:t>
            </a:r>
          </a:p>
          <a:p>
            <a:pPr lvl="1"/>
            <a:r>
              <a:rPr lang="en-GB" dirty="0"/>
              <a:t>By code review, by testing, etc.</a:t>
            </a:r>
          </a:p>
          <a:p>
            <a:pPr lvl="1"/>
            <a:r>
              <a:rPr lang="en-GB" dirty="0"/>
              <a:t>They sign a certified module with their private key</a:t>
            </a:r>
          </a:p>
          <a:p>
            <a:r>
              <a:rPr lang="en-GB" dirty="0"/>
              <a:t>We can verify signature with their public key</a:t>
            </a:r>
          </a:p>
          <a:p>
            <a:pPr lvl="1"/>
            <a:r>
              <a:rPr lang="en-GB" dirty="0"/>
              <a:t>Proves the module was certified by them</a:t>
            </a:r>
          </a:p>
          <a:p>
            <a:pPr lvl="1"/>
            <a:r>
              <a:rPr lang="en-GB" dirty="0"/>
              <a:t>Proves the module has not been tampered with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1514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Important Public Key Issue 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If I have a public key</a:t>
            </a:r>
          </a:p>
          <a:p>
            <a:pPr lvl="1"/>
            <a:r>
              <a:rPr lang="en-GB" sz="2200" dirty="0"/>
              <a:t>I can authenticate received messages</a:t>
            </a:r>
          </a:p>
          <a:p>
            <a:pPr lvl="1"/>
            <a:r>
              <a:rPr lang="en-GB" sz="2200" dirty="0"/>
              <a:t>I know they were sent by the owner of the private key</a:t>
            </a:r>
          </a:p>
          <a:p>
            <a:r>
              <a:rPr lang="en-GB" sz="2600" dirty="0"/>
              <a:t>But how can I be sure who that person is?</a:t>
            </a:r>
          </a:p>
          <a:p>
            <a:pPr lvl="1"/>
            <a:r>
              <a:rPr lang="en-GB" sz="2200" dirty="0"/>
              <a:t>How do I know that this is really my bank's public key?</a:t>
            </a:r>
          </a:p>
          <a:p>
            <a:pPr lvl="1"/>
            <a:r>
              <a:rPr lang="en-GB" sz="2200" dirty="0"/>
              <a:t>Could some swindler have sent me his key instead?</a:t>
            </a:r>
          </a:p>
          <a:p>
            <a:r>
              <a:rPr lang="en-GB" sz="2600" dirty="0"/>
              <a:t>I can get Microsoft’s public key when I first buy their OS</a:t>
            </a:r>
          </a:p>
          <a:p>
            <a:pPr lvl="1"/>
            <a:r>
              <a:rPr lang="en-GB" sz="2200" dirty="0"/>
              <a:t>So I can verify their load modules and updates</a:t>
            </a:r>
          </a:p>
          <a:p>
            <a:pPr lvl="1"/>
            <a:r>
              <a:rPr lang="en-GB" sz="2200" dirty="0"/>
              <a:t>But how to handle the more general case?</a:t>
            </a:r>
          </a:p>
          <a:p>
            <a:r>
              <a:rPr lang="en-GB" sz="2600" dirty="0"/>
              <a:t>I would like a certificate of authenticity</a:t>
            </a:r>
          </a:p>
          <a:p>
            <a:pPr lvl="1"/>
            <a:r>
              <a:rPr lang="en-GB" sz="2200" dirty="0"/>
              <a:t>Guaranteeing who the real owner of a public key is</a:t>
            </a:r>
          </a:p>
        </p:txBody>
      </p:sp>
    </p:spTree>
    <p:extLst>
      <p:ext uri="{BB962C8B-B14F-4D97-AF65-F5344CB8AC3E}">
        <p14:creationId xmlns:p14="http://schemas.microsoft.com/office/powerpoint/2010/main" val="280398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/>
              <a:t>Deutsch's “Seven Fallacies of Network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/>
              <a:t>Bottom Line: true transparency is not achievable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241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PK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data structure</a:t>
            </a:r>
          </a:p>
          <a:p>
            <a:r>
              <a:rPr lang="en-US" dirty="0"/>
              <a:t>Containing an identity and a matching public key</a:t>
            </a:r>
          </a:p>
          <a:p>
            <a:pPr lvl="1"/>
            <a:r>
              <a:rPr lang="en-US" dirty="0"/>
              <a:t>And perhaps other information</a:t>
            </a:r>
          </a:p>
          <a:p>
            <a:r>
              <a:rPr lang="en-US" dirty="0"/>
              <a:t>Also containing a digital signature of those items</a:t>
            </a:r>
          </a:p>
          <a:p>
            <a:r>
              <a:rPr lang="en-US" dirty="0"/>
              <a:t>Signature usually signed by someone I trust</a:t>
            </a:r>
          </a:p>
          <a:p>
            <a:pPr lvl="1"/>
            <a:r>
              <a:rPr lang="en-US" dirty="0"/>
              <a:t>And whose public key I already have</a:t>
            </a:r>
          </a:p>
        </p:txBody>
      </p:sp>
    </p:spTree>
    <p:extLst>
      <p:ext uri="{BB962C8B-B14F-4D97-AF65-F5344CB8AC3E}">
        <p14:creationId xmlns:p14="http://schemas.microsoft.com/office/powerpoint/2010/main" val="1367744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Public Key Certificates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If I know public key of the authority who signed it</a:t>
            </a:r>
          </a:p>
          <a:p>
            <a:pPr lvl="1"/>
            <a:r>
              <a:rPr lang="en-GB" dirty="0"/>
              <a:t>I can validate the signature is correct</a:t>
            </a:r>
          </a:p>
          <a:p>
            <a:pPr lvl="1"/>
            <a:r>
              <a:rPr lang="en-GB" dirty="0"/>
              <a:t>I can tell the certificate has not been tampered with</a:t>
            </a:r>
          </a:p>
          <a:p>
            <a:r>
              <a:rPr lang="en-GB" dirty="0"/>
              <a:t>If I trust the authority who signed the certificate</a:t>
            </a:r>
          </a:p>
          <a:p>
            <a:pPr lvl="1"/>
            <a:r>
              <a:rPr lang="en-GB" dirty="0"/>
              <a:t>I can trust they authenticated the certificate owner</a:t>
            </a:r>
          </a:p>
          <a:p>
            <a:pPr lvl="1"/>
            <a:r>
              <a:rPr lang="en-GB" dirty="0"/>
              <a:t>E.g., we trust drivers licenses and passports</a:t>
            </a:r>
          </a:p>
          <a:p>
            <a:r>
              <a:rPr lang="en-GB" dirty="0"/>
              <a:t>But first I must know and trust signing authority</a:t>
            </a:r>
          </a:p>
          <a:p>
            <a:pPr lvl="1"/>
            <a:r>
              <a:rPr lang="en-GB" dirty="0"/>
              <a:t>Which really means I know and trust their public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94363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Chicken and 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sz="2800" dirty="0"/>
              <a:t>I can learn the public key of a new partner using his certificate</a:t>
            </a:r>
          </a:p>
          <a:p>
            <a:r>
              <a:rPr lang="en-US" sz="2800" dirty="0"/>
              <a:t>But to use his certificate, I need the public key of whoever signed it</a:t>
            </a:r>
          </a:p>
          <a:p>
            <a:r>
              <a:rPr lang="en-US" sz="2800" dirty="0"/>
              <a:t>So how do I get </a:t>
            </a:r>
            <a:r>
              <a:rPr lang="en-US" sz="2800" u="sng" dirty="0"/>
              <a:t>that</a:t>
            </a:r>
            <a:r>
              <a:rPr lang="en-US" sz="2800" dirty="0"/>
              <a:t> public key?</a:t>
            </a:r>
          </a:p>
          <a:p>
            <a:r>
              <a:rPr lang="en-US" sz="2800" dirty="0"/>
              <a:t>Ultimately, </a:t>
            </a:r>
            <a:r>
              <a:rPr lang="en-US" sz="2800" i="1" dirty="0"/>
              <a:t>out of band</a:t>
            </a:r>
          </a:p>
          <a:p>
            <a:pPr lvl="1"/>
            <a:r>
              <a:rPr lang="en-US" sz="2400" dirty="0"/>
              <a:t>Which means through some other means</a:t>
            </a:r>
          </a:p>
          <a:p>
            <a:r>
              <a:rPr lang="en-US" sz="2800" dirty="0"/>
              <a:t>Commonly by having the key in a trusted program, like a web browser</a:t>
            </a:r>
          </a:p>
          <a:p>
            <a:r>
              <a:rPr lang="en-US" sz="2800" dirty="0"/>
              <a:t>Or hand delivered (as in project 4)</a:t>
            </a:r>
          </a:p>
        </p:txBody>
      </p:sp>
    </p:spTree>
    <p:extLst>
      <p:ext uri="{BB962C8B-B14F-4D97-AF65-F5344CB8AC3E}">
        <p14:creationId xmlns:p14="http://schemas.microsoft.com/office/powerpoint/2010/main" val="164972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offer us much greater power than one machine can provide</a:t>
            </a:r>
          </a:p>
          <a:p>
            <a:r>
              <a:rPr lang="en-US" dirty="0"/>
              <a:t>They do so at costs of complexity and security risk</a:t>
            </a:r>
          </a:p>
          <a:p>
            <a:r>
              <a:rPr lang="en-US" dirty="0"/>
              <a:t>We handle the complexity by using distributed systems in a few carefully defined ways</a:t>
            </a:r>
          </a:p>
          <a:p>
            <a:r>
              <a:rPr lang="en-US" dirty="0"/>
              <a:t>We handle the security risk by proper use of cryptography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24868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Heterogeneity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Distributed systems aren’t uniform</a:t>
            </a:r>
          </a:p>
          <a:p>
            <a:r>
              <a:rPr lang="en-US" sz="2400" dirty="0"/>
              <a:t>Heterogeneous clients</a:t>
            </a:r>
          </a:p>
          <a:p>
            <a:pPr lvl="1"/>
            <a:r>
              <a:rPr lang="en-US" sz="2000" dirty="0"/>
              <a:t>Different instruction set architectures</a:t>
            </a:r>
          </a:p>
          <a:p>
            <a:pPr lvl="1"/>
            <a:r>
              <a:rPr lang="en-US" sz="2000" dirty="0"/>
              <a:t>Different operating systems and versions</a:t>
            </a:r>
          </a:p>
          <a:p>
            <a:r>
              <a:rPr lang="en-US" sz="2400" dirty="0"/>
              <a:t>Heterogeneous servers</a:t>
            </a:r>
          </a:p>
          <a:p>
            <a:pPr lvl="1"/>
            <a:r>
              <a:rPr lang="en-US" sz="2000" dirty="0"/>
              <a:t>Different implementations</a:t>
            </a:r>
          </a:p>
          <a:p>
            <a:pPr lvl="1"/>
            <a:r>
              <a:rPr lang="en-US" sz="2000" dirty="0"/>
              <a:t>Offered by competing service providers</a:t>
            </a:r>
          </a:p>
          <a:p>
            <a:r>
              <a:rPr lang="en-US" sz="2400" dirty="0"/>
              <a:t>Heterogeneous networks</a:t>
            </a:r>
          </a:p>
          <a:p>
            <a:pPr lvl="1"/>
            <a:r>
              <a:rPr lang="en-US" sz="2000" dirty="0"/>
              <a:t>Public and private</a:t>
            </a:r>
          </a:p>
          <a:p>
            <a:pPr lvl="1"/>
            <a:r>
              <a:rPr lang="en-US" sz="2000" dirty="0"/>
              <a:t>Managed by different orgs in different countries</a:t>
            </a:r>
          </a:p>
          <a:p>
            <a:r>
              <a:rPr lang="en-US" sz="2400" dirty="0"/>
              <a:t>Another problem for achieving transparency</a:t>
            </a:r>
          </a:p>
          <a:p>
            <a:pPr lvl="1"/>
            <a:r>
              <a:rPr lang="en-US" sz="2000" dirty="0"/>
              <a:t>And sometimes correctness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0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>
          <a:xfrm>
            <a:off x="635000" y="274638"/>
            <a:ext cx="8051800" cy="944562"/>
          </a:xfrm>
        </p:spPr>
        <p:txBody>
          <a:bodyPr>
            <a:normAutofit fontScale="90000"/>
          </a:bodyPr>
          <a:lstStyle/>
          <a:p>
            <a:pPr eaLnBrk="1"/>
            <a:r>
              <a:rPr lang="en-GB" dirty="0"/>
              <a:t>Fundamental Building Blocks Change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/>
            <a:r>
              <a:rPr lang="en-GB" dirty="0"/>
              <a:t>The old model:</a:t>
            </a:r>
          </a:p>
          <a:p>
            <a:pPr lvl="1" eaLnBrk="1"/>
            <a:r>
              <a:rPr lang="en-GB" dirty="0"/>
              <a:t>Programs run in processes</a:t>
            </a:r>
          </a:p>
          <a:p>
            <a:pPr lvl="1" eaLnBrk="1"/>
            <a:r>
              <a:rPr lang="en-GB" dirty="0"/>
              <a:t>Programs use APIs to access system resources</a:t>
            </a:r>
          </a:p>
          <a:p>
            <a:pPr lvl="1" eaLnBrk="1"/>
            <a:r>
              <a:rPr lang="en-GB" dirty="0"/>
              <a:t>API services implemented by OS and libraries</a:t>
            </a:r>
          </a:p>
          <a:p>
            <a:pPr eaLnBrk="1"/>
            <a:r>
              <a:rPr lang="en-GB" dirty="0"/>
              <a:t>The new model:</a:t>
            </a:r>
          </a:p>
          <a:p>
            <a:pPr lvl="1" eaLnBrk="1"/>
            <a:r>
              <a:rPr lang="en-GB" dirty="0"/>
              <a:t>Clients and servers run on nodes</a:t>
            </a:r>
          </a:p>
          <a:p>
            <a:pPr lvl="1" eaLnBrk="1"/>
            <a:r>
              <a:rPr lang="en-GB" dirty="0"/>
              <a:t>Clients use APIs to access services</a:t>
            </a:r>
          </a:p>
          <a:p>
            <a:pPr lvl="1" eaLnBrk="1"/>
            <a:r>
              <a:rPr lang="en-GB" dirty="0"/>
              <a:t>API services are exchanged via protocols</a:t>
            </a:r>
          </a:p>
          <a:p>
            <a:r>
              <a:rPr lang="en-GB" dirty="0"/>
              <a:t>Local is a (very important) special case</a:t>
            </a:r>
          </a:p>
        </p:txBody>
      </p:sp>
    </p:spTree>
    <p:extLst>
      <p:ext uri="{BB962C8B-B14F-4D97-AF65-F5344CB8AC3E}">
        <p14:creationId xmlns:p14="http://schemas.microsoft.com/office/powerpoint/2010/main" val="13571747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/>
              <a:t>Changing Paradigms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GB" dirty="0"/>
              <a:t>Network connectivity becomes “a given”</a:t>
            </a:r>
          </a:p>
          <a:p>
            <a:pPr lvl="1" eaLnBrk="1"/>
            <a:r>
              <a:rPr lang="en-GB" dirty="0"/>
              <a:t>New applications assume/exploit connectivity</a:t>
            </a:r>
          </a:p>
          <a:p>
            <a:pPr lvl="1" eaLnBrk="1"/>
            <a:r>
              <a:rPr lang="en-GB" dirty="0"/>
              <a:t>New distributed programming paradigms emerge</a:t>
            </a:r>
          </a:p>
          <a:p>
            <a:pPr lvl="1" eaLnBrk="1"/>
            <a:r>
              <a:rPr lang="en-GB" dirty="0"/>
              <a:t>New functionality depends on network services</a:t>
            </a:r>
          </a:p>
          <a:p>
            <a:pPr eaLnBrk="1"/>
            <a:r>
              <a:rPr lang="en-GB" dirty="0"/>
              <a:t>Applications demand new kinds of services:</a:t>
            </a:r>
          </a:p>
          <a:p>
            <a:pPr lvl="1" eaLnBrk="1"/>
            <a:r>
              <a:rPr lang="en-GB" dirty="0"/>
              <a:t>Location independent operations</a:t>
            </a:r>
          </a:p>
          <a:p>
            <a:pPr lvl="1" eaLnBrk="1"/>
            <a:r>
              <a:rPr lang="en-GB" dirty="0"/>
              <a:t>Rendezvous between cooperating processes</a:t>
            </a:r>
          </a:p>
          <a:p>
            <a:pPr lvl="1" eaLnBrk="1"/>
            <a:r>
              <a:rPr lang="en-GB" dirty="0"/>
              <a:t>WAN scale communication, synchronization</a:t>
            </a:r>
          </a:p>
          <a:p>
            <a:pPr lvl="1" eaLnBrk="1">
              <a:buFont typeface="StarSymbo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3205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Relying on tightly coupled special hardware</a:t>
            </a:r>
          </a:p>
          <a:p>
            <a:r>
              <a:rPr lang="en-US" dirty="0"/>
              <a:t>Single system images</a:t>
            </a:r>
          </a:p>
          <a:p>
            <a:pPr lvl="1"/>
            <a:r>
              <a:rPr lang="en-US" dirty="0"/>
              <a:t>Make all the nodes look like one big computer</a:t>
            </a:r>
          </a:p>
          <a:p>
            <a:pPr lvl="1"/>
            <a:r>
              <a:rPr lang="en-US" dirty="0"/>
              <a:t>Somewhere between hard and impossible</a:t>
            </a:r>
          </a:p>
          <a:p>
            <a:r>
              <a:rPr lang="en-US" dirty="0"/>
              <a:t>Loosely coupled systems</a:t>
            </a:r>
          </a:p>
          <a:p>
            <a:pPr lvl="1"/>
            <a:r>
              <a:rPr lang="en-US" dirty="0"/>
              <a:t>Work with difficulties as best as you can</a:t>
            </a:r>
          </a:p>
          <a:p>
            <a:pPr lvl="1"/>
            <a:r>
              <a:rPr lang="en-US" dirty="0"/>
              <a:t>Typical modern approach to distributed systems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 recent variant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3829" y="463042"/>
            <a:ext cx="7099571" cy="8323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61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74036</TotalTime>
  <Words>3143</Words>
  <Application>Microsoft Macintosh PowerPoint</Application>
  <PresentationFormat>On-screen Show (4:3)</PresentationFormat>
  <Paragraphs>549</Paragraphs>
  <Slides>53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Ｐゴシック</vt:lpstr>
      <vt:lpstr>Arial</vt:lpstr>
      <vt:lpstr>Calibri</vt:lpstr>
      <vt:lpstr>Courier New</vt:lpstr>
      <vt:lpstr>StarSymbol</vt:lpstr>
      <vt:lpstr>Times New Roman</vt:lpstr>
      <vt:lpstr>Default Theme</vt:lpstr>
      <vt:lpstr>Clip</vt:lpstr>
      <vt:lpstr>Operating System Principles: Distributed Systems CS 111 Operating Systems  Peter Reiher </vt:lpstr>
      <vt:lpstr>Outline</vt:lpstr>
      <vt:lpstr>Goals of Distributed Systems</vt:lpstr>
      <vt:lpstr>Transparency</vt:lpstr>
      <vt:lpstr>Deutsch's “Seven Fallacies of Network Computing”</vt:lpstr>
      <vt:lpstr>Heterogeneity in Distributed Systems</vt:lpstr>
      <vt:lpstr>Fundamental Building Blocks Change</vt:lpstr>
      <vt:lpstr>Changing Paradigms</vt:lpstr>
      <vt:lpstr>Distributed System Paradigms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Cloud Computing</vt:lpstr>
      <vt:lpstr>What Runs in a Cloud?</vt:lpstr>
      <vt:lpstr>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Remote Procedure Calls</vt:lpstr>
      <vt:lpstr>Remote Procedure Call Concepts</vt:lpstr>
      <vt:lpstr>Key Features of RPC</vt:lpstr>
      <vt:lpstr>RPC Is Not a Complete Solution</vt:lpstr>
      <vt:lpstr>Distributed Synchronization  and Consensus</vt:lpstr>
      <vt:lpstr>What’s Hard About  Distributed Synchronization?</vt:lpstr>
      <vt:lpstr>Leases – More Robust Locks</vt:lpstr>
      <vt:lpstr>Lock Breaking and Recovery</vt:lpstr>
      <vt:lpstr>Distributed Consensus</vt:lpstr>
      <vt:lpstr>Typical Consensus Algorithm</vt:lpstr>
      <vt:lpstr>Security for Distributed Systems</vt:lpstr>
      <vt:lpstr>Why Is Distributed Security Harder?</vt:lpstr>
      <vt:lpstr>Goals of Network Security</vt:lpstr>
      <vt:lpstr>Elements of Network Security</vt:lpstr>
      <vt:lpstr>Tamper Detection: Cryptographic Hashes</vt:lpstr>
      <vt:lpstr>Using Cryptographic Hashes</vt:lpstr>
      <vt:lpstr>Secure Hash Transport</vt:lpstr>
      <vt:lpstr>A Principle of Key Use</vt:lpstr>
      <vt:lpstr>Putting It Together:  Secure Socket Layer (SSL)</vt:lpstr>
      <vt:lpstr>Digital Signatures</vt:lpstr>
      <vt:lpstr>Digital Signatures</vt:lpstr>
      <vt:lpstr>Signed Load Modules</vt:lpstr>
      <vt:lpstr>An Important Public Key Issue </vt:lpstr>
      <vt:lpstr>What Is a PK Certificate?</vt:lpstr>
      <vt:lpstr>Using Public Key Certificates</vt:lpstr>
      <vt:lpstr>A Chicken and Egg Problem</vt:lpstr>
      <vt:lpstr>Conclusion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132</cp:revision>
  <cp:lastPrinted>2018-02-26T19:12:11Z</cp:lastPrinted>
  <dcterms:created xsi:type="dcterms:W3CDTF">2017-09-26T17:46:42Z</dcterms:created>
  <dcterms:modified xsi:type="dcterms:W3CDTF">2018-02-26T19:30:57Z</dcterms:modified>
</cp:coreProperties>
</file>