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573" r:id="rId2"/>
    <p:sldId id="574" r:id="rId3"/>
    <p:sldId id="575" r:id="rId4"/>
    <p:sldId id="576" r:id="rId5"/>
    <p:sldId id="577" r:id="rId6"/>
    <p:sldId id="578" r:id="rId7"/>
    <p:sldId id="579" r:id="rId8"/>
    <p:sldId id="580" r:id="rId9"/>
    <p:sldId id="581" r:id="rId10"/>
    <p:sldId id="582" r:id="rId11"/>
    <p:sldId id="583" r:id="rId12"/>
    <p:sldId id="584" r:id="rId13"/>
    <p:sldId id="585" r:id="rId14"/>
    <p:sldId id="586" r:id="rId15"/>
    <p:sldId id="587" r:id="rId16"/>
    <p:sldId id="588" r:id="rId17"/>
    <p:sldId id="589" r:id="rId18"/>
    <p:sldId id="590" r:id="rId19"/>
    <p:sldId id="591" r:id="rId20"/>
    <p:sldId id="592" r:id="rId21"/>
    <p:sldId id="593" r:id="rId22"/>
    <p:sldId id="594" r:id="rId23"/>
    <p:sldId id="595" r:id="rId24"/>
    <p:sldId id="596" r:id="rId25"/>
    <p:sldId id="597" r:id="rId26"/>
    <p:sldId id="598" r:id="rId27"/>
    <p:sldId id="599" r:id="rId28"/>
    <p:sldId id="600" r:id="rId29"/>
    <p:sldId id="601" r:id="rId30"/>
    <p:sldId id="602" r:id="rId31"/>
    <p:sldId id="603" r:id="rId32"/>
    <p:sldId id="604" r:id="rId33"/>
    <p:sldId id="605" r:id="rId34"/>
    <p:sldId id="606" r:id="rId35"/>
    <p:sldId id="607" r:id="rId36"/>
    <p:sldId id="608" r:id="rId37"/>
    <p:sldId id="609" r:id="rId38"/>
    <p:sldId id="610" r:id="rId39"/>
    <p:sldId id="611" r:id="rId40"/>
    <p:sldId id="612" r:id="rId41"/>
    <p:sldId id="613" r:id="rId42"/>
    <p:sldId id="614" r:id="rId43"/>
    <p:sldId id="615" r:id="rId44"/>
    <p:sldId id="616" r:id="rId45"/>
    <p:sldId id="617" r:id="rId46"/>
    <p:sldId id="618" r:id="rId47"/>
    <p:sldId id="619" r:id="rId48"/>
    <p:sldId id="620" r:id="rId49"/>
    <p:sldId id="621" r:id="rId50"/>
    <p:sldId id="622" r:id="rId51"/>
    <p:sldId id="623" r:id="rId52"/>
    <p:sldId id="624" r:id="rId5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10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8"/>
    </p:cViewPr>
  </p:sorterViewPr>
  <p:notesViewPr>
    <p:cSldViewPr snapToGrid="0" snapToObjects="1">
      <p:cViewPr varScale="1">
        <p:scale>
          <a:sx n="88" d="100"/>
          <a:sy n="88" d="100"/>
        </p:scale>
        <p:origin x="26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2/6/18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0824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07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33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79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24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35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34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28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64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19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43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2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07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40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75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0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" y="0"/>
            <a:ext cx="8935200" cy="1143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6560" y="1234210"/>
            <a:ext cx="4181760" cy="2528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06560" y="1234210"/>
            <a:ext cx="4181760" cy="2528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286560" y="3901370"/>
            <a:ext cx="8501760" cy="2528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917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2/6/18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2/6/18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2/6/18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2/6/18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2/6/18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2/6/18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774251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9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994118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 111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Winter </a:t>
            </a:r>
            <a:r>
              <a:rPr lang="en-US" sz="1200" baseline="0" dirty="0">
                <a:latin typeface="Times New Roman" pitchFamily="-107" charset="0"/>
              </a:rPr>
              <a:t>2018</a:t>
            </a:r>
            <a:r>
              <a:rPr lang="en-US" sz="1200" dirty="0">
                <a:latin typeface="Times New Roman" pitchFamily="-107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Semaphores and Locks for Synchronization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 </a:t>
            </a:r>
            <a:r>
              <a:rPr lang="en-US" dirty="0">
                <a:cs typeface="ＭＳ Ｐゴシック" charset="-128"/>
              </a:rPr>
              <a:t>111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Operating </a:t>
            </a:r>
            <a:r>
              <a:rPr lang="en-US" dirty="0">
                <a:ea typeface="ＭＳ Ｐゴシック" charset="-128"/>
                <a:cs typeface="ＭＳ Ｐゴシック" charset="-128"/>
              </a:rPr>
              <a:t>Systems 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3822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Semaphores for Exclusion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Initialize semaphore count to one</a:t>
            </a:r>
          </a:p>
          <a:p>
            <a:pPr lvl="1"/>
            <a:r>
              <a:rPr lang="en-GB" dirty="0"/>
              <a:t>Count reflects # threads allowed to hold lock</a:t>
            </a:r>
          </a:p>
          <a:p>
            <a:r>
              <a:rPr lang="en-GB" dirty="0"/>
              <a:t>Use P/wait operation to take the lock</a:t>
            </a:r>
          </a:p>
          <a:p>
            <a:pPr lvl="1"/>
            <a:r>
              <a:rPr lang="en-GB" dirty="0"/>
              <a:t>The first will succeed</a:t>
            </a:r>
          </a:p>
          <a:p>
            <a:pPr lvl="1"/>
            <a:r>
              <a:rPr lang="en-GB" dirty="0"/>
              <a:t>Subsequent attempts will block</a:t>
            </a:r>
          </a:p>
          <a:p>
            <a:r>
              <a:rPr lang="en-GB" dirty="0"/>
              <a:t>Use V/post operation to release the lock</a:t>
            </a:r>
          </a:p>
          <a:p>
            <a:pPr lvl="1"/>
            <a:r>
              <a:rPr lang="en-GB" dirty="0"/>
              <a:t>Restore semaphore count to non-negative</a:t>
            </a:r>
          </a:p>
          <a:p>
            <a:pPr lvl="1"/>
            <a:r>
              <a:rPr lang="en-GB" dirty="0"/>
              <a:t>If any threads are waiting, unblock the first in line</a:t>
            </a:r>
          </a:p>
        </p:txBody>
      </p:sp>
    </p:spTree>
    <p:extLst>
      <p:ext uri="{BB962C8B-B14F-4D97-AF65-F5344CB8AC3E}">
        <p14:creationId xmlns:p14="http://schemas.microsoft.com/office/powerpoint/2010/main" val="391230544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01638"/>
            <a:ext cx="8229600" cy="1143000"/>
          </a:xfrm>
        </p:spPr>
        <p:txBody>
          <a:bodyPr/>
          <a:lstStyle/>
          <a:p>
            <a:r>
              <a:rPr lang="en-GB" dirty="0"/>
              <a:t>Using Semaphores for Notifications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Initialize semaphore count to zero</a:t>
            </a:r>
          </a:p>
          <a:p>
            <a:pPr lvl="1"/>
            <a:r>
              <a:rPr lang="en-GB" dirty="0"/>
              <a:t>Count reflects # of completed events</a:t>
            </a:r>
          </a:p>
          <a:p>
            <a:r>
              <a:rPr lang="en-GB" dirty="0"/>
              <a:t>Use P/wait operation to await completion</a:t>
            </a:r>
          </a:p>
          <a:p>
            <a:pPr lvl="1"/>
            <a:r>
              <a:rPr lang="en-GB" dirty="0"/>
              <a:t>If already posted, it will return immediately</a:t>
            </a:r>
          </a:p>
          <a:p>
            <a:pPr lvl="1"/>
            <a:r>
              <a:rPr lang="en-GB" dirty="0"/>
              <a:t>Else all callers will block until V/post is called</a:t>
            </a:r>
          </a:p>
          <a:p>
            <a:r>
              <a:rPr lang="en-GB" dirty="0"/>
              <a:t>Use V/post operation to signal completion</a:t>
            </a:r>
          </a:p>
          <a:p>
            <a:pPr lvl="1"/>
            <a:r>
              <a:rPr lang="en-GB" dirty="0"/>
              <a:t>Increment the count</a:t>
            </a:r>
          </a:p>
          <a:p>
            <a:pPr lvl="1"/>
            <a:r>
              <a:rPr lang="en-GB" dirty="0"/>
              <a:t>If any threads are waiting, unblock the first in line</a:t>
            </a:r>
          </a:p>
          <a:p>
            <a:r>
              <a:rPr lang="en-GB" dirty="0"/>
              <a:t>One signal per wait: no broadcasts</a:t>
            </a:r>
          </a:p>
        </p:txBody>
      </p:sp>
    </p:spTree>
    <p:extLst>
      <p:ext uri="{BB962C8B-B14F-4D97-AF65-F5344CB8AC3E}">
        <p14:creationId xmlns:p14="http://schemas.microsoft.com/office/powerpoint/2010/main" val="295059346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Semaphores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GB" dirty="0"/>
              <a:t>Initialize semaphore count to ...</a:t>
            </a:r>
          </a:p>
          <a:p>
            <a:pPr lvl="1"/>
            <a:r>
              <a:rPr lang="en-GB" dirty="0"/>
              <a:t>Count reflects # of available resources</a:t>
            </a:r>
          </a:p>
          <a:p>
            <a:r>
              <a:rPr lang="en-GB" dirty="0"/>
              <a:t>Use P/wait operation to consume a resource</a:t>
            </a:r>
          </a:p>
          <a:p>
            <a:pPr lvl="1"/>
            <a:r>
              <a:rPr lang="en-GB" dirty="0"/>
              <a:t>If available, it will return immediately</a:t>
            </a:r>
          </a:p>
          <a:p>
            <a:pPr lvl="1"/>
            <a:r>
              <a:rPr lang="en-GB" dirty="0"/>
              <a:t>Else all callers will block until V/post is called</a:t>
            </a:r>
          </a:p>
          <a:p>
            <a:r>
              <a:rPr lang="en-GB" dirty="0"/>
              <a:t>Use V/post operation to produce a resource</a:t>
            </a:r>
          </a:p>
          <a:p>
            <a:pPr lvl="1"/>
            <a:r>
              <a:rPr lang="en-GB" dirty="0"/>
              <a:t>Increment the count</a:t>
            </a:r>
          </a:p>
          <a:p>
            <a:pPr lvl="1"/>
            <a:r>
              <a:rPr lang="en-GB" dirty="0"/>
              <a:t>If any threads are waiting, unblock the first in line</a:t>
            </a:r>
          </a:p>
          <a:p>
            <a:r>
              <a:rPr lang="en-GB" dirty="0"/>
              <a:t>One signal per wait: no broadcasts</a:t>
            </a:r>
          </a:p>
        </p:txBody>
      </p:sp>
    </p:spTree>
    <p:extLst>
      <p:ext uri="{BB962C8B-B14F-4D97-AF65-F5344CB8AC3E}">
        <p14:creationId xmlns:p14="http://schemas.microsoft.com/office/powerpoint/2010/main" val="20144613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0" y="368300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Semaphores For Mutual Exclusion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879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3000"/>
              </a:lnSpc>
              <a:buFontTx/>
              <a:buNone/>
            </a:pPr>
            <a:r>
              <a:rPr lang="en-US" sz="1600" dirty="0" err="1"/>
              <a:t>struct</a:t>
            </a:r>
            <a:r>
              <a:rPr lang="en-US" sz="1600" dirty="0"/>
              <a:t> account {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</a:t>
            </a:r>
            <a:r>
              <a:rPr lang="en-US" sz="1600" dirty="0" err="1"/>
              <a:t>struct</a:t>
            </a:r>
            <a:r>
              <a:rPr lang="en-US" sz="1600" dirty="0"/>
              <a:t> semaphore s;		/* initialize count to 1, queue empty, lock 0	*/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balance;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…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};</a:t>
            </a:r>
          </a:p>
          <a:p>
            <a:pPr>
              <a:lnSpc>
                <a:spcPct val="83000"/>
              </a:lnSpc>
              <a:buFontTx/>
              <a:buNone/>
            </a:pPr>
            <a:endParaRPr lang="en-US" sz="1600" dirty="0"/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write_check</a:t>
            </a:r>
            <a:r>
              <a:rPr lang="en-US" sz="1600" dirty="0"/>
              <a:t>( </a:t>
            </a:r>
            <a:r>
              <a:rPr lang="en-US" sz="1600" dirty="0" err="1"/>
              <a:t>struct</a:t>
            </a:r>
            <a:r>
              <a:rPr lang="en-US" sz="1600" dirty="0"/>
              <a:t> account *a, </a:t>
            </a:r>
            <a:r>
              <a:rPr lang="en-US" sz="1600" dirty="0" err="1"/>
              <a:t>int</a:t>
            </a:r>
            <a:r>
              <a:rPr lang="en-US" sz="1600" dirty="0"/>
              <a:t> amount ) {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ret;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rgbClr val="33CC33"/>
                </a:solidFill>
              </a:rPr>
              <a:t>wait( &amp;a-&gt;semaphore );		/* get exclusive access to the account		*/</a:t>
            </a:r>
          </a:p>
          <a:p>
            <a:pPr>
              <a:lnSpc>
                <a:spcPct val="83000"/>
              </a:lnSpc>
              <a:buFontTx/>
              <a:buNone/>
            </a:pPr>
            <a:endParaRPr lang="en-US" sz="1600" dirty="0">
              <a:solidFill>
                <a:srgbClr val="33CC33"/>
              </a:solidFill>
            </a:endParaRP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		</a:t>
            </a:r>
            <a:r>
              <a:rPr lang="en-US" sz="1600" dirty="0">
                <a:solidFill>
                  <a:srgbClr val="FF3300"/>
                </a:solidFill>
              </a:rPr>
              <a:t>if ( a-&gt;balance &gt;= amount ) {	/* check for adequate funds		*/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>
                <a:solidFill>
                  <a:srgbClr val="FF3300"/>
                </a:solidFill>
              </a:rPr>
              <a:t>				amount -= balance;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>
                <a:solidFill>
                  <a:srgbClr val="FF3300"/>
                </a:solidFill>
              </a:rPr>
              <a:t>				ret = amount;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>
                <a:solidFill>
                  <a:srgbClr val="FF3300"/>
                </a:solidFill>
              </a:rPr>
              <a:t>			} else {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>
                <a:solidFill>
                  <a:srgbClr val="FF3300"/>
                </a:solidFill>
              </a:rPr>
              <a:t>				ret = -1;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>
                <a:solidFill>
                  <a:srgbClr val="FF3300"/>
                </a:solidFill>
              </a:rPr>
              <a:t>				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rgbClr val="33CC33"/>
                </a:solidFill>
              </a:rPr>
              <a:t>post( &amp;a-&gt;semaphore );		/* release access to the account			*/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return( ret );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}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171548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19" dur="100" fill="hold"/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" fill="hold"/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100" fill="hold"/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30" dur="100" fill="hold"/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1" dur="100" fill="hold"/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0" fill="hold"/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0" fill="hold"/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41" dur="100" fill="hold"/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42" dur="100" fill="hold"/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00" fill="hold"/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0" fill="hold"/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53" dur="100" fill="hold"/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54" dur="100" fill="hold"/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100" fill="hold"/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100" fill="hold"/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64" dur="100" fill="hold"/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65" dur="100" fill="hold"/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0" fill="hold"/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100" fill="hold"/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75" dur="100" fill="hold"/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76" dur="100" fill="hold"/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0" fill="hold"/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7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100" fill="hold"/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87" dur="100" fill="hold"/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88" dur="100" fill="hold"/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0" fill="hold"/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9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100" fill="hold"/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98" dur="100" fill="hold"/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9" dur="100" fill="hold"/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00" fill="hold"/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216000" y="193509"/>
            <a:ext cx="892800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GB" dirty="0"/>
              <a:t>Semaphores for Completion Events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0161" y="1484279"/>
            <a:ext cx="7888320" cy="4631526"/>
          </a:xfrm>
          <a:ln/>
        </p:spPr>
        <p:txBody>
          <a:bodyPr>
            <a:normAutofit lnSpcReduction="10000"/>
          </a:bodyPr>
          <a:lstStyle/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 err="1"/>
              <a:t>struct</a:t>
            </a:r>
            <a:r>
              <a:rPr lang="en-GB" sz="1800" dirty="0"/>
              <a:t> semaphore </a:t>
            </a:r>
            <a:r>
              <a:rPr lang="en-GB" sz="1800" dirty="0" err="1"/>
              <a:t>pipe_semaphore</a:t>
            </a:r>
            <a:r>
              <a:rPr lang="en-GB" sz="1800" dirty="0"/>
              <a:t> = { 0, 0, 0 }; /* count = 0; pipe empty */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/>
              <a:t>char buffer[BUFSIZE]; </a:t>
            </a:r>
            <a:r>
              <a:rPr lang="en-GB" sz="1800" dirty="0" err="1"/>
              <a:t>int</a:t>
            </a:r>
            <a:r>
              <a:rPr lang="en-GB" sz="1800" dirty="0"/>
              <a:t> </a:t>
            </a:r>
            <a:r>
              <a:rPr lang="en-GB" sz="1800" dirty="0" err="1"/>
              <a:t>read_ptr</a:t>
            </a:r>
            <a:r>
              <a:rPr lang="en-GB" sz="1800" dirty="0"/>
              <a:t> = 0, </a:t>
            </a:r>
            <a:r>
              <a:rPr lang="en-GB" sz="1800" dirty="0" err="1"/>
              <a:t>write_ptr</a:t>
            </a:r>
            <a:r>
              <a:rPr lang="en-GB" sz="1800" dirty="0"/>
              <a:t> = 0;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sz="1800" dirty="0"/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/>
              <a:t>char </a:t>
            </a:r>
            <a:r>
              <a:rPr lang="en-GB" sz="1800" dirty="0" err="1"/>
              <a:t>pipe_read_char</a:t>
            </a:r>
            <a:r>
              <a:rPr lang="en-GB" sz="1800" dirty="0"/>
              <a:t>() {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/>
              <a:t>	</a:t>
            </a:r>
            <a:r>
              <a:rPr lang="en-GB" sz="1800" dirty="0">
                <a:solidFill>
                  <a:srgbClr val="FF9900"/>
                </a:solidFill>
              </a:rPr>
              <a:t>wait (&amp;</a:t>
            </a:r>
            <a:r>
              <a:rPr lang="en-GB" sz="1800" dirty="0" err="1">
                <a:solidFill>
                  <a:srgbClr val="FF9900"/>
                </a:solidFill>
              </a:rPr>
              <a:t>pipe_semaphore</a:t>
            </a:r>
            <a:r>
              <a:rPr lang="en-GB" sz="1800" dirty="0">
                <a:solidFill>
                  <a:srgbClr val="FF9900"/>
                </a:solidFill>
              </a:rPr>
              <a:t> );			/* wait for input available	*/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>
                <a:solidFill>
                  <a:srgbClr val="FF9900"/>
                </a:solidFill>
              </a:rPr>
              <a:t>	c = buffer[</a:t>
            </a:r>
            <a:r>
              <a:rPr lang="en-GB" sz="1800" dirty="0" err="1">
                <a:solidFill>
                  <a:srgbClr val="FF9900"/>
                </a:solidFill>
              </a:rPr>
              <a:t>read_ptr</a:t>
            </a:r>
            <a:r>
              <a:rPr lang="en-GB" sz="1800" dirty="0">
                <a:solidFill>
                  <a:srgbClr val="FF9900"/>
                </a:solidFill>
              </a:rPr>
              <a:t>++];			/* get next input character	*/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>
                <a:solidFill>
                  <a:srgbClr val="FF9900"/>
                </a:solidFill>
              </a:rPr>
              <a:t>	if (</a:t>
            </a:r>
            <a:r>
              <a:rPr lang="en-GB" sz="1800" dirty="0" err="1">
                <a:solidFill>
                  <a:srgbClr val="FF9900"/>
                </a:solidFill>
              </a:rPr>
              <a:t>read_ptr</a:t>
            </a:r>
            <a:r>
              <a:rPr lang="en-GB" sz="1800" dirty="0">
                <a:solidFill>
                  <a:srgbClr val="FF9900"/>
                </a:solidFill>
              </a:rPr>
              <a:t> &gt;= BUFSIZE) 			/* circular buffer wrap	*/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>
                <a:solidFill>
                  <a:srgbClr val="FF9900"/>
                </a:solidFill>
              </a:rPr>
              <a:t>		</a:t>
            </a:r>
            <a:r>
              <a:rPr lang="en-GB" sz="1800" dirty="0" err="1">
                <a:solidFill>
                  <a:srgbClr val="FF9900"/>
                </a:solidFill>
              </a:rPr>
              <a:t>read_ptr</a:t>
            </a:r>
            <a:r>
              <a:rPr lang="en-GB" sz="1800" dirty="0">
                <a:solidFill>
                  <a:srgbClr val="FF9900"/>
                </a:solidFill>
              </a:rPr>
              <a:t> -= BUFSIZE;</a:t>
            </a:r>
          </a:p>
          <a:p>
            <a:pPr marL="391686" lvl="1" indent="-195843">
              <a:lnSpc>
                <a:spcPct val="73000"/>
              </a:lnSpc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/>
              <a:t>		</a:t>
            </a:r>
            <a:r>
              <a:rPr lang="en-GB" sz="1800" dirty="0">
                <a:solidFill>
                  <a:srgbClr val="FF9900"/>
                </a:solidFill>
              </a:rPr>
              <a:t>return(c); 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/>
              <a:t>}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sz="1800" dirty="0"/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/>
              <a:t>void </a:t>
            </a:r>
            <a:r>
              <a:rPr lang="en-GB" sz="1800" dirty="0" err="1"/>
              <a:t>pipe_write_string</a:t>
            </a:r>
            <a:r>
              <a:rPr lang="en-GB" sz="1800" dirty="0"/>
              <a:t>( char *</a:t>
            </a:r>
            <a:r>
              <a:rPr lang="en-GB" sz="1800" dirty="0" err="1"/>
              <a:t>buf</a:t>
            </a:r>
            <a:r>
              <a:rPr lang="en-GB" sz="1800" dirty="0"/>
              <a:t>, </a:t>
            </a:r>
            <a:r>
              <a:rPr lang="en-GB" sz="1800" dirty="0" err="1"/>
              <a:t>int</a:t>
            </a:r>
            <a:r>
              <a:rPr lang="en-GB" sz="1800" dirty="0"/>
              <a:t> count ) {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/>
              <a:t>	while( count-- &gt; 0 ) {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/>
              <a:t>		</a:t>
            </a:r>
            <a:r>
              <a:rPr lang="en-GB" sz="1800" dirty="0">
                <a:solidFill>
                  <a:srgbClr val="33CC33"/>
                </a:solidFill>
              </a:rPr>
              <a:t>buffer[</a:t>
            </a:r>
            <a:r>
              <a:rPr lang="en-GB" sz="1800" dirty="0" err="1">
                <a:solidFill>
                  <a:srgbClr val="33CC33"/>
                </a:solidFill>
              </a:rPr>
              <a:t>write_ptr</a:t>
            </a:r>
            <a:r>
              <a:rPr lang="en-GB" sz="1800" dirty="0">
                <a:solidFill>
                  <a:srgbClr val="33CC33"/>
                </a:solidFill>
              </a:rPr>
              <a:t>++] = *</a:t>
            </a:r>
            <a:r>
              <a:rPr lang="en-GB" sz="1800" dirty="0" err="1">
                <a:solidFill>
                  <a:srgbClr val="33CC33"/>
                </a:solidFill>
              </a:rPr>
              <a:t>buf</a:t>
            </a:r>
            <a:r>
              <a:rPr lang="en-GB" sz="1800" dirty="0">
                <a:solidFill>
                  <a:srgbClr val="33CC33"/>
                </a:solidFill>
              </a:rPr>
              <a:t>++;	/* store next character	*/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>
                <a:solidFill>
                  <a:srgbClr val="33CC33"/>
                </a:solidFill>
              </a:rPr>
              <a:t>		if (</a:t>
            </a:r>
            <a:r>
              <a:rPr lang="en-GB" sz="1800" dirty="0" err="1">
                <a:solidFill>
                  <a:srgbClr val="33CC33"/>
                </a:solidFill>
              </a:rPr>
              <a:t>write_ptr</a:t>
            </a:r>
            <a:r>
              <a:rPr lang="en-GB" sz="1800" dirty="0">
                <a:solidFill>
                  <a:srgbClr val="33CC33"/>
                </a:solidFill>
              </a:rPr>
              <a:t> &gt;= BUFSIZE) 	/* circular buffer wrap	*/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>
                <a:solidFill>
                  <a:srgbClr val="33CC33"/>
                </a:solidFill>
              </a:rPr>
              <a:t>			</a:t>
            </a:r>
            <a:r>
              <a:rPr lang="en-GB" sz="1800" dirty="0" err="1">
                <a:solidFill>
                  <a:srgbClr val="33CC33"/>
                </a:solidFill>
              </a:rPr>
              <a:t>write_ptr</a:t>
            </a:r>
            <a:r>
              <a:rPr lang="en-GB" sz="1800" dirty="0">
                <a:solidFill>
                  <a:srgbClr val="33CC33"/>
                </a:solidFill>
              </a:rPr>
              <a:t> -= BUFSIZE;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>
                <a:solidFill>
                  <a:srgbClr val="33CC33"/>
                </a:solidFill>
              </a:rPr>
              <a:t>		post( &amp;</a:t>
            </a:r>
            <a:r>
              <a:rPr lang="en-GB" sz="1800" dirty="0" err="1">
                <a:solidFill>
                  <a:srgbClr val="33CC33"/>
                </a:solidFill>
              </a:rPr>
              <a:t>pipe_semaphore</a:t>
            </a:r>
            <a:r>
              <a:rPr lang="en-GB" sz="1800" dirty="0">
                <a:solidFill>
                  <a:srgbClr val="33CC33"/>
                </a:solidFill>
              </a:rPr>
              <a:t> );		/* signal char available	*/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/>
              <a:t>	}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/>
              <a:t>}			 </a:t>
            </a:r>
          </a:p>
        </p:txBody>
      </p:sp>
    </p:spTree>
    <p:extLst>
      <p:ext uri="{BB962C8B-B14F-4D97-AF65-F5344CB8AC3E}">
        <p14:creationId xmlns:p14="http://schemas.microsoft.com/office/powerpoint/2010/main" val="2092110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100" fill="hold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18" dur="100" fill="hold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9" dur="100" fill="hold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" fill="hold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29" dur="100" fill="hold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30" dur="100" fill="hold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" fill="hold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100" fill="hold"/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40" dur="100" fill="hold"/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41" dur="100" fill="hold"/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" fill="hold"/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1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animClr clrSpc="rgb" dir="cw">
                                      <p:cBhvr>
                                        <p:cTn id="52" dur="1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53" dur="1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100" fill="hold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animClr clrSpc="rgb" dir="cw">
                                      <p:cBhvr>
                                        <p:cTn id="63" dur="100" fill="hold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64" dur="100" fill="hold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100" fill="hold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1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animClr clrSpc="rgb" dir="cw">
                                      <p:cBhvr>
                                        <p:cTn id="74" dur="1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5" dur="1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7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100" fill="hold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animClr clrSpc="rgb" dir="cw">
                                      <p:cBhvr>
                                        <p:cTn id="85" dur="100" fill="hold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86" dur="100" fill="hold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100" fill="hold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100" fill="hold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animClr clrSpc="rgb" dir="cw">
                                      <p:cBhvr>
                                        <p:cTn id="96" dur="100" fill="hold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97" dur="100" fill="hold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100" fill="hold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9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943600" cy="289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void </a:t>
            </a:r>
            <a:r>
              <a:rPr lang="en-US" sz="2000" dirty="0" err="1"/>
              <a:t>sem_wait</a:t>
            </a:r>
            <a:r>
              <a:rPr lang="en-US" sz="2000" dirty="0"/>
              <a:t>(</a:t>
            </a:r>
            <a:r>
              <a:rPr lang="en-US" sz="2000" dirty="0" err="1"/>
              <a:t>sem_t</a:t>
            </a:r>
            <a:r>
              <a:rPr lang="en-US" sz="2000" dirty="0"/>
              <a:t> *s) {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pthread_mutex_lock</a:t>
            </a:r>
            <a:r>
              <a:rPr lang="en-US" sz="2000" dirty="0"/>
              <a:t>(&amp;s-&gt;lock);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while (s-&gt;value &lt;= 0)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		</a:t>
            </a:r>
            <a:r>
              <a:rPr lang="en-US" sz="2000" dirty="0" err="1">
                <a:solidFill>
                  <a:srgbClr val="FF0000"/>
                </a:solidFill>
              </a:rPr>
              <a:t>pthread_cond_wait</a:t>
            </a:r>
            <a:r>
              <a:rPr lang="en-US" sz="2000" dirty="0">
                <a:solidFill>
                  <a:srgbClr val="FF0000"/>
                </a:solidFill>
              </a:rPr>
              <a:t>(&amp;s-&gt;</a:t>
            </a:r>
            <a:r>
              <a:rPr lang="en-US" sz="2000" dirty="0" err="1">
                <a:solidFill>
                  <a:srgbClr val="FF0000"/>
                </a:solidFill>
              </a:rPr>
              <a:t>cond</a:t>
            </a:r>
            <a:r>
              <a:rPr lang="en-US" sz="2000" dirty="0">
                <a:solidFill>
                  <a:srgbClr val="FF0000"/>
                </a:solidFill>
              </a:rPr>
              <a:t>, &amp;s-&gt;lock);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	s-&gt;value--;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pthread_mutex_unlock</a:t>
            </a:r>
            <a:r>
              <a:rPr lang="en-US" sz="2000" dirty="0"/>
              <a:t>(&amp;s-&gt;lock);</a:t>
            </a:r>
          </a:p>
          <a:p>
            <a:pPr>
              <a:buNone/>
            </a:pPr>
            <a:r>
              <a:rPr lang="en-US" sz="2000" dirty="0"/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86200" y="3962400"/>
            <a:ext cx="49530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void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sem_post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sem_t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*s)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pthread_mutex_lock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(&amp;s-&gt;lock);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>
                <a:latin typeface="Times New Roman"/>
                <a:cs typeface="Times New Roman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s-&gt;value++;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pthread_cond_signal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(&amp;s-&gt;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>
                <a:latin typeface="Times New Roman"/>
                <a:cs typeface="Times New Roman"/>
              </a:rPr>
              <a:t>	</a:t>
            </a:r>
            <a:r>
              <a:rPr lang="en-US" sz="2000" dirty="0" err="1">
                <a:latin typeface="Times New Roman"/>
                <a:cs typeface="Times New Roman"/>
              </a:rPr>
              <a:t>pthread_mutex_unlock</a:t>
            </a:r>
            <a:r>
              <a:rPr lang="en-US" sz="2000" dirty="0">
                <a:latin typeface="Times New Roman"/>
                <a:cs typeface="Times New Roman"/>
              </a:rPr>
              <a:t>(&amp;s-&gt;lock)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6930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Limitations of Semaphores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Semaphores are a very </a:t>
            </a:r>
            <a:r>
              <a:rPr lang="en-GB" dirty="0" err="1"/>
              <a:t>spartan</a:t>
            </a:r>
            <a:r>
              <a:rPr lang="en-GB" dirty="0"/>
              <a:t> mechanism</a:t>
            </a:r>
          </a:p>
          <a:p>
            <a:pPr lvl="1"/>
            <a:r>
              <a:rPr lang="en-GB" dirty="0"/>
              <a:t>They are simple, and have few features</a:t>
            </a:r>
          </a:p>
          <a:p>
            <a:pPr lvl="1"/>
            <a:r>
              <a:rPr lang="en-GB" dirty="0"/>
              <a:t>More designed for proofs than synchronization</a:t>
            </a:r>
          </a:p>
          <a:p>
            <a:r>
              <a:rPr lang="en-GB" dirty="0"/>
              <a:t>They lack many practical synchronization features</a:t>
            </a:r>
          </a:p>
          <a:p>
            <a:pPr lvl="1"/>
            <a:r>
              <a:rPr lang="en-GB" dirty="0"/>
              <a:t>It is easy to deadlock with semaphores</a:t>
            </a:r>
          </a:p>
          <a:p>
            <a:pPr lvl="1"/>
            <a:r>
              <a:rPr lang="en-GB" dirty="0"/>
              <a:t>One cannot check the lock without blocking</a:t>
            </a:r>
          </a:p>
          <a:p>
            <a:pPr lvl="1"/>
            <a:r>
              <a:rPr lang="en-GB" dirty="0"/>
              <a:t>They do not support reader/writer shared access</a:t>
            </a:r>
          </a:p>
          <a:p>
            <a:pPr lvl="1"/>
            <a:r>
              <a:rPr lang="en-GB" dirty="0"/>
              <a:t>No way to recover from a wedged V operation</a:t>
            </a:r>
          </a:p>
          <a:p>
            <a:pPr lvl="1"/>
            <a:r>
              <a:rPr lang="en-GB" dirty="0"/>
              <a:t>No way to deal with priority inheritance</a:t>
            </a:r>
          </a:p>
          <a:p>
            <a:r>
              <a:rPr lang="en-GB" dirty="0"/>
              <a:t>Nonetheless, most </a:t>
            </a:r>
            <a:r>
              <a:rPr lang="en-GB" dirty="0" err="1"/>
              <a:t>OSs</a:t>
            </a:r>
            <a:r>
              <a:rPr lang="en-GB" dirty="0"/>
              <a:t> support them</a:t>
            </a:r>
          </a:p>
        </p:txBody>
      </p:sp>
    </p:spTree>
    <p:extLst>
      <p:ext uri="{BB962C8B-B14F-4D97-AF65-F5344CB8AC3E}">
        <p14:creationId xmlns:p14="http://schemas.microsoft.com/office/powerpoint/2010/main" val="17474991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r>
              <a:rPr lang="en-US" dirty="0"/>
              <a:t>Locking to Solve High Level Synchronization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0"/>
            <a:ext cx="8229600" cy="4525963"/>
          </a:xfrm>
        </p:spPr>
        <p:txBody>
          <a:bodyPr/>
          <a:lstStyle/>
          <a:p>
            <a:r>
              <a:rPr lang="en-US" dirty="0" err="1"/>
              <a:t>Mutexes</a:t>
            </a:r>
            <a:r>
              <a:rPr lang="en-US" dirty="0"/>
              <a:t> and object level locking</a:t>
            </a:r>
          </a:p>
          <a:p>
            <a:r>
              <a:rPr lang="en-US" dirty="0"/>
              <a:t>Problems with locking</a:t>
            </a:r>
          </a:p>
          <a:p>
            <a:r>
              <a:rPr lang="en-US" dirty="0"/>
              <a:t>Solving the problems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42768" y="642938"/>
            <a:ext cx="6970931" cy="1350962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77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Linux/Unix locking mechanism</a:t>
            </a:r>
          </a:p>
          <a:p>
            <a:r>
              <a:rPr lang="en-US" dirty="0"/>
              <a:t>Intended to lock sections of code</a:t>
            </a:r>
          </a:p>
          <a:p>
            <a:pPr lvl="1"/>
            <a:r>
              <a:rPr lang="en-US" dirty="0"/>
              <a:t>Locks expected to be held briefly</a:t>
            </a:r>
          </a:p>
          <a:p>
            <a:r>
              <a:rPr lang="en-US" dirty="0"/>
              <a:t>Typically for multiple threads of the same process</a:t>
            </a:r>
          </a:p>
          <a:p>
            <a:r>
              <a:rPr lang="en-US" dirty="0"/>
              <a:t>Low overhead and very general</a:t>
            </a:r>
          </a:p>
        </p:txBody>
      </p:sp>
    </p:spTree>
    <p:extLst>
      <p:ext uri="{BB962C8B-B14F-4D97-AF65-F5344CB8AC3E}">
        <p14:creationId xmlns:p14="http://schemas.microsoft.com/office/powerpoint/2010/main" val="1791112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Level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err="1"/>
              <a:t>Mutexes</a:t>
            </a:r>
            <a:r>
              <a:rPr lang="en-US" dirty="0"/>
              <a:t> protect </a:t>
            </a:r>
            <a:r>
              <a:rPr lang="en-US" u="sng" dirty="0"/>
              <a:t>code</a:t>
            </a:r>
            <a:r>
              <a:rPr lang="en-US" dirty="0"/>
              <a:t> critical sections</a:t>
            </a:r>
          </a:p>
          <a:p>
            <a:pPr lvl="1"/>
            <a:r>
              <a:rPr lang="en-US" dirty="0"/>
              <a:t>Brief durations (e.g. nanoseconds, milliseconds)</a:t>
            </a:r>
          </a:p>
          <a:p>
            <a:pPr lvl="1"/>
            <a:r>
              <a:rPr lang="en-US" dirty="0"/>
              <a:t>Other threads operating on the same data</a:t>
            </a:r>
          </a:p>
          <a:p>
            <a:pPr lvl="1"/>
            <a:r>
              <a:rPr lang="en-US" dirty="0"/>
              <a:t>All operating in a single address space</a:t>
            </a:r>
          </a:p>
          <a:p>
            <a:r>
              <a:rPr lang="en-US" dirty="0"/>
              <a:t>Persistent objects (e.g., files) are more difficult</a:t>
            </a:r>
          </a:p>
          <a:p>
            <a:pPr lvl="1"/>
            <a:r>
              <a:rPr lang="en-US" dirty="0"/>
              <a:t>Critical sections are likely to last much longer</a:t>
            </a:r>
          </a:p>
          <a:p>
            <a:pPr lvl="1"/>
            <a:r>
              <a:rPr lang="en-US" dirty="0"/>
              <a:t>Many different programs can operate on them</a:t>
            </a:r>
          </a:p>
          <a:p>
            <a:pPr lvl="1"/>
            <a:r>
              <a:rPr lang="en-US" dirty="0"/>
              <a:t>May not even be running on a single computer</a:t>
            </a:r>
          </a:p>
          <a:p>
            <a:r>
              <a:rPr lang="en-US" dirty="0"/>
              <a:t>Solution: lock objects (rather than code)</a:t>
            </a:r>
          </a:p>
          <a:p>
            <a:pPr lvl="1"/>
            <a:r>
              <a:rPr lang="en-US" dirty="0"/>
              <a:t>Typically somewhat specific to object type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7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611301" y="542422"/>
            <a:ext cx="1918090" cy="6747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Locks</a:t>
            </a:r>
          </a:p>
          <a:p>
            <a:r>
              <a:rPr lang="en-US" dirty="0"/>
              <a:t>Semaphores </a:t>
            </a:r>
          </a:p>
          <a:p>
            <a:r>
              <a:rPr lang="en-US" dirty="0" err="1"/>
              <a:t>Mutexes</a:t>
            </a:r>
            <a:r>
              <a:rPr lang="en-US" dirty="0"/>
              <a:t> and object locking</a:t>
            </a:r>
          </a:p>
          <a:p>
            <a:r>
              <a:rPr lang="en-US" dirty="0"/>
              <a:t>Getting good performance with locking</a:t>
            </a:r>
          </a:p>
        </p:txBody>
      </p:sp>
    </p:spTree>
    <p:extLst>
      <p:ext uri="{BB962C8B-B14F-4D97-AF65-F5344CB8AC3E}">
        <p14:creationId xmlns:p14="http://schemas.microsoft.com/office/powerpoint/2010/main" val="3708351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File Descriptor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flock(</a:t>
            </a:r>
            <a:r>
              <a:rPr lang="en-US" b="1" i="1" dirty="0" err="1"/>
              <a:t>fd</a:t>
            </a:r>
            <a:r>
              <a:rPr lang="en-US" b="1" dirty="0"/>
              <a:t>, </a:t>
            </a:r>
            <a:r>
              <a:rPr lang="en-US" b="1" i="1" dirty="0"/>
              <a:t>operation</a:t>
            </a:r>
            <a:r>
              <a:rPr lang="en-US" b="1" dirty="0"/>
              <a:t>)</a:t>
            </a:r>
          </a:p>
          <a:p>
            <a:r>
              <a:rPr lang="en-US" sz="2800" dirty="0"/>
              <a:t>Supported </a:t>
            </a:r>
            <a:r>
              <a:rPr lang="en-US" sz="2800" i="1" dirty="0"/>
              <a:t>operation</a:t>
            </a:r>
            <a:r>
              <a:rPr lang="en-US" sz="2800" dirty="0"/>
              <a:t>s:</a:t>
            </a:r>
          </a:p>
          <a:p>
            <a:pPr lvl="1"/>
            <a:r>
              <a:rPr lang="en-US" sz="2400" dirty="0"/>
              <a:t>LOCK_SH … shared lock (multiple allowed)</a:t>
            </a:r>
          </a:p>
          <a:p>
            <a:pPr lvl="1"/>
            <a:r>
              <a:rPr lang="en-US" sz="2400" dirty="0"/>
              <a:t>LOCK_EX … exclusive lock (one at a time)</a:t>
            </a:r>
          </a:p>
          <a:p>
            <a:pPr lvl="1"/>
            <a:r>
              <a:rPr lang="en-US" sz="2400" dirty="0"/>
              <a:t>LOCK_UN … release a lock</a:t>
            </a:r>
          </a:p>
          <a:p>
            <a:r>
              <a:rPr lang="en-US" sz="2800" dirty="0"/>
              <a:t>Lock applies to open instances of same </a:t>
            </a:r>
            <a:r>
              <a:rPr lang="en-US" sz="2800" i="1" dirty="0" err="1"/>
              <a:t>fd</a:t>
            </a:r>
            <a:endParaRPr lang="en-US" sz="2800" i="1" dirty="0"/>
          </a:p>
          <a:p>
            <a:pPr lvl="1"/>
            <a:r>
              <a:rPr lang="en-US" sz="2400" dirty="0"/>
              <a:t>Lock passes with the relevant </a:t>
            </a:r>
            <a:r>
              <a:rPr lang="en-US" sz="2400" dirty="0" err="1"/>
              <a:t>fd</a:t>
            </a:r>
            <a:endParaRPr lang="en-US" sz="2400" dirty="0"/>
          </a:p>
          <a:p>
            <a:pPr lvl="1"/>
            <a:r>
              <a:rPr lang="en-US" sz="2400" dirty="0"/>
              <a:t>Distinct opens are not affected</a:t>
            </a:r>
          </a:p>
          <a:p>
            <a:r>
              <a:rPr lang="en-US" sz="2800" dirty="0"/>
              <a:t>Locking with flock() is purely advisory</a:t>
            </a:r>
          </a:p>
          <a:p>
            <a:pPr lvl="1"/>
            <a:r>
              <a:rPr lang="en-US" sz="2400" dirty="0"/>
              <a:t>Does not prevent reads, writes, unlinks</a:t>
            </a:r>
          </a:p>
          <a:p>
            <a:pPr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248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Advisory vs Enforced Locking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u="sng" dirty="0"/>
              <a:t>Enforced</a:t>
            </a:r>
            <a:r>
              <a:rPr lang="en-GB" dirty="0"/>
              <a:t> locking</a:t>
            </a:r>
          </a:p>
          <a:p>
            <a:pPr lvl="1"/>
            <a:r>
              <a:rPr lang="en-GB" dirty="0"/>
              <a:t>Done within the implementation of object methods</a:t>
            </a:r>
          </a:p>
          <a:p>
            <a:pPr lvl="1"/>
            <a:r>
              <a:rPr lang="en-GB" dirty="0"/>
              <a:t>Guaranteed to happen, whether or not user wants it</a:t>
            </a:r>
          </a:p>
          <a:p>
            <a:pPr lvl="1"/>
            <a:r>
              <a:rPr lang="en-GB" dirty="0"/>
              <a:t>May sometimes be too conservative</a:t>
            </a:r>
          </a:p>
          <a:p>
            <a:r>
              <a:rPr lang="en-GB" u="sng" dirty="0"/>
              <a:t>Advisory</a:t>
            </a:r>
            <a:r>
              <a:rPr lang="en-GB" dirty="0"/>
              <a:t> locking</a:t>
            </a:r>
          </a:p>
          <a:p>
            <a:pPr lvl="1"/>
            <a:r>
              <a:rPr lang="en-GB" dirty="0"/>
              <a:t>A convention that “good guys” are expected to follow</a:t>
            </a:r>
          </a:p>
          <a:p>
            <a:pPr lvl="1"/>
            <a:r>
              <a:rPr lang="en-GB" dirty="0"/>
              <a:t>Users expected to lock object before calling methods</a:t>
            </a:r>
          </a:p>
          <a:p>
            <a:pPr lvl="1"/>
            <a:r>
              <a:rPr lang="en-GB" dirty="0"/>
              <a:t>Gives users flexibility in what to lock, when</a:t>
            </a:r>
          </a:p>
          <a:p>
            <a:pPr lvl="1"/>
            <a:r>
              <a:rPr lang="en-GB" dirty="0"/>
              <a:t>Gives users more freedom to do it wrong (or not at all)</a:t>
            </a:r>
          </a:p>
          <a:p>
            <a:pPr lvl="1"/>
            <a:r>
              <a:rPr lang="en-GB" dirty="0" err="1"/>
              <a:t>Mutexes</a:t>
            </a:r>
            <a:r>
              <a:rPr lang="en-GB" dirty="0"/>
              <a:t> and flocks() are advisory locks</a:t>
            </a:r>
          </a:p>
        </p:txBody>
      </p:sp>
    </p:spTree>
    <p:extLst>
      <p:ext uri="{BB962C8B-B14F-4D97-AF65-F5344CB8AC3E}">
        <p14:creationId xmlns:p14="http://schemas.microsoft.com/office/powerpoint/2010/main" val="340504280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Ranged File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b="1" dirty="0" err="1"/>
              <a:t>int</a:t>
            </a:r>
            <a:r>
              <a:rPr lang="en-US" sz="2800" b="1" dirty="0"/>
              <a:t> </a:t>
            </a:r>
            <a:r>
              <a:rPr lang="en-US" sz="2800" b="1" dirty="0" err="1"/>
              <a:t>lockf(</a:t>
            </a:r>
            <a:r>
              <a:rPr lang="en-US" sz="2800" b="1" i="1" dirty="0" err="1"/>
              <a:t>fd</a:t>
            </a:r>
            <a:r>
              <a:rPr lang="en-US" sz="2800" b="1" dirty="0"/>
              <a:t>, </a:t>
            </a:r>
            <a:r>
              <a:rPr lang="en-US" sz="2800" b="1" i="1" dirty="0" err="1"/>
              <a:t>cmd</a:t>
            </a:r>
            <a:r>
              <a:rPr lang="en-US" sz="2800" b="1" i="1" dirty="0"/>
              <a:t>, offset, </a:t>
            </a:r>
            <a:r>
              <a:rPr lang="en-US" sz="2800" b="1" i="1" dirty="0" err="1"/>
              <a:t>len</a:t>
            </a:r>
            <a:r>
              <a:rPr lang="en-US" sz="2800" b="1" dirty="0"/>
              <a:t>)</a:t>
            </a:r>
          </a:p>
          <a:p>
            <a:r>
              <a:rPr lang="en-US" sz="2400" dirty="0"/>
              <a:t>Supported </a:t>
            </a:r>
            <a:r>
              <a:rPr lang="en-US" sz="2400" i="1" dirty="0" err="1"/>
              <a:t>cmds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F_LOCK … get/wait for an exclusive lock</a:t>
            </a:r>
          </a:p>
          <a:p>
            <a:pPr lvl="1"/>
            <a:r>
              <a:rPr lang="en-US" sz="2000" dirty="0"/>
              <a:t>F_ULOCK … release a lock</a:t>
            </a:r>
          </a:p>
          <a:p>
            <a:pPr lvl="1"/>
            <a:r>
              <a:rPr lang="en-US" sz="2000" dirty="0"/>
              <a:t>F_TEST/F_TLOCK … test, or non-blocking request</a:t>
            </a:r>
          </a:p>
          <a:p>
            <a:pPr lvl="1"/>
            <a:r>
              <a:rPr lang="en-US" sz="2000" i="1" dirty="0"/>
              <a:t>offset/</a:t>
            </a:r>
            <a:r>
              <a:rPr lang="en-US" sz="2000" i="1" dirty="0" err="1"/>
              <a:t>len</a:t>
            </a:r>
            <a:r>
              <a:rPr lang="en-US" sz="2000" dirty="0"/>
              <a:t> specifies portion of file to be locked</a:t>
            </a:r>
          </a:p>
          <a:p>
            <a:r>
              <a:rPr lang="en-US" sz="2400" dirty="0"/>
              <a:t>Lock applies to file (not the open instance)</a:t>
            </a:r>
            <a:endParaRPr lang="en-US" sz="2400" i="1" dirty="0"/>
          </a:p>
          <a:p>
            <a:pPr lvl="1"/>
            <a:r>
              <a:rPr lang="en-US" sz="2000" dirty="0"/>
              <a:t>Process specific</a:t>
            </a:r>
          </a:p>
          <a:p>
            <a:pPr lvl="1"/>
            <a:r>
              <a:rPr lang="en-US" sz="2000" dirty="0"/>
              <a:t>Closing any </a:t>
            </a:r>
            <a:r>
              <a:rPr lang="en-US" sz="2000" dirty="0" err="1"/>
              <a:t>fd</a:t>
            </a:r>
            <a:r>
              <a:rPr lang="en-US" sz="2000" dirty="0"/>
              <a:t> for the file releases for all of a process’ </a:t>
            </a:r>
            <a:r>
              <a:rPr lang="en-US" sz="2000" dirty="0" err="1"/>
              <a:t>fds</a:t>
            </a:r>
            <a:r>
              <a:rPr lang="en-US" sz="2000" dirty="0"/>
              <a:t> for that file</a:t>
            </a:r>
          </a:p>
          <a:p>
            <a:r>
              <a:rPr lang="en-US" sz="2400" dirty="0"/>
              <a:t>Locking may be enforced</a:t>
            </a:r>
          </a:p>
          <a:p>
            <a:pPr lvl="1"/>
            <a:r>
              <a:rPr lang="en-US" sz="2000" dirty="0"/>
              <a:t>Depending on the underlying file system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5636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and overhead</a:t>
            </a:r>
          </a:p>
          <a:p>
            <a:r>
              <a:rPr lang="en-US" dirty="0"/>
              <a:t>Contention</a:t>
            </a:r>
          </a:p>
          <a:p>
            <a:pPr lvl="1"/>
            <a:r>
              <a:rPr lang="en-US" dirty="0"/>
              <a:t>Convoy formation</a:t>
            </a:r>
          </a:p>
          <a:p>
            <a:pPr lvl="1"/>
            <a:r>
              <a:rPr lang="en-US" dirty="0"/>
              <a:t>Priority inversion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71468" y="553767"/>
            <a:ext cx="5002431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21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Locking often performed as an OS system call</a:t>
            </a:r>
          </a:p>
          <a:p>
            <a:pPr lvl="1"/>
            <a:r>
              <a:rPr lang="en-US" dirty="0"/>
              <a:t>Particularly for enforced locking</a:t>
            </a:r>
          </a:p>
          <a:p>
            <a:r>
              <a:rPr lang="en-US" dirty="0"/>
              <a:t>Typical system call overheads for lock operations</a:t>
            </a:r>
          </a:p>
          <a:p>
            <a:r>
              <a:rPr lang="en-US" dirty="0"/>
              <a:t>If they are called frequently, high overheads</a:t>
            </a:r>
          </a:p>
          <a:p>
            <a:r>
              <a:rPr lang="en-US" dirty="0"/>
              <a:t>Even if not in OS, extra instructions run to lock and unlock</a:t>
            </a:r>
          </a:p>
        </p:txBody>
      </p:sp>
    </p:spTree>
    <p:extLst>
      <p:ext uri="{BB962C8B-B14F-4D97-AF65-F5344CB8AC3E}">
        <p14:creationId xmlns:p14="http://schemas.microsoft.com/office/powerpoint/2010/main" val="3161374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300"/>
            <a:ext cx="8229600" cy="4525963"/>
          </a:xfrm>
        </p:spPr>
        <p:txBody>
          <a:bodyPr/>
          <a:lstStyle/>
          <a:p>
            <a:r>
              <a:rPr lang="en-US" dirty="0"/>
              <a:t>Locking called when you need to protect critical sections to ensure correctness</a:t>
            </a:r>
          </a:p>
          <a:p>
            <a:r>
              <a:rPr lang="en-US" dirty="0"/>
              <a:t>Many critical sections are very brief</a:t>
            </a:r>
          </a:p>
          <a:p>
            <a:pPr lvl="1"/>
            <a:r>
              <a:rPr lang="en-US" dirty="0"/>
              <a:t>In and out in a matter of </a:t>
            </a:r>
            <a:r>
              <a:rPr lang="en-US" dirty="0" err="1"/>
              <a:t>nano</a:t>
            </a:r>
            <a:r>
              <a:rPr lang="en-US" dirty="0"/>
              <a:t>-seconds</a:t>
            </a:r>
          </a:p>
          <a:p>
            <a:r>
              <a:rPr lang="en-US" dirty="0"/>
              <a:t>Overhead of the locking operation may be much higher than time spent in critical section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59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You Don’t Get Your Lock?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you block</a:t>
            </a:r>
          </a:p>
          <a:p>
            <a:r>
              <a:rPr lang="en-US" dirty="0"/>
              <a:t>Blocking is much more expensive than getting a lock</a:t>
            </a:r>
          </a:p>
          <a:p>
            <a:pPr lvl="1"/>
            <a:r>
              <a:rPr lang="en-US" dirty="0"/>
              <a:t>E.g., 1000x</a:t>
            </a:r>
          </a:p>
          <a:p>
            <a:pPr lvl="1"/>
            <a:r>
              <a:rPr lang="en-US" dirty="0"/>
              <a:t>Micro-seconds to yield and context switch</a:t>
            </a:r>
          </a:p>
          <a:p>
            <a:pPr lvl="1"/>
            <a:r>
              <a:rPr lang="en-US" dirty="0"/>
              <a:t>Milliseconds if swapped-out or a queue forms</a:t>
            </a:r>
          </a:p>
          <a:p>
            <a:r>
              <a:rPr lang="en-US" dirty="0"/>
              <a:t>Performance depends on conflict probability</a:t>
            </a:r>
          </a:p>
          <a:p>
            <a:pPr lvl="1">
              <a:buNone/>
            </a:pPr>
            <a:r>
              <a:rPr lang="en-US" dirty="0" err="1"/>
              <a:t>C</a:t>
            </a:r>
            <a:r>
              <a:rPr lang="en-US" baseline="-25000" dirty="0" err="1"/>
              <a:t>expected</a:t>
            </a:r>
            <a:r>
              <a:rPr lang="en-US" dirty="0"/>
              <a:t> = (</a:t>
            </a:r>
            <a:r>
              <a:rPr lang="en-US" dirty="0" err="1"/>
              <a:t>C</a:t>
            </a:r>
            <a:r>
              <a:rPr lang="en-US" baseline="-25000" dirty="0" err="1"/>
              <a:t>block</a:t>
            </a:r>
            <a:r>
              <a:rPr lang="en-US" dirty="0"/>
              <a:t> * </a:t>
            </a:r>
            <a:r>
              <a:rPr lang="en-US" dirty="0" err="1"/>
              <a:t>P</a:t>
            </a:r>
            <a:r>
              <a:rPr lang="en-US" baseline="-25000" dirty="0" err="1"/>
              <a:t>conflict</a:t>
            </a:r>
            <a:r>
              <a:rPr lang="en-US" dirty="0"/>
              <a:t>) + (</a:t>
            </a:r>
            <a:r>
              <a:rPr lang="en-US" dirty="0" err="1"/>
              <a:t>C</a:t>
            </a:r>
            <a:r>
              <a:rPr lang="en-US" baseline="-25000" dirty="0" err="1"/>
              <a:t>get</a:t>
            </a:r>
            <a:r>
              <a:rPr lang="en-US" dirty="0"/>
              <a:t> * (1 – </a:t>
            </a:r>
            <a:r>
              <a:rPr lang="en-US" dirty="0" err="1"/>
              <a:t>P</a:t>
            </a:r>
            <a:r>
              <a:rPr lang="en-US" baseline="-25000" dirty="0" err="1"/>
              <a:t>conflict</a:t>
            </a:r>
            <a:r>
              <a:rPr lang="en-US" dirty="0"/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66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Riddle of Parallelism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Parallelism allows better overall performance</a:t>
            </a:r>
          </a:p>
          <a:p>
            <a:pPr lvl="1"/>
            <a:r>
              <a:rPr lang="en-GB" dirty="0"/>
              <a:t>If one task is blocked, CPU runs another</a:t>
            </a:r>
          </a:p>
          <a:p>
            <a:pPr lvl="1"/>
            <a:r>
              <a:rPr lang="en-GB" dirty="0"/>
              <a:t>So you must be able to run another</a:t>
            </a:r>
          </a:p>
          <a:p>
            <a:r>
              <a:rPr lang="en-GB" dirty="0"/>
              <a:t>But concurrent use of shared resources is difficult</a:t>
            </a:r>
          </a:p>
          <a:p>
            <a:pPr lvl="1"/>
            <a:r>
              <a:rPr lang="en-GB" dirty="0"/>
              <a:t>So we protect critical sections for those resources by locking</a:t>
            </a:r>
          </a:p>
          <a:p>
            <a:r>
              <a:rPr lang="en-GB" dirty="0"/>
              <a:t>But critical sections serialize tasks</a:t>
            </a:r>
          </a:p>
          <a:p>
            <a:pPr lvl="1"/>
            <a:r>
              <a:rPr lang="en-GB" dirty="0"/>
              <a:t>Meaning other tasks are blocked</a:t>
            </a:r>
          </a:p>
          <a:p>
            <a:r>
              <a:rPr lang="en-GB" dirty="0"/>
              <a:t>Which eliminates parallelism</a:t>
            </a:r>
          </a:p>
        </p:txBody>
      </p:sp>
    </p:spTree>
    <p:extLst>
      <p:ext uri="{BB962C8B-B14F-4D97-AF65-F5344CB8AC3E}">
        <p14:creationId xmlns:p14="http://schemas.microsoft.com/office/powerpoint/2010/main" val="12554998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638"/>
            <a:ext cx="8229600" cy="1143000"/>
          </a:xfrm>
        </p:spPr>
        <p:txBody>
          <a:bodyPr/>
          <a:lstStyle/>
          <a:p>
            <a:r>
              <a:rPr lang="en-US" dirty="0"/>
              <a:t>What If Everyone Needs One Resource?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One process gets the resource</a:t>
            </a:r>
          </a:p>
          <a:p>
            <a:r>
              <a:rPr lang="en-GB" sz="2800" dirty="0"/>
              <a:t>Other processes get in line behind him </a:t>
            </a:r>
          </a:p>
          <a:p>
            <a:pPr lvl="1"/>
            <a:r>
              <a:rPr lang="en-GB" sz="2400" dirty="0"/>
              <a:t>Forming a </a:t>
            </a:r>
            <a:r>
              <a:rPr lang="en-GB" sz="2400" i="1" dirty="0"/>
              <a:t>convoy</a:t>
            </a:r>
            <a:endParaRPr lang="en-GB" sz="2400" dirty="0"/>
          </a:p>
          <a:p>
            <a:pPr lvl="1"/>
            <a:r>
              <a:rPr lang="en-GB" sz="2400" dirty="0"/>
              <a:t>Processes in a convoy are all blocked waiting for the resource</a:t>
            </a:r>
          </a:p>
          <a:p>
            <a:r>
              <a:rPr lang="en-GB" sz="2800" dirty="0"/>
              <a:t>Parallelism is eliminated</a:t>
            </a:r>
          </a:p>
          <a:p>
            <a:pPr lvl="1"/>
            <a:r>
              <a:rPr lang="en-GB" sz="2400" dirty="0"/>
              <a:t>B runs after A finishes</a:t>
            </a:r>
          </a:p>
          <a:p>
            <a:pPr lvl="1"/>
            <a:r>
              <a:rPr lang="en-GB" sz="2400" dirty="0"/>
              <a:t>C after B</a:t>
            </a:r>
          </a:p>
          <a:p>
            <a:pPr lvl="1"/>
            <a:r>
              <a:rPr lang="en-GB" sz="2400" dirty="0"/>
              <a:t>And so on, with only one running at a time</a:t>
            </a:r>
          </a:p>
          <a:p>
            <a:r>
              <a:rPr lang="en-GB" sz="2800" dirty="0"/>
              <a:t>That resource becomes a </a:t>
            </a:r>
            <a:r>
              <a:rPr lang="en-GB" sz="2800" i="1" dirty="0"/>
              <a:t>bottleneck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4641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Conflict</a:t>
            </a:r>
          </a:p>
        </p:txBody>
      </p:sp>
      <p:pic>
        <p:nvPicPr>
          <p:cNvPr id="6" name="Content Placeholder 5" descr="conflic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476" y="1219200"/>
            <a:ext cx="7619048" cy="4953000"/>
          </a:xfrm>
        </p:spPr>
      </p:pic>
    </p:spTree>
    <p:extLst>
      <p:ext uri="{BB962C8B-B14F-4D97-AF65-F5344CB8AC3E}">
        <p14:creationId xmlns:p14="http://schemas.microsoft.com/office/powerpoint/2010/main" val="396756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Synchronization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repeat: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Don’t share resources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Turn off interrupts to prevent concurrency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Always access resources with atomic instructions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locks to synchronize access to resources</a:t>
            </a:r>
          </a:p>
          <a:p>
            <a:pPr marL="571500" indent="-514350"/>
            <a:r>
              <a:rPr lang="en-US" dirty="0"/>
              <a:t>If we use locks,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spin loops when your resource is locked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primitives that block you when your resource is locked and wake you later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118968" y="553767"/>
            <a:ext cx="6894731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87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Convoy 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</a:t>
            </a:r>
          </a:p>
          <a:p>
            <a:pPr marL="742950" lvl="2" indent="-342900">
              <a:buNone/>
            </a:pPr>
            <a:r>
              <a:rPr lang="en-US" sz="2800" dirty="0" err="1"/>
              <a:t>P</a:t>
            </a:r>
            <a:r>
              <a:rPr lang="en-US" sz="2800" baseline="-25000" dirty="0" err="1"/>
              <a:t>conflict</a:t>
            </a:r>
            <a:r>
              <a:rPr lang="en-US" sz="2800" dirty="0"/>
              <a:t> = 1 – (1 – (</a:t>
            </a:r>
            <a:r>
              <a:rPr lang="en-US" sz="2800" dirty="0" err="1"/>
              <a:t>T</a:t>
            </a:r>
            <a:r>
              <a:rPr lang="en-US" sz="2800" baseline="-25000" dirty="0" err="1"/>
              <a:t>critical</a:t>
            </a:r>
            <a:r>
              <a:rPr lang="en-US" sz="2800" dirty="0"/>
              <a:t> / </a:t>
            </a:r>
            <a:r>
              <a:rPr lang="en-US" sz="2800" dirty="0" err="1"/>
              <a:t>T</a:t>
            </a:r>
            <a:r>
              <a:rPr lang="en-US" sz="2800" baseline="-25000" dirty="0" err="1"/>
              <a:t>total</a:t>
            </a:r>
            <a:r>
              <a:rPr lang="en-US" sz="2800" dirty="0"/>
              <a:t>))</a:t>
            </a:r>
            <a:r>
              <a:rPr lang="en-US" sz="2800" baseline="30000" dirty="0"/>
              <a:t>threads</a:t>
            </a:r>
            <a:endParaRPr lang="en-US" sz="2800" dirty="0"/>
          </a:p>
          <a:p>
            <a:pPr lvl="1">
              <a:buNone/>
            </a:pPr>
            <a:r>
              <a:rPr lang="en-US" dirty="0"/>
              <a:t>(nobody else in critical section at the same time)</a:t>
            </a:r>
          </a:p>
          <a:p>
            <a:r>
              <a:rPr lang="en-US" dirty="0"/>
              <a:t>Unless a FIFO queue forms</a:t>
            </a:r>
          </a:p>
          <a:p>
            <a:pPr marL="742950" lvl="2" indent="-342900">
              <a:buNone/>
            </a:pPr>
            <a:r>
              <a:rPr lang="en-US" sz="2800" dirty="0" err="1"/>
              <a:t>P</a:t>
            </a:r>
            <a:r>
              <a:rPr lang="en-US" sz="2800" baseline="-25000" dirty="0" err="1"/>
              <a:t>conflict</a:t>
            </a:r>
            <a:r>
              <a:rPr lang="en-US" sz="2800" dirty="0"/>
              <a:t> = 1 – (1 – ((</a:t>
            </a:r>
            <a:r>
              <a:rPr lang="en-US" sz="2800" dirty="0" err="1"/>
              <a:t>T</a:t>
            </a:r>
            <a:r>
              <a:rPr lang="en-US" sz="2800" baseline="-25000" dirty="0" err="1"/>
              <a:t>wait</a:t>
            </a:r>
            <a:r>
              <a:rPr lang="en-US" sz="2800" dirty="0"/>
              <a:t>+</a:t>
            </a:r>
            <a:r>
              <a:rPr lang="en-US" sz="2800" baseline="-25000" dirty="0"/>
              <a:t> </a:t>
            </a:r>
            <a:r>
              <a:rPr lang="en-US" sz="2800" dirty="0" err="1"/>
              <a:t>T</a:t>
            </a:r>
            <a:r>
              <a:rPr lang="en-US" sz="2800" baseline="-25000" dirty="0" err="1"/>
              <a:t>critical</a:t>
            </a:r>
            <a:r>
              <a:rPr lang="en-US" sz="2800" dirty="0"/>
              <a:t>)/ </a:t>
            </a:r>
            <a:r>
              <a:rPr lang="en-US" sz="2800" dirty="0" err="1"/>
              <a:t>T</a:t>
            </a:r>
            <a:r>
              <a:rPr lang="en-US" sz="2800" baseline="-25000" dirty="0" err="1"/>
              <a:t>total</a:t>
            </a:r>
            <a:r>
              <a:rPr lang="en-US" sz="2800" dirty="0" err="1"/>
              <a:t>))</a:t>
            </a:r>
            <a:r>
              <a:rPr lang="en-US" sz="2800" baseline="30000" dirty="0" err="1"/>
              <a:t>threads</a:t>
            </a:r>
            <a:endParaRPr lang="en-US" sz="2800" dirty="0"/>
          </a:p>
          <a:p>
            <a:pPr lvl="1">
              <a:buNone/>
            </a:pPr>
            <a:r>
              <a:rPr lang="en-US" dirty="0"/>
              <a:t>Newcomers have to get into line</a:t>
            </a:r>
          </a:p>
          <a:p>
            <a:pPr lvl="1">
              <a:buNone/>
            </a:pPr>
            <a:r>
              <a:rPr lang="en-US" dirty="0"/>
              <a:t>And an (already huge) </a:t>
            </a:r>
            <a:r>
              <a:rPr lang="en-US" dirty="0" err="1"/>
              <a:t>T</a:t>
            </a:r>
            <a:r>
              <a:rPr lang="en-US" baseline="-25000" dirty="0" err="1"/>
              <a:t>wait</a:t>
            </a:r>
            <a:r>
              <a:rPr lang="en-US" dirty="0"/>
              <a:t> gets even longer</a:t>
            </a:r>
          </a:p>
          <a:p>
            <a:r>
              <a:rPr lang="en-US" dirty="0"/>
              <a:t>If </a:t>
            </a:r>
            <a:r>
              <a:rPr lang="en-US" dirty="0" err="1"/>
              <a:t>T</a:t>
            </a:r>
            <a:r>
              <a:rPr lang="en-US" baseline="-25000" dirty="0" err="1"/>
              <a:t>wait</a:t>
            </a:r>
            <a:r>
              <a:rPr lang="en-US" dirty="0"/>
              <a:t> reaches the mean inter-arrival time</a:t>
            </a:r>
          </a:p>
          <a:p>
            <a:pPr lvl="1">
              <a:buNone/>
            </a:pPr>
            <a:r>
              <a:rPr lang="en-US" dirty="0"/>
              <a:t>The line becomes permanent, parallelism ceases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82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2081" y="298112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3600" dirty="0"/>
              <a:t>Performance: Resource Convoys</a:t>
            </a:r>
          </a:p>
        </p:txBody>
      </p:sp>
      <p:sp>
        <p:nvSpPr>
          <p:cNvPr id="101379" name="Line 3"/>
          <p:cNvSpPr>
            <a:spLocks noChangeShapeType="1"/>
          </p:cNvSpPr>
          <p:nvPr/>
        </p:nvSpPr>
        <p:spPr bwMode="auto">
          <a:xfrm>
            <a:off x="1807200" y="1977328"/>
            <a:ext cx="0" cy="35254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80" name="Line 4"/>
          <p:cNvSpPr>
            <a:spLocks noChangeShapeType="1"/>
          </p:cNvSpPr>
          <p:nvPr/>
        </p:nvSpPr>
        <p:spPr bwMode="auto">
          <a:xfrm>
            <a:off x="1807200" y="5502818"/>
            <a:ext cx="54604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1098720" y="3290746"/>
            <a:ext cx="1330560" cy="36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pPr algn="ctr"/>
            <a:r>
              <a:rPr lang="en-US" dirty="0">
                <a:latin typeface="Arial" charset="0"/>
              </a:rPr>
              <a:t>throughput </a:t>
            </a: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4019040" y="5488417"/>
            <a:ext cx="1382400" cy="36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dirty="0">
                <a:latin typeface="Arial" charset="0"/>
              </a:rPr>
              <a:t>offered load</a:t>
            </a:r>
            <a:endParaRPr lang="en-US" dirty="0"/>
          </a:p>
        </p:txBody>
      </p:sp>
      <p:sp>
        <p:nvSpPr>
          <p:cNvPr id="101383" name="Line 7"/>
          <p:cNvSpPr>
            <a:spLocks noChangeShapeType="1"/>
          </p:cNvSpPr>
          <p:nvPr/>
        </p:nvSpPr>
        <p:spPr bwMode="auto">
          <a:xfrm flipV="1">
            <a:off x="1807200" y="2392091"/>
            <a:ext cx="3110400" cy="3110727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5437441" y="2392092"/>
            <a:ext cx="655200" cy="36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Arial" charset="0"/>
              </a:rPr>
              <a:t>ideal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4511520" y="3912892"/>
            <a:ext cx="897120" cy="36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dirty="0">
                <a:solidFill>
                  <a:srgbClr val="FF3300"/>
                </a:solidFill>
                <a:latin typeface="Arial" charset="0"/>
              </a:rPr>
              <a:t>convoy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101386" name="Line 10"/>
          <p:cNvSpPr>
            <a:spLocks noChangeShapeType="1"/>
          </p:cNvSpPr>
          <p:nvPr/>
        </p:nvSpPr>
        <p:spPr bwMode="auto">
          <a:xfrm>
            <a:off x="4917600" y="2392092"/>
            <a:ext cx="1658880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88" name="Freeform 12"/>
          <p:cNvSpPr>
            <a:spLocks/>
          </p:cNvSpPr>
          <p:nvPr/>
        </p:nvSpPr>
        <p:spPr bwMode="auto">
          <a:xfrm>
            <a:off x="1807200" y="3359873"/>
            <a:ext cx="2903040" cy="2142945"/>
          </a:xfrm>
          <a:custGeom>
            <a:avLst/>
            <a:gdLst/>
            <a:ahLst/>
            <a:cxnLst>
              <a:cxn ang="0">
                <a:pos x="0" y="1488"/>
              </a:cxn>
              <a:cxn ang="0">
                <a:pos x="1200" y="336"/>
              </a:cxn>
              <a:cxn ang="0">
                <a:pos x="2016" y="0"/>
              </a:cxn>
            </a:cxnLst>
            <a:rect l="0" t="0" r="r" b="b"/>
            <a:pathLst>
              <a:path w="2016" h="1488">
                <a:moveTo>
                  <a:pt x="0" y="1488"/>
                </a:moveTo>
                <a:cubicBezTo>
                  <a:pt x="432" y="1036"/>
                  <a:pt x="864" y="584"/>
                  <a:pt x="1200" y="336"/>
                </a:cubicBezTo>
                <a:cubicBezTo>
                  <a:pt x="1536" y="88"/>
                  <a:pt x="1776" y="44"/>
                  <a:pt x="2016" y="0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89" name="Line 13"/>
          <p:cNvSpPr>
            <a:spLocks noChangeShapeType="1"/>
          </p:cNvSpPr>
          <p:nvPr/>
        </p:nvSpPr>
        <p:spPr bwMode="auto">
          <a:xfrm>
            <a:off x="4710240" y="3359873"/>
            <a:ext cx="0" cy="1797309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90" name="Line 14"/>
          <p:cNvSpPr>
            <a:spLocks noChangeShapeType="1"/>
          </p:cNvSpPr>
          <p:nvPr/>
        </p:nvSpPr>
        <p:spPr bwMode="auto">
          <a:xfrm>
            <a:off x="4710240" y="5157182"/>
            <a:ext cx="193536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161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3" grpId="0" animBg="1"/>
      <p:bldP spid="101384" grpId="0"/>
      <p:bldP spid="101385" grpId="0"/>
      <p:bldP spid="101386" grpId="0" animBg="1"/>
      <p:bldP spid="101388" grpId="0" animBg="1"/>
      <p:bldP spid="101389" grpId="0" animBg="1"/>
      <p:bldP spid="10139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Priority Inversion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Priority inversion can happen in priority scheduling systems that use locks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A low priority process P1 has </a:t>
            </a:r>
            <a:r>
              <a:rPr lang="en-GB" dirty="0" err="1">
                <a:latin typeface="Times New Roman" pitchFamily="1" charset="0"/>
                <a:ea typeface="ＭＳ Ｐゴシック" pitchFamily="1" charset="-128"/>
              </a:rPr>
              <a:t>mutex</a:t>
            </a:r>
            <a:r>
              <a:rPr lang="en-GB" dirty="0">
                <a:latin typeface="Times New Roman" pitchFamily="1" charset="0"/>
                <a:ea typeface="ＭＳ Ｐゴシック" pitchFamily="1" charset="-128"/>
              </a:rPr>
              <a:t> M1 and is </a:t>
            </a:r>
            <a:r>
              <a:rPr lang="en-GB" dirty="0" err="1">
                <a:latin typeface="Times New Roman" pitchFamily="1" charset="0"/>
                <a:ea typeface="ＭＳ Ｐゴシック" pitchFamily="1" charset="-128"/>
              </a:rPr>
              <a:t>preempted</a:t>
            </a:r>
            <a:endParaRPr lang="en-GB" dirty="0">
              <a:latin typeface="Times New Roman" pitchFamily="1" charset="0"/>
              <a:ea typeface="ＭＳ Ｐゴシック" pitchFamily="1" charset="-128"/>
            </a:endParaRP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A high priority process P2 blocks for </a:t>
            </a:r>
            <a:r>
              <a:rPr lang="en-GB" dirty="0" err="1">
                <a:latin typeface="Times New Roman" pitchFamily="1" charset="0"/>
                <a:ea typeface="ＭＳ Ｐゴシック" pitchFamily="1" charset="-128"/>
              </a:rPr>
              <a:t>mutex</a:t>
            </a:r>
            <a:r>
              <a:rPr lang="en-GB" dirty="0">
                <a:latin typeface="Times New Roman" pitchFamily="1" charset="0"/>
                <a:ea typeface="ＭＳ Ｐゴシック" pitchFamily="1" charset="-128"/>
              </a:rPr>
              <a:t> M1 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Process P2 is effectively reduced to priority of P1</a:t>
            </a:r>
          </a:p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Depending on specifics, results could be anywhere from inconvenient to fatal </a:t>
            </a:r>
          </a:p>
          <a:p>
            <a:endParaRPr lang="en-GB" sz="3600" dirty="0">
              <a:latin typeface="Times New Roman" pitchFamily="1" charset="0"/>
              <a:ea typeface="ＭＳ Ｐゴシック" pitchFamily="1" charset="-128"/>
            </a:endParaRPr>
          </a:p>
          <a:p>
            <a:endParaRPr lang="en-US" dirty="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8563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Priority Inversion on Mars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457200" y="4165600"/>
            <a:ext cx="8229600" cy="1960563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A real priority inversion problem occurred on the Mars Pathfinder rover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Caused serious problems with system resets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Difficult to find</a:t>
            </a:r>
          </a:p>
        </p:txBody>
      </p:sp>
      <p:pic>
        <p:nvPicPr>
          <p:cNvPr id="65540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417638"/>
            <a:ext cx="3200400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2339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The Pathfinder Priority Inversion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Special purpose hardware running VxWorks real time OS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Used preemptive priority scheduling	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So a high priority task should get the processor 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Multiple components shared an “information bus”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Used to communicate between components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Essentially a shared memory region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Protected by a mutex</a:t>
            </a:r>
          </a:p>
          <a:p>
            <a:endParaRPr lang="en-US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8647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A Tale of Three Tasks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800">
                <a:latin typeface="Times New Roman" pitchFamily="1" charset="0"/>
                <a:ea typeface="ＭＳ Ｐゴシック" pitchFamily="1" charset="-128"/>
              </a:rPr>
              <a:t>A high priority bus management task (at P1) needed to run frequently</a:t>
            </a:r>
          </a:p>
          <a:p>
            <a:pPr lvl="1"/>
            <a:r>
              <a:rPr lang="en-US" sz="2400">
                <a:latin typeface="Times New Roman" pitchFamily="1" charset="0"/>
                <a:ea typeface="ＭＳ Ｐゴシック" pitchFamily="1" charset="-128"/>
              </a:rPr>
              <a:t>For brief periods, during which it locked the bus</a:t>
            </a:r>
          </a:p>
          <a:p>
            <a:r>
              <a:rPr lang="en-US" sz="2800">
                <a:latin typeface="Times New Roman" pitchFamily="1" charset="0"/>
                <a:ea typeface="ＭＳ Ｐゴシック" pitchFamily="1" charset="-128"/>
              </a:rPr>
              <a:t>A low priority meteorological task (at P3) ran occasionally</a:t>
            </a:r>
          </a:p>
          <a:p>
            <a:pPr lvl="1"/>
            <a:r>
              <a:rPr lang="en-US" sz="2400">
                <a:latin typeface="Times New Roman" pitchFamily="1" charset="0"/>
                <a:ea typeface="ＭＳ Ｐゴシック" pitchFamily="1" charset="-128"/>
              </a:rPr>
              <a:t>Also for brief periods, during which it locked the bus</a:t>
            </a:r>
          </a:p>
          <a:p>
            <a:r>
              <a:rPr lang="en-US" sz="2800">
                <a:latin typeface="Times New Roman" pitchFamily="1" charset="0"/>
                <a:ea typeface="ＭＳ Ｐゴシック" pitchFamily="1" charset="-128"/>
              </a:rPr>
              <a:t>A medium priority communications task (at P2) ran rarely</a:t>
            </a:r>
          </a:p>
          <a:p>
            <a:pPr lvl="1"/>
            <a:r>
              <a:rPr lang="en-US" sz="2400">
                <a:latin typeface="Times New Roman" pitchFamily="1" charset="0"/>
                <a:ea typeface="ＭＳ Ｐゴシック" pitchFamily="1" charset="-128"/>
              </a:rPr>
              <a:t>But for a long time when it ran</a:t>
            </a:r>
          </a:p>
          <a:p>
            <a:pPr lvl="1"/>
            <a:r>
              <a:rPr lang="en-US" sz="2400">
                <a:latin typeface="Times New Roman" pitchFamily="1" charset="0"/>
                <a:ea typeface="ＭＳ Ｐゴシック" pitchFamily="1" charset="-128"/>
              </a:rPr>
              <a:t>But it didn’t use the bus, so it didn’t need the lock</a:t>
            </a:r>
          </a:p>
          <a:p>
            <a:r>
              <a:rPr lang="en-US" sz="2800">
                <a:latin typeface="Times New Roman" pitchFamily="1" charset="0"/>
                <a:ea typeface="ＭＳ Ｐゴシック" pitchFamily="1" charset="-128"/>
              </a:rPr>
              <a:t>P1&gt;P2&gt;P3</a:t>
            </a:r>
          </a:p>
        </p:txBody>
      </p:sp>
    </p:spTree>
    <p:extLst>
      <p:ext uri="{BB962C8B-B14F-4D97-AF65-F5344CB8AC3E}">
        <p14:creationId xmlns:p14="http://schemas.microsoft.com/office/powerpoint/2010/main" val="1752211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What Went Wrong?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1282700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Rarely, the following happened: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The meteorological task ran and acquired the lock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And then the bus management task would run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It would block waiting for the lock</a:t>
            </a:r>
          </a:p>
          <a:p>
            <a:pPr lvl="2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Don’t pre-empt low priority if you’re blocked anyway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Since meteorological task was short, usually not a problem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But if the long communications task woke up in that short interval, what would happen?</a:t>
            </a:r>
          </a:p>
        </p:txBody>
      </p:sp>
    </p:spTree>
    <p:extLst>
      <p:ext uri="{BB962C8B-B14F-4D97-AF65-F5344CB8AC3E}">
        <p14:creationId xmlns:p14="http://schemas.microsoft.com/office/powerpoint/2010/main" val="4011384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The Priority Inversion at Work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9700" y="5524500"/>
            <a:ext cx="635000" cy="4572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noFill/>
                <a:latin typeface="Times New Roman"/>
                <a:cs typeface="Times New Roman"/>
              </a:rPr>
              <a:t>M</a:t>
            </a:r>
          </a:p>
        </p:txBody>
      </p:sp>
      <p:sp>
        <p:nvSpPr>
          <p:cNvPr id="6" name="Rectangle 5"/>
          <p:cNvSpPr/>
          <p:nvPr/>
        </p:nvSpPr>
        <p:spPr>
          <a:xfrm>
            <a:off x="1727200" y="1790700"/>
            <a:ext cx="635000" cy="4064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noFill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1943100" y="3581400"/>
            <a:ext cx="6591300" cy="6858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noFill/>
                <a:latin typeface="Times New Roman"/>
                <a:cs typeface="Times New Roman"/>
              </a:rPr>
              <a:t>C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-1251743" y="3764756"/>
            <a:ext cx="4357688" cy="3175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492250" y="6126163"/>
            <a:ext cx="6661150" cy="1587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3058" y="1907725"/>
            <a:ext cx="648511" cy="4207324"/>
          </a:xfrm>
          <a:prstGeom prst="rect">
            <a:avLst/>
          </a:prstGeom>
          <a:noFill/>
        </p:spPr>
        <p:txBody>
          <a:bodyPr vert="wordArtVert"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Times New Roman"/>
                <a:ea typeface="ＭＳ Ｐゴシック" charset="-128"/>
                <a:cs typeface="Times New Roman"/>
              </a:rPr>
              <a:t>Priority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975100" y="6026150"/>
            <a:ext cx="10366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Time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09650" y="4191000"/>
            <a:ext cx="1117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Britannic Bold" pitchFamily="1" charset="0"/>
                <a:ea typeface="Britannic Bold" pitchFamily="1" charset="0"/>
                <a:cs typeface="Britannic Bold" pitchFamily="1" charset="0"/>
              </a:rPr>
              <a:t>Lock Bus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284288" y="3168650"/>
            <a:ext cx="1117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Britannic Bold" pitchFamily="1" charset="0"/>
                <a:ea typeface="Britannic Bold" pitchFamily="1" charset="0"/>
                <a:cs typeface="Britannic Bold" pitchFamily="1" charset="0"/>
              </a:rPr>
              <a:t>Lock Bus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39900" y="1790700"/>
            <a:ext cx="635000" cy="406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noFill/>
                <a:latin typeface="Times New Roman"/>
                <a:cs typeface="Times New Roman"/>
              </a:rPr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018382" y="5007769"/>
            <a:ext cx="971550" cy="15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V="1">
            <a:off x="1355725" y="2709863"/>
            <a:ext cx="973137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409700" y="5524500"/>
            <a:ext cx="635000" cy="457200"/>
          </a:xfrm>
          <a:prstGeom prst="rect">
            <a:avLst/>
          </a:prstGeom>
          <a:solidFill>
            <a:srgbClr val="A6A6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noFill/>
                <a:latin typeface="Times New Roman"/>
                <a:cs typeface="Times New Roman"/>
              </a:rPr>
              <a:t>M</a:t>
            </a:r>
          </a:p>
        </p:txBody>
      </p:sp>
      <p:pic>
        <p:nvPicPr>
          <p:cNvPr id="15" name="Picture 3" descr="j025438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0400" y="5494338"/>
            <a:ext cx="37782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517900" y="2997200"/>
            <a:ext cx="22494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C is running, at P2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401888" y="4945063"/>
            <a:ext cx="57515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M can’t interrupt C, since it only has priority P3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617788" y="1600200"/>
            <a:ext cx="56880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B’s priority of P1 is higher than C’s, but B can’t run because it’s waiting on a lock held by M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092325" y="5307013"/>
            <a:ext cx="5753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M won’t release the lock until it runs again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020888" y="4267200"/>
            <a:ext cx="57515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But M won’t run again until C completes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362325" y="2308225"/>
            <a:ext cx="2571750" cy="708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b="1" i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RESULT?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042358" y="2359025"/>
            <a:ext cx="7459248" cy="175432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600" b="1" i="1" dirty="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A HIGH PRIORITY TASK DOESN’T RUN AND A LOW PRIORITY TASK DOES</a:t>
            </a:r>
          </a:p>
        </p:txBody>
      </p:sp>
    </p:spTree>
    <p:extLst>
      <p:ext uri="{BB962C8B-B14F-4D97-AF65-F5344CB8AC3E}">
        <p14:creationId xmlns:p14="http://schemas.microsoft.com/office/powerpoint/2010/main" val="83083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6" grpId="1"/>
      <p:bldP spid="17" grpId="0"/>
      <p:bldP spid="17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 animBg="1"/>
      <p:bldP spid="2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The Ultimate Effect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1320800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A watchdog timer would go off every so often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At a high priority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It didn’t need the bus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A health monitoring mechanism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If the bus management task hadn’t run for a long time, something was wrong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So the watchdog code reset the system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Every so often, the system would reboot</a:t>
            </a:r>
          </a:p>
          <a:p>
            <a:pPr>
              <a:buNone/>
            </a:pPr>
            <a:endParaRPr lang="en-US" dirty="0">
              <a:latin typeface="Times New Roman" pitchFamily="1" charset="0"/>
              <a:ea typeface="ＭＳ Ｐゴシック" pitchFamily="1" charset="-128"/>
            </a:endParaRPr>
          </a:p>
          <a:p>
            <a:endParaRPr lang="en-US" dirty="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7282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457200" y="376238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Handling Priority </a:t>
            </a:r>
            <a:br>
              <a:rPr lang="en-US" dirty="0">
                <a:latin typeface="Times New Roman" pitchFamily="1" charset="0"/>
                <a:ea typeface="ＭＳ Ｐゴシック" pitchFamily="1" charset="-128"/>
              </a:rPr>
            </a:br>
            <a:r>
              <a:rPr lang="en-US" dirty="0">
                <a:latin typeface="Times New Roman" pitchFamily="1" charset="0"/>
                <a:ea typeface="ＭＳ Ｐゴシック" pitchFamily="1" charset="-128"/>
              </a:rPr>
              <a:t>Inversion Problems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57200" y="1562100"/>
            <a:ext cx="8229600" cy="4525963"/>
          </a:xfrm>
        </p:spPr>
        <p:txBody>
          <a:bodyPr/>
          <a:lstStyle/>
          <a:p>
            <a:r>
              <a:rPr lang="en-US" sz="2800" dirty="0">
                <a:latin typeface="Times New Roman" pitchFamily="1" charset="0"/>
                <a:ea typeface="ＭＳ Ｐゴシック" pitchFamily="1" charset="-128"/>
              </a:rPr>
              <a:t>In a priority inversion, lower priority task runs because of a lock held elsewhere</a:t>
            </a:r>
          </a:p>
          <a:p>
            <a:pPr lvl="1"/>
            <a:r>
              <a:rPr lang="en-US" sz="2400" dirty="0">
                <a:latin typeface="Times New Roman" pitchFamily="1" charset="0"/>
                <a:ea typeface="ＭＳ Ｐゴシック" pitchFamily="1" charset="-128"/>
              </a:rPr>
              <a:t>Preventing the higher priority task from running</a:t>
            </a:r>
          </a:p>
          <a:p>
            <a:r>
              <a:rPr lang="en-US" sz="2800" dirty="0">
                <a:latin typeface="Times New Roman" pitchFamily="1" charset="0"/>
                <a:ea typeface="ＭＳ Ｐゴシック" pitchFamily="1" charset="-128"/>
              </a:rPr>
              <a:t>In the Mars Rover case, the meteorological task held a lock</a:t>
            </a:r>
          </a:p>
          <a:p>
            <a:pPr lvl="1"/>
            <a:r>
              <a:rPr lang="en-US" sz="2400" dirty="0">
                <a:latin typeface="Times New Roman" pitchFamily="1" charset="0"/>
                <a:ea typeface="ＭＳ Ｐゴシック" pitchFamily="1" charset="-128"/>
              </a:rPr>
              <a:t>A higher priority bus management task couldn’t get the lock</a:t>
            </a:r>
          </a:p>
          <a:p>
            <a:pPr lvl="1"/>
            <a:r>
              <a:rPr lang="en-US" sz="2400" dirty="0">
                <a:latin typeface="Times New Roman" pitchFamily="1" charset="0"/>
                <a:ea typeface="ＭＳ Ｐゴシック" pitchFamily="1" charset="-128"/>
              </a:rPr>
              <a:t>A medium priority, but long, communications task preempted the meteorological task</a:t>
            </a:r>
          </a:p>
          <a:p>
            <a:pPr lvl="1"/>
            <a:r>
              <a:rPr lang="en-US" sz="2400" dirty="0">
                <a:latin typeface="Times New Roman" pitchFamily="1" charset="0"/>
                <a:ea typeface="ＭＳ Ｐゴシック" pitchFamily="1" charset="-128"/>
              </a:rPr>
              <a:t>So the medium priority communications task ran instead of the high priority bus management task </a:t>
            </a:r>
          </a:p>
        </p:txBody>
      </p:sp>
    </p:spTree>
    <p:extLst>
      <p:ext uri="{BB962C8B-B14F-4D97-AF65-F5344CB8AC3E}">
        <p14:creationId xmlns:p14="http://schemas.microsoft.com/office/powerpoint/2010/main" val="345387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Concentrating on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Locks are necessary for many synchronization problems</a:t>
            </a:r>
          </a:p>
          <a:p>
            <a:r>
              <a:rPr lang="en-US" dirty="0"/>
              <a:t>How do we implement locks?</a:t>
            </a:r>
          </a:p>
          <a:p>
            <a:pPr lvl="1"/>
            <a:r>
              <a:rPr lang="en-US" dirty="0"/>
              <a:t>It had better be correct, always</a:t>
            </a:r>
          </a:p>
          <a:p>
            <a:r>
              <a:rPr lang="en-US" dirty="0"/>
              <a:t>How do we ensure that locks are used in ways that don’t kill performance?</a:t>
            </a:r>
          </a:p>
        </p:txBody>
      </p:sp>
    </p:spTree>
    <p:extLst>
      <p:ext uri="{BB962C8B-B14F-4D97-AF65-F5344CB8AC3E}">
        <p14:creationId xmlns:p14="http://schemas.microsoft.com/office/powerpoint/2010/main" val="17571823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Priority Inversion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Temporarily increase the priority of the meteorological task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While the high priority bus management task was blocked by it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So the communications task wouldn’t preempt it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When lock is released, drop meteorological task’s priority back to normal</a:t>
            </a:r>
          </a:p>
          <a:p>
            <a:r>
              <a:rPr lang="en-US" i="1" dirty="0">
                <a:latin typeface="Times New Roman" pitchFamily="1" charset="0"/>
                <a:ea typeface="ＭＳ Ｐゴシック" pitchFamily="1" charset="-128"/>
              </a:rPr>
              <a:t>Priority inheritance</a:t>
            </a:r>
            <a:r>
              <a:rPr lang="en-US" dirty="0">
                <a:latin typeface="Times New Roman" pitchFamily="1" charset="0"/>
                <a:ea typeface="ＭＳ Ｐゴシック" pitchFamily="1" charset="-128"/>
              </a:rPr>
              <a:t>: a general solution to this kind of problem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2876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714500" y="1790700"/>
            <a:ext cx="635000" cy="4064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noFill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727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The Fix in Action</a:t>
            </a:r>
          </a:p>
        </p:txBody>
      </p:sp>
      <p:sp>
        <p:nvSpPr>
          <p:cNvPr id="7270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rot="5400000" flipH="1" flipV="1">
            <a:off x="-1251743" y="3764756"/>
            <a:ext cx="4357688" cy="3175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92250" y="6126163"/>
            <a:ext cx="6661150" cy="1587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089" y="1451923"/>
            <a:ext cx="714811" cy="4529777"/>
          </a:xfrm>
          <a:prstGeom prst="rect">
            <a:avLst/>
          </a:prstGeom>
          <a:noFill/>
        </p:spPr>
        <p:txBody>
          <a:bodyPr vert="wordArtVert" wrap="square">
            <a:spAutoFit/>
          </a:bodyPr>
          <a:lstStyle/>
          <a:p>
            <a:pPr>
              <a:defRPr/>
            </a:pPr>
            <a:r>
              <a:rPr lang="en-US" sz="3200" dirty="0">
                <a:latin typeface="Times New Roman"/>
                <a:ea typeface="ＭＳ Ｐゴシック" charset="-128"/>
                <a:cs typeface="Times New Roman"/>
              </a:rPr>
              <a:t>Priority</a:t>
            </a:r>
          </a:p>
        </p:txBody>
      </p:sp>
      <p:sp>
        <p:nvSpPr>
          <p:cNvPr id="72712" name="TextBox 6"/>
          <p:cNvSpPr txBox="1">
            <a:spLocks noChangeArrowheads="1"/>
          </p:cNvSpPr>
          <p:nvPr/>
        </p:nvSpPr>
        <p:spPr bwMode="auto">
          <a:xfrm>
            <a:off x="3975100" y="6026150"/>
            <a:ext cx="10366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Time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14500" y="1790700"/>
            <a:ext cx="635000" cy="406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noFill/>
                <a:latin typeface="Times New Roman"/>
                <a:cs typeface="Times New Roman"/>
              </a:rPr>
              <a:t>B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1355725" y="2709863"/>
            <a:ext cx="973137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284288" y="3276600"/>
            <a:ext cx="1117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Britannic Bold" pitchFamily="1" charset="0"/>
                <a:ea typeface="Britannic Bold" pitchFamily="1" charset="0"/>
                <a:cs typeface="Britannic Bold" pitchFamily="1" charset="0"/>
              </a:rPr>
              <a:t>Lock Bus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09700" y="5524500"/>
            <a:ext cx="635000" cy="4572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noFill/>
                <a:latin typeface="Times New Roman"/>
                <a:cs typeface="Times New Roman"/>
              </a:rPr>
              <a:t>M</a:t>
            </a:r>
          </a:p>
        </p:txBody>
      </p:sp>
      <p:pic>
        <p:nvPicPr>
          <p:cNvPr id="10" name="Picture 3" descr="j025438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0400" y="5494338"/>
            <a:ext cx="37782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1943100" y="3581400"/>
            <a:ext cx="6591300" cy="6858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noFill/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43100" y="3581400"/>
            <a:ext cx="65913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noFill/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433638" y="1306513"/>
            <a:ext cx="3725862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When M releases the lock it loses high priority</a:t>
            </a:r>
          </a:p>
        </p:txBody>
      </p:sp>
      <p:pic>
        <p:nvPicPr>
          <p:cNvPr id="19" name="Picture 3" descr="j025438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1388" y="1998663"/>
            <a:ext cx="37941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640138" y="4559300"/>
            <a:ext cx="3090862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 now gets the lock and unblocks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82588" y="2359025"/>
            <a:ext cx="8431212" cy="1200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 b="1" i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Tasks run in proper priority order and Pathfinder can keep looking around!</a:t>
            </a:r>
          </a:p>
        </p:txBody>
      </p:sp>
    </p:spTree>
    <p:extLst>
      <p:ext uri="{BB962C8B-B14F-4D97-AF65-F5344CB8AC3E}">
        <p14:creationId xmlns:p14="http://schemas.microsoft.com/office/powerpoint/2010/main" val="187116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11111E-6 L -0.00278 -0.5414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-271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-0.00139 -0.5365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-268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0.54144 L -0.00278 0.00023 " pathEditMode="relative" ptsTypes="AA"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8" grpId="0"/>
      <p:bldP spid="20" grpId="0"/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Locking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Reducing overhead</a:t>
            </a:r>
          </a:p>
          <a:p>
            <a:r>
              <a:rPr lang="en-US" dirty="0"/>
              <a:t>Reducing contention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23768" y="553767"/>
            <a:ext cx="629783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209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Overhead of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much more to be done here</a:t>
            </a:r>
          </a:p>
          <a:p>
            <a:r>
              <a:rPr lang="en-US" dirty="0"/>
              <a:t>Locking code in operating systems is usually highly optimized</a:t>
            </a:r>
          </a:p>
          <a:p>
            <a:r>
              <a:rPr lang="en-US" dirty="0"/>
              <a:t>Certainly typical users can’t do better</a:t>
            </a:r>
          </a:p>
        </p:txBody>
      </p:sp>
    </p:spTree>
    <p:extLst>
      <p:ext uri="{BB962C8B-B14F-4D97-AF65-F5344CB8AC3E}">
        <p14:creationId xmlns:p14="http://schemas.microsoft.com/office/powerpoint/2010/main" val="42566800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Reducing Contention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3000"/>
              </a:lnSpc>
            </a:pPr>
            <a:r>
              <a:rPr lang="en-GB" dirty="0"/>
              <a:t>Eliminate the critical section entirely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Eliminate shared resource, use atomic instructions</a:t>
            </a:r>
          </a:p>
          <a:p>
            <a:pPr>
              <a:lnSpc>
                <a:spcPct val="83000"/>
              </a:lnSpc>
            </a:pPr>
            <a:r>
              <a:rPr lang="en-GB" dirty="0"/>
              <a:t>Eliminate </a:t>
            </a:r>
            <a:r>
              <a:rPr lang="en-GB" dirty="0" err="1"/>
              <a:t>preemption</a:t>
            </a:r>
            <a:r>
              <a:rPr lang="en-GB" dirty="0"/>
              <a:t> during critical section</a:t>
            </a:r>
          </a:p>
          <a:p>
            <a:pPr>
              <a:lnSpc>
                <a:spcPct val="83000"/>
              </a:lnSpc>
            </a:pPr>
            <a:r>
              <a:rPr lang="en-GB" dirty="0"/>
              <a:t>Reduce time spent in critical section</a:t>
            </a:r>
          </a:p>
          <a:p>
            <a:pPr>
              <a:lnSpc>
                <a:spcPct val="83000"/>
              </a:lnSpc>
            </a:pPr>
            <a:r>
              <a:rPr lang="en-GB" dirty="0"/>
              <a:t>Reduce frequency of entering critical section</a:t>
            </a:r>
          </a:p>
          <a:p>
            <a:pPr>
              <a:lnSpc>
                <a:spcPct val="83000"/>
              </a:lnSpc>
            </a:pPr>
            <a:r>
              <a:rPr lang="en-GB" dirty="0"/>
              <a:t>Reduce </a:t>
            </a:r>
            <a:r>
              <a:rPr lang="en-GB" u="sng" dirty="0"/>
              <a:t>exclusive</a:t>
            </a:r>
            <a:r>
              <a:rPr lang="en-GB" dirty="0"/>
              <a:t> use of the serialized resource</a:t>
            </a:r>
          </a:p>
          <a:p>
            <a:pPr>
              <a:lnSpc>
                <a:spcPct val="83000"/>
              </a:lnSpc>
            </a:pPr>
            <a:r>
              <a:rPr lang="en-GB" dirty="0"/>
              <a:t>Spread requests out over more resources</a:t>
            </a:r>
          </a:p>
        </p:txBody>
      </p:sp>
    </p:spTree>
    <p:extLst>
      <p:ext uri="{BB962C8B-B14F-4D97-AF65-F5344CB8AC3E}">
        <p14:creationId xmlns:p14="http://schemas.microsoft.com/office/powerpoint/2010/main" val="4293345511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Eliminating Critical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Eliminate shared resource</a:t>
            </a:r>
          </a:p>
          <a:p>
            <a:pPr lvl="1"/>
            <a:r>
              <a:rPr lang="en-GB" dirty="0"/>
              <a:t>Give everyone their own copy</a:t>
            </a:r>
          </a:p>
          <a:p>
            <a:pPr lvl="1"/>
            <a:r>
              <a:rPr lang="en-GB" dirty="0"/>
              <a:t>Find a way to do your work without it</a:t>
            </a:r>
          </a:p>
          <a:p>
            <a:r>
              <a:rPr lang="en-GB" dirty="0"/>
              <a:t>Use atomic instructions</a:t>
            </a:r>
          </a:p>
          <a:p>
            <a:pPr lvl="1"/>
            <a:r>
              <a:rPr lang="en-GB" dirty="0"/>
              <a:t>Only possible for simple operations</a:t>
            </a:r>
          </a:p>
          <a:p>
            <a:r>
              <a:rPr lang="en-GB" dirty="0"/>
              <a:t>Great when you can do it</a:t>
            </a:r>
          </a:p>
          <a:p>
            <a:r>
              <a:rPr lang="en-GB" dirty="0"/>
              <a:t>But often you can’t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360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738"/>
            <a:ext cx="8229600" cy="1143000"/>
          </a:xfrm>
        </p:spPr>
        <p:txBody>
          <a:bodyPr/>
          <a:lstStyle/>
          <a:p>
            <a:r>
              <a:rPr lang="en-US" dirty="0"/>
              <a:t>Eliminate Preemption in Critical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7200"/>
            <a:ext cx="8229600" cy="4525963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 sz="3600" dirty="0"/>
              <a:t>If your critical section cannot be </a:t>
            </a:r>
            <a:r>
              <a:rPr lang="en-GB" sz="3600" dirty="0" err="1"/>
              <a:t>preempted</a:t>
            </a:r>
            <a:r>
              <a:rPr lang="en-GB" sz="3600" dirty="0"/>
              <a:t>, no synchronization problems</a:t>
            </a:r>
          </a:p>
          <a:p>
            <a:pPr>
              <a:lnSpc>
                <a:spcPct val="83000"/>
              </a:lnSpc>
            </a:pPr>
            <a:r>
              <a:rPr lang="en-GB" sz="3600" dirty="0"/>
              <a:t>May require disabling interrupts</a:t>
            </a:r>
          </a:p>
          <a:p>
            <a:pPr lvl="1">
              <a:lnSpc>
                <a:spcPct val="83000"/>
              </a:lnSpc>
            </a:pPr>
            <a:r>
              <a:rPr lang="en-GB" sz="3200" dirty="0"/>
              <a:t>As previously discussed, not always an option</a:t>
            </a:r>
          </a:p>
        </p:txBody>
      </p:sp>
    </p:spTree>
    <p:extLst>
      <p:ext uri="{BB962C8B-B14F-4D97-AF65-F5344CB8AC3E}">
        <p14:creationId xmlns:p14="http://schemas.microsoft.com/office/powerpoint/2010/main" val="34139047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Time in Critical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 potentially blocking operations</a:t>
            </a:r>
          </a:p>
          <a:p>
            <a:pPr lvl="1"/>
            <a:r>
              <a:rPr lang="en-US" dirty="0"/>
              <a:t>Allocate required memory before taking lock</a:t>
            </a:r>
          </a:p>
          <a:p>
            <a:pPr lvl="1"/>
            <a:r>
              <a:rPr lang="en-US" dirty="0"/>
              <a:t>Do I/O before taking or after releasing lock</a:t>
            </a:r>
          </a:p>
          <a:p>
            <a:r>
              <a:rPr lang="en-US" dirty="0"/>
              <a:t>Minimize code inside the critical section</a:t>
            </a:r>
          </a:p>
          <a:p>
            <a:pPr lvl="1"/>
            <a:r>
              <a:rPr lang="en-US" dirty="0"/>
              <a:t>Only code that is subject to destructive races</a:t>
            </a:r>
          </a:p>
          <a:p>
            <a:pPr lvl="1"/>
            <a:r>
              <a:rPr lang="en-US" dirty="0"/>
              <a:t>Move all other code out of the critical section</a:t>
            </a:r>
          </a:p>
          <a:p>
            <a:pPr lvl="1"/>
            <a:r>
              <a:rPr lang="en-US" dirty="0"/>
              <a:t>Especially calls to other routines</a:t>
            </a:r>
          </a:p>
          <a:p>
            <a:r>
              <a:rPr lang="en-US" dirty="0"/>
              <a:t>Cost: this may complicate the code</a:t>
            </a:r>
          </a:p>
          <a:p>
            <a:pPr lvl="1"/>
            <a:r>
              <a:rPr lang="en-US" dirty="0"/>
              <a:t>Unnaturally separating parts of a single operation</a:t>
            </a:r>
          </a:p>
        </p:txBody>
      </p:sp>
    </p:spTree>
    <p:extLst>
      <p:ext uri="{BB962C8B-B14F-4D97-AF65-F5344CB8AC3E}">
        <p14:creationId xmlns:p14="http://schemas.microsoft.com/office/powerpoint/2010/main" val="19344170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738"/>
            <a:ext cx="8229600" cy="1143000"/>
          </a:xfrm>
        </p:spPr>
        <p:txBody>
          <a:bodyPr/>
          <a:lstStyle/>
          <a:p>
            <a:r>
              <a:rPr lang="en-US" dirty="0"/>
              <a:t>Reduced Frequency of Entering Critical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91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Can we use critical section less often?</a:t>
            </a:r>
          </a:p>
          <a:p>
            <a:pPr lvl="1"/>
            <a:r>
              <a:rPr lang="en-US" dirty="0"/>
              <a:t>Less use of high-contention resource/operations</a:t>
            </a:r>
          </a:p>
          <a:p>
            <a:pPr lvl="1"/>
            <a:r>
              <a:rPr lang="en-US" dirty="0"/>
              <a:t>Batch operations</a:t>
            </a:r>
          </a:p>
          <a:p>
            <a:r>
              <a:rPr lang="en-US" dirty="0"/>
              <a:t>Consider “sloppy counters”</a:t>
            </a:r>
          </a:p>
          <a:p>
            <a:pPr lvl="1"/>
            <a:r>
              <a:rPr lang="en-US" dirty="0"/>
              <a:t>Move most updates to a private resource</a:t>
            </a:r>
          </a:p>
          <a:p>
            <a:pPr lvl="1"/>
            <a:r>
              <a:rPr lang="en-US" dirty="0"/>
              <a:t>Costs:</a:t>
            </a:r>
          </a:p>
          <a:p>
            <a:pPr lvl="2"/>
            <a:r>
              <a:rPr lang="en-US" dirty="0"/>
              <a:t>Global counter is not always up-to-date</a:t>
            </a:r>
          </a:p>
          <a:p>
            <a:pPr lvl="2"/>
            <a:r>
              <a:rPr lang="en-US" dirty="0"/>
              <a:t>Thread failure could lose many updates</a:t>
            </a:r>
          </a:p>
          <a:p>
            <a:pPr lvl="1"/>
            <a:r>
              <a:rPr lang="en-US" dirty="0"/>
              <a:t>Alternative:</a:t>
            </a:r>
          </a:p>
          <a:p>
            <a:pPr lvl="2"/>
            <a:r>
              <a:rPr lang="en-US" dirty="0"/>
              <a:t>Sum single-writer private counters when needed</a:t>
            </a:r>
          </a:p>
        </p:txBody>
      </p:sp>
    </p:spTree>
    <p:extLst>
      <p:ext uri="{BB962C8B-B14F-4D97-AF65-F5344CB8AC3E}">
        <p14:creationId xmlns:p14="http://schemas.microsoft.com/office/powerpoint/2010/main" val="28244467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254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Remove Requirement for Full Exclusivity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/>
              <a:t>Read/write locks </a:t>
            </a:r>
          </a:p>
          <a:p>
            <a:r>
              <a:rPr lang="en-GB" sz="2800" dirty="0"/>
              <a:t>Reads and writes are not equally common</a:t>
            </a:r>
          </a:p>
          <a:p>
            <a:pPr lvl="1"/>
            <a:r>
              <a:rPr lang="en-GB" sz="2400" dirty="0"/>
              <a:t>File reads and writes: reads/writes &gt; 50</a:t>
            </a:r>
          </a:p>
          <a:p>
            <a:pPr lvl="1"/>
            <a:r>
              <a:rPr lang="en-GB" sz="2400" dirty="0"/>
              <a:t>Directory search/create: reads/writes &gt; 1000</a:t>
            </a:r>
          </a:p>
          <a:p>
            <a:r>
              <a:rPr lang="en-GB" sz="2800" dirty="0"/>
              <a:t>Only writers require exclusive access</a:t>
            </a:r>
          </a:p>
          <a:p>
            <a:r>
              <a:rPr lang="en-GB" sz="2800" dirty="0"/>
              <a:t>Read/write locks</a:t>
            </a:r>
          </a:p>
          <a:p>
            <a:pPr lvl="1"/>
            <a:r>
              <a:rPr lang="en-GB" sz="2400" dirty="0"/>
              <a:t>Allow many readers to share a resource</a:t>
            </a:r>
          </a:p>
          <a:p>
            <a:pPr lvl="1"/>
            <a:r>
              <a:rPr lang="en-GB" sz="2400" dirty="0"/>
              <a:t>Only enforce exclusivity when a writer is active</a:t>
            </a:r>
          </a:p>
          <a:p>
            <a:pPr lvl="1"/>
            <a:r>
              <a:rPr lang="en-GB" sz="2400" dirty="0"/>
              <a:t>Policy: when are writers allowed in?</a:t>
            </a:r>
          </a:p>
          <a:p>
            <a:pPr lvl="2"/>
            <a:r>
              <a:rPr lang="en-GB" sz="2000" dirty="0"/>
              <a:t>Potential starvation if writers must wait for readers</a:t>
            </a:r>
          </a:p>
        </p:txBody>
      </p:sp>
    </p:spTree>
    <p:extLst>
      <p:ext uri="{BB962C8B-B14F-4D97-AF65-F5344CB8AC3E}">
        <p14:creationId xmlns:p14="http://schemas.microsoft.com/office/powerpoint/2010/main" val="43730478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Locking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possible concurrency problems,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Obtain a lock related to the shared resource</a:t>
            </a:r>
          </a:p>
          <a:p>
            <a:pPr marL="1371600" lvl="2" indent="-514350"/>
            <a:r>
              <a:rPr lang="en-US" dirty="0"/>
              <a:t>Block or spin if you don’t get 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Once you have the lock, use the shared resource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Release the lock</a:t>
            </a:r>
          </a:p>
          <a:p>
            <a:pPr marL="571500" indent="-514350"/>
            <a:r>
              <a:rPr lang="en-US" dirty="0"/>
              <a:t>Whoever implements the locks ensures no concurrency problems in the lock itself</a:t>
            </a:r>
          </a:p>
          <a:p>
            <a:pPr marL="971550" lvl="1" indent="-514350"/>
            <a:r>
              <a:rPr lang="en-US" dirty="0"/>
              <a:t>Using atomic instructions</a:t>
            </a:r>
          </a:p>
          <a:p>
            <a:pPr marL="971550" lvl="1" indent="-514350"/>
            <a:r>
              <a:rPr lang="en-US" dirty="0"/>
              <a:t>Or disabling interrupts</a:t>
            </a:r>
          </a:p>
        </p:txBody>
      </p:sp>
    </p:spTree>
    <p:extLst>
      <p:ext uri="{BB962C8B-B14F-4D97-AF65-F5344CB8AC3E}">
        <p14:creationId xmlns:p14="http://schemas.microsoft.com/office/powerpoint/2010/main" val="10091626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Spread Requests Over More Resources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Change lock granularity</a:t>
            </a:r>
          </a:p>
          <a:p>
            <a:r>
              <a:rPr lang="en-GB" dirty="0"/>
              <a:t>Coarse grained - one lock for many objects</a:t>
            </a:r>
          </a:p>
          <a:p>
            <a:pPr lvl="1"/>
            <a:r>
              <a:rPr lang="en-GB" dirty="0"/>
              <a:t>Simpler, and more idiot-proof</a:t>
            </a:r>
          </a:p>
          <a:p>
            <a:pPr lvl="1"/>
            <a:r>
              <a:rPr lang="en-GB" dirty="0"/>
              <a:t>Greater resource contention (threads/resource)</a:t>
            </a:r>
          </a:p>
          <a:p>
            <a:r>
              <a:rPr lang="en-GB" dirty="0"/>
              <a:t>Fine grained - one lock per object (or sub-pool)</a:t>
            </a:r>
          </a:p>
          <a:p>
            <a:pPr lvl="1"/>
            <a:r>
              <a:rPr lang="en-GB" dirty="0"/>
              <a:t>Spreading activity over many locks reduces contention</a:t>
            </a:r>
          </a:p>
          <a:p>
            <a:pPr lvl="1"/>
            <a:r>
              <a:rPr lang="en-GB" dirty="0"/>
              <a:t>Dividing resources into pools shortens searches</a:t>
            </a:r>
          </a:p>
          <a:p>
            <a:pPr lvl="1"/>
            <a:r>
              <a:rPr lang="en-GB" dirty="0"/>
              <a:t>A few operations may lock multiple objects/pools</a:t>
            </a:r>
          </a:p>
          <a:p>
            <a:r>
              <a:rPr lang="en-GB" dirty="0"/>
              <a:t>TANSTAAFL</a:t>
            </a:r>
          </a:p>
          <a:p>
            <a:pPr lvl="1"/>
            <a:r>
              <a:rPr lang="en-GB" dirty="0"/>
              <a:t>Time/space overhead, more locks, more gets/releases</a:t>
            </a:r>
          </a:p>
          <a:p>
            <a:pPr lvl="1"/>
            <a:r>
              <a:rPr lang="en-GB" dirty="0"/>
              <a:t>Error-prone: harder to decide what to lock when</a:t>
            </a:r>
          </a:p>
        </p:txBody>
      </p:sp>
    </p:spTree>
    <p:extLst>
      <p:ext uri="{BB962C8B-B14F-4D97-AF65-F5344CB8AC3E}">
        <p14:creationId xmlns:p14="http://schemas.microsoft.com/office/powerpoint/2010/main" val="257725157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329760" y="177139"/>
            <a:ext cx="8563680" cy="114636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GB" dirty="0"/>
              <a:t>Lock Granularity – Pools vs. Elements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6960" y="1221249"/>
            <a:ext cx="8146080" cy="5108217"/>
          </a:xfrm>
          <a:ln/>
        </p:spPr>
        <p:txBody>
          <a:bodyPr>
            <a:normAutofit fontScale="77500" lnSpcReduction="20000"/>
          </a:bodyPr>
          <a:lstStyle/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 Consider a pool of objects, each with its own lock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dirty="0"/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 Most operations lock only one buffer within the pool</a:t>
            </a:r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 But some operations require locking the entire pool</a:t>
            </a:r>
          </a:p>
          <a:p>
            <a:pPr marL="391686" lvl="1" indent="-195843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Two threads both try to add block AA to the cache</a:t>
            </a:r>
          </a:p>
          <a:p>
            <a:pPr marL="391686" lvl="1" indent="-195843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Thread 1 looks for block B while thread 2 is deleting it</a:t>
            </a:r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 The pool lock could become a bottle-neck, so </a:t>
            </a:r>
          </a:p>
          <a:p>
            <a:pPr marL="391686" lvl="1" indent="-195843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Minimize its use</a:t>
            </a:r>
          </a:p>
          <a:p>
            <a:pPr marL="391686" lvl="1" indent="-195843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Reader/writer locking</a:t>
            </a:r>
          </a:p>
          <a:p>
            <a:pPr marL="391686" lvl="1" indent="-195843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Sub-pools ...</a:t>
            </a:r>
          </a:p>
        </p:txBody>
      </p:sp>
      <p:sp>
        <p:nvSpPr>
          <p:cNvPr id="38915" name="AutoShape 3"/>
          <p:cNvSpPr>
            <a:spLocks noChangeArrowheads="1"/>
          </p:cNvSpPr>
          <p:nvPr/>
        </p:nvSpPr>
        <p:spPr bwMode="auto">
          <a:xfrm>
            <a:off x="1951200" y="2018831"/>
            <a:ext cx="753120" cy="228973"/>
          </a:xfrm>
          <a:prstGeom prst="roundRect">
            <a:avLst>
              <a:gd name="adj" fmla="val 46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sz="1600" dirty="0">
                <a:latin typeface="Arial" charset="0"/>
              </a:rPr>
              <a:t>buffer A</a:t>
            </a:r>
          </a:p>
        </p:txBody>
      </p:sp>
      <p:sp>
        <p:nvSpPr>
          <p:cNvPr id="38916" name="AutoShape 4"/>
          <p:cNvSpPr>
            <a:spLocks noChangeArrowheads="1"/>
          </p:cNvSpPr>
          <p:nvPr/>
        </p:nvSpPr>
        <p:spPr bwMode="auto">
          <a:xfrm>
            <a:off x="2832480" y="2018831"/>
            <a:ext cx="753120" cy="228973"/>
          </a:xfrm>
          <a:prstGeom prst="roundRect">
            <a:avLst>
              <a:gd name="adj" fmla="val 46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sz="1600" dirty="0">
                <a:latin typeface="Arial" charset="0"/>
              </a:rPr>
              <a:t>buffer B</a:t>
            </a:r>
          </a:p>
        </p:txBody>
      </p:sp>
      <p:sp>
        <p:nvSpPr>
          <p:cNvPr id="38917" name="AutoShape 5"/>
          <p:cNvSpPr>
            <a:spLocks noChangeArrowheads="1"/>
          </p:cNvSpPr>
          <p:nvPr/>
        </p:nvSpPr>
        <p:spPr bwMode="auto">
          <a:xfrm>
            <a:off x="3715201" y="2018831"/>
            <a:ext cx="753120" cy="228973"/>
          </a:xfrm>
          <a:prstGeom prst="roundRect">
            <a:avLst>
              <a:gd name="adj" fmla="val 46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sz="1600" dirty="0">
                <a:latin typeface="Arial" charset="0"/>
              </a:rPr>
              <a:t>buffer C</a:t>
            </a:r>
          </a:p>
        </p:txBody>
      </p:sp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4628161" y="2020271"/>
            <a:ext cx="753120" cy="228973"/>
          </a:xfrm>
          <a:prstGeom prst="roundRect">
            <a:avLst>
              <a:gd name="adj" fmla="val 46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sz="1600" dirty="0">
                <a:latin typeface="Arial" charset="0"/>
              </a:rPr>
              <a:t>buffer D</a:t>
            </a: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5542560" y="2020271"/>
            <a:ext cx="753120" cy="228973"/>
          </a:xfrm>
          <a:prstGeom prst="roundRect">
            <a:avLst>
              <a:gd name="adj" fmla="val 46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sz="1600" dirty="0">
                <a:latin typeface="Arial" charset="0"/>
              </a:rPr>
              <a:t>buffer E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6418080" y="1814330"/>
            <a:ext cx="322204" cy="48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3300" dirty="0"/>
              <a:t>...</a:t>
            </a:r>
          </a:p>
        </p:txBody>
      </p:sp>
      <p:sp>
        <p:nvSpPr>
          <p:cNvPr id="38921" name="AutoShape 9"/>
          <p:cNvSpPr>
            <a:spLocks noChangeArrowheads="1"/>
          </p:cNvSpPr>
          <p:nvPr/>
        </p:nvSpPr>
        <p:spPr bwMode="auto">
          <a:xfrm>
            <a:off x="1753920" y="1833051"/>
            <a:ext cx="5604480" cy="1111797"/>
          </a:xfrm>
          <a:prstGeom prst="roundRect">
            <a:avLst>
              <a:gd name="adj" fmla="val 125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3144961" y="2534405"/>
            <a:ext cx="3074400" cy="228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GB" sz="1600" dirty="0">
                <a:latin typeface="Arial" charset="0"/>
              </a:rPr>
              <a:t>pool of file system cache buffers</a:t>
            </a:r>
          </a:p>
        </p:txBody>
      </p:sp>
    </p:spTree>
    <p:extLst>
      <p:ext uri="{BB962C8B-B14F-4D97-AF65-F5344CB8AC3E}">
        <p14:creationId xmlns:p14="http://schemas.microsoft.com/office/powerpoint/2010/main" val="1379035730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Snake in the Garden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Locking is great for preventing improper concurrent operations</a:t>
            </a:r>
          </a:p>
          <a:p>
            <a:r>
              <a:rPr lang="en-US" dirty="0"/>
              <a:t>With careful design, it can usually be made to perform well</a:t>
            </a:r>
          </a:p>
          <a:p>
            <a:r>
              <a:rPr lang="en-US" dirty="0"/>
              <a:t>But that care isn’t enough</a:t>
            </a:r>
          </a:p>
          <a:p>
            <a:r>
              <a:rPr lang="en-US" dirty="0"/>
              <a:t>If we aren’t even more careful, locking can lead to our system freezing </a:t>
            </a:r>
            <a:r>
              <a:rPr lang="en-US" u="sng" dirty="0"/>
              <a:t>forever</a:t>
            </a:r>
          </a:p>
          <a:p>
            <a:r>
              <a:rPr lang="en-US" dirty="0"/>
              <a:t>Deadlock</a:t>
            </a:r>
          </a:p>
        </p:txBody>
      </p:sp>
      <p:pic>
        <p:nvPicPr>
          <p:cNvPr id="5" name="Picture 2" descr="skllbo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1600" y="2108200"/>
            <a:ext cx="3979862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467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theoretically sound way to implement locks</a:t>
            </a:r>
          </a:p>
          <a:p>
            <a:pPr lvl="1"/>
            <a:r>
              <a:rPr lang="en-US" dirty="0"/>
              <a:t>With important extra functionality critical to use in computer synchronization problems</a:t>
            </a:r>
          </a:p>
          <a:p>
            <a:r>
              <a:rPr lang="en-US" dirty="0"/>
              <a:t>Thoroughly studied and precisely specified</a:t>
            </a:r>
          </a:p>
          <a:p>
            <a:pPr lvl="1"/>
            <a:r>
              <a:rPr lang="en-US" dirty="0"/>
              <a:t>Not necessarily so usable, however</a:t>
            </a:r>
          </a:p>
          <a:p>
            <a:r>
              <a:rPr lang="en-US" dirty="0"/>
              <a:t>Like any theoretically sound mechanism, could be gaps between theory and implementation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53435" y="553767"/>
            <a:ext cx="321173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99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86400" y="355600"/>
            <a:ext cx="8935200" cy="1143480"/>
          </a:xfrm>
        </p:spPr>
        <p:txBody>
          <a:bodyPr/>
          <a:lstStyle/>
          <a:p>
            <a:r>
              <a:rPr lang="en-US" dirty="0"/>
              <a:t>Semaphores – A Historical </a:t>
            </a:r>
            <a:br>
              <a:rPr lang="en-US" dirty="0"/>
            </a:br>
            <a:r>
              <a:rPr lang="en-US" dirty="0"/>
              <a:t>Perspective</a:t>
            </a:r>
          </a:p>
        </p:txBody>
      </p:sp>
      <p:pic>
        <p:nvPicPr>
          <p:cNvPr id="75781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97121" y="2071855"/>
            <a:ext cx="3165120" cy="4216763"/>
          </a:xfrm>
        </p:spPr>
      </p:pic>
      <p:pic>
        <p:nvPicPr>
          <p:cNvPr id="75783" name="Picture 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3984480" y="3219010"/>
            <a:ext cx="4734720" cy="2896145"/>
          </a:xfrm>
        </p:spPr>
      </p:pic>
      <p:sp>
        <p:nvSpPr>
          <p:cNvPr id="75784" name="Rectangle 8"/>
          <p:cNvSpPr>
            <a:spLocks noGrp="1" noChangeArrowheads="1"/>
          </p:cNvSpPr>
          <p:nvPr>
            <p:ph type="body" sz="half" idx="3"/>
          </p:nvPr>
        </p:nvSpPr>
        <p:spPr>
          <a:xfrm>
            <a:off x="632160" y="1483628"/>
            <a:ext cx="8156160" cy="829527"/>
          </a:xfrm>
        </p:spPr>
        <p:txBody>
          <a:bodyPr/>
          <a:lstStyle/>
          <a:p>
            <a:pPr marL="311045" indent="-311045" algn="ctr">
              <a:spcAft>
                <a:spcPct val="0"/>
              </a:spcAft>
              <a:buNone/>
            </a:pPr>
            <a:r>
              <a:rPr lang="en-US" dirty="0">
                <a:cs typeface="Arial" charset="0"/>
              </a:rPr>
              <a:t>When direct communication was not an option</a:t>
            </a:r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4019040" y="2105773"/>
            <a:ext cx="4976640" cy="45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45" tIns="41473" rIns="82945" bIns="4147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/>
                <a:cs typeface="Times New Roman"/>
              </a:rPr>
              <a:t>E.g., between villages, ships, trains</a:t>
            </a:r>
          </a:p>
        </p:txBody>
      </p:sp>
    </p:spTree>
    <p:extLst>
      <p:ext uri="{BB962C8B-B14F-4D97-AF65-F5344CB8AC3E}">
        <p14:creationId xmlns:p14="http://schemas.microsoft.com/office/powerpoint/2010/main" val="139619030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Semaphores We’re Studying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Concept introduced in 1968 by </a:t>
            </a:r>
            <a:r>
              <a:rPr lang="en-GB" dirty="0" err="1"/>
              <a:t>Edsger</a:t>
            </a:r>
            <a:r>
              <a:rPr lang="en-GB" dirty="0"/>
              <a:t> </a:t>
            </a:r>
            <a:r>
              <a:rPr lang="en-GB" dirty="0" err="1"/>
              <a:t>Dijkstra</a:t>
            </a:r>
            <a:endParaRPr lang="en-GB" dirty="0"/>
          </a:p>
          <a:p>
            <a:pPr lvl="1"/>
            <a:r>
              <a:rPr lang="en-GB" dirty="0"/>
              <a:t>Cooperating sequential processes</a:t>
            </a:r>
          </a:p>
          <a:p>
            <a:r>
              <a:rPr lang="en-GB" dirty="0"/>
              <a:t>THE classic synchronization mechanism</a:t>
            </a:r>
          </a:p>
          <a:p>
            <a:pPr lvl="1"/>
            <a:r>
              <a:rPr lang="en-GB" dirty="0"/>
              <a:t>Behavior is well specified and universally accepted </a:t>
            </a:r>
          </a:p>
          <a:p>
            <a:pPr lvl="1"/>
            <a:r>
              <a:rPr lang="en-GB" dirty="0"/>
              <a:t>A foundation for most synchronization studies</a:t>
            </a:r>
          </a:p>
          <a:p>
            <a:pPr lvl="1"/>
            <a:r>
              <a:rPr lang="en-GB" dirty="0"/>
              <a:t>A standard reference for all other mechanisms</a:t>
            </a:r>
          </a:p>
          <a:p>
            <a:r>
              <a:rPr lang="en-GB" dirty="0"/>
              <a:t>More powerful than simple locks</a:t>
            </a:r>
          </a:p>
          <a:p>
            <a:pPr lvl="1"/>
            <a:r>
              <a:rPr lang="en-GB" dirty="0"/>
              <a:t>They incorporate a FIFO waiting queue</a:t>
            </a:r>
          </a:p>
          <a:p>
            <a:pPr lvl="1"/>
            <a:r>
              <a:rPr lang="en-GB" dirty="0"/>
              <a:t>They have a counter rather than a binary flag</a:t>
            </a:r>
          </a:p>
        </p:txBody>
      </p:sp>
    </p:spTree>
    <p:extLst>
      <p:ext uri="{BB962C8B-B14F-4D97-AF65-F5344CB8AC3E}">
        <p14:creationId xmlns:p14="http://schemas.microsoft.com/office/powerpoint/2010/main" val="3019043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Semaphores - Operations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57300"/>
            <a:ext cx="8229600" cy="4525963"/>
          </a:xfrm>
        </p:spPr>
        <p:txBody>
          <a:bodyPr>
            <a:noAutofit/>
          </a:bodyPr>
          <a:lstStyle/>
          <a:p>
            <a:r>
              <a:rPr lang="en-GB" dirty="0"/>
              <a:t>Semaphore has two parts:</a:t>
            </a:r>
          </a:p>
          <a:p>
            <a:pPr lvl="1"/>
            <a:r>
              <a:rPr lang="en-GB" dirty="0"/>
              <a:t>An integer counter (initial value unspecified)</a:t>
            </a:r>
          </a:p>
          <a:p>
            <a:pPr lvl="1"/>
            <a:r>
              <a:rPr lang="en-GB" dirty="0"/>
              <a:t>A FIFO waiting queue</a:t>
            </a:r>
          </a:p>
          <a:p>
            <a:r>
              <a:rPr lang="en-GB" dirty="0"/>
              <a:t>P (</a:t>
            </a:r>
            <a:r>
              <a:rPr lang="en-GB" dirty="0" err="1"/>
              <a:t>proberen</a:t>
            </a:r>
            <a:r>
              <a:rPr lang="en-GB" dirty="0"/>
              <a:t>/test) ... “wait”</a:t>
            </a:r>
          </a:p>
          <a:p>
            <a:pPr lvl="1"/>
            <a:r>
              <a:rPr lang="en-GB" dirty="0"/>
              <a:t>Decrement counter, if count &gt;= 0, return</a:t>
            </a:r>
          </a:p>
          <a:p>
            <a:pPr lvl="1"/>
            <a:r>
              <a:rPr lang="en-GB" dirty="0"/>
              <a:t>If counter &lt; 0, add process to waiting queue</a:t>
            </a:r>
          </a:p>
          <a:p>
            <a:r>
              <a:rPr lang="en-GB" dirty="0"/>
              <a:t>V (</a:t>
            </a:r>
            <a:r>
              <a:rPr lang="en-GB" dirty="0" err="1"/>
              <a:t>verhogen</a:t>
            </a:r>
            <a:r>
              <a:rPr lang="en-GB" dirty="0"/>
              <a:t>/raise) ... “post” or “signal”</a:t>
            </a:r>
          </a:p>
          <a:p>
            <a:pPr lvl="1"/>
            <a:r>
              <a:rPr lang="en-GB" dirty="0"/>
              <a:t>Increment counter</a:t>
            </a:r>
          </a:p>
          <a:p>
            <a:pPr lvl="1"/>
            <a:r>
              <a:rPr lang="en-GB" dirty="0"/>
              <a:t>If queue non-empty, wake one of the waiting process</a:t>
            </a:r>
          </a:p>
        </p:txBody>
      </p:sp>
    </p:spTree>
    <p:extLst>
      <p:ext uri="{BB962C8B-B14F-4D97-AF65-F5344CB8AC3E}">
        <p14:creationId xmlns:p14="http://schemas.microsoft.com/office/powerpoint/2010/main" val="53855840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72301</TotalTime>
  <Words>2602</Words>
  <Application>Microsoft Macintosh PowerPoint</Application>
  <PresentationFormat>On-screen Show (4:3)</PresentationFormat>
  <Paragraphs>454</Paragraphs>
  <Slides>52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ＭＳ Ｐゴシック</vt:lpstr>
      <vt:lpstr>Arial</vt:lpstr>
      <vt:lpstr>Britannic Bold</vt:lpstr>
      <vt:lpstr>Calibri</vt:lpstr>
      <vt:lpstr>Courier New</vt:lpstr>
      <vt:lpstr>StarSymbol</vt:lpstr>
      <vt:lpstr>Times New Roman</vt:lpstr>
      <vt:lpstr>Default Theme</vt:lpstr>
      <vt:lpstr>Operating System Principles: Semaphores and Locks for Synchronization CS 111 Operating Systems  Peter Reiher </vt:lpstr>
      <vt:lpstr>Outline</vt:lpstr>
      <vt:lpstr>Our Synchronization Choices</vt:lpstr>
      <vt:lpstr>Concentrating on Locking</vt:lpstr>
      <vt:lpstr>Basic Locking Operations</vt:lpstr>
      <vt:lpstr>Semaphores</vt:lpstr>
      <vt:lpstr>Semaphores – A Historical  Perspective</vt:lpstr>
      <vt:lpstr>The Semaphores We’re Studying</vt:lpstr>
      <vt:lpstr>Semaphores - Operations</vt:lpstr>
      <vt:lpstr>Using Semaphores for Exclusion</vt:lpstr>
      <vt:lpstr>Using Semaphores for Notifications</vt:lpstr>
      <vt:lpstr>Counting Semaphores</vt:lpstr>
      <vt:lpstr>Semaphores For Mutual Exclusion</vt:lpstr>
      <vt:lpstr>Semaphores for Completion Events</vt:lpstr>
      <vt:lpstr>Implementing Semaphores</vt:lpstr>
      <vt:lpstr>Limitations of Semaphores</vt:lpstr>
      <vt:lpstr>Locking to Solve High Level Synchronization Problems</vt:lpstr>
      <vt:lpstr>Mutexes</vt:lpstr>
      <vt:lpstr>Object Level Locking</vt:lpstr>
      <vt:lpstr>Linux File Descriptor Locking</vt:lpstr>
      <vt:lpstr>Advisory vs Enforced Locking</vt:lpstr>
      <vt:lpstr>Linux Ranged File Locking</vt:lpstr>
      <vt:lpstr>Locking Problems</vt:lpstr>
      <vt:lpstr>Performance of Locking</vt:lpstr>
      <vt:lpstr>Locking Costs</vt:lpstr>
      <vt:lpstr>What If You Don’t Get Your Lock?</vt:lpstr>
      <vt:lpstr>The Riddle of Parallelism</vt:lpstr>
      <vt:lpstr>What If Everyone Needs One Resource?</vt:lpstr>
      <vt:lpstr>Probability of Conflict</vt:lpstr>
      <vt:lpstr>Convoy Formation</vt:lpstr>
      <vt:lpstr>Performance: Resource Convoys</vt:lpstr>
      <vt:lpstr>Priority Inversion</vt:lpstr>
      <vt:lpstr>Priority Inversion on Mars</vt:lpstr>
      <vt:lpstr>The Pathfinder Priority Inversion</vt:lpstr>
      <vt:lpstr>A Tale of Three Tasks</vt:lpstr>
      <vt:lpstr>What Went Wrong?</vt:lpstr>
      <vt:lpstr>The Priority Inversion at Work</vt:lpstr>
      <vt:lpstr>The Ultimate Effect</vt:lpstr>
      <vt:lpstr>Handling Priority  Inversion Problems</vt:lpstr>
      <vt:lpstr>Solving Priority Inversion</vt:lpstr>
      <vt:lpstr>The Fix in Action</vt:lpstr>
      <vt:lpstr>Solving Locking Problems</vt:lpstr>
      <vt:lpstr>Reducing Overhead of Locking</vt:lpstr>
      <vt:lpstr>Reducing Contention</vt:lpstr>
      <vt:lpstr>Eliminating Critical Sections</vt:lpstr>
      <vt:lpstr>Eliminate Preemption in Critical Section</vt:lpstr>
      <vt:lpstr>Reducing Time in Critical Section</vt:lpstr>
      <vt:lpstr>Reduced Frequency of Entering Critical Section</vt:lpstr>
      <vt:lpstr>Remove Requirement for Full Exclusivity</vt:lpstr>
      <vt:lpstr>Spread Requests Over More Resources</vt:lpstr>
      <vt:lpstr>Lock Granularity – Pools vs. Elements</vt:lpstr>
      <vt:lpstr>The Snake in the Garden</vt:lpstr>
    </vt:vector>
  </TitlesOfParts>
  <Company>UCLA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Microsoft Office User</cp:lastModifiedBy>
  <cp:revision>107</cp:revision>
  <cp:lastPrinted>2018-01-22T22:23:56Z</cp:lastPrinted>
  <dcterms:created xsi:type="dcterms:W3CDTF">2017-09-26T17:46:42Z</dcterms:created>
  <dcterms:modified xsi:type="dcterms:W3CDTF">2018-02-07T22:48:54Z</dcterms:modified>
</cp:coreProperties>
</file>