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519" r:id="rId2"/>
    <p:sldId id="520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0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7" r:id="rId50"/>
    <p:sldId id="568" r:id="rId51"/>
    <p:sldId id="569" r:id="rId52"/>
    <p:sldId id="570" r:id="rId53"/>
    <p:sldId id="571" r:id="rId54"/>
    <p:sldId id="572" r:id="rId55"/>
    <p:sldId id="573" r:id="rId56"/>
    <p:sldId id="574" r:id="rId57"/>
    <p:sldId id="575" r:id="rId58"/>
    <p:sldId id="576" r:id="rId59"/>
    <p:sldId id="577" r:id="rId60"/>
    <p:sldId id="578" r:id="rId61"/>
    <p:sldId id="579" r:id="rId62"/>
    <p:sldId id="580" r:id="rId6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0"/>
    <p:restoredTop sz="94600"/>
  </p:normalViewPr>
  <p:slideViewPr>
    <p:cSldViewPr snapToGrid="0" snapToObjects="1">
      <p:cViewPr varScale="1">
        <p:scale>
          <a:sx n="110" d="100"/>
          <a:sy n="110" d="100"/>
        </p:scale>
        <p:origin x="21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8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12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6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2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1/14/18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</a:t>
            </a:r>
            <a:r>
              <a:rPr lang="en-US" sz="1200" dirty="0" smtClean="0">
                <a:latin typeface="Times New Roman" pitchFamily="-107" charset="0"/>
              </a:rPr>
              <a:t>5</a:t>
            </a:r>
            <a:endParaRPr lang="en-US" sz="1200" dirty="0">
              <a:latin typeface="Times New Roman" pitchFamily="-107" charset="0"/>
            </a:endParaRP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</a:t>
            </a:r>
            <a:r>
              <a:rPr lang="en-US" sz="1200" dirty="0" smtClean="0">
                <a:latin typeface="Times New Roman" pitchFamily="-107" charset="0"/>
              </a:rPr>
              <a:t> 111</a:t>
            </a:r>
          </a:p>
          <a:p>
            <a:pPr>
              <a:defRPr/>
            </a:pPr>
            <a:r>
              <a:rPr lang="en-US" sz="1200" dirty="0" smtClean="0">
                <a:latin typeface="Times New Roman" pitchFamily="-107" charset="0"/>
              </a:rPr>
              <a:t>Winter </a:t>
            </a:r>
            <a:r>
              <a:rPr lang="en-US" sz="1200" baseline="0" dirty="0" smtClean="0">
                <a:latin typeface="Times New Roman" pitchFamily="-107" charset="0"/>
              </a:rPr>
              <a:t>2018</a:t>
            </a:r>
            <a:r>
              <a:rPr lang="en-US" sz="1200" dirty="0" smtClean="0">
                <a:latin typeface="Times New Roman" pitchFamily="-107" charset="0"/>
              </a:rPr>
              <a:t> </a:t>
            </a:r>
            <a:endParaRPr lang="en-US" sz="1200" dirty="0">
              <a:latin typeface="Times New Roman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Memory Management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smtClean="0">
                <a:cs typeface="ＭＳ Ｐゴシック" charset="-128"/>
              </a:rPr>
              <a:t>111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/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 smtClean="0">
                <a:cs typeface="ＭＳ Ｐゴシック" charset="-128"/>
              </a:rPr>
              <a:t>Operating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Systems </a:t>
            </a:r>
            <a:r>
              <a:rPr lang="en-US" dirty="0">
                <a:ea typeface="ＭＳ Ｐゴシック" charset="-128"/>
                <a:cs typeface="ＭＳ Ｐゴシック" charset="-128"/>
              </a:rPr>
              <a:t/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Peter Reiher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81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Fixed Partition Allocation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535113"/>
            <a:ext cx="8229600" cy="4525962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Pre-allocate partitions for </a:t>
            </a:r>
            <a:r>
              <a:rPr lang="en-GB" sz="3600" i="1" dirty="0" err="1" smtClean="0">
                <a:latin typeface="Times New Roman" pitchFamily="-98" charset="0"/>
                <a:ea typeface="ＭＳ Ｐゴシック" pitchFamily="-98" charset="-128"/>
              </a:rPr>
              <a:t>n</a:t>
            </a:r>
            <a:r>
              <a:rPr lang="en-GB" sz="3600" i="1" dirty="0" smtClean="0">
                <a:latin typeface="Times New Roman" pitchFamily="-98" charset="0"/>
                <a:ea typeface="ＭＳ Ｐゴシック" pitchFamily="-98" charset="-128"/>
              </a:rPr>
              <a:t> </a:t>
            </a: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processes</a:t>
            </a:r>
          </a:p>
          <a:p>
            <a:pPr lvl="1">
              <a:lnSpc>
                <a:spcPct val="83000"/>
              </a:lnSpc>
            </a:pP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One or more per process</a:t>
            </a:r>
            <a:endParaRPr lang="en-GB" sz="2800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>
              <a:lnSpc>
                <a:spcPct val="83000"/>
              </a:lnSpc>
            </a:pP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Reserving space for largest possible process</a:t>
            </a:r>
          </a:p>
          <a:p>
            <a:pPr>
              <a:lnSpc>
                <a:spcPct val="83000"/>
              </a:lnSpc>
            </a:pP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Partitions come in one or a few set sizes</a:t>
            </a:r>
          </a:p>
          <a:p>
            <a:pPr>
              <a:lnSpc>
                <a:spcPct val="83000"/>
              </a:lnSpc>
            </a:pP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Very easy to implement</a:t>
            </a:r>
          </a:p>
          <a:p>
            <a:pPr lvl="1">
              <a:lnSpc>
                <a:spcPct val="83000"/>
              </a:lnSpc>
            </a:pP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Common in old batch processing systems</a:t>
            </a:r>
          </a:p>
          <a:p>
            <a:pPr lvl="1">
              <a:lnSpc>
                <a:spcPct val="83000"/>
              </a:lnSpc>
            </a:pP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Allocation/</a:t>
            </a:r>
            <a:r>
              <a:rPr lang="en-GB" sz="3200" dirty="0" err="1" smtClean="0">
                <a:latin typeface="Times New Roman" pitchFamily="-98" charset="0"/>
                <a:ea typeface="ＭＳ Ｐゴシック" pitchFamily="-98" charset="-128"/>
              </a:rPr>
              <a:t>deallocation</a:t>
            </a:r>
            <a:r>
              <a:rPr lang="en-GB" sz="3200" dirty="0" smtClean="0">
                <a:latin typeface="Times New Roman" pitchFamily="-98" charset="0"/>
                <a:ea typeface="ＭＳ Ｐゴシック" pitchFamily="-98" charset="-128"/>
              </a:rPr>
              <a:t> very cheap and easy</a:t>
            </a:r>
          </a:p>
          <a:p>
            <a:pPr>
              <a:lnSpc>
                <a:spcPct val="83000"/>
              </a:lnSpc>
            </a:pPr>
            <a:r>
              <a:rPr lang="en-GB" sz="3600" dirty="0" smtClean="0">
                <a:latin typeface="Times New Roman" pitchFamily="-98" charset="0"/>
                <a:ea typeface="ＭＳ Ｐゴシック" pitchFamily="-98" charset="-128"/>
              </a:rPr>
              <a:t>Well suited to well-known job mix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43050" y="503238"/>
            <a:ext cx="6037263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Protection and Fixed Partitions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Need to enforce partition boundaries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To prevent one process from accessing another’s memory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Could use hardware for this purpose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Special registers that contain the partition boundaries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Only accept addresses within the register values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Basic scheme doesn’t use virtual addresses</a:t>
            </a:r>
          </a:p>
        </p:txBody>
      </p:sp>
    </p:spTree>
    <p:extLst>
      <p:ext uri="{BB962C8B-B14F-4D97-AF65-F5344CB8AC3E}">
        <p14:creationId xmlns:p14="http://schemas.microsoft.com/office/powerpoint/2010/main" val="17286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The Partition Concept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Oval 3"/>
          <p:cNvSpPr/>
          <p:nvPr/>
        </p:nvSpPr>
        <p:spPr>
          <a:xfrm>
            <a:off x="754063" y="1447800"/>
            <a:ext cx="1609725" cy="534988"/>
          </a:xfrm>
          <a:prstGeom prst="ellipse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Program 1</a:t>
            </a:r>
          </a:p>
        </p:txBody>
      </p:sp>
      <p:sp>
        <p:nvSpPr>
          <p:cNvPr id="5" name="Down Arrow 4"/>
          <p:cNvSpPr/>
          <p:nvPr/>
        </p:nvSpPr>
        <p:spPr>
          <a:xfrm>
            <a:off x="1401763" y="2060575"/>
            <a:ext cx="427037" cy="301625"/>
          </a:xfrm>
          <a:prstGeom prst="downArrow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28688" y="2362200"/>
            <a:ext cx="1281112" cy="1027113"/>
            <a:chOff x="928394" y="2209800"/>
            <a:chExt cx="1281406" cy="1026695"/>
          </a:xfrm>
        </p:grpSpPr>
        <p:sp>
          <p:nvSpPr>
            <p:cNvPr id="7" name="Rectangle 6"/>
            <p:cNvSpPr/>
            <p:nvPr/>
          </p:nvSpPr>
          <p:spPr>
            <a:xfrm>
              <a:off x="1180864" y="2258993"/>
              <a:ext cx="663727" cy="203117"/>
            </a:xfrm>
            <a:prstGeom prst="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76172" y="2693791"/>
              <a:ext cx="276288" cy="326892"/>
            </a:xfrm>
            <a:prstGeom prst="roundRect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 rot="5400000">
              <a:off x="1055749" y="2082445"/>
              <a:ext cx="1026695" cy="1281406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Straight Connector 9"/>
            <p:cNvCxnSpPr>
              <a:stCxn id="7" idx="2"/>
              <a:endCxn id="8" idx="0"/>
            </p:cNvCxnSpPr>
            <p:nvPr/>
          </p:nvCxnSpPr>
          <p:spPr>
            <a:xfrm rot="16200000" flipH="1">
              <a:off x="1397681" y="2577157"/>
              <a:ext cx="231681" cy="158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n 10"/>
            <p:cNvSpPr/>
            <p:nvPr/>
          </p:nvSpPr>
          <p:spPr>
            <a:xfrm>
              <a:off x="1042720" y="2689030"/>
              <a:ext cx="284227" cy="509381"/>
            </a:xfrm>
            <a:prstGeom prst="can">
              <a:avLst/>
            </a:prstGeom>
            <a:solidFill>
              <a:srgbClr val="B9CDE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1705473" y="2726467"/>
              <a:ext cx="331493" cy="510032"/>
              <a:chOff x="6807200" y="3937000"/>
              <a:chExt cx="1202070" cy="1384300"/>
            </a:xfrm>
            <a:solidFill>
              <a:srgbClr val="B9CDE5"/>
            </a:solidFill>
          </p:grpSpPr>
          <p:sp>
            <p:nvSpPr>
              <p:cNvPr id="15" name="Rounded Rectangle 14"/>
              <p:cNvSpPr/>
              <p:nvPr/>
            </p:nvSpPr>
            <p:spPr>
              <a:xfrm>
                <a:off x="6807200" y="3937000"/>
                <a:ext cx="1202070" cy="393700"/>
              </a:xfrm>
              <a:prstGeom prst="roundRect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Up-Down Arrow 15"/>
              <p:cNvSpPr/>
              <p:nvPr/>
            </p:nvSpPr>
            <p:spPr>
              <a:xfrm>
                <a:off x="7232598" y="4330700"/>
                <a:ext cx="427348" cy="990600"/>
              </a:xfrm>
              <a:prstGeom prst="upDownArrow">
                <a:avLst/>
              </a:prstGeom>
              <a:grp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cxnSp>
          <p:nvCxnSpPr>
            <p:cNvPr id="13" name="Straight Connector 12"/>
            <p:cNvCxnSpPr>
              <a:endCxn id="11" idx="1"/>
            </p:cNvCxnSpPr>
            <p:nvPr/>
          </p:nvCxnSpPr>
          <p:spPr>
            <a:xfrm rot="5400000">
              <a:off x="1098369" y="2544608"/>
              <a:ext cx="231681" cy="57163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5" idx="0"/>
            </p:cNvCxnSpPr>
            <p:nvPr/>
          </p:nvCxnSpPr>
          <p:spPr>
            <a:xfrm rot="16200000" flipH="1">
              <a:off x="1687478" y="2543006"/>
              <a:ext cx="265004" cy="103212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2363788" y="3581400"/>
            <a:ext cx="4646612" cy="2786063"/>
            <a:chOff x="1754136" y="2737894"/>
            <a:chExt cx="4646664" cy="2786606"/>
          </a:xfrm>
        </p:grpSpPr>
        <p:sp>
          <p:nvSpPr>
            <p:cNvPr id="18" name="Rectangle 17"/>
            <p:cNvSpPr/>
            <p:nvPr/>
          </p:nvSpPr>
          <p:spPr>
            <a:xfrm>
              <a:off x="2666958" y="2872858"/>
              <a:ext cx="2411440" cy="549382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</a:rPr>
                <a:t>Processor 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378166" y="4051013"/>
              <a:ext cx="1003311" cy="889173"/>
            </a:xfrm>
            <a:prstGeom prst="round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Memory 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2684164" y="1807866"/>
              <a:ext cx="2786606" cy="4646664"/>
            </a:xfrm>
            <a:prstGeom prst="roundRect">
              <a:avLst/>
            </a:prstGeom>
            <a:noFill/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1" name="Straight Connector 20"/>
            <p:cNvCxnSpPr>
              <a:stCxn id="18" idx="2"/>
              <a:endCxn id="19" idx="0"/>
            </p:cNvCxnSpPr>
            <p:nvPr/>
          </p:nvCxnSpPr>
          <p:spPr>
            <a:xfrm rot="16200000" flipH="1">
              <a:off x="3561467" y="3732658"/>
              <a:ext cx="628773" cy="793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n 21"/>
            <p:cNvSpPr/>
            <p:nvPr/>
          </p:nvSpPr>
          <p:spPr>
            <a:xfrm>
              <a:off x="2168478" y="4038310"/>
              <a:ext cx="1031887" cy="1384570"/>
            </a:xfrm>
            <a:prstGeom prst="can">
              <a:avLst/>
            </a:prstGeom>
            <a:solidFill>
              <a:srgbClr val="FFFFFF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Disk</a:t>
              </a:r>
            </a:p>
          </p:txBody>
        </p:sp>
        <p:grpSp>
          <p:nvGrpSpPr>
            <p:cNvPr id="12" name="Group 22"/>
            <p:cNvGrpSpPr>
              <a:grpSpLocks/>
            </p:cNvGrpSpPr>
            <p:nvPr/>
          </p:nvGrpSpPr>
          <p:grpSpPr bwMode="auto">
            <a:xfrm>
              <a:off x="4572000" y="4140200"/>
              <a:ext cx="1202070" cy="1384300"/>
              <a:chOff x="6807200" y="3937000"/>
              <a:chExt cx="1202070" cy="1384300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6807180" y="3936730"/>
                <a:ext cx="1201751" cy="393777"/>
              </a:xfrm>
              <a:prstGeom prst="roundRect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00"/>
                    </a:solidFill>
                  </a:rPr>
                  <a:t>Network</a:t>
                </a:r>
              </a:p>
            </p:txBody>
          </p:sp>
          <p:sp>
            <p:nvSpPr>
              <p:cNvPr id="27" name="Up-Down Arrow 26"/>
              <p:cNvSpPr/>
              <p:nvPr/>
            </p:nvSpPr>
            <p:spPr>
              <a:xfrm>
                <a:off x="7232635" y="4330507"/>
                <a:ext cx="427043" cy="990793"/>
              </a:xfrm>
              <a:prstGeom prst="upDownArrow">
                <a:avLst/>
              </a:prstGeom>
              <a:solidFill>
                <a:srgbClr val="FFFFFF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cxnSp>
          <p:nvCxnSpPr>
            <p:cNvPr id="24" name="Straight Connector 23"/>
            <p:cNvCxnSpPr>
              <a:endCxn id="22" idx="1"/>
            </p:cNvCxnSpPr>
            <p:nvPr/>
          </p:nvCxnSpPr>
          <p:spPr>
            <a:xfrm rot="5400000">
              <a:off x="2475605" y="3618354"/>
              <a:ext cx="628773" cy="21113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6" idx="0"/>
            </p:cNvCxnSpPr>
            <p:nvPr/>
          </p:nvCxnSpPr>
          <p:spPr>
            <a:xfrm rot="16200000" flipH="1">
              <a:off x="4628271" y="3594551"/>
              <a:ext cx="717690" cy="373067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ounded Rectangle 27"/>
          <p:cNvSpPr/>
          <p:nvPr/>
        </p:nvSpPr>
        <p:spPr>
          <a:xfrm>
            <a:off x="3279775" y="4284663"/>
            <a:ext cx="2587625" cy="233680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82950" y="4660900"/>
            <a:ext cx="2589213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278188" y="5727700"/>
            <a:ext cx="2589212" cy="538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95800" y="1371600"/>
            <a:ext cx="1125538" cy="25241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495800" y="1625600"/>
            <a:ext cx="1125538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495800" y="1955800"/>
            <a:ext cx="1125538" cy="25241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495800" y="2209800"/>
            <a:ext cx="1125538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495800" y="2540000"/>
            <a:ext cx="1125538" cy="252413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95800" y="2794000"/>
            <a:ext cx="1125538" cy="2286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048000" y="1868488"/>
            <a:ext cx="12430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Registers</a:t>
            </a:r>
            <a:endParaRPr lang="en-US" dirty="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 flipH="1" flipV="1">
            <a:off x="6568282" y="15081"/>
            <a:ext cx="0" cy="3017837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976144" y="3625056"/>
            <a:ext cx="4203700" cy="1588"/>
          </a:xfrm>
          <a:prstGeom prst="line">
            <a:avLst/>
          </a:prstGeom>
          <a:ln>
            <a:solidFill>
              <a:srgbClr val="000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5880100" y="5729288"/>
            <a:ext cx="2197100" cy="1587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059363" y="1752600"/>
            <a:ext cx="2865437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5662612" y="4002088"/>
            <a:ext cx="4525963" cy="158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5867400" y="6246813"/>
            <a:ext cx="2057400" cy="15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05400" y="2057400"/>
            <a:ext cx="2590800" cy="3175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6128544" y="3625056"/>
            <a:ext cx="3136900" cy="1588"/>
          </a:xfrm>
          <a:prstGeom prst="line">
            <a:avLst/>
          </a:prstGeom>
          <a:ln>
            <a:solidFill>
              <a:srgbClr val="00009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5867400" y="5181600"/>
            <a:ext cx="1828800" cy="127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05400" y="2359025"/>
            <a:ext cx="2362200" cy="3175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5880894" y="3936206"/>
            <a:ext cx="3175000" cy="1588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867400" y="5499100"/>
            <a:ext cx="1601788" cy="127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105400" y="2663825"/>
            <a:ext cx="2133600" cy="158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234907" y="3656806"/>
            <a:ext cx="2008188" cy="3175"/>
          </a:xfrm>
          <a:prstGeom prst="line">
            <a:avLst/>
          </a:prstGeom>
          <a:ln>
            <a:solidFill>
              <a:srgbClr val="95373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5867400" y="4648200"/>
            <a:ext cx="1370013" cy="14288"/>
          </a:xfrm>
          <a:prstGeom prst="straightConnector1">
            <a:avLst/>
          </a:prstGeom>
          <a:ln>
            <a:solidFill>
              <a:srgbClr val="953735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105400" y="2894013"/>
            <a:ext cx="1905000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5938044" y="3955256"/>
            <a:ext cx="2146300" cy="1588"/>
          </a:xfrm>
          <a:prstGeom prst="line">
            <a:avLst/>
          </a:prstGeom>
          <a:ln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>
            <a:off x="5867400" y="5016500"/>
            <a:ext cx="1144588" cy="12700"/>
          </a:xfrm>
          <a:prstGeom prst="straightConnector1">
            <a:avLst/>
          </a:prstGeom>
          <a:ln>
            <a:solidFill>
              <a:srgbClr val="E46C0A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278714" y="5156200"/>
            <a:ext cx="2589213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1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Problems With Fixed Partition Allocation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Presumes you know how much memory will be used ahead of time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Limits the number of processes supported to the total of their memory requirements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Not great for sharing memory</a:t>
            </a:r>
          </a:p>
          <a:p>
            <a:r>
              <a:rPr lang="en-US" i="1" smtClean="0">
                <a:latin typeface="Times New Roman" pitchFamily="-98" charset="0"/>
                <a:ea typeface="ＭＳ Ｐゴシック" pitchFamily="-98" charset="-128"/>
              </a:rPr>
              <a:t>Fragmentation </a:t>
            </a: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causes inefficient memory use</a:t>
            </a:r>
          </a:p>
        </p:txBody>
      </p:sp>
    </p:spTree>
    <p:extLst>
      <p:ext uri="{BB962C8B-B14F-4D97-AF65-F5344CB8AC3E}">
        <p14:creationId xmlns:p14="http://schemas.microsoft.com/office/powerpoint/2010/main" val="175579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Fragmentation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problem for all memory management systems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Fixed partitions suffer it especially badly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Based on processes not using all the memory they requested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As a result, you can’t provide memory for as many processes as you theoretically could</a:t>
            </a:r>
          </a:p>
        </p:txBody>
      </p:sp>
    </p:spTree>
    <p:extLst>
      <p:ext uri="{BB962C8B-B14F-4D97-AF65-F5344CB8AC3E}">
        <p14:creationId xmlns:p14="http://schemas.microsoft.com/office/powerpoint/2010/main" val="11021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Fragmentation Example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25538" y="2451100"/>
            <a:ext cx="13716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63938" y="3975100"/>
            <a:ext cx="1371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002338" y="3975100"/>
            <a:ext cx="13716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77938" y="5803900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8MB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760788" y="5802313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2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4MB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122988" y="5802313"/>
            <a:ext cx="1152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Partition 3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4MB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125538" y="3136900"/>
            <a:ext cx="1371600" cy="2438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(6 MB)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3563938" y="4432300"/>
            <a:ext cx="1371600" cy="1143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(3 MB)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002338" y="4737100"/>
            <a:ext cx="1371600" cy="8382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process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(2 MB)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125538" y="26384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waste 2MB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059488" y="417195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waste 2MB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621088" y="406717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waste 1MB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2514600" y="2959100"/>
            <a:ext cx="6172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Total waste = 2MB + 1MB + 2MB = 5/16MB = 31%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724025" y="1238250"/>
            <a:ext cx="59785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Let’s say there are three processes, A, B, and C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711325" y="1593850"/>
            <a:ext cx="37226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Their memory requirements: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622550" y="1968500"/>
            <a:ext cx="1573213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A:  6 MBytes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2619375" y="2263775"/>
            <a:ext cx="1560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B:  3 MBytes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616200" y="2559050"/>
            <a:ext cx="15605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C:  2 MBytes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564188" y="1611313"/>
            <a:ext cx="32527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Available partition sizes: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22988" y="2073275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8 Mbytes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122988" y="2559050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 Mbytes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116638" y="2327275"/>
            <a:ext cx="1146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 Mbytes</a:t>
            </a:r>
          </a:p>
        </p:txBody>
      </p:sp>
    </p:spTree>
    <p:extLst>
      <p:ext uri="{BB962C8B-B14F-4D97-AF65-F5344CB8AC3E}">
        <p14:creationId xmlns:p14="http://schemas.microsoft.com/office/powerpoint/2010/main" val="13681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Internal Fragmentation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11918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Fragmentation comes in two kinds: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Internal and external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This is an example of </a:t>
            </a:r>
            <a:r>
              <a:rPr lang="en-US" i="1" smtClean="0">
                <a:latin typeface="Times New Roman" pitchFamily="-98" charset="0"/>
                <a:ea typeface="ＭＳ Ｐゴシック" pitchFamily="-98" charset="-128"/>
              </a:rPr>
              <a:t>internal fragmentation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We’ll see external fragmentation later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Wasted space in fixed sized blocks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requestor was given more than he needed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unused part is wasted and can’t be used for others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Internal fragmentation can occur whenever you force allocation in fixed-sized chunks</a:t>
            </a:r>
          </a:p>
        </p:txBody>
      </p:sp>
    </p:spTree>
    <p:extLst>
      <p:ext uri="{BB962C8B-B14F-4D97-AF65-F5344CB8AC3E}">
        <p14:creationId xmlns:p14="http://schemas.microsoft.com/office/powerpoint/2010/main" val="83667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More on Internal Fragmentation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Internal fragmentation is caused by a mismatch between 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chosen sizes of a fixed-sized blocks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actual sizes that programs use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Average waste: 50% of each block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Overall waste reduced by multiple sizes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Suppose blocks come in sizes S1 and S2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Average waste = ((S1/2) + (S2 - S1)/2)/2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7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Summary of Fixed Partition Allocation 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Very simple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Inflexible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Subject to a lot of internal fragmentation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Not used in many modern systems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a possible option for special purpose systems, like embedded systems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Where we know exactly what our memory needs will be</a:t>
            </a:r>
          </a:p>
        </p:txBody>
      </p:sp>
    </p:spTree>
    <p:extLst>
      <p:ext uri="{BB962C8B-B14F-4D97-AF65-F5344CB8AC3E}">
        <p14:creationId xmlns:p14="http://schemas.microsoft.com/office/powerpoint/2010/main" val="83844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Dynamic Partition Allocation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Like fixed partitions, except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Variable sized, usually any size requested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Each partition is contiguous in memory addresses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Partitions have access permissions for the process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Potentially shared between processes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Each process could have multiple partitions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With different sizes and characteristics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81088" y="503238"/>
            <a:ext cx="6924675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2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Outline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What is memory management about?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Memory management strategies: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Fixed partition strategies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Dynamic partitions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Buffer pools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Garbage collection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Memory compaction</a:t>
            </a:r>
          </a:p>
          <a:p>
            <a:pPr lvl="1">
              <a:buFont typeface="Arial" pitchFamily="-98" charset="0"/>
              <a:buNone/>
            </a:pP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460750" y="503238"/>
            <a:ext cx="214312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Problems With Dynamic Partitions 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328738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Not </a:t>
            </a:r>
            <a:r>
              <a:rPr lang="en-US" dirty="0" err="1" smtClean="0">
                <a:latin typeface="Times New Roman" pitchFamily="-98" charset="0"/>
                <a:ea typeface="ＭＳ Ｐゴシック" pitchFamily="-98" charset="-128"/>
              </a:rPr>
              <a:t>relocatable</a:t>
            </a:r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Once a process has a partition, you can’t easily move its contents elsewhere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Not easily expandable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Impossible to support applications with larger address spaces than physical memory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Also can’t support several applications whose total needs are greater than physical memory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Also subject to fragmentation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40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Relocation and Expansion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Partitions are tied to particular address ranges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At least during an execution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Can’t just move the contents of a partition to another set of addresses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All the pointers in the contents will be wrong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And generally you don’t know which memory locations contain pointers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Hard to expand because there may not be space “nearby”</a:t>
            </a:r>
          </a:p>
        </p:txBody>
      </p:sp>
    </p:spTree>
    <p:extLst>
      <p:ext uri="{BB962C8B-B14F-4D97-AF65-F5344CB8AC3E}">
        <p14:creationId xmlns:p14="http://schemas.microsoft.com/office/powerpoint/2010/main" val="17149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Expansion Problem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Partitions are allocated on request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Processes may ask for new ones later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But partitions that have been given can’t be moved somewhere else in memory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Memory management system might have allocated all the space after a given partition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In which case, it can’t be expanded</a:t>
            </a:r>
          </a:p>
        </p:txBody>
      </p:sp>
    </p:spTree>
    <p:extLst>
      <p:ext uri="{BB962C8B-B14F-4D97-AF65-F5344CB8AC3E}">
        <p14:creationId xmlns:p14="http://schemas.microsoft.com/office/powerpoint/2010/main" val="18445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Illustrating the Problem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24142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241425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A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241425" y="22494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24142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C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498850" y="1417638"/>
            <a:ext cx="40005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Now Process B wants to expand its</a:t>
            </a:r>
            <a:r>
              <a:rPr lang="en-US" sz="2800" dirty="0" smtClean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partition size</a:t>
            </a:r>
            <a:endParaRPr lang="en-US" sz="2800" dirty="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1241425" y="2249488"/>
            <a:ext cx="1371600" cy="9715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B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86150" y="2371725"/>
            <a:ext cx="40005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But if we do that, Process B steps on Process C’s memory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86150" y="3641725"/>
            <a:ext cx="40005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 can’t move C’s</a:t>
            </a:r>
            <a:r>
              <a:rPr lang="en-US" sz="2800" dirty="0" smtClean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partition out </a:t>
            </a:r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of the way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486150" y="4535488"/>
            <a:ext cx="40005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And we can’t move B’s</a:t>
            </a:r>
            <a:r>
              <a:rPr lang="en-US" sz="2800" dirty="0" smtClean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partition to </a:t>
            </a:r>
            <a:r>
              <a:rPr lang="en-US" sz="2800" dirty="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 free area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241425" y="5391150"/>
            <a:ext cx="72517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We’re stuck, and must deny an expansion request that we have enough memory to handle</a:t>
            </a:r>
          </a:p>
        </p:txBody>
      </p:sp>
    </p:spTree>
    <p:extLst>
      <p:ext uri="{BB962C8B-B14F-4D97-AF65-F5344CB8AC3E}">
        <p14:creationId xmlns:p14="http://schemas.microsoft.com/office/powerpoint/2010/main" val="11884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9" grpId="1" animBg="1"/>
      <p:bldP spid="10" grpId="0"/>
      <p:bldP spid="11" grpId="0"/>
      <p:bldP spid="12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How To Keep Track of Variable Sized Partitions?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Start with one large “heap” of memory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Maintain a </a:t>
            </a:r>
            <a:r>
              <a:rPr lang="en-GB" sz="2800" i="1" dirty="0" smtClean="0">
                <a:latin typeface="Times New Roman" pitchFamily="-98" charset="0"/>
                <a:ea typeface="ＭＳ Ｐゴシック" pitchFamily="-98" charset="-128"/>
              </a:rPr>
              <a:t>free list</a:t>
            </a:r>
          </a:p>
          <a:p>
            <a:pPr lvl="1"/>
            <a:r>
              <a:rPr lang="en-US" sz="2400" dirty="0" smtClean="0">
                <a:latin typeface="Times New Roman" pitchFamily="-98" charset="0"/>
                <a:ea typeface="ＭＳ Ｐゴシック" pitchFamily="-98" charset="-128"/>
              </a:rPr>
              <a:t>Systems data structure to keep track of pieces of unallocated memory</a:t>
            </a:r>
            <a:endParaRPr lang="en-GB" sz="2400" dirty="0" smtClean="0">
              <a:latin typeface="Times New Roman" pitchFamily="-98" charset="0"/>
              <a:ea typeface="ＭＳ Ｐゴシック" pitchFamily="-98" charset="-128"/>
            </a:endParaRP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When a process requests more memory: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Find a large enough chunk of memory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Carve off a piece of the requested size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Put the remainder back on the free list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When a process frees memory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Put it back on the free list</a:t>
            </a:r>
          </a:p>
          <a:p>
            <a:endParaRPr lang="en-US" sz="2800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8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Managing the Free List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Fixed sized blocks are easy to track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 bit map indicating which blocks are free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Variable chunks require more information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 linked list of descriptors, one per chunk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Each descriptor lists the size of the chunk and whether it is free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Each has a pointer to the next chunk on list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Descriptors often kept at front of each chunk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Allocated memory may have descriptors too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788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Free List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65275" y="1549400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head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3546475" y="1511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698875" y="1511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4003675" y="1511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4308475" y="1511300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546475" y="2273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3698875" y="2273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4003675" y="2273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4308475" y="2273300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/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3546475" y="3035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4" name="Rectangle 27"/>
          <p:cNvSpPr>
            <a:spLocks noChangeArrowheads="1"/>
          </p:cNvSpPr>
          <p:nvPr/>
        </p:nvSpPr>
        <p:spPr bwMode="auto">
          <a:xfrm>
            <a:off x="3698875" y="3035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003675" y="3035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4308475" y="3035300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3546475" y="3797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8" name="Rectangle 31"/>
          <p:cNvSpPr>
            <a:spLocks noChangeArrowheads="1"/>
          </p:cNvSpPr>
          <p:nvPr/>
        </p:nvSpPr>
        <p:spPr bwMode="auto">
          <a:xfrm>
            <a:off x="3698875" y="3797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4003675" y="3797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4308475" y="3797300"/>
            <a:ext cx="1600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3546475" y="4559300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3698875" y="4559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4003675" y="4559300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4308475" y="4559300"/>
            <a:ext cx="23622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/>
          </a:p>
        </p:txBody>
      </p:sp>
      <p:cxnSp>
        <p:nvCxnSpPr>
          <p:cNvPr id="25" name="AutoShape 42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2708275" y="18161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44"/>
          <p:cNvCxnSpPr>
            <a:cxnSpLocks noChangeShapeType="1"/>
            <a:stCxn id="11" idx="2"/>
            <a:endCxn id="13" idx="1"/>
          </p:cNvCxnSpPr>
          <p:nvPr/>
        </p:nvCxnSpPr>
        <p:spPr bwMode="auto">
          <a:xfrm rot="5400000">
            <a:off x="3622675" y="2806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7" name="AutoShape 45"/>
          <p:cNvCxnSpPr>
            <a:cxnSpLocks noChangeShapeType="1"/>
            <a:stCxn id="7" idx="2"/>
            <a:endCxn id="9" idx="1"/>
          </p:cNvCxnSpPr>
          <p:nvPr/>
        </p:nvCxnSpPr>
        <p:spPr bwMode="auto">
          <a:xfrm rot="5400000">
            <a:off x="3622675" y="2044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" name="AutoShape 46"/>
          <p:cNvCxnSpPr>
            <a:cxnSpLocks noChangeShapeType="1"/>
            <a:stCxn id="15" idx="2"/>
            <a:endCxn id="17" idx="1"/>
          </p:cNvCxnSpPr>
          <p:nvPr/>
        </p:nvCxnSpPr>
        <p:spPr bwMode="auto">
          <a:xfrm rot="5400000">
            <a:off x="3622675" y="3568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" name="AutoShape 47"/>
          <p:cNvCxnSpPr>
            <a:cxnSpLocks noChangeShapeType="1"/>
            <a:stCxn id="19" idx="2"/>
            <a:endCxn id="21" idx="1"/>
          </p:cNvCxnSpPr>
          <p:nvPr/>
        </p:nvCxnSpPr>
        <p:spPr bwMode="auto">
          <a:xfrm rot="5400000">
            <a:off x="3622675" y="4330700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4841875" y="4940300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cxnSp>
        <p:nvCxnSpPr>
          <p:cNvPr id="31" name="AutoShape 49"/>
          <p:cNvCxnSpPr>
            <a:cxnSpLocks noChangeShapeType="1"/>
            <a:stCxn id="23" idx="2"/>
          </p:cNvCxnSpPr>
          <p:nvPr/>
        </p:nvCxnSpPr>
        <p:spPr bwMode="auto">
          <a:xfrm rot="16200000" flipH="1">
            <a:off x="4384675" y="4940300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Text Box 50"/>
          <p:cNvSpPr txBox="1">
            <a:spLocks noChangeArrowheads="1"/>
          </p:cNvSpPr>
          <p:nvPr/>
        </p:nvSpPr>
        <p:spPr bwMode="auto">
          <a:xfrm>
            <a:off x="1260475" y="2730500"/>
            <a:ext cx="1600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List might contain all memory fragments</a:t>
            </a:r>
          </a:p>
        </p:txBody>
      </p:sp>
      <p:sp>
        <p:nvSpPr>
          <p:cNvPr id="33" name="Text Box 51"/>
          <p:cNvSpPr txBox="1">
            <a:spLocks noChangeArrowheads="1"/>
          </p:cNvSpPr>
          <p:nvPr/>
        </p:nvSpPr>
        <p:spPr bwMode="auto">
          <a:xfrm>
            <a:off x="1260475" y="4594225"/>
            <a:ext cx="1600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…or only fragments that are free</a:t>
            </a:r>
          </a:p>
        </p:txBody>
      </p:sp>
      <p:cxnSp>
        <p:nvCxnSpPr>
          <p:cNvPr id="34" name="AutoShape 52"/>
          <p:cNvCxnSpPr>
            <a:cxnSpLocks noChangeShapeType="1"/>
            <a:stCxn id="7" idx="2"/>
            <a:endCxn id="13" idx="1"/>
          </p:cNvCxnSpPr>
          <p:nvPr/>
        </p:nvCxnSpPr>
        <p:spPr bwMode="auto">
          <a:xfrm rot="5400000">
            <a:off x="3241675" y="2425700"/>
            <a:ext cx="1219200" cy="609600"/>
          </a:xfrm>
          <a:prstGeom prst="bentConnector4">
            <a:avLst>
              <a:gd name="adj1" fmla="val 5468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5" name="AutoShape 53"/>
          <p:cNvCxnSpPr>
            <a:cxnSpLocks noChangeShapeType="1"/>
            <a:stCxn id="15" idx="2"/>
            <a:endCxn id="21" idx="1"/>
          </p:cNvCxnSpPr>
          <p:nvPr/>
        </p:nvCxnSpPr>
        <p:spPr bwMode="auto">
          <a:xfrm rot="5400000">
            <a:off x="3241675" y="3949700"/>
            <a:ext cx="1219200" cy="609600"/>
          </a:xfrm>
          <a:prstGeom prst="bentConnector4">
            <a:avLst>
              <a:gd name="adj1" fmla="val 5468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5373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2" grpId="0" animBg="1"/>
      <p:bldP spid="23" grpId="0" animBg="1"/>
      <p:bldP spid="24" grpId="0" animBg="1"/>
      <p:bldP spid="30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Free Chunk Carving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4008438" y="1411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43013" name="Rectangle 6"/>
          <p:cNvSpPr>
            <a:spLocks noChangeArrowheads="1"/>
          </p:cNvSpPr>
          <p:nvPr/>
        </p:nvSpPr>
        <p:spPr bwMode="auto">
          <a:xfrm>
            <a:off x="4160838" y="1411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43014" name="Rectangle 7"/>
          <p:cNvSpPr>
            <a:spLocks noChangeArrowheads="1"/>
          </p:cNvSpPr>
          <p:nvPr/>
        </p:nvSpPr>
        <p:spPr bwMode="auto">
          <a:xfrm>
            <a:off x="4465638" y="1411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43015" name="Rectangle 8"/>
          <p:cNvSpPr>
            <a:spLocks noChangeArrowheads="1"/>
          </p:cNvSpPr>
          <p:nvPr/>
        </p:nvSpPr>
        <p:spPr bwMode="auto">
          <a:xfrm>
            <a:off x="4770438" y="1411288"/>
            <a:ext cx="1828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43016" name="Rectangle 9"/>
          <p:cNvSpPr>
            <a:spLocks noChangeArrowheads="1"/>
          </p:cNvSpPr>
          <p:nvPr/>
        </p:nvSpPr>
        <p:spPr bwMode="auto">
          <a:xfrm>
            <a:off x="4008438" y="43830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3894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4694238" y="2935288"/>
            <a:ext cx="1524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008438" y="2935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43020" name="Rectangle 14"/>
          <p:cNvSpPr>
            <a:spLocks noChangeArrowheads="1"/>
          </p:cNvSpPr>
          <p:nvPr/>
        </p:nvSpPr>
        <p:spPr bwMode="auto">
          <a:xfrm>
            <a:off x="4160838" y="43830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43021" name="Rectangle 15"/>
          <p:cNvSpPr>
            <a:spLocks noChangeArrowheads="1"/>
          </p:cNvSpPr>
          <p:nvPr/>
        </p:nvSpPr>
        <p:spPr bwMode="auto">
          <a:xfrm>
            <a:off x="4465638" y="43830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43022" name="Rectangle 16"/>
          <p:cNvSpPr>
            <a:spLocks noChangeArrowheads="1"/>
          </p:cNvSpPr>
          <p:nvPr/>
        </p:nvSpPr>
        <p:spPr bwMode="auto">
          <a:xfrm>
            <a:off x="4770438" y="4383088"/>
            <a:ext cx="1066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15" name="AutoShape 26"/>
          <p:cNvCxnSpPr>
            <a:cxnSpLocks noChangeShapeType="1"/>
            <a:stCxn id="9" idx="2"/>
            <a:endCxn id="43016" idx="1"/>
          </p:cNvCxnSpPr>
          <p:nvPr/>
        </p:nvCxnSpPr>
        <p:spPr bwMode="auto">
          <a:xfrm rot="5400000">
            <a:off x="3703638" y="3849688"/>
            <a:ext cx="1143000" cy="533400"/>
          </a:xfrm>
          <a:prstGeom prst="bentConnector4">
            <a:avLst>
              <a:gd name="adj1" fmla="val 36667"/>
              <a:gd name="adj2" fmla="val 142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16" name="AutoShape 27"/>
          <p:cNvCxnSpPr>
            <a:cxnSpLocks noChangeShapeType="1"/>
            <a:stCxn id="43014" idx="2"/>
            <a:endCxn id="11" idx="1"/>
          </p:cNvCxnSpPr>
          <p:nvPr/>
        </p:nvCxnSpPr>
        <p:spPr bwMode="auto">
          <a:xfrm rot="5400000">
            <a:off x="3703638" y="2325688"/>
            <a:ext cx="1219200" cy="609600"/>
          </a:xfrm>
          <a:prstGeom prst="bentConnector4">
            <a:avLst>
              <a:gd name="adj1" fmla="val 37500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43025" name="AutoShape 28"/>
          <p:cNvCxnSpPr>
            <a:cxnSpLocks noChangeShapeType="1"/>
            <a:stCxn id="43021" idx="2"/>
          </p:cNvCxnSpPr>
          <p:nvPr/>
        </p:nvCxnSpPr>
        <p:spPr bwMode="auto">
          <a:xfrm rot="5400000">
            <a:off x="4084638" y="49164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26" name="Text Box 37"/>
          <p:cNvSpPr txBox="1">
            <a:spLocks noChangeArrowheads="1"/>
          </p:cNvSpPr>
          <p:nvPr/>
        </p:nvSpPr>
        <p:spPr bwMode="auto">
          <a:xfrm>
            <a:off x="3932238" y="496093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41608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21" name="Rectangle 39"/>
          <p:cNvSpPr>
            <a:spLocks noChangeArrowheads="1"/>
          </p:cNvSpPr>
          <p:nvPr/>
        </p:nvSpPr>
        <p:spPr bwMode="auto">
          <a:xfrm>
            <a:off x="6218238" y="2935288"/>
            <a:ext cx="22860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6142038" y="2935288"/>
            <a:ext cx="152400" cy="6096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65992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4" name="Rectangle 42"/>
          <p:cNvSpPr>
            <a:spLocks noChangeArrowheads="1"/>
          </p:cNvSpPr>
          <p:nvPr/>
        </p:nvSpPr>
        <p:spPr bwMode="auto">
          <a:xfrm>
            <a:off x="6218238" y="29352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5" name="Rectangle 43"/>
          <p:cNvSpPr>
            <a:spLocks noChangeArrowheads="1"/>
          </p:cNvSpPr>
          <p:nvPr/>
        </p:nvSpPr>
        <p:spPr bwMode="auto">
          <a:xfrm>
            <a:off x="6370638" y="29352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43033" name="Text Box 46"/>
          <p:cNvSpPr txBox="1">
            <a:spLocks noChangeArrowheads="1"/>
          </p:cNvSpPr>
          <p:nvPr/>
        </p:nvSpPr>
        <p:spPr bwMode="auto">
          <a:xfrm>
            <a:off x="4008438" y="3621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sp>
        <p:nvSpPr>
          <p:cNvPr id="43034" name="Text Box 47"/>
          <p:cNvSpPr txBox="1">
            <a:spLocks noChangeArrowheads="1"/>
          </p:cNvSpPr>
          <p:nvPr/>
        </p:nvSpPr>
        <p:spPr bwMode="auto">
          <a:xfrm>
            <a:off x="4008438" y="2478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sp>
        <p:nvSpPr>
          <p:cNvPr id="43035" name="Text Box 48"/>
          <p:cNvSpPr txBox="1">
            <a:spLocks noChangeArrowheads="1"/>
          </p:cNvSpPr>
          <p:nvPr/>
        </p:nvSpPr>
        <p:spPr bwMode="auto">
          <a:xfrm>
            <a:off x="4427538" y="37417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cxnSp>
        <p:nvCxnSpPr>
          <p:cNvPr id="29" name="AutoShape 49"/>
          <p:cNvCxnSpPr>
            <a:cxnSpLocks noChangeShapeType="1"/>
            <a:stCxn id="43014" idx="2"/>
            <a:endCxn id="43034" idx="1"/>
          </p:cNvCxnSpPr>
          <p:nvPr/>
        </p:nvCxnSpPr>
        <p:spPr bwMode="auto">
          <a:xfrm rot="5400000">
            <a:off x="4000500" y="2028826"/>
            <a:ext cx="625475" cy="609600"/>
          </a:xfrm>
          <a:prstGeom prst="bentConnector4">
            <a:avLst>
              <a:gd name="adj1" fmla="val 36546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0" name="AutoShape 50"/>
          <p:cNvCxnSpPr>
            <a:cxnSpLocks noChangeShapeType="1"/>
            <a:stCxn id="43035" idx="2"/>
            <a:endCxn id="43016" idx="1"/>
          </p:cNvCxnSpPr>
          <p:nvPr/>
        </p:nvCxnSpPr>
        <p:spPr bwMode="auto">
          <a:xfrm rot="5400000">
            <a:off x="3970338" y="4116388"/>
            <a:ext cx="609600" cy="533400"/>
          </a:xfrm>
          <a:prstGeom prst="bentConnector4">
            <a:avLst>
              <a:gd name="adj1" fmla="val 25000"/>
              <a:gd name="adj2" fmla="val 1428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3038" name="Text Box 51"/>
          <p:cNvSpPr txBox="1">
            <a:spLocks noChangeArrowheads="1"/>
          </p:cNvSpPr>
          <p:nvPr/>
        </p:nvSpPr>
        <p:spPr bwMode="auto">
          <a:xfrm>
            <a:off x="4008438" y="36210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sp>
        <p:nvSpPr>
          <p:cNvPr id="43039" name="Text Box 52"/>
          <p:cNvSpPr txBox="1">
            <a:spLocks noChangeArrowheads="1"/>
          </p:cNvSpPr>
          <p:nvPr/>
        </p:nvSpPr>
        <p:spPr bwMode="auto">
          <a:xfrm>
            <a:off x="4424363" y="25987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-98" charset="0"/>
                <a:ea typeface="Arial" pitchFamily="-98" charset="0"/>
              </a:rPr>
              <a:t> </a:t>
            </a:r>
          </a:p>
        </p:txBody>
      </p:sp>
      <p:cxnSp>
        <p:nvCxnSpPr>
          <p:cNvPr id="33" name="AutoShape 53"/>
          <p:cNvCxnSpPr>
            <a:cxnSpLocks noChangeShapeType="1"/>
            <a:stCxn id="43039" idx="2"/>
            <a:endCxn id="43033" idx="1"/>
          </p:cNvCxnSpPr>
          <p:nvPr/>
        </p:nvCxnSpPr>
        <p:spPr bwMode="auto">
          <a:xfrm rot="5400000">
            <a:off x="3846513" y="3097213"/>
            <a:ext cx="854075" cy="530225"/>
          </a:xfrm>
          <a:prstGeom prst="bentConnector4">
            <a:avLst>
              <a:gd name="adj1" fmla="val 40148"/>
              <a:gd name="adj2" fmla="val 14311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4" name="Rectangle 54"/>
          <p:cNvSpPr>
            <a:spLocks noChangeArrowheads="1"/>
          </p:cNvSpPr>
          <p:nvPr/>
        </p:nvSpPr>
        <p:spPr bwMode="auto">
          <a:xfrm>
            <a:off x="4008438" y="22875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66713" y="1479550"/>
            <a:ext cx="3600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1. Find a large enough free chunk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66713" y="2217738"/>
            <a:ext cx="3600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2. Reduce its len to requested size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6713" y="2935288"/>
            <a:ext cx="2640012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defRPr/>
            </a:pPr>
            <a:r>
              <a:rPr lang="en-US" dirty="0">
                <a:latin typeface="Times New Roman"/>
                <a:ea typeface="ＭＳ Ｐゴシック" pitchFamily="-105" charset="-128"/>
                <a:cs typeface="Times New Roman"/>
              </a:rPr>
              <a:t>3.Create a  new header for residual chunk</a:t>
            </a:r>
          </a:p>
          <a:p>
            <a:pPr>
              <a:defRPr/>
            </a:pPr>
            <a:endParaRPr lang="en-US" dirty="0"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76250" y="4046538"/>
            <a:ext cx="30876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4. Insert the new chunk into the list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57200" y="4848225"/>
            <a:ext cx="3475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5. Mark the carved piece as in use</a:t>
            </a:r>
          </a:p>
        </p:txBody>
      </p:sp>
      <p:sp>
        <p:nvSpPr>
          <p:cNvPr id="40" name="Left Arrow 39"/>
          <p:cNvSpPr/>
          <p:nvPr/>
        </p:nvSpPr>
        <p:spPr>
          <a:xfrm rot="1663351">
            <a:off x="5754688" y="3924300"/>
            <a:ext cx="1689100" cy="393700"/>
          </a:xfrm>
          <a:prstGeom prst="lef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7647E-6 4.90196E-6 L -1.17647E-6 -0.0941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2941E-6 4.90196E-6 L -3.52941E-6 -0.09412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90196E-6 L 0.0 -0.0941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8235E-7 4.90196E-6 L -5.88235E-7 -0.09412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25588 0.08235 " pathEditMode="relative" ptsTypes="AA">
                                      <p:cBhvr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  <p:bldP spid="11" grpId="2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34" grpId="0" animBg="1"/>
      <p:bldP spid="35" grpId="0"/>
      <p:bldP spid="36" grpId="0"/>
      <p:bldP spid="37" grpId="0"/>
      <p:bldP spid="38" grpId="0"/>
      <p:bldP spid="39" grpId="0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392113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Variable Partitions and Fragmentation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Variable sized partitions not as subject to internal fragmentation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Unless requestor asked for more than he will use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Which is actually pretty common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But at least memory manager gave him no more than he requested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Unlike fixed sized partitions, though, subject to another kind of fragmentation</a:t>
            </a:r>
          </a:p>
          <a:p>
            <a:pPr lvl="1"/>
            <a:r>
              <a:rPr lang="en-US" i="1" dirty="0" smtClean="0">
                <a:latin typeface="Times New Roman" pitchFamily="-98" charset="0"/>
                <a:ea typeface="ＭＳ Ｐゴシック" pitchFamily="-98" charset="-128"/>
              </a:rPr>
              <a:t>External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14877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External Fragmentation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8921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92175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892175" y="22494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8921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34067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406775" y="1487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34067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3406775" y="22875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3406775" y="3773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5997575" y="14874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auto">
          <a:xfrm>
            <a:off x="5997575" y="27828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C</a:t>
            </a:r>
          </a:p>
        </p:txBody>
      </p:sp>
      <p:sp>
        <p:nvSpPr>
          <p:cNvPr id="15" name="Rectangle 32"/>
          <p:cNvSpPr>
            <a:spLocks noChangeArrowheads="1"/>
          </p:cNvSpPr>
          <p:nvPr/>
        </p:nvSpPr>
        <p:spPr bwMode="auto">
          <a:xfrm>
            <a:off x="5997575" y="22875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5997575" y="37734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7" name="Rectangle 34"/>
          <p:cNvSpPr>
            <a:spLocks noChangeArrowheads="1"/>
          </p:cNvSpPr>
          <p:nvPr/>
        </p:nvSpPr>
        <p:spPr bwMode="auto">
          <a:xfrm>
            <a:off x="5997575" y="148748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06513" y="5414963"/>
            <a:ext cx="62865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 gradually build up small, unusable memory chunks scattered through memory</a:t>
            </a:r>
          </a:p>
        </p:txBody>
      </p:sp>
    </p:spTree>
    <p:extLst>
      <p:ext uri="{BB962C8B-B14F-4D97-AF65-F5344CB8AC3E}">
        <p14:creationId xmlns:p14="http://schemas.microsoft.com/office/powerpoint/2010/main" val="120503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Management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560513"/>
            <a:ext cx="8229600" cy="4525962"/>
          </a:xfrm>
        </p:spPr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Memory is one of the key assets used in computing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In particular, memory abstractions that are usable from a running program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Which, in modern machines, typically means RAM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have a limited amount of it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Lots of processes need to use it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How do we manage it?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31988" y="503238"/>
            <a:ext cx="5324475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External Fragmentation: Causes and Effects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Each allocation creates left-over chunks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Over time they become smaller and smaller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small left-over fragments are useless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They are too small to satisfy any request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 second form of fragmentation waste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Solutions: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Try not to create tiny fragments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Try to recombine fragments into big chunks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4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To Avoid Creating Small Fragments?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Be smart about which free chunk of memory you use to satisfy a request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being smart costs time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Some choices: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Best fit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Worst fit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First fit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Next fit</a:t>
            </a:r>
          </a:p>
        </p:txBody>
      </p:sp>
    </p:spTree>
    <p:extLst>
      <p:ext uri="{BB962C8B-B14F-4D97-AF65-F5344CB8AC3E}">
        <p14:creationId xmlns:p14="http://schemas.microsoft.com/office/powerpoint/2010/main" val="18155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Best Fit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Search for the “best fit” chunk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Smallest size greater than or equal to requested size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Advantages: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Might find a perfect fit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Disadvantages: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Have to search entire list every time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Quickly creates very small fragments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88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Worst Fit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Search for the “worst fit” chunk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Largest size greater than or equal to requested size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Advantages: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Tends to create very large fragments</a:t>
            </a:r>
          </a:p>
          <a:p>
            <a:pPr lvl="1">
              <a:buFont typeface="Symbol" pitchFamily="-98" charset="2"/>
              <a:buNone/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	… for a while at least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Disadvantages: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Still have to search entire list every time</a:t>
            </a:r>
            <a:endParaRPr lang="en-US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0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First Fit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Take first chunk you find that is big enough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Advantages: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Very short searches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Creates random sized fragments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Disadvantages: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first chunks quickly fragment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Searches become longer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Ultimately it fragments as badly as best fit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1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Next Fit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2187575" y="1525588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head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4168775" y="1487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3211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6259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930775" y="1487488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168775" y="2249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43211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46259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930775" y="2249488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168775" y="3011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43211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46259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4930775" y="3011488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41687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43211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46259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4930775" y="3773488"/>
            <a:ext cx="16002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4168775" y="4535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43211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46259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4930775" y="4535488"/>
            <a:ext cx="23622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51225" name="AutoShape 25"/>
          <p:cNvCxnSpPr>
            <a:cxnSpLocks noChangeShapeType="1"/>
            <a:stCxn id="51204" idx="3"/>
            <a:endCxn id="51205" idx="1"/>
          </p:cNvCxnSpPr>
          <p:nvPr/>
        </p:nvCxnSpPr>
        <p:spPr bwMode="auto">
          <a:xfrm>
            <a:off x="3330575" y="1792288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226" name="AutoShape 26"/>
          <p:cNvCxnSpPr>
            <a:cxnSpLocks noChangeShapeType="1"/>
            <a:stCxn id="51211" idx="2"/>
            <a:endCxn id="51213" idx="1"/>
          </p:cNvCxnSpPr>
          <p:nvPr/>
        </p:nvCxnSpPr>
        <p:spPr bwMode="auto">
          <a:xfrm rot="5400000">
            <a:off x="4244975" y="2782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227" name="AutoShape 27"/>
          <p:cNvCxnSpPr>
            <a:cxnSpLocks noChangeShapeType="1"/>
            <a:stCxn id="51207" idx="2"/>
            <a:endCxn id="51209" idx="1"/>
          </p:cNvCxnSpPr>
          <p:nvPr/>
        </p:nvCxnSpPr>
        <p:spPr bwMode="auto">
          <a:xfrm rot="5400000">
            <a:off x="4244975" y="2020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228" name="AutoShape 28"/>
          <p:cNvCxnSpPr>
            <a:cxnSpLocks noChangeShapeType="1"/>
            <a:stCxn id="51215" idx="2"/>
            <a:endCxn id="51217" idx="1"/>
          </p:cNvCxnSpPr>
          <p:nvPr/>
        </p:nvCxnSpPr>
        <p:spPr bwMode="auto">
          <a:xfrm rot="5400000">
            <a:off x="4244975" y="3544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1229" name="AutoShape 29"/>
          <p:cNvCxnSpPr>
            <a:cxnSpLocks noChangeShapeType="1"/>
            <a:stCxn id="51219" idx="2"/>
            <a:endCxn id="51221" idx="1"/>
          </p:cNvCxnSpPr>
          <p:nvPr/>
        </p:nvCxnSpPr>
        <p:spPr bwMode="auto">
          <a:xfrm rot="5400000">
            <a:off x="4244975" y="4306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5464175" y="49164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cxnSp>
        <p:nvCxnSpPr>
          <p:cNvPr id="51231" name="AutoShape 31"/>
          <p:cNvCxnSpPr>
            <a:cxnSpLocks noChangeShapeType="1"/>
            <a:stCxn id="51223" idx="2"/>
          </p:cNvCxnSpPr>
          <p:nvPr/>
        </p:nvCxnSpPr>
        <p:spPr bwMode="auto">
          <a:xfrm rot="16200000" flipH="1">
            <a:off x="5006975" y="4916488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34975" y="2185988"/>
            <a:ext cx="16002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After each search, set guess pointer to chunk after the one we chose.</a:t>
            </a: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2187575" y="2478088"/>
            <a:ext cx="1143000" cy="5334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guess</a:t>
            </a:r>
          </a:p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pointer</a:t>
            </a:r>
          </a:p>
        </p:txBody>
      </p:sp>
      <p:cxnSp>
        <p:nvCxnSpPr>
          <p:cNvPr id="34" name="AutoShape 37"/>
          <p:cNvCxnSpPr>
            <a:cxnSpLocks noChangeShapeType="1"/>
            <a:stCxn id="33" idx="2"/>
            <a:endCxn id="51235" idx="1"/>
          </p:cNvCxnSpPr>
          <p:nvPr/>
        </p:nvCxnSpPr>
        <p:spPr bwMode="auto">
          <a:xfrm rot="16200000" flipH="1">
            <a:off x="2533650" y="3236913"/>
            <a:ext cx="1860550" cy="1409700"/>
          </a:xfrm>
          <a:prstGeom prst="bentConnector2">
            <a:avLst/>
          </a:prstGeom>
          <a:noFill/>
          <a:ln w="9525">
            <a:solidFill>
              <a:srgbClr val="9966FF"/>
            </a:solidFill>
            <a:miter lim="800000"/>
            <a:headEnd/>
            <a:tailEnd type="triangle" w="med" len="med"/>
          </a:ln>
        </p:spPr>
      </p:cxnSp>
      <p:sp>
        <p:nvSpPr>
          <p:cNvPr id="51235" name="Text Box 38"/>
          <p:cNvSpPr txBox="1">
            <a:spLocks noChangeArrowheads="1"/>
          </p:cNvSpPr>
          <p:nvPr/>
        </p:nvSpPr>
        <p:spPr bwMode="auto">
          <a:xfrm>
            <a:off x="4168775" y="4687888"/>
            <a:ext cx="228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434975" y="4090988"/>
            <a:ext cx="16002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That is the point at which we will begin our next search.</a:t>
            </a:r>
          </a:p>
        </p:txBody>
      </p:sp>
    </p:spTree>
    <p:extLst>
      <p:ext uri="{BB962C8B-B14F-4D97-AF65-F5344CB8AC3E}">
        <p14:creationId xmlns:p14="http://schemas.microsoft.com/office/powerpoint/2010/main" val="1815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Next Fit Properties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Tries to get advantages of both first and worst fit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Short searches (maybe shorter than first fit)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Spreads out fragmentation (like worst fit)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Guess pointers are a general technique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Think of them as a lazy (non-coherent) cache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they are right, they save a lot of time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If they are wrong, the algorithm still works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They can be used in a wide range of problems 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44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Coalescing Partitions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All variable sized partition allocation algorithms have external fragmentation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Some get it faster, some spread it out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need a way to reassemble fragments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Check </a:t>
            </a:r>
            <a:r>
              <a:rPr lang="en-GB" dirty="0" err="1" smtClean="0">
                <a:latin typeface="Times New Roman" pitchFamily="-98" charset="0"/>
                <a:ea typeface="ＭＳ Ｐゴシック" pitchFamily="-98" charset="-128"/>
              </a:rPr>
              <a:t>neighbors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whenever a chunk is freed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Recombine free </a:t>
            </a:r>
            <a:r>
              <a:rPr lang="en-GB" dirty="0" err="1" smtClean="0">
                <a:latin typeface="Times New Roman" pitchFamily="-98" charset="0"/>
                <a:ea typeface="ＭＳ Ｐゴシック" pitchFamily="-98" charset="-128"/>
              </a:rPr>
              <a:t>neighbors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whenever possible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Free list can be designed to make this easier</a:t>
            </a:r>
          </a:p>
          <a:p>
            <a:pPr lvl="2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E.g., where are the </a:t>
            </a:r>
            <a:r>
              <a:rPr lang="en-GB" dirty="0" err="1" smtClean="0">
                <a:latin typeface="Times New Roman" pitchFamily="-98" charset="0"/>
                <a:ea typeface="ＭＳ Ｐゴシック" pitchFamily="-98" charset="-128"/>
              </a:rPr>
              <a:t>neighbors</a:t>
            </a:r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 of this chunk?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Counters forces of external fragmentation</a:t>
            </a:r>
          </a:p>
          <a:p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77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Free Chunk Coalescing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68375" y="1525588"/>
            <a:ext cx="1143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head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949575" y="1487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1019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3406775" y="1487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711575" y="1487488"/>
            <a:ext cx="1828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949575" y="2249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1019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406775" y="2249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3711575" y="2249488"/>
            <a:ext cx="22860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2949575" y="3011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1019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3406775" y="3011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3711575" y="3011488"/>
            <a:ext cx="1066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9495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U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1019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406775" y="3773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711575" y="3773488"/>
            <a:ext cx="14478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949575" y="4535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1019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406775" y="4535488"/>
            <a:ext cx="3048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X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711575" y="4535488"/>
            <a:ext cx="9144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cxnSp>
        <p:nvCxnSpPr>
          <p:cNvPr id="54297" name="AutoShape 25"/>
          <p:cNvCxnSpPr>
            <a:cxnSpLocks noChangeShapeType="1"/>
            <a:stCxn id="54276" idx="3"/>
            <a:endCxn id="54277" idx="1"/>
          </p:cNvCxnSpPr>
          <p:nvPr/>
        </p:nvCxnSpPr>
        <p:spPr bwMode="auto">
          <a:xfrm>
            <a:off x="2111375" y="1792288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4298" name="AutoShape 26"/>
          <p:cNvCxnSpPr>
            <a:cxnSpLocks noChangeShapeType="1"/>
            <a:stCxn id="54283" idx="2"/>
            <a:endCxn id="54285" idx="1"/>
          </p:cNvCxnSpPr>
          <p:nvPr/>
        </p:nvCxnSpPr>
        <p:spPr bwMode="auto">
          <a:xfrm rot="5400000">
            <a:off x="3025775" y="2782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54299" name="AutoShape 27"/>
          <p:cNvCxnSpPr>
            <a:cxnSpLocks noChangeShapeType="1"/>
            <a:stCxn id="54279" idx="2"/>
            <a:endCxn id="54281" idx="1"/>
          </p:cNvCxnSpPr>
          <p:nvPr/>
        </p:nvCxnSpPr>
        <p:spPr bwMode="auto">
          <a:xfrm rot="5400000">
            <a:off x="3025775" y="2020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8" name="AutoShape 28"/>
          <p:cNvCxnSpPr>
            <a:cxnSpLocks noChangeShapeType="1"/>
            <a:stCxn id="54287" idx="2"/>
            <a:endCxn id="17" idx="1"/>
          </p:cNvCxnSpPr>
          <p:nvPr/>
        </p:nvCxnSpPr>
        <p:spPr bwMode="auto">
          <a:xfrm rot="5400000">
            <a:off x="3025775" y="3544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" name="AutoShape 29"/>
          <p:cNvCxnSpPr>
            <a:cxnSpLocks noChangeShapeType="1"/>
            <a:stCxn id="19" idx="2"/>
            <a:endCxn id="21" idx="1"/>
          </p:cNvCxnSpPr>
          <p:nvPr/>
        </p:nvCxnSpPr>
        <p:spPr bwMode="auto">
          <a:xfrm rot="5400000">
            <a:off x="3025775" y="4306888"/>
            <a:ext cx="457200" cy="609600"/>
          </a:xfrm>
          <a:prstGeom prst="bentConnector4">
            <a:avLst>
              <a:gd name="adj1" fmla="val 16667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4244975" y="4916488"/>
            <a:ext cx="99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…</a:t>
            </a:r>
          </a:p>
        </p:txBody>
      </p:sp>
      <p:cxnSp>
        <p:nvCxnSpPr>
          <p:cNvPr id="31" name="AutoShape 31"/>
          <p:cNvCxnSpPr>
            <a:cxnSpLocks noChangeShapeType="1"/>
            <a:stCxn id="23" idx="2"/>
          </p:cNvCxnSpPr>
          <p:nvPr/>
        </p:nvCxnSpPr>
        <p:spPr bwMode="auto">
          <a:xfrm rot="16200000" flipH="1">
            <a:off x="3787775" y="4916488"/>
            <a:ext cx="228600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63575" y="2706688"/>
            <a:ext cx="18764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Previous chunk is free, so coalesce backwards.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729288" y="4640263"/>
            <a:ext cx="26130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Next chunk is also free, so coalesce forwards.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2949575" y="3773488"/>
            <a:ext cx="152400" cy="609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R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  <a:p>
            <a:pPr algn="ctr"/>
            <a:r>
              <a:rPr lang="en-US" sz="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E</a:t>
            </a: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3711575" y="3773488"/>
            <a:ext cx="1447800" cy="6096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800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36" name="AutoShape 38"/>
          <p:cNvSpPr>
            <a:spLocks noChangeArrowheads="1"/>
          </p:cNvSpPr>
          <p:nvPr/>
        </p:nvSpPr>
        <p:spPr bwMode="auto">
          <a:xfrm>
            <a:off x="5921375" y="3621088"/>
            <a:ext cx="1219200" cy="990600"/>
          </a:xfrm>
          <a:prstGeom prst="leftArrow">
            <a:avLst>
              <a:gd name="adj1" fmla="val 50000"/>
              <a:gd name="adj2" fmla="val 30769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FREE</a:t>
            </a:r>
          </a:p>
        </p:txBody>
      </p:sp>
      <p:cxnSp>
        <p:nvCxnSpPr>
          <p:cNvPr id="37" name="AutoShape 40"/>
          <p:cNvCxnSpPr>
            <a:cxnSpLocks noChangeShapeType="1"/>
            <a:stCxn id="54287" idx="2"/>
            <a:endCxn id="21" idx="1"/>
          </p:cNvCxnSpPr>
          <p:nvPr/>
        </p:nvCxnSpPr>
        <p:spPr bwMode="auto">
          <a:xfrm rot="5400000">
            <a:off x="2644775" y="3925888"/>
            <a:ext cx="1219200" cy="609600"/>
          </a:xfrm>
          <a:prstGeom prst="bentConnector4">
            <a:avLst>
              <a:gd name="adj1" fmla="val 37500"/>
              <a:gd name="adj2" fmla="val 1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8" name="AutoShape 41"/>
          <p:cNvCxnSpPr>
            <a:cxnSpLocks noChangeShapeType="1"/>
            <a:stCxn id="54287" idx="2"/>
            <a:endCxn id="54302" idx="1"/>
          </p:cNvCxnSpPr>
          <p:nvPr/>
        </p:nvCxnSpPr>
        <p:spPr bwMode="auto">
          <a:xfrm rot="16200000" flipH="1">
            <a:off x="3094037" y="4086226"/>
            <a:ext cx="1616075" cy="6858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68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L 0.11719 -0.1120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-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09 -0.02199 L 0.2724 -0.2236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-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Fragmentation and Coalescing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468438"/>
            <a:ext cx="8229600" cy="4525962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Opposing processes that operate in parallel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Which of the two processes will dominate?</a:t>
            </a:r>
          </a:p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What fraction of space is typically allocated?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Coalescing works better with more free space</a:t>
            </a:r>
          </a:p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fast is allocated memory turned over?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Chunks held for long time cannot be coalesced</a:t>
            </a:r>
          </a:p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variable are requested chunk sizes?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High variability increases fragmentation rate</a:t>
            </a:r>
          </a:p>
          <a:p>
            <a:pPr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long will the program execute?</a:t>
            </a:r>
          </a:p>
          <a:p>
            <a:pPr lvl="1">
              <a:lnSpc>
                <a:spcPct val="83000"/>
              </a:lnSpc>
            </a:pPr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Fragmentation, like rust, gets worse with time</a:t>
            </a:r>
          </a:p>
          <a:p>
            <a:endParaRPr lang="en-US" sz="36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46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1. Transparency</a:t>
            </a:r>
          </a:p>
          <a:p>
            <a:pPr lvl="1"/>
            <a:r>
              <a:rPr lang="en-GB" dirty="0" smtClean="0"/>
              <a:t>Process sees only its own address space</a:t>
            </a:r>
          </a:p>
          <a:p>
            <a:pPr lvl="1"/>
            <a:r>
              <a:rPr lang="en-GB" dirty="0" smtClean="0"/>
              <a:t>Process is unaware memory is being shared</a:t>
            </a:r>
          </a:p>
          <a:p>
            <a:pPr>
              <a:buNone/>
            </a:pPr>
            <a:r>
              <a:rPr lang="en-GB" dirty="0" smtClean="0"/>
              <a:t>2. Efficiency</a:t>
            </a:r>
          </a:p>
          <a:p>
            <a:pPr lvl="1"/>
            <a:r>
              <a:rPr lang="en-GB" dirty="0" smtClean="0"/>
              <a:t>High effective memory utilization</a:t>
            </a:r>
          </a:p>
          <a:p>
            <a:pPr lvl="1"/>
            <a:r>
              <a:rPr lang="en-GB" dirty="0" smtClean="0"/>
              <a:t>Low run-time cost for allocation/relocation</a:t>
            </a:r>
          </a:p>
          <a:p>
            <a:pPr>
              <a:buNone/>
            </a:pPr>
            <a:r>
              <a:rPr lang="en-GB" dirty="0" smtClean="0"/>
              <a:t>3. Protection and isolation</a:t>
            </a:r>
          </a:p>
          <a:p>
            <a:pPr lvl="1"/>
            <a:r>
              <a:rPr lang="en-GB" dirty="0" smtClean="0"/>
              <a:t>Private data will not be corrupted</a:t>
            </a:r>
          </a:p>
          <a:p>
            <a:pPr lvl="1"/>
            <a:r>
              <a:rPr lang="en-GB" dirty="0" smtClean="0"/>
              <a:t>Private data cannot be seen by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13178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Coalescing and Free List Implementation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457200" y="1728788"/>
            <a:ext cx="8229600" cy="4525962"/>
          </a:xfrm>
        </p:spPr>
        <p:txBody>
          <a:bodyPr/>
          <a:lstStyle/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To coalesce, we must know whether the previous and next chunks are also free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If the neighbors are guaranteed to be in the free list, we can look at them and see if they are free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If allocated chunks are not in the free list, we must look at the free chunks before and after us</a:t>
            </a:r>
          </a:p>
          <a:p>
            <a:pPr lvl="1"/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And see if they are our contiguous neighbors</a:t>
            </a:r>
          </a:p>
          <a:p>
            <a:pPr lvl="1"/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This suggests that the free list must be maintained in address order</a:t>
            </a:r>
          </a:p>
        </p:txBody>
      </p:sp>
    </p:spTree>
    <p:extLst>
      <p:ext uri="{BB962C8B-B14F-4D97-AF65-F5344CB8AC3E}">
        <p14:creationId xmlns:p14="http://schemas.microsoft.com/office/powerpoint/2010/main" val="11004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Variable Sized Partition Summary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Eliminates internal fragmentation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Each chunk is custom-made for requestor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Implementation is more expensive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Long searches of complex free lists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Carving and coalescing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External fragmentation is inevitable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Coalescing can counteract the fragmentation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Must we choose the lesser of two evils?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57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Another Option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Fixed partition allocations result in internal fragmentation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Processes don’t use all of the fixed partition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Dynamic partition allocations result in external fragmentation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The elements on the memory free list get smaller and less useful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Can we strike a balance in between?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38413" y="503238"/>
            <a:ext cx="3983037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738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60166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Special Case for Fixed Allocations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4" name="Freeform 30"/>
          <p:cNvSpPr>
            <a:spLocks/>
          </p:cNvSpPr>
          <p:nvPr/>
        </p:nvSpPr>
        <p:spPr bwMode="auto">
          <a:xfrm>
            <a:off x="1120775" y="4121150"/>
            <a:ext cx="6604000" cy="1600200"/>
          </a:xfrm>
          <a:custGeom>
            <a:avLst/>
            <a:gdLst>
              <a:gd name="T0" fmla="*/ 4128 w 4160"/>
              <a:gd name="T1" fmla="*/ 1008 h 1008"/>
              <a:gd name="T2" fmla="*/ 4128 w 4160"/>
              <a:gd name="T3" fmla="*/ 912 h 1008"/>
              <a:gd name="T4" fmla="*/ 4080 w 4160"/>
              <a:gd name="T5" fmla="*/ 864 h 1008"/>
              <a:gd name="T6" fmla="*/ 3648 w 4160"/>
              <a:gd name="T7" fmla="*/ 672 h 1008"/>
              <a:gd name="T8" fmla="*/ 3168 w 4160"/>
              <a:gd name="T9" fmla="*/ 240 h 1008"/>
              <a:gd name="T10" fmla="*/ 2448 w 4160"/>
              <a:gd name="T11" fmla="*/ 0 h 1008"/>
              <a:gd name="T12" fmla="*/ 1440 w 4160"/>
              <a:gd name="T13" fmla="*/ 240 h 1008"/>
              <a:gd name="T14" fmla="*/ 0 w 4160"/>
              <a:gd name="T15" fmla="*/ 1008 h 10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60"/>
              <a:gd name="T25" fmla="*/ 0 h 1008"/>
              <a:gd name="T26" fmla="*/ 4160 w 4160"/>
              <a:gd name="T27" fmla="*/ 1008 h 10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60" h="1008">
                <a:moveTo>
                  <a:pt x="4128" y="1008"/>
                </a:moveTo>
                <a:cubicBezTo>
                  <a:pt x="4132" y="972"/>
                  <a:pt x="4136" y="936"/>
                  <a:pt x="4128" y="912"/>
                </a:cubicBezTo>
                <a:cubicBezTo>
                  <a:pt x="4120" y="888"/>
                  <a:pt x="4160" y="904"/>
                  <a:pt x="4080" y="864"/>
                </a:cubicBezTo>
                <a:cubicBezTo>
                  <a:pt x="4000" y="824"/>
                  <a:pt x="3800" y="776"/>
                  <a:pt x="3648" y="672"/>
                </a:cubicBezTo>
                <a:cubicBezTo>
                  <a:pt x="3496" y="568"/>
                  <a:pt x="3368" y="352"/>
                  <a:pt x="3168" y="240"/>
                </a:cubicBezTo>
                <a:cubicBezTo>
                  <a:pt x="2968" y="128"/>
                  <a:pt x="2736" y="0"/>
                  <a:pt x="2448" y="0"/>
                </a:cubicBezTo>
                <a:cubicBezTo>
                  <a:pt x="2160" y="0"/>
                  <a:pt x="1848" y="72"/>
                  <a:pt x="1440" y="240"/>
                </a:cubicBezTo>
                <a:cubicBezTo>
                  <a:pt x="1032" y="408"/>
                  <a:pt x="516" y="708"/>
                  <a:pt x="0" y="1008"/>
                </a:cubicBezTo>
              </a:path>
            </a:pathLst>
          </a:cu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397" name="Freeform 29"/>
          <p:cNvSpPr>
            <a:spLocks/>
          </p:cNvSpPr>
          <p:nvPr/>
        </p:nvSpPr>
        <p:spPr bwMode="auto">
          <a:xfrm>
            <a:off x="1120775" y="5111750"/>
            <a:ext cx="6591300" cy="603250"/>
          </a:xfrm>
          <a:custGeom>
            <a:avLst/>
            <a:gdLst>
              <a:gd name="T0" fmla="*/ 4128 w 4152"/>
              <a:gd name="T1" fmla="*/ 512 h 512"/>
              <a:gd name="T2" fmla="*/ 4128 w 4152"/>
              <a:gd name="T3" fmla="*/ 416 h 512"/>
              <a:gd name="T4" fmla="*/ 4080 w 4152"/>
              <a:gd name="T5" fmla="*/ 368 h 512"/>
              <a:gd name="T6" fmla="*/ 3696 w 4152"/>
              <a:gd name="T7" fmla="*/ 224 h 512"/>
              <a:gd name="T8" fmla="*/ 2736 w 4152"/>
              <a:gd name="T9" fmla="*/ 32 h 512"/>
              <a:gd name="T10" fmla="*/ 1776 w 4152"/>
              <a:gd name="T11" fmla="*/ 80 h 512"/>
              <a:gd name="T12" fmla="*/ 0 w 4152"/>
              <a:gd name="T13" fmla="*/ 512 h 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152"/>
              <a:gd name="T22" fmla="*/ 0 h 512"/>
              <a:gd name="T23" fmla="*/ 4152 w 4152"/>
              <a:gd name="T24" fmla="*/ 512 h 5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152" h="512">
                <a:moveTo>
                  <a:pt x="4128" y="512"/>
                </a:moveTo>
                <a:cubicBezTo>
                  <a:pt x="4132" y="476"/>
                  <a:pt x="4136" y="440"/>
                  <a:pt x="4128" y="416"/>
                </a:cubicBezTo>
                <a:cubicBezTo>
                  <a:pt x="4120" y="392"/>
                  <a:pt x="4152" y="400"/>
                  <a:pt x="4080" y="368"/>
                </a:cubicBezTo>
                <a:cubicBezTo>
                  <a:pt x="4008" y="336"/>
                  <a:pt x="3920" y="280"/>
                  <a:pt x="3696" y="224"/>
                </a:cubicBezTo>
                <a:cubicBezTo>
                  <a:pt x="3472" y="168"/>
                  <a:pt x="3056" y="56"/>
                  <a:pt x="2736" y="32"/>
                </a:cubicBezTo>
                <a:cubicBezTo>
                  <a:pt x="2416" y="8"/>
                  <a:pt x="2232" y="0"/>
                  <a:pt x="1776" y="80"/>
                </a:cubicBezTo>
                <a:cubicBezTo>
                  <a:pt x="1320" y="160"/>
                  <a:pt x="660" y="336"/>
                  <a:pt x="0" y="512"/>
                </a:cubicBezTo>
              </a:path>
            </a:pathLst>
          </a:cu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59398" name="Line 4"/>
          <p:cNvSpPr>
            <a:spLocks noChangeShapeType="1"/>
          </p:cNvSpPr>
          <p:nvPr/>
        </p:nvSpPr>
        <p:spPr bwMode="auto">
          <a:xfrm>
            <a:off x="1120775" y="229235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9" name="Line 5"/>
          <p:cNvSpPr>
            <a:spLocks noChangeShapeType="1"/>
          </p:cNvSpPr>
          <p:nvPr/>
        </p:nvSpPr>
        <p:spPr bwMode="auto">
          <a:xfrm>
            <a:off x="1120775" y="572135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>
            <a:off x="4092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5616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4854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Line 12"/>
          <p:cNvSpPr>
            <a:spLocks noChangeShapeType="1"/>
          </p:cNvSpPr>
          <p:nvPr/>
        </p:nvSpPr>
        <p:spPr bwMode="auto">
          <a:xfrm>
            <a:off x="3330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Line 14"/>
          <p:cNvSpPr>
            <a:spLocks noChangeShapeType="1"/>
          </p:cNvSpPr>
          <p:nvPr/>
        </p:nvSpPr>
        <p:spPr bwMode="auto">
          <a:xfrm>
            <a:off x="6378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Line 16"/>
          <p:cNvSpPr>
            <a:spLocks noChangeShapeType="1"/>
          </p:cNvSpPr>
          <p:nvPr/>
        </p:nvSpPr>
        <p:spPr bwMode="auto">
          <a:xfrm>
            <a:off x="7140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Text Box 17"/>
          <p:cNvSpPr txBox="1">
            <a:spLocks noChangeArrowheads="1"/>
          </p:cNvSpPr>
          <p:nvPr/>
        </p:nvSpPr>
        <p:spPr bwMode="auto">
          <a:xfrm>
            <a:off x="587375" y="1925638"/>
            <a:ext cx="1120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 pitchFamily="-98" charset="0"/>
                <a:ea typeface="Arial" pitchFamily="-98" charset="0"/>
              </a:rPr>
              <a:t>frequency</a:t>
            </a:r>
          </a:p>
        </p:txBody>
      </p:sp>
      <p:sp>
        <p:nvSpPr>
          <p:cNvPr id="59407" name="Text Box 18"/>
          <p:cNvSpPr txBox="1">
            <a:spLocks noChangeArrowheads="1"/>
          </p:cNvSpPr>
          <p:nvPr/>
        </p:nvSpPr>
        <p:spPr bwMode="auto">
          <a:xfrm>
            <a:off x="6165850" y="5794375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4K</a:t>
            </a:r>
          </a:p>
        </p:txBody>
      </p:sp>
      <p:sp>
        <p:nvSpPr>
          <p:cNvPr id="59408" name="Text Box 19"/>
          <p:cNvSpPr txBox="1">
            <a:spLocks noChangeArrowheads="1"/>
          </p:cNvSpPr>
          <p:nvPr/>
        </p:nvSpPr>
        <p:spPr bwMode="auto">
          <a:xfrm>
            <a:off x="3065463" y="5797550"/>
            <a:ext cx="492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256</a:t>
            </a:r>
          </a:p>
        </p:txBody>
      </p:sp>
      <p:sp>
        <p:nvSpPr>
          <p:cNvPr id="59409" name="Text Box 20"/>
          <p:cNvSpPr txBox="1">
            <a:spLocks noChangeArrowheads="1"/>
          </p:cNvSpPr>
          <p:nvPr/>
        </p:nvSpPr>
        <p:spPr bwMode="auto">
          <a:xfrm>
            <a:off x="1597025" y="5803900"/>
            <a:ext cx="390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64</a:t>
            </a:r>
          </a:p>
        </p:txBody>
      </p:sp>
      <p:sp>
        <p:nvSpPr>
          <p:cNvPr id="59410" name="Text Box 21"/>
          <p:cNvSpPr txBox="1">
            <a:spLocks noChangeArrowheads="1"/>
          </p:cNvSpPr>
          <p:nvPr/>
        </p:nvSpPr>
        <p:spPr bwMode="auto">
          <a:xfrm>
            <a:off x="4632325" y="5797550"/>
            <a:ext cx="431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 pitchFamily="-98" charset="0"/>
                <a:ea typeface="Arial" pitchFamily="-98" charset="0"/>
              </a:rPr>
              <a:t>1K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806575" y="1863725"/>
            <a:ext cx="44386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 pitchFamily="-98" charset="0"/>
                <a:ea typeface="Arial" pitchFamily="-98" charset="0"/>
              </a:rPr>
              <a:t>Internal fragmentation results from mismatches between chunk sizes and request sizes (which we have assumed to be randomly distributed)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3082925" y="2930525"/>
            <a:ext cx="3524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 pitchFamily="-98" charset="0"/>
                <a:ea typeface="Arial" pitchFamily="-98" charset="0"/>
              </a:rPr>
              <a:t>But if we look at what actually happens, it turns out that memory allocation requests aren’t random at all.</a:t>
            </a:r>
          </a:p>
        </p:txBody>
      </p:sp>
      <p:sp>
        <p:nvSpPr>
          <p:cNvPr id="21" name="Line 33"/>
          <p:cNvSpPr>
            <a:spLocks noChangeShapeType="1"/>
          </p:cNvSpPr>
          <p:nvPr/>
        </p:nvSpPr>
        <p:spPr bwMode="auto">
          <a:xfrm flipV="1">
            <a:off x="6378575" y="2292350"/>
            <a:ext cx="0" cy="3124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34"/>
          <p:cNvSpPr>
            <a:spLocks noChangeShapeType="1"/>
          </p:cNvSpPr>
          <p:nvPr/>
        </p:nvSpPr>
        <p:spPr bwMode="auto">
          <a:xfrm flipV="1">
            <a:off x="1806575" y="4044950"/>
            <a:ext cx="0" cy="15240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 flipV="1">
            <a:off x="2568575" y="3435350"/>
            <a:ext cx="0" cy="2057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6" name="Line 13"/>
          <p:cNvSpPr>
            <a:spLocks noChangeShapeType="1"/>
          </p:cNvSpPr>
          <p:nvPr/>
        </p:nvSpPr>
        <p:spPr bwMode="auto">
          <a:xfrm>
            <a:off x="2568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7" name="Line 11"/>
          <p:cNvSpPr>
            <a:spLocks noChangeShapeType="1"/>
          </p:cNvSpPr>
          <p:nvPr/>
        </p:nvSpPr>
        <p:spPr bwMode="auto">
          <a:xfrm>
            <a:off x="1806575" y="5416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625600" y="579438"/>
            <a:ext cx="5888038" cy="1282700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9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1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Why Aren’t Memory Request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Sizes Randomly Distributed?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457200" y="1522413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In real systems, some sizes are requested much more often than others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Many key services use fixed-size buffers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File systems (for disk I/O)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Network protocols (for packet assembly)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Standard request descriptors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These account for much transient use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They are continuously allocated and freed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OS might want to handle them specially</a:t>
            </a:r>
          </a:p>
          <a:p>
            <a:pPr lvl="1"/>
            <a:endParaRPr lang="en-GB" smtClean="0">
              <a:latin typeface="Times New Roman" pitchFamily="-98" charset="0"/>
              <a:ea typeface="ＭＳ Ｐゴシック" pitchFamily="-98" charset="-128"/>
            </a:endParaRP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30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Buffer Pools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4525962"/>
          </a:xfrm>
        </p:spPr>
        <p:txBody>
          <a:bodyPr/>
          <a:lstStyle/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If there are popular sizes,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Reserve special pools of fixed size buffers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Satisfy matching requests from those pools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Benefit: improved efficiency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Much simpler than variable partition allocation</a:t>
            </a:r>
          </a:p>
          <a:p>
            <a:pPr lvl="2"/>
            <a:r>
              <a:rPr lang="en-GB" sz="2000" dirty="0" smtClean="0">
                <a:latin typeface="Times New Roman" pitchFamily="-98" charset="0"/>
                <a:ea typeface="ＭＳ Ｐゴシック" pitchFamily="-98" charset="-128"/>
              </a:rPr>
              <a:t>Eliminates searching, carving, coalescing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Reduces (or eliminates) external fragmentation</a:t>
            </a:r>
          </a:p>
          <a:p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But we must know how much to reserve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Too little, and the buffer pool will become a bottleneck </a:t>
            </a:r>
          </a:p>
          <a:p>
            <a:pPr lvl="1"/>
            <a:r>
              <a:rPr lang="en-GB" sz="2400" dirty="0" smtClean="0">
                <a:latin typeface="Times New Roman" pitchFamily="-98" charset="0"/>
                <a:ea typeface="ＭＳ Ｐゴシック" pitchFamily="-98" charset="-128"/>
              </a:rPr>
              <a:t>Too much, and we will have a lot of unused buffer space</a:t>
            </a:r>
          </a:p>
          <a:p>
            <a:r>
              <a:rPr lang="en-GB" sz="2800" u="sng" dirty="0" smtClean="0">
                <a:latin typeface="Times New Roman" pitchFamily="-98" charset="0"/>
                <a:ea typeface="ＭＳ Ｐゴシック" pitchFamily="-98" charset="-128"/>
              </a:rPr>
              <a:t>Only</a:t>
            </a:r>
            <a:r>
              <a:rPr lang="en-GB" sz="2800" dirty="0" smtClean="0">
                <a:latin typeface="Times New Roman" pitchFamily="-98" charset="0"/>
                <a:ea typeface="ＭＳ Ｐゴシック" pitchFamily="-98" charset="-128"/>
              </a:rPr>
              <a:t> satisfy perfectly matching requests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Otherwise, back to internal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19706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Are Buffer Pools Used?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457200" y="1443038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Process requests a piece of memory for a special purpose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E.g., to send a message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System supplies one element from buffer pool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Process uses it, completes, frees memory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Maybe explicitly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Maybe implicitly, based on how such buffers are used</a:t>
            </a:r>
          </a:p>
          <a:p>
            <a:pPr lvl="2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E.g., sending the message will free the buffer “behind the process’ back” once the message is gone</a:t>
            </a:r>
          </a:p>
        </p:txBody>
      </p:sp>
    </p:spTree>
    <p:extLst>
      <p:ext uri="{BB962C8B-B14F-4D97-AF65-F5344CB8AC3E}">
        <p14:creationId xmlns:p14="http://schemas.microsoft.com/office/powerpoint/2010/main" val="16509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Dynamically Sizing Buffer Pools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xfrm>
            <a:off x="457200" y="1520825"/>
            <a:ext cx="8229600" cy="4525963"/>
          </a:xfrm>
        </p:spPr>
        <p:txBody>
          <a:bodyPr/>
          <a:lstStyle/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we run low on fixed sized buffers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Get more memory from the free list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Carve it up into more fixed sized buffers</a:t>
            </a:r>
          </a:p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our free buffer list gets too large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Return some buffers to the free list</a:t>
            </a:r>
          </a:p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If the free list gets dangerously low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Ask each major service with a buffer pool to return space</a:t>
            </a:r>
          </a:p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This can be tuned by a few parameters: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Low space (need more) threshold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High space (have too much) threshold</a:t>
            </a:r>
          </a:p>
          <a:p>
            <a:pPr lvl="1">
              <a:lnSpc>
                <a:spcPct val="7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Nominal allocation (what we free down to)</a:t>
            </a:r>
          </a:p>
          <a:p>
            <a:pPr>
              <a:lnSpc>
                <a:spcPct val="7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Resulting system is highly adaptive to changing loads</a:t>
            </a:r>
          </a:p>
          <a:p>
            <a:endParaRPr lang="en-US" sz="36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32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Lost Memory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457200" y="1204913"/>
            <a:ext cx="8229600" cy="4525962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One problem with buffer pools is memory leaks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process is done with the memory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doesn’t free it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Also a problem when a process manages its own memory space</a:t>
            </a:r>
          </a:p>
          <a:p>
            <a:pPr lvl="1"/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E.g., it allocates a big area and maintains its own free list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Long running processes with memory leaks can waste huge amounts of memory</a:t>
            </a:r>
          </a:p>
        </p:txBody>
      </p:sp>
    </p:spTree>
    <p:extLst>
      <p:ext uri="{BB962C8B-B14F-4D97-AF65-F5344CB8AC3E}">
        <p14:creationId xmlns:p14="http://schemas.microsoft.com/office/powerpoint/2010/main" val="67793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Garbage Collection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One solution to memory leaks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Don’t count on processes to release memory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Monitor how much free memory we’ve got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When we run low, start garbage collection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Search data space finding every object pointer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Note address/size of all accessible objects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Compute the compliment (what is inaccessible)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Add all inaccessible memory to the free list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61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98" y="450256"/>
            <a:ext cx="8942405" cy="1147481"/>
          </a:xfrm>
          <a:ln/>
        </p:spPr>
        <p:txBody>
          <a:bodyPr/>
          <a:lstStyle/>
          <a:p>
            <a:pPr>
              <a:tabLst>
                <a:tab pos="766031" algn="l"/>
                <a:tab pos="1532062" algn="l"/>
                <a:tab pos="2298093" algn="l"/>
                <a:tab pos="3064124" algn="l"/>
                <a:tab pos="3830155" algn="l"/>
                <a:tab pos="4596186" algn="l"/>
                <a:tab pos="5362217" algn="l"/>
                <a:tab pos="6128248" algn="l"/>
                <a:tab pos="6894279" algn="l"/>
                <a:tab pos="7660310" algn="l"/>
                <a:tab pos="8426341" algn="l"/>
                <a:tab pos="9192372" algn="l"/>
                <a:tab pos="9958403" algn="l"/>
              </a:tabLst>
            </a:pPr>
            <a:r>
              <a:rPr lang="en-GB" dirty="0" smtClean="0"/>
              <a:t>Physical Memory Allocation</a:t>
            </a:r>
            <a:endParaRPr lang="en-GB" dirty="0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71600" y="1828800"/>
            <a:ext cx="6496390" cy="2895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762" tIns="48381" rIns="96762" bIns="48381" anchor="ctr"/>
          <a:lstStyle/>
          <a:p>
            <a:endParaRPr lang="en-US"/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392685" y="1981200"/>
            <a:ext cx="2112515" cy="11705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OS kernel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3581400" y="1981200"/>
            <a:ext cx="1522040" cy="5334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process 1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data and stack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3886200" y="2590800"/>
            <a:ext cx="1219200" cy="533400"/>
          </a:xfrm>
          <a:prstGeom prst="rect">
            <a:avLst/>
          </a:prstGeom>
          <a:solidFill>
            <a:srgbClr val="0CF43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shared code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segment A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6629400" y="1905000"/>
            <a:ext cx="1036532" cy="609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shared lib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X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1470839" y="4999855"/>
            <a:ext cx="6571859" cy="83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62" tIns="48381" rIns="96762" bIns="48381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Physical memory is divided between the OS kernel, </a:t>
            </a:r>
          </a:p>
          <a:p>
            <a:r>
              <a:rPr lang="en-US" sz="2400" dirty="0" smtClean="0">
                <a:latin typeface="Times New Roman"/>
                <a:cs typeface="Times New Roman"/>
              </a:rPr>
              <a:t>process private data, and shared code segments.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449760" y="3276600"/>
            <a:ext cx="129344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process 2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data and stack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486400" y="2590800"/>
            <a:ext cx="1903040" cy="609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process 3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data and stack</a:t>
            </a:r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638800" y="4114800"/>
            <a:ext cx="1219200" cy="533400"/>
          </a:xfrm>
          <a:prstGeom prst="rect">
            <a:avLst/>
          </a:prstGeom>
          <a:solidFill>
            <a:srgbClr val="0CF43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shared code</a:t>
            </a:r>
          </a:p>
          <a:p>
            <a:pPr algn="ctr" defTabSz="829867"/>
            <a:r>
              <a:rPr lang="en-US" sz="1500" dirty="0" smtClean="0">
                <a:latin typeface="Arial" charset="0"/>
                <a:cs typeface="Arial" charset="0"/>
              </a:rPr>
              <a:t>segment B</a:t>
            </a:r>
          </a:p>
        </p:txBody>
      </p:sp>
    </p:spTree>
    <p:extLst>
      <p:ext uri="{BB962C8B-B14F-4D97-AF65-F5344CB8AC3E}">
        <p14:creationId xmlns:p14="http://schemas.microsoft.com/office/powerpoint/2010/main" val="20178785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 We Find All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Accessible Memory?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1804988"/>
            <a:ext cx="8229600" cy="4525962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Object oriented languages often enable this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 object references are tagged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 object descriptors include size information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It is often possible for system resources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Where all possible references are known 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	(E.g., we know who has which files open)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How about for the general case?</a:t>
            </a:r>
          </a:p>
          <a:p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41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General Garbage Collection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Well, what would you need to do?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Find all the pointers in allocated memory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Determine “how much” each points to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Determine what is and is not still pointed to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Free what isn’t pointed to</a:t>
            </a:r>
          </a:p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Why might that be difficult?</a:t>
            </a:r>
          </a:p>
        </p:txBody>
      </p:sp>
    </p:spTree>
    <p:extLst>
      <p:ext uri="{BB962C8B-B14F-4D97-AF65-F5344CB8AC3E}">
        <p14:creationId xmlns:p14="http://schemas.microsoft.com/office/powerpoint/2010/main" val="5273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419100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Problems With General Garbage Collection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 location in the data or stack segments might </a:t>
            </a:r>
            <a:r>
              <a:rPr lang="en-US" u="sng" smtClean="0">
                <a:latin typeface="Times New Roman" pitchFamily="-98" charset="0"/>
                <a:ea typeface="ＭＳ Ｐゴシック" pitchFamily="-98" charset="-128"/>
              </a:rPr>
              <a:t>seem</a:t>
            </a: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to contain addresses, but ...</a:t>
            </a:r>
          </a:p>
          <a:p>
            <a:pPr lvl="1"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Are they truly pointers, or might they be other data types whose values happen to resemble addresses?</a:t>
            </a:r>
          </a:p>
          <a:p>
            <a:pPr lvl="1"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If pointers, are they themselves still accessible?  </a:t>
            </a:r>
          </a:p>
          <a:p>
            <a:pPr lvl="1"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We might be able to infer this (recursively) for pointers in dynamically allocated structures …</a:t>
            </a:r>
          </a:p>
          <a:p>
            <a:pPr lvl="1"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But what about pointers in statically allocated (potentially global) areas?  </a:t>
            </a:r>
          </a:p>
          <a:p>
            <a:pPr>
              <a:lnSpc>
                <a:spcPct val="83000"/>
              </a:lnSpc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And how much is “pointed to,” one word or a million?</a:t>
            </a:r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	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1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Compaction and Relocation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414463"/>
            <a:ext cx="8229600" cy="4525962"/>
          </a:xfrm>
        </p:spPr>
        <p:txBody>
          <a:bodyPr/>
          <a:lstStyle/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Garbage collection is just another way to free memory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Doesn’t greatly help or hurt fragmentation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Ongoing activity can starve coalescing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Chunks reallocated before neighbors become free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We could stop accepting new allocations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But resulting convoy on memory manager would trash throughput</a:t>
            </a:r>
          </a:p>
          <a:p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We need a way to rearrange active memory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Re-pack all processes in one end of memory</a:t>
            </a:r>
          </a:p>
          <a:p>
            <a:pPr lvl="1"/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Create one big chunk of free space at other end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93813" y="503238"/>
            <a:ext cx="6604000" cy="739775"/>
          </a:xfrm>
          <a:prstGeom prst="roundRect">
            <a:avLst/>
          </a:prstGeom>
          <a:noFill/>
          <a:ln w="9525" cap="flat" cmpd="sng" algn="ctr">
            <a:solidFill>
              <a:srgbClr val="0D0D0D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2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Compaction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0660" name="AutoShape 23"/>
          <p:cNvSpPr>
            <a:spLocks noChangeArrowheads="1"/>
          </p:cNvSpPr>
          <p:nvPr/>
        </p:nvSpPr>
        <p:spPr bwMode="auto">
          <a:xfrm>
            <a:off x="4397375" y="1716088"/>
            <a:ext cx="2819400" cy="3810000"/>
          </a:xfrm>
          <a:prstGeom prst="can">
            <a:avLst>
              <a:gd name="adj" fmla="val 33784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ea typeface="Arial" pitchFamily="-98" charset="0"/>
                <a:cs typeface="Arial" pitchFamily="-98" charset="0"/>
              </a:rPr>
              <a:t>swap device</a:t>
            </a:r>
          </a:p>
        </p:txBody>
      </p:sp>
      <p:sp>
        <p:nvSpPr>
          <p:cNvPr id="70661" name="Rectangle 13"/>
          <p:cNvSpPr>
            <a:spLocks noChangeArrowheads="1"/>
          </p:cNvSpPr>
          <p:nvPr/>
        </p:nvSpPr>
        <p:spPr bwMode="auto">
          <a:xfrm>
            <a:off x="2263775" y="1563688"/>
            <a:ext cx="1371600" cy="3698875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263775" y="2859088"/>
            <a:ext cx="1371600" cy="9906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C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2263775" y="4002088"/>
            <a:ext cx="1371600" cy="803275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E</a:t>
            </a: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2263775" y="1553178"/>
            <a:ext cx="13716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F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263775" y="2401888"/>
            <a:ext cx="1371600" cy="3048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/>
              <a:t>P</a:t>
            </a:r>
            <a:r>
              <a:rPr lang="en-US" sz="1800" baseline="-25000"/>
              <a:t>D</a:t>
            </a:r>
          </a:p>
        </p:txBody>
      </p:sp>
      <p:sp>
        <p:nvSpPr>
          <p:cNvPr id="14" name="Left Brace 13"/>
          <p:cNvSpPr/>
          <p:nvPr/>
        </p:nvSpPr>
        <p:spPr>
          <a:xfrm>
            <a:off x="1984375" y="4805363"/>
            <a:ext cx="279400" cy="457200"/>
          </a:xfrm>
          <a:prstGeom prst="leftBrace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66763" y="4695825"/>
            <a:ext cx="121761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Largest free block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216775" y="2973388"/>
            <a:ext cx="156686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Now let’s compact!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1746250" y="4195763"/>
            <a:ext cx="238125" cy="1066800"/>
          </a:xfrm>
          <a:prstGeom prst="leftBrac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15950" y="4227513"/>
            <a:ext cx="12160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Largest free block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127500" y="5526088"/>
            <a:ext cx="34258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An obvious improvement!</a:t>
            </a:r>
          </a:p>
        </p:txBody>
      </p:sp>
    </p:spTree>
    <p:extLst>
      <p:ext uri="{BB962C8B-B14F-4D97-AF65-F5344CB8AC3E}">
        <p14:creationId xmlns:p14="http://schemas.microsoft.com/office/powerpoint/2010/main" val="19271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4304E-6 -2.84688E-6 L 0.15336 0.13343 " pathEditMode="relative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0.28229 0.170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-2.7451E-6 L 0.37927 0.1294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00" y="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-2.15686E-6 L 0.25579 0.1117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00" y="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39E-6 4.90196E-6 L 0.34399 0.0963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73 0.11181 L 5.55556E-7 -0.18819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00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17 0.1294 L 5.55556E-7 0.0236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0" y="-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92 0.0963 L 5.55556E-7 -0.1643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212 0.17037 L 5.55556E-7 0.3108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15" y="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8472E-6 3.43062E-6 L 0.15926 0.17721 " pathEditMode="relative" ptsTypes="AA">
                                      <p:cBhvr>
                                        <p:cTn id="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20" grpId="0" animBg="1"/>
      <p:bldP spid="20" grpId="1" animBg="1"/>
      <p:bldP spid="21" grpId="0"/>
      <p:bldP spid="21" grpId="1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All This Requires Is Relocation . . .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4525963"/>
          </a:xfrm>
        </p:spPr>
        <p:txBody>
          <a:bodyPr/>
          <a:lstStyle/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The ability to move a process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From region where it was initially loaded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Into a new and different region of memory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What’s so hard about that?</a:t>
            </a:r>
          </a:p>
          <a:p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All addresses in the program will be wrong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References in the code segment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Calls and branches to other parts of the code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References to variables in the data segment</a:t>
            </a:r>
          </a:p>
          <a:p>
            <a:pPr lvl="1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Plus new pointers created during execution</a:t>
            </a:r>
          </a:p>
          <a:p>
            <a:pPr lvl="2"/>
            <a:r>
              <a:rPr lang="en-GB" smtClean="0">
                <a:latin typeface="Times New Roman" pitchFamily="-98" charset="0"/>
                <a:ea typeface="ＭＳ Ｐゴシック" pitchFamily="-98" charset="-128"/>
              </a:rPr>
              <a:t>That point into data and stack segments</a:t>
            </a:r>
            <a:endParaRPr lang="en-US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22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The Relocation Problem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457200" y="1190625"/>
            <a:ext cx="8229600" cy="4525963"/>
          </a:xfrm>
        </p:spPr>
        <p:txBody>
          <a:bodyPr/>
          <a:lstStyle/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It is not generally feasible to relocate a process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Maybe we could relocate references to code</a:t>
            </a:r>
          </a:p>
          <a:p>
            <a:pPr lvl="2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If we kept the relocation information around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But how can we relocate references to data?</a:t>
            </a:r>
          </a:p>
          <a:p>
            <a:pPr lvl="2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Pointer values may have been changed</a:t>
            </a:r>
          </a:p>
          <a:p>
            <a:pPr lvl="2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New pointers may have been created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We could never find/fix all address references</a:t>
            </a:r>
          </a:p>
          <a:p>
            <a:pPr lvl="1"/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Like the general case of garbage collection</a:t>
            </a:r>
          </a:p>
          <a:p>
            <a:r>
              <a:rPr lang="en-GB" dirty="0" smtClean="0">
                <a:latin typeface="Times New Roman" pitchFamily="-98" charset="0"/>
                <a:ea typeface="ＭＳ Ｐゴシック" pitchFamily="-98" charset="-128"/>
              </a:rPr>
              <a:t>Can we make processes location independent?</a:t>
            </a:r>
          </a:p>
          <a:p>
            <a:endParaRPr lang="en-US" sz="3600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25513" y="5826125"/>
            <a:ext cx="7448550" cy="12700"/>
          </a:xfrm>
          <a:prstGeom prst="line">
            <a:avLst/>
          </a:prstGeom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56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Virtual Address Spaces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712788" y="1755775"/>
            <a:ext cx="3617912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3733" name="Line 4"/>
          <p:cNvSpPr>
            <a:spLocks noChangeShapeType="1"/>
          </p:cNvSpPr>
          <p:nvPr/>
        </p:nvSpPr>
        <p:spPr bwMode="auto">
          <a:xfrm>
            <a:off x="712788" y="1487488"/>
            <a:ext cx="1587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4" name="Line 5"/>
          <p:cNvSpPr>
            <a:spLocks noChangeShapeType="1"/>
          </p:cNvSpPr>
          <p:nvPr/>
        </p:nvSpPr>
        <p:spPr bwMode="auto">
          <a:xfrm>
            <a:off x="4332288" y="2822575"/>
            <a:ext cx="1587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5" name="Rectangle 6"/>
          <p:cNvSpPr>
            <a:spLocks noChangeArrowheads="1"/>
          </p:cNvSpPr>
          <p:nvPr/>
        </p:nvSpPr>
        <p:spPr bwMode="auto">
          <a:xfrm>
            <a:off x="777875" y="1535113"/>
            <a:ext cx="6413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0x00000000</a:t>
            </a:r>
          </a:p>
        </p:txBody>
      </p:sp>
      <p:sp>
        <p:nvSpPr>
          <p:cNvPr id="73736" name="Rectangle 7"/>
          <p:cNvSpPr>
            <a:spLocks noChangeArrowheads="1"/>
          </p:cNvSpPr>
          <p:nvPr/>
        </p:nvSpPr>
        <p:spPr bwMode="auto">
          <a:xfrm>
            <a:off x="3494088" y="2898775"/>
            <a:ext cx="704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0xFFFFFFFF</a:t>
            </a:r>
          </a:p>
        </p:txBody>
      </p:sp>
      <p:sp>
        <p:nvSpPr>
          <p:cNvPr id="73737" name="Rectangle 8"/>
          <p:cNvSpPr>
            <a:spLocks noChangeArrowheads="1"/>
          </p:cNvSpPr>
          <p:nvPr/>
        </p:nvSpPr>
        <p:spPr bwMode="auto">
          <a:xfrm>
            <a:off x="712788" y="1755775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shared code</a:t>
            </a:r>
          </a:p>
        </p:txBody>
      </p:sp>
      <p:sp>
        <p:nvSpPr>
          <p:cNvPr id="73738" name="Rectangle 9"/>
          <p:cNvSpPr>
            <a:spLocks noChangeArrowheads="1"/>
          </p:cNvSpPr>
          <p:nvPr/>
        </p:nvSpPr>
        <p:spPr bwMode="auto">
          <a:xfrm>
            <a:off x="1703388" y="1755775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data</a:t>
            </a:r>
          </a:p>
        </p:txBody>
      </p:sp>
      <p:sp>
        <p:nvSpPr>
          <p:cNvPr id="73739" name="Rectangle 10"/>
          <p:cNvSpPr>
            <a:spLocks noChangeArrowheads="1"/>
          </p:cNvSpPr>
          <p:nvPr/>
        </p:nvSpPr>
        <p:spPr bwMode="auto">
          <a:xfrm>
            <a:off x="3455988" y="2441575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stack</a:t>
            </a:r>
          </a:p>
        </p:txBody>
      </p:sp>
      <p:sp>
        <p:nvSpPr>
          <p:cNvPr id="73740" name="Rectangle 11"/>
          <p:cNvSpPr>
            <a:spLocks noChangeArrowheads="1"/>
          </p:cNvSpPr>
          <p:nvPr/>
        </p:nvSpPr>
        <p:spPr bwMode="auto">
          <a:xfrm>
            <a:off x="712788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1</a:t>
            </a:r>
          </a:p>
        </p:txBody>
      </p:sp>
      <p:sp>
        <p:nvSpPr>
          <p:cNvPr id="73741" name="Rectangle 12"/>
          <p:cNvSpPr>
            <a:spLocks noChangeArrowheads="1"/>
          </p:cNvSpPr>
          <p:nvPr/>
        </p:nvSpPr>
        <p:spPr bwMode="auto">
          <a:xfrm>
            <a:off x="1398588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2</a:t>
            </a:r>
          </a:p>
        </p:txBody>
      </p:sp>
      <p:sp>
        <p:nvSpPr>
          <p:cNvPr id="73742" name="Rectangle 13"/>
          <p:cNvSpPr>
            <a:spLocks noChangeArrowheads="1"/>
          </p:cNvSpPr>
          <p:nvPr/>
        </p:nvSpPr>
        <p:spPr bwMode="auto">
          <a:xfrm>
            <a:off x="2084388" y="24415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3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643438" y="1868488"/>
            <a:ext cx="21653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irtual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address space 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(as seen by process)</a:t>
            </a:r>
          </a:p>
        </p:txBody>
      </p:sp>
      <p:sp>
        <p:nvSpPr>
          <p:cNvPr id="73744" name="Rectangle 25"/>
          <p:cNvSpPr>
            <a:spLocks noChangeArrowheads="1"/>
          </p:cNvSpPr>
          <p:nvPr/>
        </p:nvSpPr>
        <p:spPr bwMode="auto">
          <a:xfrm>
            <a:off x="4217988" y="4535488"/>
            <a:ext cx="3733800" cy="1143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1282700" y="4840288"/>
            <a:ext cx="25368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hysical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address space </a:t>
            </a:r>
          </a:p>
          <a:p>
            <a:pPr algn="ctr"/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(as on CPU/memory bus)</a:t>
            </a: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3151188" y="3392488"/>
            <a:ext cx="2819400" cy="762000"/>
          </a:xfrm>
          <a:prstGeom prst="cube">
            <a:avLst>
              <a:gd name="adj" fmla="val 25000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Times New Roman" pitchFamily="-98" charset="0"/>
                <a:ea typeface="Arial" pitchFamily="-98" charset="0"/>
              </a:rPr>
              <a:t>address translation unit</a:t>
            </a:r>
          </a:p>
          <a:p>
            <a:pPr algn="ctr"/>
            <a:r>
              <a:rPr lang="en-US" sz="1600">
                <a:latin typeface="Times New Roman" pitchFamily="-98" charset="0"/>
                <a:ea typeface="Arial" pitchFamily="-98" charset="0"/>
              </a:rPr>
              <a:t>(magical)</a:t>
            </a:r>
          </a:p>
        </p:txBody>
      </p:sp>
      <p:cxnSp>
        <p:nvCxnSpPr>
          <p:cNvPr id="19" name="AutoShape 28"/>
          <p:cNvCxnSpPr>
            <a:cxnSpLocks noChangeShapeType="1"/>
            <a:stCxn id="73737" idx="2"/>
            <a:endCxn id="18" idx="2"/>
          </p:cNvCxnSpPr>
          <p:nvPr/>
        </p:nvCxnSpPr>
        <p:spPr bwMode="auto">
          <a:xfrm rot="16200000" flipH="1">
            <a:off x="1274762" y="1992313"/>
            <a:ext cx="1738313" cy="2014538"/>
          </a:xfrm>
          <a:prstGeom prst="curvedConnector2">
            <a:avLst/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sp>
        <p:nvSpPr>
          <p:cNvPr id="73748" name="Text Box 29"/>
          <p:cNvSpPr txBox="1">
            <a:spLocks noChangeArrowheads="1"/>
          </p:cNvSpPr>
          <p:nvPr/>
        </p:nvSpPr>
        <p:spPr bwMode="auto">
          <a:xfrm>
            <a:off x="7113588" y="54498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73749" name="Text Box 30"/>
          <p:cNvSpPr txBox="1">
            <a:spLocks noChangeArrowheads="1"/>
          </p:cNvSpPr>
          <p:nvPr/>
        </p:nvSpPr>
        <p:spPr bwMode="auto">
          <a:xfrm>
            <a:off x="5132388" y="491648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cxnSp>
        <p:nvCxnSpPr>
          <p:cNvPr id="22" name="AutoShape 31"/>
          <p:cNvCxnSpPr>
            <a:cxnSpLocks noChangeShapeType="1"/>
            <a:stCxn id="18" idx="3"/>
            <a:endCxn id="73749" idx="0"/>
          </p:cNvCxnSpPr>
          <p:nvPr/>
        </p:nvCxnSpPr>
        <p:spPr bwMode="auto">
          <a:xfrm rot="16200000" flipH="1">
            <a:off x="4464051" y="4156075"/>
            <a:ext cx="762000" cy="758825"/>
          </a:xfrm>
          <a:prstGeom prst="curvedConnector3">
            <a:avLst>
              <a:gd name="adj1" fmla="val 50000"/>
            </a:avLst>
          </a:prstGeom>
          <a:noFill/>
          <a:ln w="7620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23" name="AutoShape 32"/>
          <p:cNvCxnSpPr>
            <a:cxnSpLocks noChangeShapeType="1"/>
            <a:stCxn id="73738" idx="2"/>
            <a:endCxn id="18" idx="2"/>
          </p:cNvCxnSpPr>
          <p:nvPr/>
        </p:nvCxnSpPr>
        <p:spPr bwMode="auto">
          <a:xfrm rot="16200000" flipH="1">
            <a:off x="1770062" y="2487613"/>
            <a:ext cx="1738313" cy="1023938"/>
          </a:xfrm>
          <a:prstGeom prst="curvedConnector2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24" name="AutoShape 33"/>
          <p:cNvCxnSpPr>
            <a:cxnSpLocks noChangeShapeType="1"/>
            <a:stCxn id="18" idx="5"/>
          </p:cNvCxnSpPr>
          <p:nvPr/>
        </p:nvCxnSpPr>
        <p:spPr bwMode="auto">
          <a:xfrm>
            <a:off x="5970588" y="3678238"/>
            <a:ext cx="1273175" cy="1809750"/>
          </a:xfrm>
          <a:prstGeom prst="curvedConnector2">
            <a:avLst/>
          </a:prstGeom>
          <a:noFill/>
          <a:ln w="76200">
            <a:solidFill>
              <a:srgbClr val="FF99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281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Segment Relocation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176338"/>
            <a:ext cx="8229600" cy="4525962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A natural model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Process address space is made up of multiple segments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Use the segment as the unit of relocation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Long tradition, from the IBM system 360 to Intel x86 architecture</a:t>
            </a:r>
          </a:p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Computer has special relocation registers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They are called segment base registers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They point to the start (in physical memory) of each segment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CPU automatically adds base register to every address</a:t>
            </a:r>
          </a:p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OS uses these to perform virtual address translation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Set base register to start of region where program is loaded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If program is moved, reset base registers to new location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Program works no matter where its segments are loaded</a:t>
            </a:r>
          </a:p>
          <a:p>
            <a:endParaRPr lang="en-US" sz="36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457200" y="3524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Does Segment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Relocation Work?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871538" y="1981200"/>
            <a:ext cx="3617912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5781" name="Line 4"/>
          <p:cNvSpPr>
            <a:spLocks noChangeShapeType="1"/>
          </p:cNvSpPr>
          <p:nvPr/>
        </p:nvSpPr>
        <p:spPr bwMode="auto">
          <a:xfrm>
            <a:off x="871538" y="1712913"/>
            <a:ext cx="1587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2" name="Line 5"/>
          <p:cNvSpPr>
            <a:spLocks noChangeShapeType="1"/>
          </p:cNvSpPr>
          <p:nvPr/>
        </p:nvSpPr>
        <p:spPr bwMode="auto">
          <a:xfrm>
            <a:off x="4491038" y="3048000"/>
            <a:ext cx="1587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783" name="Rectangle 6"/>
          <p:cNvSpPr>
            <a:spLocks noChangeArrowheads="1"/>
          </p:cNvSpPr>
          <p:nvPr/>
        </p:nvSpPr>
        <p:spPr bwMode="auto">
          <a:xfrm>
            <a:off x="936625" y="1760538"/>
            <a:ext cx="6413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0x00000000</a:t>
            </a:r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3652838" y="3124200"/>
            <a:ext cx="7048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0xFFFFFFFF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71538" y="1981200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shared code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62138" y="1989138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14738" y="2667000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stack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71538" y="2667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1</a:t>
            </a:r>
          </a:p>
        </p:txBody>
      </p:sp>
      <p:sp>
        <p:nvSpPr>
          <p:cNvPr id="75789" name="Rectangle 12"/>
          <p:cNvSpPr>
            <a:spLocks noChangeArrowheads="1"/>
          </p:cNvSpPr>
          <p:nvPr/>
        </p:nvSpPr>
        <p:spPr bwMode="auto">
          <a:xfrm>
            <a:off x="1557338" y="2667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2</a:t>
            </a:r>
          </a:p>
        </p:txBody>
      </p:sp>
      <p:sp>
        <p:nvSpPr>
          <p:cNvPr id="75790" name="Rectangle 13"/>
          <p:cNvSpPr>
            <a:spLocks noChangeArrowheads="1"/>
          </p:cNvSpPr>
          <p:nvPr/>
        </p:nvSpPr>
        <p:spPr bwMode="auto">
          <a:xfrm>
            <a:off x="2243138" y="2667000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3</a:t>
            </a:r>
          </a:p>
        </p:txBody>
      </p:sp>
      <p:sp>
        <p:nvSpPr>
          <p:cNvPr id="75791" name="Text Box 14"/>
          <p:cNvSpPr txBox="1">
            <a:spLocks noChangeArrowheads="1"/>
          </p:cNvSpPr>
          <p:nvPr/>
        </p:nvSpPr>
        <p:spPr bwMode="auto">
          <a:xfrm>
            <a:off x="2243138" y="1574800"/>
            <a:ext cx="2165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V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irtual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address space </a:t>
            </a: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4757738" y="4456113"/>
            <a:ext cx="3733800" cy="144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659563" y="3998913"/>
            <a:ext cx="1831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hysical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memory </a:t>
            </a:r>
          </a:p>
        </p:txBody>
      </p:sp>
      <p:sp>
        <p:nvSpPr>
          <p:cNvPr id="75794" name="Text Box 21"/>
          <p:cNvSpPr txBox="1">
            <a:spLocks noChangeArrowheads="1"/>
          </p:cNvSpPr>
          <p:nvPr/>
        </p:nvSpPr>
        <p:spPr bwMode="auto">
          <a:xfrm>
            <a:off x="5672138" y="5141913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75795" name="Rectangle 25"/>
          <p:cNvSpPr>
            <a:spLocks noChangeArrowheads="1"/>
          </p:cNvSpPr>
          <p:nvPr/>
        </p:nvSpPr>
        <p:spPr bwMode="auto">
          <a:xfrm>
            <a:off x="4986338" y="4989513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code</a:t>
            </a:r>
          </a:p>
        </p:txBody>
      </p:sp>
      <p:sp>
        <p:nvSpPr>
          <p:cNvPr id="75796" name="Rectangle 26"/>
          <p:cNvSpPr>
            <a:spLocks noChangeArrowheads="1"/>
          </p:cNvSpPr>
          <p:nvPr/>
        </p:nvSpPr>
        <p:spPr bwMode="auto">
          <a:xfrm>
            <a:off x="7491413" y="4989513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data</a:t>
            </a:r>
          </a:p>
        </p:txBody>
      </p:sp>
      <p:sp>
        <p:nvSpPr>
          <p:cNvPr id="75797" name="Rectangle 27"/>
          <p:cNvSpPr>
            <a:spLocks noChangeArrowheads="1"/>
          </p:cNvSpPr>
          <p:nvPr/>
        </p:nvSpPr>
        <p:spPr bwMode="auto">
          <a:xfrm>
            <a:off x="5824538" y="4608513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stack</a:t>
            </a:r>
          </a:p>
        </p:txBody>
      </p:sp>
      <p:sp>
        <p:nvSpPr>
          <p:cNvPr id="75798" name="Rectangle 28"/>
          <p:cNvSpPr>
            <a:spLocks noChangeArrowheads="1"/>
          </p:cNvSpPr>
          <p:nvPr/>
        </p:nvSpPr>
        <p:spPr bwMode="auto">
          <a:xfrm>
            <a:off x="6846888" y="545306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1252538" y="34655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code base register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2928938" y="34655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data base register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928938" y="39989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stack base register</a:t>
            </a:r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1252538" y="3998913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aux base register</a:t>
            </a:r>
          </a:p>
        </p:txBody>
      </p:sp>
      <p:cxnSp>
        <p:nvCxnSpPr>
          <p:cNvPr id="27" name="AutoShape 33"/>
          <p:cNvCxnSpPr>
            <a:cxnSpLocks noChangeShapeType="1"/>
            <a:stCxn id="9" idx="2"/>
            <a:endCxn id="23" idx="1"/>
          </p:cNvCxnSpPr>
          <p:nvPr/>
        </p:nvCxnSpPr>
        <p:spPr bwMode="auto">
          <a:xfrm rot="5400000">
            <a:off x="642937" y="2965451"/>
            <a:ext cx="1262063" cy="42862"/>
          </a:xfrm>
          <a:prstGeom prst="curvedConnector4">
            <a:avLst>
              <a:gd name="adj1" fmla="val 43898"/>
              <a:gd name="adj2" fmla="val 633333"/>
            </a:avLst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28" name="AutoShape 36"/>
          <p:cNvCxnSpPr>
            <a:cxnSpLocks noChangeShapeType="1"/>
            <a:stCxn id="23" idx="2"/>
            <a:endCxn id="75795" idx="1"/>
          </p:cNvCxnSpPr>
          <p:nvPr/>
        </p:nvCxnSpPr>
        <p:spPr bwMode="auto">
          <a:xfrm rot="16200000" flipH="1">
            <a:off x="2797175" y="2987676"/>
            <a:ext cx="1406525" cy="2971800"/>
          </a:xfrm>
          <a:prstGeom prst="curvedConnector2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29" name="AutoShape 38"/>
          <p:cNvCxnSpPr>
            <a:cxnSpLocks noChangeShapeType="1"/>
            <a:stCxn id="24" idx="3"/>
            <a:endCxn id="75796" idx="0"/>
          </p:cNvCxnSpPr>
          <p:nvPr/>
        </p:nvCxnSpPr>
        <p:spPr bwMode="auto">
          <a:xfrm>
            <a:off x="4452938" y="3617913"/>
            <a:ext cx="3462337" cy="1371600"/>
          </a:xfrm>
          <a:prstGeom prst="curvedConnector2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0" name="AutoShape 39"/>
          <p:cNvCxnSpPr>
            <a:cxnSpLocks noChangeShapeType="1"/>
            <a:stCxn id="10" idx="2"/>
            <a:endCxn id="24" idx="0"/>
          </p:cNvCxnSpPr>
          <p:nvPr/>
        </p:nvCxnSpPr>
        <p:spPr bwMode="auto">
          <a:xfrm rot="16200000" flipH="1">
            <a:off x="2437606" y="2212182"/>
            <a:ext cx="1101725" cy="1404938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1" name="AutoShape 43"/>
          <p:cNvCxnSpPr>
            <a:cxnSpLocks noChangeShapeType="1"/>
            <a:stCxn id="25" idx="3"/>
            <a:endCxn id="75797" idx="0"/>
          </p:cNvCxnSpPr>
          <p:nvPr/>
        </p:nvCxnSpPr>
        <p:spPr bwMode="auto">
          <a:xfrm>
            <a:off x="4452938" y="4151313"/>
            <a:ext cx="1795462" cy="457200"/>
          </a:xfrm>
          <a:prstGeom prst="curvedConnector2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2" name="AutoShape 44"/>
          <p:cNvCxnSpPr>
            <a:cxnSpLocks noChangeShapeType="1"/>
            <a:stCxn id="11" idx="2"/>
            <a:endCxn id="25" idx="0"/>
          </p:cNvCxnSpPr>
          <p:nvPr/>
        </p:nvCxnSpPr>
        <p:spPr bwMode="auto">
          <a:xfrm rot="5400000">
            <a:off x="3386137" y="3346451"/>
            <a:ext cx="957263" cy="347662"/>
          </a:xfrm>
          <a:prstGeom prst="curvedConnector3">
            <a:avLst>
              <a:gd name="adj1" fmla="val 49917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3" name="AutoShape 45"/>
          <p:cNvCxnSpPr>
            <a:cxnSpLocks noChangeShapeType="1"/>
            <a:stCxn id="12" idx="1"/>
            <a:endCxn id="26" idx="1"/>
          </p:cNvCxnSpPr>
          <p:nvPr/>
        </p:nvCxnSpPr>
        <p:spPr bwMode="auto">
          <a:xfrm rot="10800000" flipH="1" flipV="1">
            <a:off x="871538" y="2854325"/>
            <a:ext cx="381000" cy="1296988"/>
          </a:xfrm>
          <a:prstGeom prst="curvedConnector3">
            <a:avLst>
              <a:gd name="adj1" fmla="val -60000"/>
            </a:avLst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cxnSp>
        <p:nvCxnSpPr>
          <p:cNvPr id="34" name="AutoShape 46"/>
          <p:cNvCxnSpPr>
            <a:cxnSpLocks noChangeShapeType="1"/>
            <a:stCxn id="26" idx="2"/>
            <a:endCxn id="75798" idx="1"/>
          </p:cNvCxnSpPr>
          <p:nvPr/>
        </p:nvCxnSpPr>
        <p:spPr bwMode="auto">
          <a:xfrm rot="16200000" flipH="1">
            <a:off x="3762375" y="2555876"/>
            <a:ext cx="1336675" cy="4832350"/>
          </a:xfrm>
          <a:prstGeom prst="curvedConnector2">
            <a:avLst/>
          </a:pr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</p:spPr>
      </p:cxn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1366838" y="4532313"/>
            <a:ext cx="3055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= virtual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+ </a:t>
            </a:r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base</a:t>
            </a:r>
            <a:r>
              <a:rPr lang="en-US" sz="2000" i="1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seg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59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  <p:bldP spid="24" grpId="0" animBg="1"/>
      <p:bldP spid="25" grpId="0" animBg="1"/>
      <p:bldP spid="26" grpId="0" animBg="1"/>
      <p:bldP spid="35" grpId="0"/>
      <p:bldP spid="35" grpId="1"/>
      <p:bldP spid="35" grpId="2"/>
      <p:bldP spid="35" grpId="3"/>
      <p:bldP spid="35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Virtual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cell of RAM has a particular physical address</a:t>
            </a:r>
          </a:p>
          <a:p>
            <a:r>
              <a:rPr lang="en-US" dirty="0" smtClean="0"/>
              <a:t>Years ago, that address was used by processes to name RAM locations</a:t>
            </a:r>
          </a:p>
          <a:p>
            <a:r>
              <a:rPr lang="en-US" dirty="0" smtClean="0"/>
              <a:t>Instead, we can have processes use virtual addresses</a:t>
            </a:r>
          </a:p>
          <a:p>
            <a:pPr lvl="1"/>
            <a:r>
              <a:rPr lang="en-US" dirty="0" smtClean="0"/>
              <a:t>Which may not be the same as physical addresses</a:t>
            </a:r>
          </a:p>
          <a:p>
            <a:r>
              <a:rPr lang="en-US" dirty="0" smtClean="0"/>
              <a:t>More flexibility in memory management, but requires virtual to physical translation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177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Relocating a Segment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778000"/>
            <a:ext cx="8229600" cy="4525963"/>
          </a:xfrm>
        </p:spPr>
        <p:txBody>
          <a:bodyPr/>
          <a:lstStyle/>
          <a:p>
            <a:pPr>
              <a:buFont typeface="Arial" pitchFamily="-98" charset="0"/>
              <a:buNone/>
            </a:pP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 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871538" y="2157413"/>
            <a:ext cx="3617912" cy="10763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6805" name="Line 4"/>
          <p:cNvSpPr>
            <a:spLocks noChangeShapeType="1"/>
          </p:cNvSpPr>
          <p:nvPr/>
        </p:nvSpPr>
        <p:spPr bwMode="auto">
          <a:xfrm>
            <a:off x="871538" y="1889125"/>
            <a:ext cx="1587" cy="2682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6" name="Line 5"/>
          <p:cNvSpPr>
            <a:spLocks noChangeShapeType="1"/>
          </p:cNvSpPr>
          <p:nvPr/>
        </p:nvSpPr>
        <p:spPr bwMode="auto">
          <a:xfrm>
            <a:off x="4491038" y="3224213"/>
            <a:ext cx="1587" cy="2682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auto">
          <a:xfrm>
            <a:off x="936625" y="1936750"/>
            <a:ext cx="6413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0x00000000</a:t>
            </a:r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auto">
          <a:xfrm>
            <a:off x="3652838" y="3300413"/>
            <a:ext cx="704850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0xFFFFFFFF</a:t>
            </a:r>
          </a:p>
        </p:txBody>
      </p:sp>
      <p:sp>
        <p:nvSpPr>
          <p:cNvPr id="76809" name="Rectangle 8"/>
          <p:cNvSpPr>
            <a:spLocks noChangeArrowheads="1"/>
          </p:cNvSpPr>
          <p:nvPr/>
        </p:nvSpPr>
        <p:spPr bwMode="auto">
          <a:xfrm>
            <a:off x="871538" y="2157413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shared code</a:t>
            </a:r>
          </a:p>
        </p:txBody>
      </p:sp>
      <p:sp>
        <p:nvSpPr>
          <p:cNvPr id="76810" name="Rectangle 9"/>
          <p:cNvSpPr>
            <a:spLocks noChangeArrowheads="1"/>
          </p:cNvSpPr>
          <p:nvPr/>
        </p:nvSpPr>
        <p:spPr bwMode="auto">
          <a:xfrm>
            <a:off x="1862138" y="2165350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data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14738" y="2843213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private stack</a:t>
            </a:r>
          </a:p>
        </p:txBody>
      </p:sp>
      <p:sp>
        <p:nvSpPr>
          <p:cNvPr id="76812" name="Rectangle 11"/>
          <p:cNvSpPr>
            <a:spLocks noChangeArrowheads="1"/>
          </p:cNvSpPr>
          <p:nvPr/>
        </p:nvSpPr>
        <p:spPr bwMode="auto">
          <a:xfrm>
            <a:off x="871538" y="284321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1</a:t>
            </a:r>
          </a:p>
        </p:txBody>
      </p:sp>
      <p:sp>
        <p:nvSpPr>
          <p:cNvPr id="76813" name="Rectangle 12"/>
          <p:cNvSpPr>
            <a:spLocks noChangeArrowheads="1"/>
          </p:cNvSpPr>
          <p:nvPr/>
        </p:nvSpPr>
        <p:spPr bwMode="auto">
          <a:xfrm>
            <a:off x="1557338" y="284321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2</a:t>
            </a:r>
          </a:p>
        </p:txBody>
      </p:sp>
      <p:sp>
        <p:nvSpPr>
          <p:cNvPr id="76814" name="Rectangle 13"/>
          <p:cNvSpPr>
            <a:spLocks noChangeArrowheads="1"/>
          </p:cNvSpPr>
          <p:nvPr/>
        </p:nvSpPr>
        <p:spPr bwMode="auto">
          <a:xfrm>
            <a:off x="2243138" y="2843213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 3</a:t>
            </a:r>
          </a:p>
        </p:txBody>
      </p:sp>
      <p:sp>
        <p:nvSpPr>
          <p:cNvPr id="76815" name="Rectangle 16"/>
          <p:cNvSpPr>
            <a:spLocks noChangeArrowheads="1"/>
          </p:cNvSpPr>
          <p:nvPr/>
        </p:nvSpPr>
        <p:spPr bwMode="auto">
          <a:xfrm>
            <a:off x="4757738" y="4632325"/>
            <a:ext cx="3733800" cy="1447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Times New Roman" pitchFamily="-98" charset="0"/>
              <a:ea typeface="Times New Roman" pitchFamily="-98" charset="0"/>
              <a:cs typeface="Times New Roman" pitchFamily="-98" charset="0"/>
            </a:endParaRPr>
          </a:p>
        </p:txBody>
      </p:sp>
      <p:sp>
        <p:nvSpPr>
          <p:cNvPr id="76816" name="Text Box 17"/>
          <p:cNvSpPr txBox="1">
            <a:spLocks noChangeArrowheads="1"/>
          </p:cNvSpPr>
          <p:nvPr/>
        </p:nvSpPr>
        <p:spPr bwMode="auto">
          <a:xfrm>
            <a:off x="6659563" y="4175125"/>
            <a:ext cx="1831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</a:t>
            </a:r>
            <a:r>
              <a:rPr lang="en-US" sz="18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hysical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memory </a:t>
            </a:r>
          </a:p>
        </p:txBody>
      </p:sp>
      <p:sp>
        <p:nvSpPr>
          <p:cNvPr id="76817" name="Text Box 21"/>
          <p:cNvSpPr txBox="1">
            <a:spLocks noChangeArrowheads="1"/>
          </p:cNvSpPr>
          <p:nvPr/>
        </p:nvSpPr>
        <p:spPr bwMode="auto">
          <a:xfrm>
            <a:off x="5672138" y="531812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76818" name="Rectangle 25"/>
          <p:cNvSpPr>
            <a:spLocks noChangeArrowheads="1"/>
          </p:cNvSpPr>
          <p:nvPr/>
        </p:nvSpPr>
        <p:spPr bwMode="auto">
          <a:xfrm>
            <a:off x="4986338" y="5165725"/>
            <a:ext cx="846137" cy="3746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code</a:t>
            </a:r>
          </a:p>
        </p:txBody>
      </p:sp>
      <p:sp>
        <p:nvSpPr>
          <p:cNvPr id="76819" name="Rectangle 26"/>
          <p:cNvSpPr>
            <a:spLocks noChangeArrowheads="1"/>
          </p:cNvSpPr>
          <p:nvPr/>
        </p:nvSpPr>
        <p:spPr bwMode="auto">
          <a:xfrm>
            <a:off x="7491413" y="5165725"/>
            <a:ext cx="847725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data</a:t>
            </a: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5824538" y="4784725"/>
            <a:ext cx="846137" cy="3746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stack</a:t>
            </a:r>
          </a:p>
        </p:txBody>
      </p:sp>
      <p:sp>
        <p:nvSpPr>
          <p:cNvPr id="76821" name="Rectangle 28"/>
          <p:cNvSpPr>
            <a:spLocks noChangeArrowheads="1"/>
          </p:cNvSpPr>
          <p:nvPr/>
        </p:nvSpPr>
        <p:spPr bwMode="auto">
          <a:xfrm>
            <a:off x="6846888" y="5629275"/>
            <a:ext cx="577850" cy="37465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78373" tIns="39187" rIns="78373" bIns="39187" anchor="ctr">
            <a:prstTxWarp prst="textNoShape">
              <a:avLst/>
            </a:prstTxWarp>
          </a:bodyPr>
          <a:lstStyle/>
          <a:p>
            <a:pPr algn="ctr" defTabSz="784225"/>
            <a:r>
              <a:rPr lang="en-US" sz="1000">
                <a:latin typeface="Times New Roman" pitchFamily="-98" charset="0"/>
                <a:ea typeface="Arial" pitchFamily="-98" charset="0"/>
              </a:rPr>
              <a:t>DLL</a:t>
            </a:r>
          </a:p>
        </p:txBody>
      </p:sp>
      <p:sp>
        <p:nvSpPr>
          <p:cNvPr id="76822" name="Rectangle 29"/>
          <p:cNvSpPr>
            <a:spLocks noChangeArrowheads="1"/>
          </p:cNvSpPr>
          <p:nvPr/>
        </p:nvSpPr>
        <p:spPr bwMode="auto">
          <a:xfrm>
            <a:off x="1252538" y="36417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code base register</a:t>
            </a:r>
          </a:p>
        </p:txBody>
      </p:sp>
      <p:sp>
        <p:nvSpPr>
          <p:cNvPr id="76823" name="Rectangle 30"/>
          <p:cNvSpPr>
            <a:spLocks noChangeArrowheads="1"/>
          </p:cNvSpPr>
          <p:nvPr/>
        </p:nvSpPr>
        <p:spPr bwMode="auto">
          <a:xfrm>
            <a:off x="2928938" y="36417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data base register</a:t>
            </a:r>
          </a:p>
        </p:txBody>
      </p:sp>
      <p:sp>
        <p:nvSpPr>
          <p:cNvPr id="76824" name="Rectangle 31"/>
          <p:cNvSpPr>
            <a:spLocks noChangeArrowheads="1"/>
          </p:cNvSpPr>
          <p:nvPr/>
        </p:nvSpPr>
        <p:spPr bwMode="auto">
          <a:xfrm>
            <a:off x="2928938" y="41751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stack base register</a:t>
            </a:r>
          </a:p>
        </p:txBody>
      </p:sp>
      <p:sp>
        <p:nvSpPr>
          <p:cNvPr id="76825" name="Rectangle 32"/>
          <p:cNvSpPr>
            <a:spLocks noChangeArrowheads="1"/>
          </p:cNvSpPr>
          <p:nvPr/>
        </p:nvSpPr>
        <p:spPr bwMode="auto">
          <a:xfrm>
            <a:off x="1252538" y="4175125"/>
            <a:ext cx="1524000" cy="304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200">
                <a:latin typeface="Times New Roman" pitchFamily="-98" charset="0"/>
                <a:ea typeface="Arial" pitchFamily="-98" charset="0"/>
              </a:rPr>
              <a:t>aux base register</a:t>
            </a:r>
          </a:p>
        </p:txBody>
      </p:sp>
      <p:cxnSp>
        <p:nvCxnSpPr>
          <p:cNvPr id="30" name="AutoShape 43"/>
          <p:cNvCxnSpPr>
            <a:cxnSpLocks noChangeShapeType="1"/>
            <a:stCxn id="76824" idx="3"/>
          </p:cNvCxnSpPr>
          <p:nvPr/>
        </p:nvCxnSpPr>
        <p:spPr bwMode="auto">
          <a:xfrm>
            <a:off x="4452938" y="4327525"/>
            <a:ext cx="2206625" cy="457200"/>
          </a:xfrm>
          <a:prstGeom prst="curvedConnector3">
            <a:avLst>
              <a:gd name="adj1" fmla="val 50000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31" name="AutoShape 44"/>
          <p:cNvCxnSpPr>
            <a:cxnSpLocks noChangeShapeType="1"/>
            <a:stCxn id="11" idx="2"/>
            <a:endCxn id="76824" idx="0"/>
          </p:cNvCxnSpPr>
          <p:nvPr/>
        </p:nvCxnSpPr>
        <p:spPr bwMode="auto">
          <a:xfrm rot="5400000">
            <a:off x="3386138" y="3522663"/>
            <a:ext cx="957262" cy="347662"/>
          </a:xfrm>
          <a:prstGeom prst="curvedConnector3">
            <a:avLst>
              <a:gd name="adj1" fmla="val 49917"/>
            </a:avLst>
          </a:prstGeom>
          <a:noFill/>
          <a:ln w="57150">
            <a:solidFill>
              <a:srgbClr val="FF9900"/>
            </a:solidFill>
            <a:round/>
            <a:headEnd/>
            <a:tailEnd type="triangle" w="med" len="med"/>
          </a:ln>
        </p:spPr>
      </p:cxnSp>
      <p:sp>
        <p:nvSpPr>
          <p:cNvPr id="34" name="Text Box 47"/>
          <p:cNvSpPr txBox="1">
            <a:spLocks noChangeArrowheads="1"/>
          </p:cNvSpPr>
          <p:nvPr/>
        </p:nvSpPr>
        <p:spPr bwMode="auto">
          <a:xfrm>
            <a:off x="1366838" y="4708525"/>
            <a:ext cx="3055937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physical = virtual</a:t>
            </a:r>
            <a:r>
              <a:rPr lang="en-US" sz="2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+ </a:t>
            </a:r>
            <a:r>
              <a:rPr lang="en-US" sz="2000" i="1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base</a:t>
            </a:r>
            <a:r>
              <a:rPr lang="en-US" sz="2000" i="1" baseline="-250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seg</a:t>
            </a:r>
            <a:r>
              <a:rPr lang="en-US" sz="1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40300" y="1778000"/>
            <a:ext cx="354012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Let’s say we need to move the stack in physical memory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57200" y="1082675"/>
            <a:ext cx="40481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The virtual address of the stack </a:t>
            </a:r>
            <a:r>
              <a:rPr lang="en-US" sz="2800" u="sng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doesn’t</a:t>
            </a:r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 change</a:t>
            </a:r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2930525" y="4176713"/>
            <a:ext cx="1524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1200">
                <a:latin typeface="Times New Roman"/>
                <a:ea typeface="Arial" charset="0"/>
                <a:cs typeface="Times New Roman"/>
              </a:rPr>
              <a:t>stack base register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688975" y="5165725"/>
            <a:ext cx="3260725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mes New Roman" pitchFamily="-98" charset="0"/>
                <a:ea typeface="Times New Roman" pitchFamily="-98" charset="0"/>
                <a:cs typeface="Times New Roman" pitchFamily="-98" charset="0"/>
              </a:rPr>
              <a:t>We just change the value in the stack base register</a:t>
            </a:r>
          </a:p>
        </p:txBody>
      </p:sp>
    </p:spTree>
    <p:extLst>
      <p:ext uri="{BB962C8B-B14F-4D97-AF65-F5344CB8AC3E}">
        <p14:creationId xmlns:p14="http://schemas.microsoft.com/office/powerpoint/2010/main" val="93725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21465E-8 -1.9824E-6 L 0.09405 -0.0120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0" y="-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34" grpId="0"/>
      <p:bldP spid="35" grpId="0"/>
      <p:bldP spid="35" grpId="1"/>
      <p:bldP spid="36" grpId="0"/>
      <p:bldP spid="40" grpId="0" animBg="1"/>
      <p:bldP spid="4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Relocation and Safety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A relocation mechanism (like base registers) is good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It solves the relocation problem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Enables us to move process segments in physical memory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Such relocation turns out to be insufficient</a:t>
            </a:r>
          </a:p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We also need protection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Prevent process from reaching outside its allocated memory</a:t>
            </a:r>
          </a:p>
          <a:p>
            <a:pPr lvl="2">
              <a:lnSpc>
                <a:spcPct val="83000"/>
              </a:lnSpc>
            </a:pPr>
            <a:r>
              <a:rPr lang="en-GB" sz="2000" smtClean="0">
                <a:latin typeface="Times New Roman" pitchFamily="-98" charset="0"/>
                <a:ea typeface="ＭＳ Ｐゴシック" pitchFamily="-98" charset="-128"/>
              </a:rPr>
              <a:t>E.g., by overrunning the end of  a mapped segment</a:t>
            </a:r>
          </a:p>
          <a:p>
            <a:pPr>
              <a:lnSpc>
                <a:spcPct val="83000"/>
              </a:lnSpc>
            </a:pPr>
            <a:r>
              <a:rPr lang="en-GB" sz="2800" smtClean="0">
                <a:latin typeface="Times New Roman" pitchFamily="-98" charset="0"/>
                <a:ea typeface="ＭＳ Ｐゴシック" pitchFamily="-98" charset="-128"/>
              </a:rPr>
              <a:t>Segments also need a length (or limit) register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Specifies maximum legal offset (from start of segment)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Any address greater than this is illegal (in the hole)</a:t>
            </a:r>
          </a:p>
          <a:p>
            <a:pPr lvl="1">
              <a:lnSpc>
                <a:spcPct val="83000"/>
              </a:lnSpc>
            </a:pP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CPU should report it via a </a:t>
            </a:r>
            <a:r>
              <a:rPr lang="en-GB" sz="2400" u="sng" smtClean="0">
                <a:latin typeface="Times New Roman" pitchFamily="-98" charset="0"/>
                <a:ea typeface="ＭＳ Ｐゴシック" pitchFamily="-98" charset="-128"/>
              </a:rPr>
              <a:t>segmentation </a:t>
            </a:r>
            <a:r>
              <a:rPr lang="en-GB" sz="2400" smtClean="0">
                <a:latin typeface="Times New Roman" pitchFamily="-98" charset="0"/>
                <a:ea typeface="ＭＳ Ｐゴシック" pitchFamily="-98" charset="-128"/>
              </a:rPr>
              <a:t>exception (trap)</a:t>
            </a:r>
            <a:endParaRPr lang="en-US" sz="320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283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457200" y="392113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How Much of Our Problem </a:t>
            </a:r>
            <a:br>
              <a:rPr lang="en-US" smtClean="0">
                <a:latin typeface="Times New Roman" pitchFamily="-98" charset="0"/>
                <a:ea typeface="ＭＳ Ｐゴシック" pitchFamily="-98" charset="-128"/>
              </a:rPr>
            </a:br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Does Relocation Solve?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can use variable sized partitions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Cutting down on internal fragmentation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can move partitions around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Which helps coalescing be more effective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But still requires contiguous chunks of data for segments</a:t>
            </a:r>
          </a:p>
          <a:p>
            <a:pPr lvl="1"/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So external fragmentation is still a problem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We need to get rid of the requirement of contiguous segments </a:t>
            </a:r>
          </a:p>
          <a:p>
            <a:pPr lvl="1"/>
            <a:endParaRPr lang="en-US" dirty="0" smtClean="0">
              <a:latin typeface="Times New Roman" pitchFamily="-98" charset="0"/>
              <a:ea typeface="ＭＳ Ｐゴシック" pitchFamily="-9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94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98" y="450256"/>
            <a:ext cx="8942405" cy="1147481"/>
          </a:xfrm>
          <a:ln/>
        </p:spPr>
        <p:txBody>
          <a:bodyPr/>
          <a:lstStyle/>
          <a:p>
            <a:pPr>
              <a:tabLst>
                <a:tab pos="766031" algn="l"/>
                <a:tab pos="1532062" algn="l"/>
                <a:tab pos="2298093" algn="l"/>
                <a:tab pos="3064124" algn="l"/>
                <a:tab pos="3830155" algn="l"/>
                <a:tab pos="4596186" algn="l"/>
                <a:tab pos="5362217" algn="l"/>
                <a:tab pos="6128248" algn="l"/>
                <a:tab pos="6894279" algn="l"/>
                <a:tab pos="7660310" algn="l"/>
                <a:tab pos="8426341" algn="l"/>
                <a:tab pos="9192372" algn="l"/>
                <a:tab pos="9958403" algn="l"/>
              </a:tabLst>
            </a:pPr>
            <a:r>
              <a:rPr lang="en-GB" dirty="0" smtClean="0"/>
              <a:t>A Linux Process’</a:t>
            </a:r>
            <a:br>
              <a:rPr lang="en-GB" dirty="0" smtClean="0"/>
            </a:br>
            <a:r>
              <a:rPr lang="en-GB" dirty="0" smtClean="0"/>
              <a:t>Virtual Address </a:t>
            </a:r>
            <a:r>
              <a:rPr lang="en-GB" dirty="0"/>
              <a:t>S</a:t>
            </a:r>
            <a:r>
              <a:rPr lang="en-GB" dirty="0" smtClean="0"/>
              <a:t>pace</a:t>
            </a:r>
            <a:endParaRPr lang="en-GB" dirty="0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1323806" y="2530169"/>
            <a:ext cx="6496390" cy="1589336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762" tIns="48381" rIns="96762" bIns="48381" anchor="ctr"/>
          <a:lstStyle/>
          <a:p>
            <a:endParaRPr lang="en-US"/>
          </a:p>
        </p:txBody>
      </p:sp>
      <p:sp>
        <p:nvSpPr>
          <p:cNvPr id="112644" name="Line 4"/>
          <p:cNvSpPr>
            <a:spLocks noChangeShapeType="1"/>
          </p:cNvSpPr>
          <p:nvPr/>
        </p:nvSpPr>
        <p:spPr bwMode="auto">
          <a:xfrm>
            <a:off x="1323805" y="2064793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>
            <a:off x="7820195" y="4134625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1392684" y="2115195"/>
            <a:ext cx="1140689" cy="25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0x00000000</a:t>
            </a:r>
            <a:endParaRPr lang="en-US" sz="1500" dirty="0">
              <a:cs typeface="Arial" charset="0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6508149" y="4423596"/>
            <a:ext cx="1231408" cy="25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0xFFFFFFFF</a:t>
            </a:r>
            <a:endParaRPr lang="en-US" sz="1500" dirty="0">
              <a:cs typeface="Arial" charset="0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1392685" y="2599052"/>
            <a:ext cx="1520359" cy="552739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shared code</a:t>
            </a: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auto">
          <a:xfrm>
            <a:off x="3050800" y="2599052"/>
            <a:ext cx="1522040" cy="552739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private data</a:t>
            </a: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auto">
          <a:xfrm>
            <a:off x="6230957" y="3497882"/>
            <a:ext cx="1520359" cy="55274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private stack</a:t>
            </a: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5125546" y="2599052"/>
            <a:ext cx="1036532" cy="552739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DLL 1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6714785" y="2599052"/>
            <a:ext cx="1036532" cy="552739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DLL 2</a:t>
            </a: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1392685" y="3497882"/>
            <a:ext cx="1036532" cy="55274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r>
              <a:rPr lang="en-US" sz="1500" dirty="0">
                <a:latin typeface="Arial" charset="0"/>
                <a:cs typeface="Arial" charset="0"/>
              </a:rPr>
              <a:t>DLL 3</a:t>
            </a:r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1323805" y="4119504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5137305" y="2046312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56" name="Rectangle 16"/>
          <p:cNvSpPr>
            <a:spLocks noChangeArrowheads="1"/>
          </p:cNvSpPr>
          <p:nvPr/>
        </p:nvSpPr>
        <p:spPr bwMode="auto">
          <a:xfrm>
            <a:off x="5206184" y="2096713"/>
            <a:ext cx="1024773" cy="24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0x0100000</a:t>
            </a:r>
            <a:endParaRPr lang="en-US" sz="1500" dirty="0">
              <a:cs typeface="Arial" charset="0"/>
            </a:endParaRPr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6645905" y="2064793"/>
            <a:ext cx="0" cy="39649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6714784" y="2115195"/>
            <a:ext cx="1024773" cy="25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0x0110000</a:t>
            </a:r>
            <a:endParaRPr lang="en-US" sz="1500" dirty="0">
              <a:cs typeface="Arial" charset="0"/>
            </a:endParaRPr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1323805" y="4208548"/>
            <a:ext cx="0" cy="3948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 lIns="96762" tIns="48381" rIns="96762" bIns="48381"/>
          <a:lstStyle/>
          <a:p>
            <a:endParaRPr lang="en-US"/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1392684" y="4258949"/>
            <a:ext cx="1024773" cy="248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829867"/>
            <a:r>
              <a:rPr lang="en-US" sz="1600" dirty="0">
                <a:latin typeface="Arial" charset="0"/>
                <a:cs typeface="Arial" charset="0"/>
              </a:rPr>
              <a:t>0x0120000</a:t>
            </a:r>
            <a:endParaRPr lang="en-US" sz="1500" dirty="0">
              <a:cs typeface="Arial" charset="0"/>
            </a:endParaRP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1280339" y="4745855"/>
            <a:ext cx="6838258" cy="83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6762" tIns="48381" rIns="96762" bIns="48381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All of these segments appear to be present in memory</a:t>
            </a:r>
          </a:p>
          <a:p>
            <a:r>
              <a:rPr lang="en-US" sz="2400" dirty="0">
                <a:latin typeface="Times New Roman"/>
                <a:cs typeface="Times New Roman"/>
              </a:rPr>
              <a:t>whenever the process runs.</a:t>
            </a:r>
          </a:p>
        </p:txBody>
      </p:sp>
      <p:sp>
        <p:nvSpPr>
          <p:cNvPr id="112666" name="Rectangle 26"/>
          <p:cNvSpPr>
            <a:spLocks noChangeArrowheads="1"/>
          </p:cNvSpPr>
          <p:nvPr/>
        </p:nvSpPr>
        <p:spPr bwMode="auto">
          <a:xfrm>
            <a:off x="4566120" y="2599052"/>
            <a:ext cx="322552" cy="552739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5913444" y="3501242"/>
            <a:ext cx="322552" cy="55274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2934" tIns="41468" rIns="82934" bIns="41468" anchor="ctr"/>
          <a:lstStyle/>
          <a:p>
            <a:pPr algn="ctr" defTabSz="829867"/>
            <a:endParaRPr lang="en-US" sz="1500" dirty="0">
              <a:latin typeface="Arial" charset="0"/>
              <a:cs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93039" y="5507855"/>
            <a:ext cx="7177861" cy="836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62" tIns="48381" rIns="96762" bIns="48381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Note this virtual address space contains no OS or other process segments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4399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7" dur="20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8" grpId="0" animBg="1"/>
      <p:bldP spid="112666" grpId="0" animBg="1"/>
      <p:bldP spid="112666" grpId="1" animBg="1"/>
      <p:bldP spid="112668" grpId="0" animBg="1"/>
      <p:bldP spid="11266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8229600" cy="1143000"/>
          </a:xfrm>
        </p:spPr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Aspects of the Memory Management Problem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562100"/>
            <a:ext cx="8229600" cy="4525963"/>
          </a:xfrm>
        </p:spPr>
        <p:txBody>
          <a:bodyPr/>
          <a:lstStyle/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Most processes can’t perfectly predict how much memory they will use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The processes expect to find their existing data when they need it where they left it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The entire amount of data required by all processes may exceed amount of available physical memory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Switching between processes must be fast</a:t>
            </a:r>
          </a:p>
          <a:p>
            <a:pPr lvl="1"/>
            <a:r>
              <a:rPr lang="en-US" sz="2400" smtClean="0">
                <a:latin typeface="Times New Roman" pitchFamily="-98" charset="0"/>
                <a:ea typeface="ＭＳ Ｐゴシック" pitchFamily="-98" charset="-128"/>
              </a:rPr>
              <a:t>Can’t afford much delay for copying data</a:t>
            </a:r>
          </a:p>
          <a:p>
            <a:r>
              <a:rPr lang="en-US" sz="2800" smtClean="0">
                <a:latin typeface="Times New Roman" pitchFamily="-98" charset="0"/>
                <a:ea typeface="ＭＳ Ｐゴシック" pitchFamily="-98" charset="-128"/>
              </a:rPr>
              <a:t>The cost of memory management itself must not be too high</a:t>
            </a:r>
          </a:p>
        </p:txBody>
      </p:sp>
    </p:spTree>
    <p:extLst>
      <p:ext uri="{BB962C8B-B14F-4D97-AF65-F5344CB8AC3E}">
        <p14:creationId xmlns:p14="http://schemas.microsoft.com/office/powerpoint/2010/main" val="8282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-98" charset="0"/>
                <a:ea typeface="ＭＳ Ｐゴシック" pitchFamily="-98" charset="-128"/>
              </a:rPr>
              <a:t>Memory Management Strategies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Fixed partition allocations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Dynamic partitions</a:t>
            </a:r>
          </a:p>
          <a:p>
            <a:r>
              <a:rPr lang="en-US" dirty="0" smtClean="0">
                <a:latin typeface="Times New Roman" pitchFamily="-98" charset="0"/>
                <a:ea typeface="ＭＳ Ｐゴシック" pitchFamily="-98" charset="-128"/>
              </a:rPr>
              <a:t>Relocation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2475" y="503238"/>
            <a:ext cx="7631113" cy="739775"/>
          </a:xfrm>
          <a:prstGeom prst="roundRect">
            <a:avLst/>
          </a:prstGeom>
          <a:noFill/>
          <a:ln>
            <a:solidFill>
              <a:srgbClr val="0D0D0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69917</TotalTime>
  <Words>3552</Words>
  <Application>Microsoft Macintosh PowerPoint</Application>
  <PresentationFormat>On-screen Show (4:3)</PresentationFormat>
  <Paragraphs>820</Paragraphs>
  <Slides>62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Calibri</vt:lpstr>
      <vt:lpstr>Courier New</vt:lpstr>
      <vt:lpstr>ＭＳ Ｐゴシック</vt:lpstr>
      <vt:lpstr>Symbol</vt:lpstr>
      <vt:lpstr>Times New Roman</vt:lpstr>
      <vt:lpstr>Arial</vt:lpstr>
      <vt:lpstr>Default Theme</vt:lpstr>
      <vt:lpstr>Operating System Principles: Memory Management CS 111 Operating Systems  Peter Reiher </vt:lpstr>
      <vt:lpstr>Outline</vt:lpstr>
      <vt:lpstr>Memory Management</vt:lpstr>
      <vt:lpstr>Memory Management Goals</vt:lpstr>
      <vt:lpstr>Physical Memory Allocation</vt:lpstr>
      <vt:lpstr>Physical and Virtual Addresses</vt:lpstr>
      <vt:lpstr>A Linux Process’ Virtual Address Space</vt:lpstr>
      <vt:lpstr>Aspects of the Memory Management Problem</vt:lpstr>
      <vt:lpstr>Memory Management Strategies</vt:lpstr>
      <vt:lpstr>Fixed Partition Allocation</vt:lpstr>
      <vt:lpstr>Memory Protection and Fixed Partitions</vt:lpstr>
      <vt:lpstr>The Partition Concept</vt:lpstr>
      <vt:lpstr>Problems With Fixed Partition Allocation </vt:lpstr>
      <vt:lpstr>Fragmentation</vt:lpstr>
      <vt:lpstr>Fragmentation Example </vt:lpstr>
      <vt:lpstr>Internal Fragmentation</vt:lpstr>
      <vt:lpstr>More on Internal Fragmentation</vt:lpstr>
      <vt:lpstr>Summary of Fixed Partition Allocation </vt:lpstr>
      <vt:lpstr>Dynamic Partition Allocation</vt:lpstr>
      <vt:lpstr>Problems With Dynamic Partitions </vt:lpstr>
      <vt:lpstr>Relocation and Expansion</vt:lpstr>
      <vt:lpstr>The Expansion Problem</vt:lpstr>
      <vt:lpstr>Illustrating the Problem</vt:lpstr>
      <vt:lpstr>How To Keep Track of Variable Sized Partitions?</vt:lpstr>
      <vt:lpstr>Managing the Free List</vt:lpstr>
      <vt:lpstr>The Free List</vt:lpstr>
      <vt:lpstr>Free Chunk Carving</vt:lpstr>
      <vt:lpstr>Variable Partitions and Fragmentation</vt:lpstr>
      <vt:lpstr>External Fragmentation</vt:lpstr>
      <vt:lpstr>External Fragmentation: Causes and Effects</vt:lpstr>
      <vt:lpstr>How To Avoid Creating Small Fragments?</vt:lpstr>
      <vt:lpstr>Best Fit</vt:lpstr>
      <vt:lpstr>Worst Fit</vt:lpstr>
      <vt:lpstr>First Fit</vt:lpstr>
      <vt:lpstr>Next Fit</vt:lpstr>
      <vt:lpstr>Next Fit Properties</vt:lpstr>
      <vt:lpstr>Coalescing Partitions</vt:lpstr>
      <vt:lpstr>Free Chunk Coalescing</vt:lpstr>
      <vt:lpstr>Fragmentation and Coalescing</vt:lpstr>
      <vt:lpstr>Coalescing and Free List Implementation</vt:lpstr>
      <vt:lpstr>Variable Sized Partition Summary</vt:lpstr>
      <vt:lpstr>Another Option</vt:lpstr>
      <vt:lpstr>A Special Case for Fixed Allocations</vt:lpstr>
      <vt:lpstr>Why Aren’t Memory Request  Sizes Randomly Distributed?</vt:lpstr>
      <vt:lpstr>Buffer Pools</vt:lpstr>
      <vt:lpstr>How Are Buffer Pools Used?</vt:lpstr>
      <vt:lpstr>Dynamically Sizing Buffer Pools</vt:lpstr>
      <vt:lpstr>Lost Memory</vt:lpstr>
      <vt:lpstr>Garbage Collection</vt:lpstr>
      <vt:lpstr>How Do We Find All  Accessible Memory?</vt:lpstr>
      <vt:lpstr>General Garbage Collection</vt:lpstr>
      <vt:lpstr>Problems With General Garbage Collection</vt:lpstr>
      <vt:lpstr>Compaction and Relocation</vt:lpstr>
      <vt:lpstr>Memory Compaction</vt:lpstr>
      <vt:lpstr>All This Requires Is Relocation . . .</vt:lpstr>
      <vt:lpstr>The Relocation Problem</vt:lpstr>
      <vt:lpstr>Virtual Address Spaces</vt:lpstr>
      <vt:lpstr>Memory Segment Relocation</vt:lpstr>
      <vt:lpstr>How Does Segment  Relocation Work?</vt:lpstr>
      <vt:lpstr>Relocating a Segment</vt:lpstr>
      <vt:lpstr>Relocation and Safety</vt:lpstr>
      <vt:lpstr>How Much of Our Problem  Does Relocation Solve?</vt:lpstr>
    </vt:vector>
  </TitlesOfParts>
  <Company>UCLA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Microsoft Office User</cp:lastModifiedBy>
  <cp:revision>89</cp:revision>
  <cp:lastPrinted>2014-01-03T23:50:58Z</cp:lastPrinted>
  <dcterms:created xsi:type="dcterms:W3CDTF">2017-09-26T17:46:42Z</dcterms:created>
  <dcterms:modified xsi:type="dcterms:W3CDTF">2018-01-17T03:59:15Z</dcterms:modified>
</cp:coreProperties>
</file>