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21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7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6"/>
    <p:restoredTop sz="94615"/>
  </p:normalViewPr>
  <p:slideViewPr>
    <p:cSldViewPr snapToGrid="0" snapToObjects="1">
      <p:cViewPr varScale="1">
        <p:scale>
          <a:sx n="110" d="100"/>
          <a:sy n="110" d="100"/>
        </p:scale>
        <p:origin x="1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94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7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4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5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1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3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32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7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8FC63-5C1D-4F68-A75F-A918B81E96FD}" type="slidenum">
              <a:rPr lang="en-US"/>
              <a:pPr/>
              <a:t>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8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BF4D9-053E-478A-9C31-74336B1CF3EB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F4FC5-DED6-4B84-9FBB-BBAF3629DC0E}" type="slidenum">
              <a:rPr lang="en-US"/>
              <a:pPr/>
              <a:t>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9146B-520F-46B8-BF56-19D3212C4BFD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Threads, IPC, and Synchronization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42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18080" y="450768"/>
            <a:ext cx="8942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UNIX Process Stack Space Management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392480" y="2142945"/>
            <a:ext cx="6220800" cy="8295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392480" y="2991195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613280" y="2959511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461600" y="3248981"/>
            <a:ext cx="10259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0x00000000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300000" y="3248981"/>
            <a:ext cx="948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0xFFFFFFFF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530720" y="2281200"/>
            <a:ext cx="1520640" cy="55301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code segment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189600" y="2281200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data segment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5954400" y="2281200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stack segment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401440" y="2288401"/>
            <a:ext cx="622080" cy="553018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  <p:bldP spid="3585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18080" y="450768"/>
            <a:ext cx="8942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/>
              <a:t>Thread Stack Allocation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23360" y="2530346"/>
            <a:ext cx="6497280" cy="15899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323360" y="2065177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7820640" y="4134675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392480" y="2115583"/>
            <a:ext cx="10259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0x00000000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507360" y="4424144"/>
            <a:ext cx="9489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0xFFFFFFFF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92480" y="2599473"/>
            <a:ext cx="1520640" cy="55301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code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051360" y="2599473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161760" y="3498128"/>
            <a:ext cx="1520640" cy="55301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57200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1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323360" y="4120273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1323360" y="420812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392480" y="4258528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12496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2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677920" y="2599473"/>
            <a:ext cx="552960" cy="55301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300" dirty="0"/>
              <a:t>thread</a:t>
            </a:r>
          </a:p>
          <a:p>
            <a:pPr algn="ctr"/>
            <a:r>
              <a:rPr lang="en-US" sz="1300" dirty="0"/>
              <a:t>stack 3</a:t>
            </a:r>
          </a:p>
        </p:txBody>
      </p:sp>
    </p:spTree>
    <p:extLst>
      <p:ext uri="{BB962C8B-B14F-4D97-AF65-F5344CB8AC3E}">
        <p14:creationId xmlns:p14="http://schemas.microsoft.com/office/powerpoint/2010/main" val="3577336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/>
      <p:bldP spid="37911" grpId="0" animBg="1"/>
      <p:bldP spid="379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2BE-23AE-204C-B1DE-C5D5D278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63"/>
            <a:ext cx="8229600" cy="1143000"/>
          </a:xfrm>
        </p:spPr>
        <p:txBody>
          <a:bodyPr/>
          <a:lstStyle/>
          <a:p>
            <a:r>
              <a:rPr lang="en-US" dirty="0"/>
              <a:t>User Level Threads Vs.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D1E4-957C-0A4F-B41D-19045D08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threads:</a:t>
            </a:r>
          </a:p>
          <a:p>
            <a:pPr lvl="1"/>
            <a:r>
              <a:rPr lang="en-US" dirty="0"/>
              <a:t>An abstraction provided by the kernel</a:t>
            </a:r>
          </a:p>
          <a:p>
            <a:pPr lvl="1"/>
            <a:r>
              <a:rPr lang="en-US" dirty="0"/>
              <a:t>Still share one address space</a:t>
            </a:r>
          </a:p>
          <a:p>
            <a:pPr lvl="1"/>
            <a:r>
              <a:rPr lang="en-US" dirty="0"/>
              <a:t>But scheduled by the kernel</a:t>
            </a:r>
          </a:p>
          <a:p>
            <a:pPr lvl="2"/>
            <a:r>
              <a:rPr lang="en-US" dirty="0"/>
              <a:t>So multiple threads can use multiple cores at once</a:t>
            </a:r>
          </a:p>
          <a:p>
            <a:r>
              <a:rPr lang="en-US" dirty="0"/>
              <a:t>User level threads:</a:t>
            </a:r>
          </a:p>
          <a:p>
            <a:pPr lvl="1"/>
            <a:r>
              <a:rPr lang="en-US" dirty="0"/>
              <a:t>Kernel knows nothing about them</a:t>
            </a:r>
          </a:p>
          <a:p>
            <a:pPr lvl="1"/>
            <a:r>
              <a:rPr lang="en-US" dirty="0"/>
              <a:t>Provided and managed via user-level library</a:t>
            </a:r>
          </a:p>
          <a:p>
            <a:pPr lvl="1"/>
            <a:r>
              <a:rPr lang="en-US" dirty="0"/>
              <a:t>Scheduled by library, not by kernel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B0F25258-EED5-8044-997E-1B1E4ACFCA01}"/>
              </a:ext>
            </a:extLst>
          </p:cNvPr>
          <p:cNvSpPr/>
          <p:nvPr/>
        </p:nvSpPr>
        <p:spPr>
          <a:xfrm>
            <a:off x="4537276" y="1909823"/>
            <a:ext cx="4149524" cy="2187615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now you should be able to deduce the advantages and disadvantages of each</a:t>
            </a:r>
          </a:p>
        </p:txBody>
      </p:sp>
    </p:spTree>
    <p:extLst>
      <p:ext uri="{BB962C8B-B14F-4D97-AF65-F5344CB8AC3E}">
        <p14:creationId xmlns:p14="http://schemas.microsoft.com/office/powerpoint/2010/main" val="2393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fairly distinct processes may occasionally need to exchange information</a:t>
            </a:r>
          </a:p>
          <a:p>
            <a:r>
              <a:rPr lang="en-US" dirty="0"/>
              <a:t>The OS provides mechanisms to facilitate that</a:t>
            </a:r>
          </a:p>
          <a:p>
            <a:pPr lvl="1"/>
            <a:r>
              <a:rPr lang="en-US" dirty="0"/>
              <a:t>As it must, since processes can’t normally “touch” each other</a:t>
            </a:r>
          </a:p>
          <a:p>
            <a:r>
              <a:rPr lang="en-US" dirty="0"/>
              <a:t>IPC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34800" y="542422"/>
            <a:ext cx="6980499" cy="6747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2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IPC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many things in an IPC mechanism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Convenience</a:t>
            </a:r>
          </a:p>
          <a:p>
            <a:pPr lvl="1"/>
            <a:r>
              <a:rPr lang="en-US" dirty="0"/>
              <a:t>Generality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Robustness and reliability</a:t>
            </a:r>
          </a:p>
          <a:p>
            <a:r>
              <a:rPr lang="en-US" dirty="0"/>
              <a:t>Some of these are contradictory</a:t>
            </a:r>
          </a:p>
          <a:p>
            <a:pPr lvl="1"/>
            <a:r>
              <a:rPr lang="en-US" dirty="0"/>
              <a:t>Partially handled by providing multiple different IPC mechanisms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6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 For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through system calls</a:t>
            </a:r>
          </a:p>
          <a:p>
            <a:r>
              <a:rPr lang="en-US" dirty="0"/>
              <a:t>Typically requiring activity from both communicating processes</a:t>
            </a:r>
          </a:p>
          <a:p>
            <a:pPr lvl="1"/>
            <a:r>
              <a:rPr lang="en-US" dirty="0"/>
              <a:t>Usually can’t “force” another process to perform IPC</a:t>
            </a:r>
          </a:p>
          <a:p>
            <a:r>
              <a:rPr lang="en-US" dirty="0"/>
              <a:t>Usually mediated at each step by the OS</a:t>
            </a:r>
          </a:p>
          <a:p>
            <a:pPr lvl="1"/>
            <a:r>
              <a:rPr lang="en-US" dirty="0"/>
              <a:t>To protect both processes</a:t>
            </a:r>
          </a:p>
          <a:p>
            <a:pPr lvl="1"/>
            <a:r>
              <a:rPr lang="en-US" dirty="0"/>
              <a:t>And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272455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IPC: Synchronous and Asynchronous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8901" y="1414501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Synchronous IPC</a:t>
            </a:r>
          </a:p>
          <a:p>
            <a:pPr lvl="1"/>
            <a:r>
              <a:rPr lang="en-GB" dirty="0"/>
              <a:t>Writes block until message sent/delivered/received</a:t>
            </a:r>
          </a:p>
          <a:p>
            <a:pPr lvl="1"/>
            <a:r>
              <a:rPr lang="en-GB" dirty="0"/>
              <a:t>Reads block until a new message is available</a:t>
            </a:r>
          </a:p>
          <a:p>
            <a:pPr lvl="1"/>
            <a:r>
              <a:rPr lang="en-GB" dirty="0"/>
              <a:t>Very easy for programmers</a:t>
            </a:r>
          </a:p>
          <a:p>
            <a:r>
              <a:rPr lang="en-GB" dirty="0"/>
              <a:t>Asynchronous operations</a:t>
            </a:r>
          </a:p>
          <a:p>
            <a:pPr lvl="1"/>
            <a:r>
              <a:rPr lang="en-GB" dirty="0"/>
              <a:t>Writes return when system accepts message</a:t>
            </a:r>
          </a:p>
          <a:p>
            <a:pPr lvl="2"/>
            <a:r>
              <a:rPr lang="en-GB" dirty="0"/>
              <a:t>No confirmation of transmission/delivery/reception</a:t>
            </a:r>
          </a:p>
          <a:p>
            <a:pPr lvl="2"/>
            <a:r>
              <a:rPr lang="en-GB" dirty="0"/>
              <a:t>Requires auxiliary mechanism to learn of errors</a:t>
            </a:r>
          </a:p>
          <a:p>
            <a:pPr lvl="1"/>
            <a:r>
              <a:rPr lang="en-GB" dirty="0"/>
              <a:t>Reads return promptly if no message available</a:t>
            </a:r>
          </a:p>
          <a:p>
            <a:pPr lvl="2"/>
            <a:r>
              <a:rPr lang="en-GB" dirty="0"/>
              <a:t>Requires auxiliary mechanism to learn of new messages</a:t>
            </a:r>
          </a:p>
          <a:p>
            <a:pPr lvl="2"/>
            <a:r>
              <a:rPr lang="en-GB" dirty="0"/>
              <a:t>Often involves “wait for any of these” operation</a:t>
            </a:r>
          </a:p>
          <a:p>
            <a:pPr lvl="1"/>
            <a:r>
              <a:rPr lang="en-GB" dirty="0"/>
              <a:t>Much more efficient in some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19768259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IPC Operations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5101" y="1307274"/>
            <a:ext cx="8211699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Create/destroy an IPC channel</a:t>
            </a:r>
          </a:p>
          <a:p>
            <a:r>
              <a:rPr lang="en-GB" dirty="0"/>
              <a:t>Write/send/put</a:t>
            </a:r>
          </a:p>
          <a:p>
            <a:pPr lvl="1"/>
            <a:r>
              <a:rPr lang="en-GB" dirty="0"/>
              <a:t>Insert data into the channel</a:t>
            </a:r>
          </a:p>
          <a:p>
            <a:r>
              <a:rPr lang="en-GB" dirty="0"/>
              <a:t>Read/receive/get</a:t>
            </a:r>
          </a:p>
          <a:p>
            <a:pPr lvl="1"/>
            <a:r>
              <a:rPr lang="en-GB" dirty="0"/>
              <a:t>Extract data from the channel</a:t>
            </a:r>
          </a:p>
          <a:p>
            <a:r>
              <a:rPr lang="en-GB" dirty="0"/>
              <a:t>Channel content query</a:t>
            </a:r>
          </a:p>
          <a:p>
            <a:pPr lvl="1"/>
            <a:r>
              <a:rPr lang="en-GB" dirty="0"/>
              <a:t>How much data is currently in the channel?</a:t>
            </a:r>
          </a:p>
          <a:p>
            <a:r>
              <a:rPr lang="en-GB" dirty="0"/>
              <a:t>Connection establishment and query</a:t>
            </a:r>
          </a:p>
          <a:p>
            <a:pPr lvl="1"/>
            <a:r>
              <a:rPr lang="en-GB" dirty="0"/>
              <a:t>Control connection of one channel end to another</a:t>
            </a:r>
          </a:p>
          <a:p>
            <a:pPr lvl="1"/>
            <a:r>
              <a:rPr lang="en-GB" dirty="0"/>
              <a:t>Provide information like:</a:t>
            </a:r>
          </a:p>
          <a:p>
            <a:pPr lvl="2"/>
            <a:r>
              <a:rPr lang="en-GB" dirty="0"/>
              <a:t>Who are end-points?</a:t>
            </a:r>
          </a:p>
          <a:p>
            <a:pPr lvl="2"/>
            <a:r>
              <a:rPr lang="en-GB" dirty="0"/>
              <a:t>What is status of connections?</a:t>
            </a:r>
          </a:p>
        </p:txBody>
      </p:sp>
    </p:spTree>
    <p:extLst>
      <p:ext uri="{BB962C8B-B14F-4D97-AF65-F5344CB8AC3E}">
        <p14:creationId xmlns:p14="http://schemas.microsoft.com/office/powerpoint/2010/main" val="24852313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IPC: Messages vs. Streams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fundamental dichotomy in IPC mechanisms</a:t>
            </a:r>
          </a:p>
          <a:p>
            <a:r>
              <a:rPr lang="en-GB" dirty="0"/>
              <a:t>Streams</a:t>
            </a:r>
          </a:p>
          <a:p>
            <a:pPr lvl="1"/>
            <a:r>
              <a:rPr lang="en-GB" dirty="0"/>
              <a:t>A continuous stream of bytes</a:t>
            </a:r>
          </a:p>
          <a:p>
            <a:pPr lvl="1"/>
            <a:r>
              <a:rPr lang="en-GB" dirty="0"/>
              <a:t>Read or write a few or many bytes at a time</a:t>
            </a:r>
          </a:p>
          <a:p>
            <a:pPr lvl="1"/>
            <a:r>
              <a:rPr lang="en-GB" dirty="0"/>
              <a:t>Write and read buffer sizes are unrelated</a:t>
            </a:r>
          </a:p>
          <a:p>
            <a:pPr lvl="1"/>
            <a:r>
              <a:rPr lang="en-GB" dirty="0"/>
              <a:t>Stream may contain app-specific record delimiters</a:t>
            </a:r>
          </a:p>
          <a:p>
            <a:r>
              <a:rPr lang="en-GB" dirty="0"/>
              <a:t>Messages (aka </a:t>
            </a:r>
            <a:r>
              <a:rPr lang="en-GB" dirty="0" err="1"/>
              <a:t>datagrams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sequence of distinct messages</a:t>
            </a:r>
          </a:p>
          <a:p>
            <a:pPr lvl="1"/>
            <a:r>
              <a:rPr lang="en-GB" dirty="0"/>
              <a:t>Each message has its own length (subject to limits)</a:t>
            </a:r>
          </a:p>
          <a:p>
            <a:pPr lvl="1"/>
            <a:r>
              <a:rPr lang="en-GB" dirty="0"/>
              <a:t>Each message is typically read/written as a unit</a:t>
            </a:r>
          </a:p>
          <a:p>
            <a:pPr lvl="1"/>
            <a:r>
              <a:rPr lang="en-GB" dirty="0"/>
              <a:t>Delivery of a message is typically all-or-nothing</a:t>
            </a:r>
          </a:p>
          <a:p>
            <a:r>
              <a:rPr lang="en-GB" dirty="0"/>
              <a:t>Each style is suited for particular kinds of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742497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IPC and Flow Control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2401" y="1331229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Flow control: making sure a fast sender doesn’t overwhelm a slow receiver</a:t>
            </a:r>
          </a:p>
          <a:p>
            <a:r>
              <a:rPr lang="en-GB" dirty="0"/>
              <a:t>Queued messages consume system resources</a:t>
            </a:r>
          </a:p>
          <a:p>
            <a:pPr lvl="1"/>
            <a:r>
              <a:rPr lang="en-GB" dirty="0"/>
              <a:t>Buffered in the OS until the receiver asks for them</a:t>
            </a:r>
          </a:p>
          <a:p>
            <a:r>
              <a:rPr lang="en-GB" dirty="0"/>
              <a:t>Many things can increase required buffer space</a:t>
            </a:r>
          </a:p>
          <a:p>
            <a:pPr lvl="1"/>
            <a:r>
              <a:rPr lang="en-GB" dirty="0"/>
              <a:t>Fast sender, non-responsive receiver</a:t>
            </a:r>
          </a:p>
          <a:p>
            <a:r>
              <a:rPr lang="en-GB" dirty="0"/>
              <a:t>Must be a way to limit required buffer space</a:t>
            </a:r>
          </a:p>
          <a:p>
            <a:pPr lvl="1"/>
            <a:r>
              <a:rPr lang="en-GB" dirty="0"/>
              <a:t>Sender side: block sender or refuse message</a:t>
            </a:r>
          </a:p>
          <a:p>
            <a:pPr lvl="1"/>
            <a:r>
              <a:rPr lang="en-GB" dirty="0"/>
              <a:t>Receiving side: stifle sender, flush old messages</a:t>
            </a:r>
          </a:p>
          <a:p>
            <a:pPr lvl="1"/>
            <a:r>
              <a:rPr lang="en-GB" dirty="0"/>
              <a:t>This is usually handled by network protocols</a:t>
            </a:r>
          </a:p>
          <a:p>
            <a:r>
              <a:rPr lang="en-GB" dirty="0"/>
              <a:t>Mechanisms for feedback to sender </a:t>
            </a:r>
          </a:p>
        </p:txBody>
      </p:sp>
    </p:spTree>
    <p:extLst>
      <p:ext uri="{BB962C8B-B14F-4D97-AF65-F5344CB8AC3E}">
        <p14:creationId xmlns:p14="http://schemas.microsoft.com/office/powerpoint/2010/main" val="19260018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Critical sections</a:t>
            </a:r>
          </a:p>
          <a:p>
            <a:pPr lvl="1"/>
            <a:r>
              <a:rPr lang="en-US" dirty="0"/>
              <a:t>Asynchronous event completions</a:t>
            </a:r>
          </a:p>
        </p:txBody>
      </p:sp>
    </p:spTree>
    <p:extLst>
      <p:ext uri="{BB962C8B-B14F-4D97-AF65-F5344CB8AC3E}">
        <p14:creationId xmlns:p14="http://schemas.microsoft.com/office/powerpoint/2010/main" val="1595532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IPC Reliability and Robustness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501" y="1351001"/>
            <a:ext cx="8627040" cy="4984363"/>
          </a:xfrm>
        </p:spPr>
        <p:txBody>
          <a:bodyPr>
            <a:normAutofit/>
          </a:bodyPr>
          <a:lstStyle/>
          <a:p>
            <a:r>
              <a:rPr lang="en-GB" dirty="0"/>
              <a:t>Within a single machine, OS won’t accidentally “lose” IPC data</a:t>
            </a:r>
          </a:p>
          <a:p>
            <a:r>
              <a:rPr lang="en-GB" dirty="0"/>
              <a:t>Across a network, requests and responses can be lost</a:t>
            </a:r>
          </a:p>
          <a:p>
            <a:r>
              <a:rPr lang="en-GB" dirty="0"/>
              <a:t>Even on single machine, though, a sent message may not be processed</a:t>
            </a:r>
          </a:p>
          <a:p>
            <a:pPr lvl="1"/>
            <a:r>
              <a:rPr lang="en-GB" dirty="0"/>
              <a:t>The receiver is invalid, dead, or not responding</a:t>
            </a:r>
          </a:p>
          <a:p>
            <a:r>
              <a:rPr lang="en-GB" dirty="0"/>
              <a:t>And how long must the OS be responsible for IPC data?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126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 dirty="0"/>
              <a:t>When do we tell the sender “OK”?</a:t>
            </a:r>
          </a:p>
          <a:p>
            <a:pPr lvl="1"/>
            <a:r>
              <a:rPr lang="en-GB" sz="2400" dirty="0"/>
              <a:t>When it’s queued locally?  </a:t>
            </a:r>
          </a:p>
          <a:p>
            <a:pPr lvl="1"/>
            <a:r>
              <a:rPr lang="en-GB" sz="2400" dirty="0"/>
              <a:t>When it’s added to receivers input queue?</a:t>
            </a:r>
          </a:p>
          <a:p>
            <a:pPr lvl="1"/>
            <a:r>
              <a:rPr lang="en-GB" sz="2400" dirty="0"/>
              <a:t>When the receiver has read it?   </a:t>
            </a:r>
          </a:p>
          <a:p>
            <a:pPr lvl="1"/>
            <a:r>
              <a:rPr lang="en-GB" sz="2400" dirty="0"/>
              <a:t>When the receiver has explicitly acknowledged it?</a:t>
            </a:r>
          </a:p>
          <a:p>
            <a:r>
              <a:rPr lang="en-GB" sz="2800" dirty="0"/>
              <a:t>How persistently does the system attempt delivery?</a:t>
            </a:r>
          </a:p>
          <a:p>
            <a:pPr lvl="1"/>
            <a:r>
              <a:rPr lang="en-GB" sz="2400" dirty="0"/>
              <a:t>Especially across a network</a:t>
            </a:r>
          </a:p>
          <a:p>
            <a:pPr lvl="1"/>
            <a:r>
              <a:rPr lang="en-GB" sz="2400" dirty="0"/>
              <a:t>Do we try retransmissions?  How many?</a:t>
            </a:r>
          </a:p>
          <a:p>
            <a:pPr lvl="1"/>
            <a:r>
              <a:rPr lang="en-GB" sz="2400" dirty="0"/>
              <a:t>Do we try different routes or alternate servers?</a:t>
            </a:r>
          </a:p>
          <a:p>
            <a:r>
              <a:rPr lang="en-GB" sz="2800" dirty="0"/>
              <a:t>Do channel/contents survive receiver restarts?</a:t>
            </a:r>
          </a:p>
          <a:p>
            <a:pPr lvl="1"/>
            <a:r>
              <a:rPr lang="en-GB" sz="2400" dirty="0"/>
              <a:t>Can a new server instance pick up where the old left off?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02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Styles of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Mailboxes and named pipes</a:t>
            </a:r>
          </a:p>
          <a:p>
            <a:r>
              <a:rPr lang="en-US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3101526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flows through a series of programs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 | </a:t>
            </a:r>
            <a:r>
              <a:rPr lang="en-US" dirty="0" err="1">
                <a:latin typeface="Courier New"/>
                <a:cs typeface="Courier New"/>
              </a:rPr>
              <a:t>grep</a:t>
            </a:r>
            <a:r>
              <a:rPr lang="en-US" dirty="0">
                <a:latin typeface="Courier New"/>
                <a:cs typeface="Courier New"/>
              </a:rPr>
              <a:t> | sort | mail</a:t>
            </a:r>
          </a:p>
          <a:p>
            <a:pPr lvl="1"/>
            <a:r>
              <a:rPr lang="en-US" dirty="0"/>
              <a:t>Macro processor | complier | assembler</a:t>
            </a:r>
          </a:p>
          <a:p>
            <a:r>
              <a:rPr lang="en-US" dirty="0"/>
              <a:t>Data is a simple byte stream</a:t>
            </a:r>
          </a:p>
          <a:p>
            <a:pPr lvl="1"/>
            <a:r>
              <a:rPr lang="en-US" dirty="0"/>
              <a:t>Buffered in the operating system</a:t>
            </a:r>
          </a:p>
          <a:p>
            <a:pPr lvl="1"/>
            <a:r>
              <a:rPr lang="en-US" dirty="0"/>
              <a:t>No need for intermediate temporary files</a:t>
            </a:r>
          </a:p>
          <a:p>
            <a:r>
              <a:rPr lang="en-US" dirty="0"/>
              <a:t>There are no security/privacy/trust issues</a:t>
            </a:r>
          </a:p>
          <a:p>
            <a:pPr lvl="1"/>
            <a:r>
              <a:rPr lang="en-US" dirty="0"/>
              <a:t>All under control of a single user</a:t>
            </a:r>
          </a:p>
          <a:p>
            <a:r>
              <a:rPr lang="en-US" dirty="0"/>
              <a:t>Error conditions</a:t>
            </a:r>
          </a:p>
          <a:p>
            <a:pPr lvl="1"/>
            <a:r>
              <a:rPr lang="en-US" dirty="0"/>
              <a:t>Input: End of File	</a:t>
            </a:r>
          </a:p>
          <a:p>
            <a:pPr lvl="1"/>
            <a:r>
              <a:rPr lang="en-US" dirty="0"/>
              <a:t>Output: next program failed</a:t>
            </a:r>
          </a:p>
          <a:p>
            <a:r>
              <a:rPr lang="en-US" i="1" dirty="0"/>
              <a:t>Simple, but very limiting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4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Connections between addresses/ports</a:t>
            </a:r>
          </a:p>
          <a:p>
            <a:pPr lvl="1"/>
            <a:r>
              <a:rPr lang="en-US" dirty="0"/>
              <a:t>Connect/listen/accept</a:t>
            </a:r>
          </a:p>
          <a:p>
            <a:pPr lvl="1"/>
            <a:r>
              <a:rPr lang="en-US" dirty="0"/>
              <a:t>Lookup: registry, DNS, service discovery protocols</a:t>
            </a:r>
          </a:p>
          <a:p>
            <a:r>
              <a:rPr lang="en-US" dirty="0"/>
              <a:t>Many data options</a:t>
            </a:r>
          </a:p>
          <a:p>
            <a:pPr lvl="1"/>
            <a:r>
              <a:rPr lang="en-US" dirty="0"/>
              <a:t>Reliable or best effort datagrams</a:t>
            </a:r>
          </a:p>
          <a:p>
            <a:pPr lvl="1"/>
            <a:r>
              <a:rPr lang="en-US" dirty="0"/>
              <a:t>Streams, messages, remote procedure calls, …</a:t>
            </a:r>
          </a:p>
          <a:p>
            <a:r>
              <a:rPr lang="en-US" dirty="0"/>
              <a:t>Complex flow control and error handling</a:t>
            </a:r>
          </a:p>
          <a:p>
            <a:pPr lvl="1"/>
            <a:r>
              <a:rPr lang="en-US" dirty="0"/>
              <a:t>Retransmissions, timeouts, node failures</a:t>
            </a:r>
          </a:p>
          <a:p>
            <a:pPr lvl="1"/>
            <a:r>
              <a:rPr lang="en-US" dirty="0"/>
              <a:t>Possibility of reconnection or fail-over</a:t>
            </a:r>
          </a:p>
          <a:p>
            <a:r>
              <a:rPr lang="en-US" dirty="0"/>
              <a:t>Trust/security/privacy/integrity</a:t>
            </a:r>
          </a:p>
          <a:p>
            <a:pPr lvl="1"/>
            <a:r>
              <a:rPr lang="en-US" dirty="0"/>
              <a:t>We’ll discuss these issues later</a:t>
            </a:r>
          </a:p>
          <a:p>
            <a:r>
              <a:rPr lang="en-US" i="1" dirty="0"/>
              <a:t>Very general, but more complex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9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Mailboxes and Named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/>
              <a:t>A compromise between sockets and pipes</a:t>
            </a:r>
          </a:p>
          <a:p>
            <a:r>
              <a:rPr lang="en-US" sz="2800" dirty="0"/>
              <a:t>A client/server rendezvous point</a:t>
            </a:r>
          </a:p>
          <a:p>
            <a:pPr lvl="1"/>
            <a:r>
              <a:rPr lang="en-US" sz="2400" dirty="0"/>
              <a:t>A name corresponds to a service</a:t>
            </a:r>
          </a:p>
          <a:p>
            <a:pPr lvl="1"/>
            <a:r>
              <a:rPr lang="en-US" sz="2400" dirty="0"/>
              <a:t>A server awaits client connections</a:t>
            </a:r>
          </a:p>
          <a:p>
            <a:pPr lvl="1"/>
            <a:r>
              <a:rPr lang="en-US" sz="2400" dirty="0"/>
              <a:t>Once open, it may be as simple as a pipe</a:t>
            </a:r>
          </a:p>
          <a:p>
            <a:pPr lvl="1"/>
            <a:r>
              <a:rPr lang="en-US" sz="2400" dirty="0"/>
              <a:t>OS may authenticate message sender</a:t>
            </a:r>
          </a:p>
          <a:p>
            <a:r>
              <a:rPr lang="en-US" sz="2800" dirty="0"/>
              <a:t>Limited fail-over capability</a:t>
            </a:r>
          </a:p>
          <a:p>
            <a:pPr lvl="1"/>
            <a:r>
              <a:rPr lang="en-US" sz="2400" dirty="0"/>
              <a:t>If server dies, another can take its place</a:t>
            </a:r>
          </a:p>
          <a:p>
            <a:pPr lvl="1"/>
            <a:r>
              <a:rPr lang="en-US" sz="2400" dirty="0"/>
              <a:t>But what about in-progress requests?</a:t>
            </a:r>
          </a:p>
          <a:p>
            <a:r>
              <a:rPr lang="en-US" sz="2800" dirty="0"/>
              <a:t>Client/server must be on same system</a:t>
            </a:r>
          </a:p>
          <a:p>
            <a:r>
              <a:rPr lang="en-US" sz="2800" i="1" dirty="0"/>
              <a:t>Some advantages/disadvantages of other options</a:t>
            </a:r>
          </a:p>
        </p:txBody>
      </p:sp>
    </p:spTree>
    <p:extLst>
      <p:ext uri="{BB962C8B-B14F-4D97-AF65-F5344CB8AC3E}">
        <p14:creationId xmlns:p14="http://schemas.microsoft.com/office/powerpoint/2010/main" val="16333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sz="2800" dirty="0"/>
              <a:t>OS arranges for processes to share read/write memory segments</a:t>
            </a:r>
          </a:p>
          <a:p>
            <a:pPr lvl="1"/>
            <a:r>
              <a:rPr lang="en-US" sz="2400" dirty="0"/>
              <a:t>Mapped into multiple process’ address spaces</a:t>
            </a:r>
          </a:p>
          <a:p>
            <a:pPr lvl="1"/>
            <a:r>
              <a:rPr lang="en-US" sz="2400" dirty="0"/>
              <a:t>Applications must provide their own control of sharing</a:t>
            </a:r>
          </a:p>
          <a:p>
            <a:pPr lvl="1"/>
            <a:r>
              <a:rPr lang="en-US" sz="2400" dirty="0"/>
              <a:t>OS is not involved in data transfer</a:t>
            </a:r>
          </a:p>
          <a:p>
            <a:pPr lvl="2"/>
            <a:r>
              <a:rPr lang="en-US" sz="2000" dirty="0"/>
              <a:t>Just memory reads and writes via limited direct execution</a:t>
            </a:r>
          </a:p>
          <a:p>
            <a:pPr lvl="2"/>
            <a:r>
              <a:rPr lang="en-US" sz="2000" dirty="0"/>
              <a:t>So </a:t>
            </a:r>
            <a:r>
              <a:rPr lang="en-US" sz="2000" u="sng" dirty="0"/>
              <a:t>very</a:t>
            </a:r>
            <a:r>
              <a:rPr lang="en-US" sz="2000" dirty="0"/>
              <a:t> fast</a:t>
            </a:r>
          </a:p>
          <a:p>
            <a:r>
              <a:rPr lang="en-US" sz="2800" dirty="0"/>
              <a:t>Simple in some ways</a:t>
            </a:r>
          </a:p>
          <a:p>
            <a:pPr lvl="1"/>
            <a:r>
              <a:rPr lang="en-US" sz="2400" dirty="0"/>
              <a:t>Terribly complicated in others</a:t>
            </a:r>
          </a:p>
          <a:p>
            <a:pPr lvl="1"/>
            <a:r>
              <a:rPr lang="en-US" sz="2400" dirty="0"/>
              <a:t>The cooperating processes must themselves achieve whatever synchronization/consistency effects they want</a:t>
            </a:r>
            <a:endParaRPr lang="en-US" sz="2800" dirty="0"/>
          </a:p>
          <a:p>
            <a:r>
              <a:rPr lang="en-US" sz="2800" dirty="0"/>
              <a:t>Only works on a local machine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76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things happen in the “right” order</a:t>
            </a:r>
          </a:p>
          <a:p>
            <a:r>
              <a:rPr lang="en-US" dirty="0"/>
              <a:t>Easy if only one set of things is happening</a:t>
            </a:r>
          </a:p>
          <a:p>
            <a:r>
              <a:rPr lang="en-US" dirty="0"/>
              <a:t>Easy if simultaneously occurring things don’t affect each other</a:t>
            </a:r>
          </a:p>
          <a:p>
            <a:r>
              <a:rPr lang="en-US" dirty="0"/>
              <a:t>Hideously complicated otherwise</a:t>
            </a:r>
          </a:p>
          <a:p>
            <a:r>
              <a:rPr lang="en-US" dirty="0"/>
              <a:t>Wouldn’t it be nice if we could avoid it?</a:t>
            </a:r>
          </a:p>
          <a:p>
            <a:r>
              <a:rPr lang="en-US" dirty="0"/>
              <a:t>Well, we can’t</a:t>
            </a:r>
          </a:p>
          <a:p>
            <a:pPr lvl="1"/>
            <a:r>
              <a:rPr lang="en-US" dirty="0"/>
              <a:t>We must have parallelism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46100" y="542422"/>
            <a:ext cx="38435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9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Parallelism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GB" dirty="0"/>
              <a:t>Improved throughput</a:t>
            </a:r>
          </a:p>
          <a:p>
            <a:pPr lvl="1"/>
            <a:r>
              <a:rPr lang="en-GB" dirty="0"/>
              <a:t>Blocking of one activity does not stop others</a:t>
            </a:r>
          </a:p>
          <a:p>
            <a:r>
              <a:rPr lang="en-GB" dirty="0"/>
              <a:t>Improved modularity</a:t>
            </a:r>
          </a:p>
          <a:p>
            <a:pPr lvl="1"/>
            <a:r>
              <a:rPr lang="en-GB" dirty="0"/>
              <a:t>Separating complex activities into simpler pieces</a:t>
            </a:r>
          </a:p>
          <a:p>
            <a:r>
              <a:rPr lang="en-GB" dirty="0"/>
              <a:t>Improved robustness</a:t>
            </a:r>
          </a:p>
          <a:p>
            <a:pPr lvl="1"/>
            <a:r>
              <a:rPr lang="en-GB" dirty="0"/>
              <a:t>The failure of one thread does not stop others</a:t>
            </a:r>
          </a:p>
          <a:p>
            <a:r>
              <a:rPr lang="en-GB" dirty="0"/>
              <a:t>A better fit to emerging paradigms</a:t>
            </a:r>
          </a:p>
          <a:p>
            <a:pPr lvl="1"/>
            <a:r>
              <a:rPr lang="en-GB" dirty="0"/>
              <a:t>Client server computing, web based services</a:t>
            </a:r>
          </a:p>
          <a:p>
            <a:pPr lvl="1"/>
            <a:r>
              <a:rPr lang="en-GB" dirty="0"/>
              <a:t>Our universe </a:t>
            </a:r>
            <a:r>
              <a:rPr lang="en-GB" u="sng" dirty="0"/>
              <a:t>is</a:t>
            </a:r>
            <a:r>
              <a:rPr lang="en-GB" dirty="0"/>
              <a:t> cooperating parallel processes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E2D3400F-DD72-8944-A619-02EFBAE671B3}"/>
              </a:ext>
            </a:extLst>
          </p:cNvPr>
          <p:cNvSpPr/>
          <p:nvPr/>
        </p:nvSpPr>
        <p:spPr>
          <a:xfrm>
            <a:off x="2534855" y="2052707"/>
            <a:ext cx="4074289" cy="2858947"/>
          </a:xfrm>
          <a:prstGeom prst="irregularSeal2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 parallelism and performance goes back to the 1970s</a:t>
            </a:r>
          </a:p>
        </p:txBody>
      </p:sp>
    </p:spTree>
    <p:extLst>
      <p:ext uri="{BB962C8B-B14F-4D97-AF65-F5344CB8AC3E}">
        <p14:creationId xmlns:p14="http://schemas.microsoft.com/office/powerpoint/2010/main" val="2258392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There a Problem?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Sequential program execution is easy</a:t>
            </a:r>
          </a:p>
          <a:p>
            <a:pPr lvl="1"/>
            <a:r>
              <a:rPr lang="en-GB" dirty="0"/>
              <a:t>First instruction one, then instruction two, ...</a:t>
            </a:r>
          </a:p>
          <a:p>
            <a:pPr lvl="1"/>
            <a:r>
              <a:rPr lang="en-GB" dirty="0"/>
              <a:t>Execution order is obvious and deterministic</a:t>
            </a:r>
          </a:p>
          <a:p>
            <a:r>
              <a:rPr lang="en-GB" dirty="0"/>
              <a:t>Independent parallel programs are easy</a:t>
            </a:r>
          </a:p>
          <a:p>
            <a:pPr lvl="1"/>
            <a:r>
              <a:rPr lang="en-GB" dirty="0"/>
              <a:t>If the parallel streams do not interact in any way</a:t>
            </a:r>
          </a:p>
          <a:p>
            <a:r>
              <a:rPr lang="en-GB" dirty="0"/>
              <a:t>Cooperating parallel programs are hard</a:t>
            </a:r>
          </a:p>
          <a:p>
            <a:pPr lvl="1"/>
            <a:r>
              <a:rPr lang="en-GB" dirty="0"/>
              <a:t>If the two execution streams are not synchronized</a:t>
            </a:r>
          </a:p>
          <a:p>
            <a:pPr lvl="2"/>
            <a:r>
              <a:rPr lang="en-GB" dirty="0"/>
              <a:t>Results depend on the order of instruction execution</a:t>
            </a:r>
          </a:p>
          <a:p>
            <a:pPr lvl="2"/>
            <a:r>
              <a:rPr lang="en-GB" dirty="0"/>
              <a:t>Parallelism makes execution order non-deterministic</a:t>
            </a:r>
          </a:p>
          <a:p>
            <a:pPr lvl="2"/>
            <a:r>
              <a:rPr lang="en-GB" dirty="0"/>
              <a:t>Results become </a:t>
            </a:r>
            <a:r>
              <a:rPr lang="en-GB" dirty="0" err="1"/>
              <a:t>combinatorially</a:t>
            </a:r>
            <a:r>
              <a:rPr lang="en-GB" dirty="0"/>
              <a:t> intractable</a:t>
            </a:r>
          </a:p>
        </p:txBody>
      </p:sp>
    </p:spTree>
    <p:extLst>
      <p:ext uri="{BB962C8B-B14F-4D97-AF65-F5344CB8AC3E}">
        <p14:creationId xmlns:p14="http://schemas.microsoft.com/office/powerpoint/2010/main" val="6770905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processes?</a:t>
            </a:r>
          </a:p>
          <a:p>
            <a:r>
              <a:rPr lang="en-US" dirty="0"/>
              <a:t>What is a thread?</a:t>
            </a:r>
          </a:p>
          <a:p>
            <a:r>
              <a:rPr lang="en-US" dirty="0"/>
              <a:t>How does the operating system deal with threads?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r>
              <a:rPr lang="en-US" dirty="0"/>
              <a:t>Non-deterministic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dirty="0"/>
              <a:t>What happens depends on execution order of processes/threads running in parallel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Sometimes one way, sometimes another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These happen all the time, most don’t matter</a:t>
            </a:r>
          </a:p>
          <a:p>
            <a:pPr>
              <a:lnSpc>
                <a:spcPct val="83000"/>
              </a:lnSpc>
            </a:pPr>
            <a:r>
              <a:rPr lang="en-US" dirty="0"/>
              <a:t>But some race conditions affect correctness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Conflicting updates (mutual exclusion)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Check/act races (sleep/wakeup problem)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Multi-object updates (all-or-none transactions)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Distributed decisions based on inconsistent views</a:t>
            </a:r>
          </a:p>
          <a:p>
            <a:pPr>
              <a:lnSpc>
                <a:spcPct val="83000"/>
              </a:lnSpc>
            </a:pPr>
            <a:r>
              <a:rPr lang="en-US" dirty="0"/>
              <a:t>Each of these classes can be managed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If we recognize the race condition and danger</a:t>
            </a:r>
          </a:p>
          <a:p>
            <a:pPr lvl="1">
              <a:lnSpc>
                <a:spcPct val="83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1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Parallel execution reduces predictability of process behavior </a:t>
            </a:r>
          </a:p>
          <a:p>
            <a:pPr lvl="1"/>
            <a:r>
              <a:rPr lang="en-US" dirty="0"/>
              <a:t>Processes block for I/O or resources</a:t>
            </a:r>
          </a:p>
          <a:p>
            <a:pPr lvl="1"/>
            <a:r>
              <a:rPr lang="en-US" dirty="0"/>
              <a:t>Time-slice end preemption</a:t>
            </a:r>
          </a:p>
          <a:p>
            <a:pPr lvl="1"/>
            <a:r>
              <a:rPr lang="en-US" dirty="0"/>
              <a:t>Interrupt service routines</a:t>
            </a:r>
          </a:p>
          <a:p>
            <a:pPr lvl="1"/>
            <a:r>
              <a:rPr lang="en-US" dirty="0"/>
              <a:t>Unsynchronized execution on another core</a:t>
            </a:r>
          </a:p>
          <a:p>
            <a:pPr lvl="1"/>
            <a:r>
              <a:rPr lang="en-US" dirty="0"/>
              <a:t>Queuing delays</a:t>
            </a:r>
          </a:p>
          <a:p>
            <a:pPr lvl="1"/>
            <a:r>
              <a:rPr lang="en-US" dirty="0"/>
              <a:t>Time required to perform I/O operations</a:t>
            </a:r>
          </a:p>
          <a:p>
            <a:pPr lvl="1"/>
            <a:r>
              <a:rPr lang="en-US" dirty="0"/>
              <a:t>Message transmission/delivery time</a:t>
            </a:r>
          </a:p>
          <a:p>
            <a:r>
              <a:rPr lang="en-US" dirty="0"/>
              <a:t>Which can lead to many problems</a:t>
            </a:r>
          </a:p>
        </p:txBody>
      </p:sp>
    </p:spTree>
    <p:extLst>
      <p:ext uri="{BB962C8B-B14F-4D97-AF65-F5344CB8AC3E}">
        <p14:creationId xmlns:p14="http://schemas.microsoft.com/office/powerpoint/2010/main" val="2124117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“Synchronization”?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True parallelism is imponderable</a:t>
            </a:r>
          </a:p>
          <a:p>
            <a:pPr lvl="1"/>
            <a:r>
              <a:rPr lang="en-GB" dirty="0"/>
              <a:t>We’re not smart enough to understand it</a:t>
            </a:r>
          </a:p>
          <a:p>
            <a:pPr lvl="1"/>
            <a:r>
              <a:rPr lang="en-GB" dirty="0"/>
              <a:t>Pseudo-parallelism may be good enough</a:t>
            </a:r>
          </a:p>
          <a:p>
            <a:pPr lvl="2"/>
            <a:r>
              <a:rPr lang="en-GB" dirty="0"/>
              <a:t>Mostly ignore it</a:t>
            </a:r>
          </a:p>
          <a:p>
            <a:pPr lvl="2"/>
            <a:r>
              <a:rPr lang="en-GB" dirty="0"/>
              <a:t>But identify and control key points of interaction</a:t>
            </a:r>
          </a:p>
          <a:p>
            <a:r>
              <a:rPr lang="en-GB" dirty="0"/>
              <a:t>Actually two interdependent problems</a:t>
            </a:r>
          </a:p>
          <a:p>
            <a:pPr lvl="1"/>
            <a:r>
              <a:rPr lang="en-GB" i="1" dirty="0"/>
              <a:t>Critical section serialization</a:t>
            </a:r>
          </a:p>
          <a:p>
            <a:pPr lvl="1"/>
            <a:r>
              <a:rPr lang="en-GB" i="1" dirty="0"/>
              <a:t>Notification of asynchronous completion</a:t>
            </a:r>
          </a:p>
          <a:p>
            <a:r>
              <a:rPr lang="en-GB" dirty="0"/>
              <a:t>They are often discussed as a single problem</a:t>
            </a:r>
          </a:p>
          <a:p>
            <a:pPr lvl="1"/>
            <a:r>
              <a:rPr lang="en-GB" dirty="0"/>
              <a:t>Many mechanisms simultaneously solve both</a:t>
            </a:r>
          </a:p>
          <a:p>
            <a:pPr lvl="1"/>
            <a:r>
              <a:rPr lang="en-GB" dirty="0"/>
              <a:t>Solution to either requires solution to the other</a:t>
            </a:r>
          </a:p>
          <a:p>
            <a:r>
              <a:rPr lang="en-GB" dirty="0"/>
              <a:t>They can be understood and solved separately</a:t>
            </a:r>
          </a:p>
        </p:txBody>
      </p:sp>
    </p:spTree>
    <p:extLst>
      <p:ext uri="{BB962C8B-B14F-4D97-AF65-F5344CB8AC3E}">
        <p14:creationId xmlns:p14="http://schemas.microsoft.com/office/powerpoint/2010/main" val="11385364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Critical Section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A </a:t>
            </a:r>
            <a:r>
              <a:rPr lang="en-GB" i="1">
                <a:latin typeface="Times New Roman" pitchFamily="-107" charset="0"/>
                <a:ea typeface="ＭＳ Ｐゴシック" pitchFamily="-107" charset="-128"/>
              </a:rPr>
              <a:t>critical section</a:t>
            </a:r>
            <a:r>
              <a:rPr lang="en-GB">
                <a:latin typeface="Times New Roman" pitchFamily="-107" charset="0"/>
                <a:ea typeface="ＭＳ Ｐゴシック" pitchFamily="-107" charset="-128"/>
              </a:rPr>
              <a:t> is a resource that is shared by multiple threads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By multiple concurrent threads, processes or CPUs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By interrupted code and interrupt handler</a:t>
            </a:r>
          </a:p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Use of the resource changes its state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Contents, properties, relation to other resources</a:t>
            </a:r>
          </a:p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Correctness depends on execution order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When scheduler runs/preempts which threads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Relative timing of asynchronous/independent events</a:t>
            </a:r>
          </a:p>
          <a:p>
            <a:endParaRPr lang="en-US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0200" y="542422"/>
            <a:ext cx="67519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5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15938"/>
            <a:ext cx="8229600" cy="1143000"/>
          </a:xfrm>
        </p:spPr>
        <p:txBody>
          <a:bodyPr/>
          <a:lstStyle/>
          <a:p>
            <a:r>
              <a:rPr lang="en-GB" dirty="0" err="1"/>
              <a:t>Reentrant</a:t>
            </a:r>
            <a:r>
              <a:rPr lang="en-GB" dirty="0"/>
              <a:t> &amp; </a:t>
            </a:r>
            <a:r>
              <a:rPr lang="en-GB" dirty="0" err="1"/>
              <a:t>MultiThread</a:t>
            </a:r>
            <a:r>
              <a:rPr lang="en-GB" dirty="0"/>
              <a:t>-safe Code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Consider a simple recursive routine:</a:t>
            </a:r>
          </a:p>
          <a:p>
            <a:pPr lvl="1">
              <a:buFont typeface="Symbol" pitchFamily="18" charset="2"/>
              <a:buNone/>
            </a:pPr>
            <a:r>
              <a:rPr lang="en-GB" sz="2400" dirty="0" err="1">
                <a:solidFill>
                  <a:srgbClr val="0066FF"/>
                </a:solidFill>
              </a:rPr>
              <a:t>int</a:t>
            </a:r>
            <a:r>
              <a:rPr lang="en-GB" sz="2400" dirty="0">
                <a:solidFill>
                  <a:srgbClr val="0066FF"/>
                </a:solidFill>
              </a:rPr>
              <a:t> factorial(x) { 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= factorial( x-1 ); return x*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}</a:t>
            </a:r>
          </a:p>
          <a:p>
            <a:r>
              <a:rPr lang="en-GB" dirty="0"/>
              <a:t>Consider a possibly multi-threaded routine:</a:t>
            </a:r>
          </a:p>
          <a:p>
            <a:pPr lvl="1">
              <a:buFont typeface="Symbol" pitchFamily="18" charset="2"/>
              <a:buNone/>
            </a:pPr>
            <a:r>
              <a:rPr lang="en-GB" sz="2400" dirty="0">
                <a:solidFill>
                  <a:srgbClr val="0066FF"/>
                </a:solidFill>
              </a:rPr>
              <a:t>void debit(amt) {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= bal-amt; if (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 &gt;=0) bal = </a:t>
            </a:r>
            <a:r>
              <a:rPr lang="en-GB" sz="2400" dirty="0" err="1">
                <a:solidFill>
                  <a:srgbClr val="0066FF"/>
                </a:solidFill>
              </a:rPr>
              <a:t>tmp</a:t>
            </a:r>
            <a:r>
              <a:rPr lang="en-GB" sz="2400" dirty="0">
                <a:solidFill>
                  <a:srgbClr val="0066FF"/>
                </a:solidFill>
              </a:rPr>
              <a:t>)}</a:t>
            </a:r>
          </a:p>
          <a:p>
            <a:r>
              <a:rPr lang="en-GB" dirty="0"/>
              <a:t>Neither would work if </a:t>
            </a:r>
            <a:r>
              <a:rPr lang="en-GB" dirty="0" err="1"/>
              <a:t>tmp</a:t>
            </a:r>
            <a:r>
              <a:rPr lang="en-GB" dirty="0"/>
              <a:t> was shared/static</a:t>
            </a:r>
          </a:p>
          <a:p>
            <a:pPr lvl="1"/>
            <a:r>
              <a:rPr lang="en-GB" dirty="0"/>
              <a:t>Must </a:t>
            </a:r>
            <a:r>
              <a:rPr lang="en-GB"/>
              <a:t>be dynamic - </a:t>
            </a:r>
            <a:r>
              <a:rPr lang="en-GB" dirty="0"/>
              <a:t>each invocation has own copy</a:t>
            </a:r>
          </a:p>
          <a:p>
            <a:pPr lvl="1"/>
            <a:r>
              <a:rPr lang="en-GB" dirty="0"/>
              <a:t>This is not a problem with read-only information</a:t>
            </a:r>
          </a:p>
          <a:p>
            <a:r>
              <a:rPr lang="en-GB" dirty="0"/>
              <a:t>Some variables must be shared</a:t>
            </a:r>
          </a:p>
          <a:p>
            <a:pPr lvl="1"/>
            <a:r>
              <a:rPr lang="en-GB" dirty="0"/>
              <a:t>And proper sharing often involves critical sections</a:t>
            </a:r>
          </a:p>
        </p:txBody>
      </p:sp>
    </p:spTree>
    <p:extLst>
      <p:ext uri="{BB962C8B-B14F-4D97-AF65-F5344CB8AC3E}">
        <p14:creationId xmlns:p14="http://schemas.microsoft.com/office/powerpoint/2010/main" val="22283442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1: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Updating a File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7861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 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create(“database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51350" y="2401888"/>
            <a:ext cx="4478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775" y="3702050"/>
            <a:ext cx="28178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8713" y="3959225"/>
            <a:ext cx="350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376092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create(“database”);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5888" y="4205288"/>
            <a:ext cx="392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3825" y="4449763"/>
            <a:ext cx="447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063" y="4681538"/>
            <a:ext cx="3786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4913313"/>
            <a:ext cx="157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1050" y="5781675"/>
            <a:ext cx="7570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buFont typeface="Lucida Grande" pitchFamily="-107" charset="0"/>
              <a:buChar char="−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This result could not occur with any sequential execution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7400" y="53514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07" charset="0"/>
              <a:buChar char="•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Process 2 reads an empty database</a:t>
            </a:r>
          </a:p>
        </p:txBody>
      </p:sp>
    </p:spTree>
    <p:extLst>
      <p:ext uri="{BB962C8B-B14F-4D97-AF65-F5344CB8AC3E}">
        <p14:creationId xmlns:p14="http://schemas.microsoft.com/office/powerpoint/2010/main" val="3597042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29125" y="6013450"/>
            <a:ext cx="974725" cy="4635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n>
                <a:solidFill>
                  <a:srgbClr val="000000"/>
                </a:solidFill>
              </a:ln>
              <a:noFill/>
              <a:latin typeface="Courier New"/>
              <a:cs typeface="Courier New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2: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Re-entrant Signals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2157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First signal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2568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Second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232150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9988" y="2401888"/>
            <a:ext cx="32321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975" y="3473450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2700" y="5464175"/>
            <a:ext cx="147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625" y="3784600"/>
            <a:ext cx="2540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56138" y="4035425"/>
            <a:ext cx="323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60638" y="5986463"/>
            <a:ext cx="554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6465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64075" y="4294188"/>
            <a:ext cx="253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57725" y="4551363"/>
            <a:ext cx="323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4275" y="4849813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573" y="5461756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88013" y="5205413"/>
            <a:ext cx="2840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signal handlers share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. . 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6563" y="5345113"/>
            <a:ext cx="222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So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is 1, instead of 2</a:t>
            </a:r>
          </a:p>
        </p:txBody>
      </p:sp>
    </p:spTree>
    <p:extLst>
      <p:ext uri="{BB962C8B-B14F-4D97-AF65-F5344CB8AC3E}">
        <p14:creationId xmlns:p14="http://schemas.microsoft.com/office/powerpoint/2010/main" val="30381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27" grpId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397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3:   Multithreaded Banking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7388" y="1852613"/>
            <a:ext cx="2551112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16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8863" y="1423988"/>
            <a:ext cx="158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75300" y="1431925"/>
            <a:ext cx="15859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8400" y="1819275"/>
            <a:ext cx="25622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 // = 75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2863850"/>
            <a:ext cx="2505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8550" y="3149600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4900" y="34210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// = 150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5532" y="524451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43213" y="5259388"/>
            <a:ext cx="1154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balance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2913" y="5675313"/>
            <a:ext cx="846137" cy="38258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49563" y="5689600"/>
            <a:ext cx="461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9263" y="6091238"/>
            <a:ext cx="846137" cy="38417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55913" y="6105525"/>
            <a:ext cx="461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37524" y="525138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4988" y="526573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740" y="525825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527208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22813" y="3581400"/>
            <a:ext cx="2562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45532" y="568907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16463" y="3813175"/>
            <a:ext cx="2357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2424" y="60917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54077" y="566948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22813" y="4057650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// = 75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16463" y="4289425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52424" y="526461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12838" y="4538663"/>
            <a:ext cx="2516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47741" y="6100266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05313" y="320675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376363" y="407670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59316" y="525825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62150" y="2887663"/>
            <a:ext cx="6078538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$25 debit was lost!!!</a:t>
            </a:r>
          </a:p>
        </p:txBody>
      </p:sp>
    </p:spTree>
    <p:extLst>
      <p:ext uri="{BB962C8B-B14F-4D97-AF65-F5344CB8AC3E}">
        <p14:creationId xmlns:p14="http://schemas.microsoft.com/office/powerpoint/2010/main" val="359698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5801E-6 -1.35047E-6 L -0.40223 -0.29164 " pathEditMode="relative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40243 -0.278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22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23 -0.29164 L 0.00156 0.00023 " pathEditMode="relative" ptsTypes="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43 -0.27824 L 0.00296 0.0002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  <p:bldP spid="10" grpId="0"/>
      <p:bldP spid="12" grpId="0"/>
      <p:bldP spid="13" grpId="0" animBg="1"/>
      <p:bldP spid="13" grpId="1" animBg="1"/>
      <p:bldP spid="14" grpId="0"/>
      <p:bldP spid="16" grpId="0" animBg="1"/>
      <p:bldP spid="16" grpId="1" animBg="1"/>
      <p:bldP spid="17" grpId="0"/>
      <p:bldP spid="19" grpId="0"/>
      <p:bldP spid="21" grpId="0"/>
      <p:bldP spid="31" grpId="0"/>
      <p:bldP spid="34" grpId="0"/>
      <p:bldP spid="39" grpId="0"/>
      <p:bldP spid="39" grpId="1"/>
      <p:bldP spid="40" grpId="0"/>
      <p:bldP spid="40" grpId="1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 A Single Instruction Can </a:t>
            </a:r>
            <a:br>
              <a:rPr lang="en-US" dirty="0"/>
            </a:br>
            <a:r>
              <a:rPr lang="en-US" dirty="0"/>
              <a:t>Contain a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thread #1</a:t>
            </a:r>
          </a:p>
          <a:p>
            <a:pPr>
              <a:buNone/>
            </a:pPr>
            <a:r>
              <a:rPr lang="en-US" dirty="0"/>
              <a:t>counter = counter + 1;</a:t>
            </a: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351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629" y="41728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28819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But what looks like one instruction in C gets compiled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500" y="44522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Three instructions . . .</a:t>
            </a:r>
          </a:p>
        </p:txBody>
      </p:sp>
    </p:spTree>
    <p:extLst>
      <p:ext uri="{BB962C8B-B14F-4D97-AF65-F5344CB8AC3E}">
        <p14:creationId xmlns:p14="http://schemas.microsoft.com/office/powerpoint/2010/main" val="23771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Just Processes?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Processes are very expensive</a:t>
            </a:r>
          </a:p>
          <a:p>
            <a:pPr lvl="1"/>
            <a:r>
              <a:rPr lang="en-GB" dirty="0"/>
              <a:t>To create: they own resources</a:t>
            </a:r>
          </a:p>
          <a:p>
            <a:pPr lvl="1"/>
            <a:r>
              <a:rPr lang="en-GB" dirty="0"/>
              <a:t>To dispatch: they have address spaces</a:t>
            </a:r>
          </a:p>
          <a:p>
            <a:r>
              <a:rPr lang="en-GB" dirty="0"/>
              <a:t>Different processes are very distinct</a:t>
            </a:r>
          </a:p>
          <a:p>
            <a:pPr lvl="1"/>
            <a:r>
              <a:rPr lang="en-GB" dirty="0"/>
              <a:t>They cannot share the same address space</a:t>
            </a:r>
          </a:p>
          <a:p>
            <a:pPr lvl="1"/>
            <a:r>
              <a:rPr lang="en-GB" dirty="0"/>
              <a:t>They cannot (usually) share resources</a:t>
            </a:r>
          </a:p>
          <a:p>
            <a:r>
              <a:rPr lang="en-GB" dirty="0"/>
              <a:t>Not all programs require strong separation</a:t>
            </a:r>
          </a:p>
          <a:p>
            <a:pPr lvl="1"/>
            <a:r>
              <a:rPr lang="en-GB" dirty="0"/>
              <a:t>Multiple activities working cooperatively for a single goal</a:t>
            </a:r>
          </a:p>
          <a:p>
            <a:pPr lvl="1"/>
            <a:r>
              <a:rPr lang="en-GB" dirty="0"/>
              <a:t>Mutually trusting elements of a system</a:t>
            </a:r>
          </a:p>
        </p:txBody>
      </p:sp>
    </p:spTree>
    <p:extLst>
      <p:ext uri="{BB962C8B-B14F-4D97-AF65-F5344CB8AC3E}">
        <p14:creationId xmlns:p14="http://schemas.microsoft.com/office/powerpoint/2010/main" val="6546698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Critical Section?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36700"/>
            <a:ext cx="4038600" cy="1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thread #1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counter = counter + 1;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732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243" y="3695025"/>
            <a:ext cx="214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0" y="4269736"/>
            <a:ext cx="216049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8230" y="2831137"/>
            <a:ext cx="3491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u="sng" dirty="0">
                <a:latin typeface="Times New Roman"/>
                <a:cs typeface="Times New Roman"/>
              </a:rPr>
              <a:t>Thi</a:t>
            </a:r>
            <a:r>
              <a:rPr lang="en-US" sz="3200" i="1" dirty="0">
                <a:latin typeface="Times New Roman"/>
                <a:cs typeface="Times New Roman"/>
              </a:rPr>
              <a:t>s could happen: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243" y="5636264"/>
            <a:ext cx="21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5500" y="5404385"/>
            <a:ext cx="50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counter started at 1, it should end at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5500" y="5848885"/>
            <a:ext cx="3731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 this execution, it ends at 2</a:t>
            </a:r>
          </a:p>
        </p:txBody>
      </p:sp>
    </p:spTree>
    <p:extLst>
      <p:ext uri="{BB962C8B-B14F-4D97-AF65-F5344CB8AC3E}">
        <p14:creationId xmlns:p14="http://schemas.microsoft.com/office/powerpoint/2010/main" val="12042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These Kinds of Interleavings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Seem Pretty Unlikely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To cause problems, things have to happen exactly wrong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Indeed, that’s true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But you’re executing a billion instructions per second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So even very low probability events can happen with frightening frequency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Often, one problem blows up everything that follows</a:t>
            </a:r>
          </a:p>
        </p:txBody>
      </p:sp>
    </p:spTree>
    <p:extLst>
      <p:ext uri="{BB962C8B-B14F-4D97-AF65-F5344CB8AC3E}">
        <p14:creationId xmlns:p14="http://schemas.microsoft.com/office/powerpoint/2010/main" val="762078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Critical Sections and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Critical sections can cause trouble when more than one thread executes them at a time</a:t>
            </a:r>
          </a:p>
          <a:p>
            <a:pPr lvl="1"/>
            <a:r>
              <a:rPr lang="en-US" sz="2400" dirty="0"/>
              <a:t>Each thread doing part of the critical section before any of them do all of it</a:t>
            </a:r>
          </a:p>
          <a:p>
            <a:r>
              <a:rPr lang="en-US" sz="2800" dirty="0"/>
              <a:t>Preventable if we ensure that only one thread can execute a critical section at a time</a:t>
            </a:r>
          </a:p>
          <a:p>
            <a:r>
              <a:rPr lang="en-US" sz="2800" dirty="0"/>
              <a:t>We need to achieve </a:t>
            </a:r>
            <a:r>
              <a:rPr lang="en-US" sz="2800" i="1" dirty="0"/>
              <a:t>mutual exclusion </a:t>
            </a:r>
            <a:r>
              <a:rPr lang="en-US" sz="2800" dirty="0"/>
              <a:t>of the critical section</a:t>
            </a:r>
          </a:p>
          <a:p>
            <a:r>
              <a:rPr lang="en-US" sz="28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906364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Interrupt Disables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36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Temporarily block some or all interrupts</a:t>
            </a:r>
          </a:p>
          <a:p>
            <a:pPr lvl="1"/>
            <a:r>
              <a:rPr lang="en-US" dirty="0"/>
              <a:t>Can be done with a privileged instruction</a:t>
            </a:r>
          </a:p>
          <a:p>
            <a:pPr lvl="1"/>
            <a:r>
              <a:rPr lang="en-US" dirty="0"/>
              <a:t>Side-effect of loading new Processor Status Word</a:t>
            </a:r>
          </a:p>
          <a:p>
            <a:r>
              <a:rPr lang="en-US" dirty="0"/>
              <a:t>Abilities</a:t>
            </a:r>
          </a:p>
          <a:p>
            <a:pPr lvl="1"/>
            <a:r>
              <a:rPr lang="en-US" dirty="0"/>
              <a:t>Prevent Time-Slice End (timer interrupts)</a:t>
            </a:r>
          </a:p>
          <a:p>
            <a:pPr lvl="1"/>
            <a:r>
              <a:rPr lang="en-US" dirty="0"/>
              <a:t>Prevent re-entry of device driver code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May delay important operations</a:t>
            </a:r>
          </a:p>
          <a:p>
            <a:pPr lvl="1"/>
            <a:r>
              <a:rPr lang="en-US" dirty="0"/>
              <a:t>A bug may leave them permanently disabled</a:t>
            </a:r>
          </a:p>
          <a:p>
            <a:pPr lvl="1"/>
            <a:r>
              <a:rPr lang="en-US" dirty="0"/>
              <a:t>Won’t solve all sync problems on multi-core machines </a:t>
            </a:r>
          </a:p>
          <a:p>
            <a:pPr lvl="2"/>
            <a:r>
              <a:rPr lang="en-US" dirty="0"/>
              <a:t>Since they can have parallelism without interrupts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98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During an Interrupt?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US" dirty="0"/>
              <a:t>What we discussed before</a:t>
            </a:r>
          </a:p>
          <a:p>
            <a:r>
              <a:rPr lang="en-US" dirty="0"/>
              <a:t>The hardware traps to stop whatever is executing</a:t>
            </a:r>
          </a:p>
          <a:p>
            <a:r>
              <a:rPr lang="en-US" dirty="0"/>
              <a:t>A trap table is consulted</a:t>
            </a:r>
          </a:p>
          <a:p>
            <a:r>
              <a:rPr lang="en-US" dirty="0"/>
              <a:t>An Interrupt Service Routine (ISR) is consulted</a:t>
            </a:r>
          </a:p>
          <a:p>
            <a:r>
              <a:rPr lang="en-US" dirty="0"/>
              <a:t>The ISR handles the interrupt and restores the CPU to its earlier state</a:t>
            </a:r>
          </a:p>
          <a:p>
            <a:pPr lvl="1"/>
            <a:r>
              <a:rPr lang="en-US" dirty="0"/>
              <a:t>Generally, interrupted code continues</a:t>
            </a:r>
          </a:p>
        </p:txBody>
      </p:sp>
    </p:spTree>
    <p:extLst>
      <p:ext uri="{BB962C8B-B14F-4D97-AF65-F5344CB8AC3E}">
        <p14:creationId xmlns:p14="http://schemas.microsoft.com/office/powerpoint/2010/main" val="352159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33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dirty="0" err="1"/>
              <a:t>DLL_insert</a:t>
            </a:r>
            <a:r>
              <a:rPr lang="en-US" sz="1800" dirty="0"/>
              <a:t>(DLL *head, DLL*element) {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last-&gt;next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2667000"/>
            <a:ext cx="3886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DLL_insert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(DLL *head, DLL*element)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8288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5240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save = </a:t>
            </a:r>
            <a:r>
              <a:rPr lang="en-US" dirty="0" err="1">
                <a:solidFill>
                  <a:srgbClr val="00B050"/>
                </a:solidFill>
              </a:rPr>
              <a:t>disableInterrupts</a:t>
            </a:r>
            <a:r>
              <a:rPr lang="en-US" dirty="0">
                <a:solidFill>
                  <a:srgbClr val="00B050"/>
                </a:solidFill>
              </a:rPr>
              <a:t>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6388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restoreInterrupts</a:t>
            </a:r>
            <a:r>
              <a:rPr lang="en-US" dirty="0">
                <a:solidFill>
                  <a:srgbClr val="00B050"/>
                </a:solidFill>
              </a:rPr>
              <a:t>(save);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4038600"/>
            <a:ext cx="4147289" cy="269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DLL_insert(DLL</a:t>
            </a:r>
            <a:r>
              <a:rPr lang="en-US" dirty="0">
                <a:solidFill>
                  <a:srgbClr val="C00000"/>
                </a:solidFill>
              </a:rPr>
              <a:t> *head, DLL*element) {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DLL *last = 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element-&gt;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last;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59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31 L 0 -0.00023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2801 L 0 -0.3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2" grpId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/>
              <a:t>Downsides of Disabling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GB" dirty="0"/>
              <a:t>Not an option in user mode</a:t>
            </a:r>
          </a:p>
          <a:p>
            <a:pPr lvl="1"/>
            <a:r>
              <a:rPr lang="en-GB" dirty="0"/>
              <a:t>Requires use of privileged instructions</a:t>
            </a:r>
          </a:p>
          <a:p>
            <a:r>
              <a:rPr lang="en-GB" dirty="0"/>
              <a:t>Dangerous if improperly used</a:t>
            </a:r>
          </a:p>
          <a:p>
            <a:pPr lvl="1"/>
            <a:r>
              <a:rPr lang="en-GB" dirty="0"/>
              <a:t>Could disable </a:t>
            </a:r>
            <a:r>
              <a:rPr lang="en-GB" dirty="0" err="1"/>
              <a:t>preemptive</a:t>
            </a:r>
            <a:r>
              <a:rPr lang="en-GB" dirty="0"/>
              <a:t> scheduling, disk I/O, etc.</a:t>
            </a:r>
          </a:p>
          <a:p>
            <a:r>
              <a:rPr lang="en-GB" dirty="0"/>
              <a:t>Delays system response to important interrupts</a:t>
            </a:r>
          </a:p>
          <a:p>
            <a:pPr lvl="1"/>
            <a:r>
              <a:rPr lang="en-GB" dirty="0"/>
              <a:t>Received data isn’t processed until interrupt serviced</a:t>
            </a:r>
          </a:p>
          <a:p>
            <a:pPr lvl="1"/>
            <a:r>
              <a:rPr lang="en-GB" dirty="0"/>
              <a:t>Device will sit idle until next operation is initiated</a:t>
            </a:r>
          </a:p>
          <a:p>
            <a:r>
              <a:rPr lang="en-GB" dirty="0"/>
              <a:t>May prevent safe concurrency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0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and 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handlers are not allowed to block</a:t>
            </a:r>
          </a:p>
          <a:p>
            <a:pPr lvl="1"/>
            <a:r>
              <a:rPr lang="en-US" dirty="0"/>
              <a:t>Only a scheduled process/thread can block</a:t>
            </a:r>
          </a:p>
          <a:p>
            <a:pPr lvl="1"/>
            <a:r>
              <a:rPr lang="en-US" dirty="0"/>
              <a:t>Interrupts are disabled until call completes</a:t>
            </a:r>
          </a:p>
          <a:p>
            <a:r>
              <a:rPr lang="en-US" dirty="0"/>
              <a:t>Ideally they should never need to wait</a:t>
            </a:r>
          </a:p>
          <a:p>
            <a:pPr lvl="1"/>
            <a:r>
              <a:rPr lang="en-US" dirty="0"/>
              <a:t>Needed resources are already allocated</a:t>
            </a:r>
          </a:p>
          <a:p>
            <a:pPr lvl="1"/>
            <a:r>
              <a:rPr lang="en-US" dirty="0"/>
              <a:t>Operations implemented with lock-free code</a:t>
            </a:r>
          </a:p>
          <a:p>
            <a:r>
              <a:rPr lang="en-US" dirty="0"/>
              <a:t>Brief spins may be acceptable</a:t>
            </a:r>
          </a:p>
          <a:p>
            <a:pPr lvl="1"/>
            <a:r>
              <a:rPr lang="en-US" dirty="0"/>
              <a:t>Wait for hardware to acknowledge a command</a:t>
            </a:r>
          </a:p>
          <a:p>
            <a:pPr lvl="1"/>
            <a:r>
              <a:rPr lang="en-US" dirty="0"/>
              <a:t>Wait for a co-processor to release a lock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9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 – When To Disable Them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situations that involve shared resources</a:t>
            </a:r>
          </a:p>
          <a:p>
            <a:pPr lvl="1"/>
            <a:r>
              <a:rPr lang="en-GB" dirty="0"/>
              <a:t>Used by both synchronous and interrupt code</a:t>
            </a:r>
          </a:p>
          <a:p>
            <a:pPr lvl="2"/>
            <a:r>
              <a:rPr lang="en-GB" dirty="0"/>
              <a:t>Hardware registers (e.g., in a device or clock)</a:t>
            </a:r>
          </a:p>
          <a:p>
            <a:pPr lvl="2"/>
            <a:r>
              <a:rPr lang="en-GB" dirty="0"/>
              <a:t>Communications queues and data structures</a:t>
            </a:r>
          </a:p>
          <a:p>
            <a:r>
              <a:rPr lang="en-GB" dirty="0"/>
              <a:t>That also involve non-atomic updates</a:t>
            </a:r>
          </a:p>
          <a:p>
            <a:pPr lvl="1"/>
            <a:r>
              <a:rPr lang="en-GB" dirty="0"/>
              <a:t>Operations that require multiple instructions</a:t>
            </a:r>
          </a:p>
          <a:p>
            <a:pPr lvl="2"/>
            <a:r>
              <a:rPr lang="en-GB" dirty="0"/>
              <a:t>Where pre-emption in mid-operation could lead to data corruption or a deadlock.</a:t>
            </a:r>
          </a:p>
          <a:p>
            <a:r>
              <a:rPr lang="en-GB" dirty="0"/>
              <a:t>Must disable interrupts in these critical sections</a:t>
            </a:r>
          </a:p>
          <a:p>
            <a:pPr lvl="1"/>
            <a:r>
              <a:rPr lang="en-GB" dirty="0"/>
              <a:t>Disable them as seldom and as briefly as possible</a:t>
            </a:r>
          </a:p>
        </p:txBody>
      </p:sp>
    </p:spTree>
    <p:extLst>
      <p:ext uri="{BB962C8B-B14F-4D97-AF65-F5344CB8AC3E}">
        <p14:creationId xmlns:p14="http://schemas.microsoft.com/office/powerpoint/2010/main" val="99883630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Careful With Interrupts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Be very sparing in your use of disables</a:t>
            </a:r>
          </a:p>
          <a:p>
            <a:pPr lvl="1"/>
            <a:r>
              <a:rPr lang="en-GB" dirty="0"/>
              <a:t>Increasing interrupt service time is very costly</a:t>
            </a:r>
          </a:p>
          <a:p>
            <a:pPr lvl="2"/>
            <a:r>
              <a:rPr lang="en-GB" dirty="0"/>
              <a:t>Scheduled processes have been </a:t>
            </a:r>
            <a:r>
              <a:rPr lang="en-GB" dirty="0" err="1"/>
              <a:t>preempted</a:t>
            </a:r>
            <a:endParaRPr lang="en-GB" dirty="0"/>
          </a:p>
          <a:p>
            <a:pPr lvl="2"/>
            <a:r>
              <a:rPr lang="en-GB" dirty="0"/>
              <a:t>Devices may be idle, awaiting new instructions</a:t>
            </a:r>
          </a:p>
          <a:p>
            <a:pPr lvl="2"/>
            <a:r>
              <a:rPr lang="en-GB" dirty="0"/>
              <a:t>The system will be less responsive</a:t>
            </a:r>
          </a:p>
          <a:p>
            <a:pPr lvl="1"/>
            <a:r>
              <a:rPr lang="en-GB" dirty="0"/>
              <a:t>Disable as few interrupts as possible</a:t>
            </a:r>
          </a:p>
          <a:p>
            <a:pPr lvl="1"/>
            <a:r>
              <a:rPr lang="en-GB" dirty="0"/>
              <a:t>Disable them as briefly as possible</a:t>
            </a:r>
          </a:p>
          <a:p>
            <a:r>
              <a:rPr lang="en-GB" dirty="0"/>
              <a:t>Interrupt routines cannot block or yield the CPU</a:t>
            </a:r>
          </a:p>
          <a:p>
            <a:pPr lvl="1"/>
            <a:r>
              <a:rPr lang="en-GB" dirty="0"/>
              <a:t>They are not a scheduled thread that can block/run</a:t>
            </a:r>
          </a:p>
          <a:p>
            <a:pPr lvl="1"/>
            <a:r>
              <a:rPr lang="en-GB" dirty="0"/>
              <a:t>Cannot do resource allocations that might block</a:t>
            </a:r>
          </a:p>
          <a:p>
            <a:pPr lvl="1"/>
            <a:r>
              <a:rPr lang="en-GB" dirty="0"/>
              <a:t>Cannot do synchronization operations that might block</a:t>
            </a:r>
          </a:p>
        </p:txBody>
      </p:sp>
    </p:spTree>
    <p:extLst>
      <p:ext uri="{BB962C8B-B14F-4D97-AF65-F5344CB8AC3E}">
        <p14:creationId xmlns:p14="http://schemas.microsoft.com/office/powerpoint/2010/main" val="2508469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Thread?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r>
              <a:rPr lang="en-GB" dirty="0"/>
              <a:t>Strictly a unit of execution/scheduling</a:t>
            </a:r>
          </a:p>
          <a:p>
            <a:pPr lvl="1"/>
            <a:r>
              <a:rPr lang="en-GB" dirty="0"/>
              <a:t>Each thread has its own stack, PC, registers</a:t>
            </a:r>
          </a:p>
          <a:p>
            <a:pPr lvl="1"/>
            <a:r>
              <a:rPr lang="en-GB" dirty="0"/>
              <a:t>But other resources are shared with other threads</a:t>
            </a:r>
          </a:p>
          <a:p>
            <a:r>
              <a:rPr lang="en-GB" dirty="0"/>
              <a:t>Multiple threads can run in a process</a:t>
            </a:r>
          </a:p>
          <a:p>
            <a:pPr lvl="1"/>
            <a:r>
              <a:rPr lang="en-GB" dirty="0"/>
              <a:t>They all share the same code and data space</a:t>
            </a:r>
          </a:p>
          <a:p>
            <a:pPr lvl="1"/>
            <a:r>
              <a:rPr lang="en-GB" dirty="0"/>
              <a:t>They all have access to the same resources</a:t>
            </a:r>
          </a:p>
          <a:p>
            <a:pPr lvl="1"/>
            <a:r>
              <a:rPr lang="en-GB" dirty="0"/>
              <a:t>This makes the cheaper to create and run</a:t>
            </a:r>
          </a:p>
          <a:p>
            <a:r>
              <a:rPr lang="en-GB" dirty="0"/>
              <a:t>Sharing the CPU between multiple threads</a:t>
            </a:r>
          </a:p>
          <a:p>
            <a:pPr lvl="1"/>
            <a:r>
              <a:rPr lang="en-GB" dirty="0"/>
              <a:t>User level threads (with voluntary yielding)</a:t>
            </a:r>
          </a:p>
          <a:p>
            <a:pPr lvl="1"/>
            <a:r>
              <a:rPr lang="en-GB" dirty="0"/>
              <a:t>Scheduled system threads (with </a:t>
            </a:r>
            <a:r>
              <a:rPr lang="en-GB" dirty="0" err="1"/>
              <a:t>preemption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627344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Interrupt Disables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Effectiveness/Correctness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Ineffective against multiprocessor/device parallelism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usable by kernel mode code</a:t>
            </a:r>
          </a:p>
          <a:p>
            <a:r>
              <a:rPr lang="en-US" dirty="0">
                <a:solidFill>
                  <a:srgbClr val="FF0000"/>
                </a:solidFill>
              </a:rPr>
              <a:t>Progress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Deadlock risk (if handler can block for resources)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Pretty good (assuming disables are brief)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instruction, much cheaper than system call</a:t>
            </a:r>
          </a:p>
          <a:p>
            <a:pPr lvl="1"/>
            <a:r>
              <a:rPr lang="en-US" dirty="0"/>
              <a:t>Long disables may impact system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24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Possible Solutions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Avoid shared data whenever possible</a:t>
            </a:r>
          </a:p>
          <a:p>
            <a:r>
              <a:rPr lang="en-GB" sz="2800" dirty="0"/>
              <a:t>Eliminate critical sections with atomic instructions</a:t>
            </a:r>
          </a:p>
          <a:p>
            <a:pPr lvl="1"/>
            <a:r>
              <a:rPr lang="en-GB" sz="2400" dirty="0"/>
              <a:t>Atomic (uninterruptable) read/modify/write operations</a:t>
            </a:r>
          </a:p>
          <a:p>
            <a:pPr lvl="1"/>
            <a:r>
              <a:rPr lang="en-GB" sz="2400" dirty="0"/>
              <a:t>Can be applied to 1-8 contiguous bytes</a:t>
            </a:r>
          </a:p>
          <a:p>
            <a:pPr lvl="1"/>
            <a:r>
              <a:rPr lang="en-GB" sz="2400" dirty="0"/>
              <a:t>Simple: increment/decrement, and/or/</a:t>
            </a:r>
            <a:r>
              <a:rPr lang="en-GB" sz="2400" dirty="0" err="1"/>
              <a:t>xor</a:t>
            </a:r>
            <a:endParaRPr lang="en-GB" sz="2400" dirty="0"/>
          </a:p>
          <a:p>
            <a:pPr lvl="1"/>
            <a:r>
              <a:rPr lang="en-GB" sz="2400" dirty="0"/>
              <a:t>Complex: test-and-set, exchange, compare-and-swap</a:t>
            </a:r>
          </a:p>
          <a:p>
            <a:r>
              <a:rPr lang="en-GB" sz="2800" dirty="0"/>
              <a:t>Use atomic instructions to implement locks </a:t>
            </a:r>
          </a:p>
          <a:p>
            <a:pPr lvl="1"/>
            <a:r>
              <a:rPr lang="en-GB" sz="2400" dirty="0"/>
              <a:t>Use the lock operations to protect critical sections</a:t>
            </a:r>
          </a:p>
          <a:p>
            <a:r>
              <a:rPr lang="en-GB" sz="2800" dirty="0"/>
              <a:t>We’ll cover these in more detail in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25951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Should You Use Processes?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multiple distinct programs</a:t>
            </a:r>
          </a:p>
          <a:p>
            <a:r>
              <a:rPr lang="en-GB" dirty="0"/>
              <a:t>When creation/destruction are rare events</a:t>
            </a:r>
          </a:p>
          <a:p>
            <a:r>
              <a:rPr lang="en-GB" dirty="0"/>
              <a:t>When running agents with distinct privileges</a:t>
            </a:r>
          </a:p>
          <a:p>
            <a:r>
              <a:rPr lang="en-GB" dirty="0"/>
              <a:t>When there are limited interactions and shared resources</a:t>
            </a:r>
          </a:p>
          <a:p>
            <a:r>
              <a:rPr lang="en-GB" dirty="0"/>
              <a:t>To prevent interference between executing interpreters</a:t>
            </a:r>
          </a:p>
          <a:p>
            <a:r>
              <a:rPr lang="en-GB" dirty="0"/>
              <a:t>To firewall one from failures of the other</a:t>
            </a:r>
          </a:p>
        </p:txBody>
      </p:sp>
    </p:spTree>
    <p:extLst>
      <p:ext uri="{BB962C8B-B14F-4D97-AF65-F5344CB8AC3E}">
        <p14:creationId xmlns:p14="http://schemas.microsoft.com/office/powerpoint/2010/main" val="4278261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Should You Use Threads?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parallel activities </a:t>
            </a:r>
            <a:r>
              <a:rPr lang="en-GB" u="sng" dirty="0"/>
              <a:t>in a single program</a:t>
            </a:r>
          </a:p>
          <a:p>
            <a:r>
              <a:rPr lang="en-GB" dirty="0"/>
              <a:t>When there is frequent creation and destruction</a:t>
            </a:r>
          </a:p>
          <a:p>
            <a:r>
              <a:rPr lang="en-GB" dirty="0"/>
              <a:t>When all can run with same privileges</a:t>
            </a:r>
          </a:p>
          <a:p>
            <a:r>
              <a:rPr lang="en-GB" dirty="0"/>
              <a:t>When they need to share resources</a:t>
            </a:r>
          </a:p>
          <a:p>
            <a:r>
              <a:rPr lang="en-GB" dirty="0"/>
              <a:t>When they exchange many messages/signals</a:t>
            </a:r>
          </a:p>
          <a:p>
            <a:r>
              <a:rPr lang="en-GB" dirty="0"/>
              <a:t>When you don’t need to protect them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0281652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Processes vs. Threads – Trade-offs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use multiple processes</a:t>
            </a:r>
          </a:p>
          <a:p>
            <a:pPr lvl="1"/>
            <a:r>
              <a:rPr lang="en-GB" dirty="0"/>
              <a:t>Your application may run much more slowly</a:t>
            </a:r>
          </a:p>
          <a:p>
            <a:pPr lvl="1"/>
            <a:r>
              <a:rPr lang="en-GB" dirty="0"/>
              <a:t>It may be difficult to share some resources</a:t>
            </a:r>
          </a:p>
          <a:p>
            <a:r>
              <a:rPr lang="en-GB" dirty="0"/>
              <a:t>If you use multiple threads</a:t>
            </a:r>
          </a:p>
          <a:p>
            <a:pPr lvl="1"/>
            <a:r>
              <a:rPr lang="en-GB" dirty="0"/>
              <a:t>You will have to create and manage them</a:t>
            </a:r>
          </a:p>
          <a:p>
            <a:pPr lvl="1"/>
            <a:r>
              <a:rPr lang="en-GB" dirty="0"/>
              <a:t>You will have serialize resource use</a:t>
            </a:r>
          </a:p>
          <a:p>
            <a:pPr lvl="1"/>
            <a:r>
              <a:rPr lang="en-GB" dirty="0"/>
              <a:t>Your program will be more complex to write</a:t>
            </a:r>
          </a:p>
          <a:p>
            <a:r>
              <a:rPr lang="en-GB" dirty="0"/>
              <a:t>TANSTAAFL</a:t>
            </a:r>
          </a:p>
        </p:txBody>
      </p:sp>
    </p:spTree>
    <p:extLst>
      <p:ext uri="{BB962C8B-B14F-4D97-AF65-F5344CB8AC3E}">
        <p14:creationId xmlns:p14="http://schemas.microsoft.com/office/powerpoint/2010/main" val="10463984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State and Thread Stacks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Each thread has its own registers, PS, PC</a:t>
            </a:r>
          </a:p>
          <a:p>
            <a:r>
              <a:rPr lang="en-GB" dirty="0"/>
              <a:t>Each thread must have its own stack area</a:t>
            </a:r>
          </a:p>
          <a:p>
            <a:r>
              <a:rPr lang="en-GB" dirty="0"/>
              <a:t>Maximum stack size specified when thread is created</a:t>
            </a:r>
          </a:p>
          <a:p>
            <a:pPr lvl="1"/>
            <a:r>
              <a:rPr lang="en-GB" dirty="0"/>
              <a:t>A process can contain many threads</a:t>
            </a:r>
          </a:p>
          <a:p>
            <a:pPr lvl="1"/>
            <a:r>
              <a:rPr lang="en-GB" dirty="0"/>
              <a:t>They cannot all grow towards a single hole</a:t>
            </a:r>
          </a:p>
          <a:p>
            <a:pPr lvl="1"/>
            <a:r>
              <a:rPr lang="en-GB" dirty="0"/>
              <a:t>Thread creator must know max required stack size</a:t>
            </a:r>
          </a:p>
          <a:p>
            <a:pPr lvl="1"/>
            <a:r>
              <a:rPr lang="en-GB" dirty="0"/>
              <a:t>Stack space must be reclaimed when thread exits</a:t>
            </a:r>
          </a:p>
          <a:p>
            <a:r>
              <a:rPr lang="en-GB" dirty="0"/>
              <a:t>Procedure linkage conventions are unchanged</a:t>
            </a:r>
          </a:p>
        </p:txBody>
      </p:sp>
    </p:spTree>
    <p:extLst>
      <p:ext uri="{BB962C8B-B14F-4D97-AF65-F5344CB8AC3E}">
        <p14:creationId xmlns:p14="http://schemas.microsoft.com/office/powerpoint/2010/main" val="23328714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69958</TotalTime>
  <Words>3108</Words>
  <Application>Microsoft Macintosh PowerPoint</Application>
  <PresentationFormat>On-screen Show (4:3)</PresentationFormat>
  <Paragraphs>572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ＭＳ Ｐゴシック</vt:lpstr>
      <vt:lpstr>Arial</vt:lpstr>
      <vt:lpstr>Calibri</vt:lpstr>
      <vt:lpstr>Courier New</vt:lpstr>
      <vt:lpstr>Lucida Grande</vt:lpstr>
      <vt:lpstr>Symbol</vt:lpstr>
      <vt:lpstr>Times New Roman</vt:lpstr>
      <vt:lpstr>Default Theme</vt:lpstr>
      <vt:lpstr>Operating System Principles: Threads, IPC, and Synchronization CS 111 Operating Systems  Peter Reiher </vt:lpstr>
      <vt:lpstr>Outline</vt:lpstr>
      <vt:lpstr>Threads</vt:lpstr>
      <vt:lpstr>Why Not Just Processes?</vt:lpstr>
      <vt:lpstr>What Is a Thread?</vt:lpstr>
      <vt:lpstr>When Should You Use Processes?</vt:lpstr>
      <vt:lpstr>When Should You Use Threads?</vt:lpstr>
      <vt:lpstr>Processes vs. Threads – Trade-offs</vt:lpstr>
      <vt:lpstr>Thread State and Thread Stacks</vt:lpstr>
      <vt:lpstr>UNIX Process Stack Space Management</vt:lpstr>
      <vt:lpstr>Thread Stack Allocation</vt:lpstr>
      <vt:lpstr>User Level Threads Vs. Kernel Threads</vt:lpstr>
      <vt:lpstr>Inter-Process Communication</vt:lpstr>
      <vt:lpstr>Goals for IPC Mechanisms</vt:lpstr>
      <vt:lpstr>OS Support For IPC</vt:lpstr>
      <vt:lpstr>IPC: Synchronous and Asynchronous</vt:lpstr>
      <vt:lpstr>Typical IPC Operations</vt:lpstr>
      <vt:lpstr>IPC: Messages vs. Streams</vt:lpstr>
      <vt:lpstr>IPC and Flow Control</vt:lpstr>
      <vt:lpstr>IPC Reliability and Robustness</vt:lpstr>
      <vt:lpstr>Reliability Options</vt:lpstr>
      <vt:lpstr>Some Styles of IPC</vt:lpstr>
      <vt:lpstr>Pipelines</vt:lpstr>
      <vt:lpstr>Sockets</vt:lpstr>
      <vt:lpstr>Mailboxes and Named Pipes</vt:lpstr>
      <vt:lpstr>Shared Memory</vt:lpstr>
      <vt:lpstr>Synchronization</vt:lpstr>
      <vt:lpstr>The Benefits of Parallelism</vt:lpstr>
      <vt:lpstr>Why Is There a Problem?</vt:lpstr>
      <vt:lpstr>Synchronization Problems</vt:lpstr>
      <vt:lpstr>Race Conditions</vt:lpstr>
      <vt:lpstr>Non-Deterministic Execution</vt:lpstr>
      <vt:lpstr>What Is “Synchronization”?</vt:lpstr>
      <vt:lpstr>The Critical Section Problem</vt:lpstr>
      <vt:lpstr>Reentrant &amp; MultiThread-safe Code</vt:lpstr>
      <vt:lpstr>Critical Section Example 1:  Updating a File</vt:lpstr>
      <vt:lpstr>Critical Section Example 2: Re-entrant Signals</vt:lpstr>
      <vt:lpstr>Critical Section Example 3:   Multithreaded Banking Code</vt:lpstr>
      <vt:lpstr>Even A Single Instruction Can  Contain a Critical Section</vt:lpstr>
      <vt:lpstr>Why Is This a Critical Section?</vt:lpstr>
      <vt:lpstr>These Kinds of Interleavings  Seem Pretty Unlikely</vt:lpstr>
      <vt:lpstr>Critical Sections and Mutual Exclusion</vt:lpstr>
      <vt:lpstr>One Solution: Interrupt Disables</vt:lpstr>
      <vt:lpstr>What Happens During an Interrupt?</vt:lpstr>
      <vt:lpstr>Preventing Preemption</vt:lpstr>
      <vt:lpstr>Downsides of Disabling Interrupts</vt:lpstr>
      <vt:lpstr>Interrupts and Resource Allocation</vt:lpstr>
      <vt:lpstr>Interrupts – When To Disable Them</vt:lpstr>
      <vt:lpstr>Be Careful With Interrupts</vt:lpstr>
      <vt:lpstr>Evaluating Interrupt Disables</vt:lpstr>
      <vt:lpstr>Other Possible Solutions</vt:lpstr>
    </vt:vector>
  </TitlesOfParts>
  <Company>UCLA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95</cp:revision>
  <cp:lastPrinted>2018-01-17T03:59:26Z</cp:lastPrinted>
  <dcterms:created xsi:type="dcterms:W3CDTF">2017-09-26T17:46:42Z</dcterms:created>
  <dcterms:modified xsi:type="dcterms:W3CDTF">2018-01-22T20:15:46Z</dcterms:modified>
</cp:coreProperties>
</file>