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73" r:id="rId6"/>
    <p:sldId id="274" r:id="rId7"/>
    <p:sldId id="275" r:id="rId8"/>
    <p:sldId id="276" r:id="rId9"/>
    <p:sldId id="260" r:id="rId10"/>
    <p:sldId id="261" r:id="rId11"/>
    <p:sldId id="262" r:id="rId12"/>
    <p:sldId id="277" r:id="rId13"/>
    <p:sldId id="263" r:id="rId14"/>
    <p:sldId id="264" r:id="rId15"/>
    <p:sldId id="265" r:id="rId16"/>
    <p:sldId id="266" r:id="rId17"/>
    <p:sldId id="267" r:id="rId18"/>
    <p:sldId id="268" r:id="rId19"/>
    <p:sldId id="269" r:id="rId20"/>
    <p:sldId id="270" r:id="rId21"/>
    <p:sldId id="271" r:id="rId22"/>
    <p:sldId id="272" r:id="rId23"/>
  </p:sldIdLst>
  <p:sldSz cx="9144000" cy="5143500" type="screen16x9"/>
  <p:notesSz cx="6858000" cy="9144000"/>
  <p:embeddedFontLs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378"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715267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Hotel Booking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r" rtl="0">
              <a:spcBef>
                <a:spcPts val="0"/>
              </a:spcBef>
              <a:spcAft>
                <a:spcPts val="0"/>
              </a:spcAft>
              <a:buSzPts val="5200"/>
              <a:buNone/>
            </a:pPr>
            <a:r>
              <a:rPr lang="en-IN" sz="1600" b="1" dirty="0" smtClean="0">
                <a:solidFill>
                  <a:schemeClr val="lt1"/>
                </a:solidFill>
                <a:latin typeface="Montserrat"/>
                <a:ea typeface="Montserrat"/>
                <a:cs typeface="Montserrat"/>
                <a:sym typeface="Montserrat"/>
              </a:rPr>
              <a:t>- Lawrence Dhar</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ADR (Average Daily Rate)</a:t>
            </a:r>
            <a:endParaRPr lang="en-IN" dirty="0"/>
          </a:p>
        </p:txBody>
      </p:sp>
      <p:sp>
        <p:nvSpPr>
          <p:cNvPr id="3" name="Text Placeholder 2"/>
          <p:cNvSpPr>
            <a:spLocks noGrp="1"/>
          </p:cNvSpPr>
          <p:nvPr>
            <p:ph type="body" idx="1"/>
          </p:nvPr>
        </p:nvSpPr>
        <p:spPr>
          <a:xfrm>
            <a:off x="215570" y="1114642"/>
            <a:ext cx="2728680" cy="3416400"/>
          </a:xfrm>
        </p:spPr>
        <p:txBody>
          <a:bodyPr/>
          <a:lstStyle/>
          <a:p>
            <a:pPr marL="114300" indent="0">
              <a:buNone/>
            </a:pPr>
            <a:r>
              <a:rPr lang="en-IN" sz="800" dirty="0">
                <a:solidFill>
                  <a:schemeClr val="bg1"/>
                </a:solidFill>
              </a:rPr>
              <a:t>ADR is a KPI that shows hotels average revenue per occupied room per day. As it doesn’t include empty rooms, we can use it to compare hotel performance and revenue to previous periods, thus forecasting seasonal trends better</a:t>
            </a:r>
            <a:r>
              <a:rPr lang="en-IN" sz="800" dirty="0" smtClean="0">
                <a:solidFill>
                  <a:schemeClr val="bg1"/>
                </a:solidFill>
              </a:rPr>
              <a:t>.</a:t>
            </a:r>
          </a:p>
          <a:p>
            <a:pPr marL="114300" indent="0">
              <a:buNone/>
            </a:pPr>
            <a:endParaRPr lang="en-IN" sz="800" dirty="0" smtClean="0">
              <a:solidFill>
                <a:schemeClr val="bg1"/>
              </a:solidFill>
            </a:endParaRPr>
          </a:p>
          <a:p>
            <a:pPr marL="114300" indent="0">
              <a:buNone/>
            </a:pPr>
            <a:endParaRPr lang="en-IN" sz="800" dirty="0" smtClean="0">
              <a:solidFill>
                <a:schemeClr val="bg1"/>
              </a:solidFill>
            </a:endParaRPr>
          </a:p>
          <a:p>
            <a:pPr marL="114300" indent="0">
              <a:buNone/>
            </a:pPr>
            <a:endParaRPr lang="en-IN" sz="800" dirty="0">
              <a:solidFill>
                <a:schemeClr val="bg1"/>
              </a:solidFill>
            </a:endParaRPr>
          </a:p>
          <a:p>
            <a:pPr marL="114300" indent="0">
              <a:buNone/>
            </a:pPr>
            <a:endParaRPr lang="en-IN" sz="800" dirty="0">
              <a:solidFill>
                <a:schemeClr val="bg1"/>
              </a:solidFill>
            </a:endParaRPr>
          </a:p>
          <a:p>
            <a:pPr marL="114300" indent="0">
              <a:buNone/>
            </a:pPr>
            <a:r>
              <a:rPr lang="en-IN" sz="800" b="1" dirty="0" smtClean="0">
                <a:solidFill>
                  <a:schemeClr val="bg1"/>
                </a:solidFill>
              </a:rPr>
              <a:t>ADR=room</a:t>
            </a:r>
            <a:r>
              <a:rPr lang="en-IN" sz="800" b="1" dirty="0">
                <a:solidFill>
                  <a:schemeClr val="bg1"/>
                </a:solidFill>
              </a:rPr>
              <a:t> </a:t>
            </a:r>
            <a:r>
              <a:rPr lang="en-IN" sz="800" b="1" dirty="0" smtClean="0">
                <a:solidFill>
                  <a:schemeClr val="bg1"/>
                </a:solidFill>
              </a:rPr>
              <a:t>revenue/total</a:t>
            </a:r>
            <a:r>
              <a:rPr lang="en-IN" sz="800" b="1" dirty="0">
                <a:solidFill>
                  <a:schemeClr val="bg1"/>
                </a:solidFill>
              </a:rPr>
              <a:t> no of rooms sold</a:t>
            </a:r>
            <a:endParaRPr lang="en-IN" sz="800" dirty="0">
              <a:solidFill>
                <a:schemeClr val="bg1"/>
              </a:solidFill>
            </a:endParaRPr>
          </a:p>
          <a:p>
            <a:pPr marL="114300" indent="0">
              <a:buNone/>
            </a:pPr>
            <a:endParaRPr lang="en-IN" sz="800" dirty="0" smtClean="0">
              <a:solidFill>
                <a:schemeClr val="bg1"/>
              </a:solidFill>
            </a:endParaRPr>
          </a:p>
          <a:p>
            <a:pPr marL="114300" indent="0">
              <a:buNone/>
            </a:pPr>
            <a:r>
              <a:rPr lang="en-IN" sz="800" dirty="0" smtClean="0">
                <a:solidFill>
                  <a:schemeClr val="bg1"/>
                </a:solidFill>
              </a:rPr>
              <a:t>We</a:t>
            </a:r>
            <a:r>
              <a:rPr lang="en-IN" sz="800" dirty="0">
                <a:solidFill>
                  <a:schemeClr val="bg1"/>
                </a:solidFill>
              </a:rPr>
              <a:t> can see the we have a higher ADR in the middle of the year (</a:t>
            </a:r>
            <a:r>
              <a:rPr lang="en-IN" sz="800" dirty="0" smtClean="0">
                <a:solidFill>
                  <a:schemeClr val="bg1"/>
                </a:solidFill>
              </a:rPr>
              <a:t>i.e.</a:t>
            </a:r>
            <a:r>
              <a:rPr lang="en-IN" sz="800" dirty="0">
                <a:solidFill>
                  <a:schemeClr val="bg1"/>
                </a:solidFill>
              </a:rPr>
              <a:t> July, August) and </a:t>
            </a:r>
            <a:r>
              <a:rPr lang="en-IN" sz="800" dirty="0" smtClean="0">
                <a:solidFill>
                  <a:schemeClr val="bg1"/>
                </a:solidFill>
              </a:rPr>
              <a:t>lowers</a:t>
            </a:r>
            <a:r>
              <a:rPr lang="en-IN" sz="800" dirty="0">
                <a:solidFill>
                  <a:schemeClr val="bg1"/>
                </a:solidFill>
              </a:rPr>
              <a:t> down </a:t>
            </a:r>
            <a:endParaRPr lang="en-IN" sz="800" dirty="0" smtClean="0">
              <a:solidFill>
                <a:schemeClr val="bg1"/>
              </a:solidFill>
            </a:endParaRPr>
          </a:p>
          <a:p>
            <a:pPr marL="114300" indent="0">
              <a:buNone/>
            </a:pPr>
            <a:r>
              <a:rPr lang="en-IN" sz="800" dirty="0" smtClean="0">
                <a:solidFill>
                  <a:schemeClr val="bg1"/>
                </a:solidFill>
              </a:rPr>
              <a:t>towards</a:t>
            </a:r>
            <a:r>
              <a:rPr lang="en-IN" sz="800" dirty="0">
                <a:solidFill>
                  <a:schemeClr val="bg1"/>
                </a:solidFill>
              </a:rPr>
              <a:t> the end of the year. </a:t>
            </a:r>
            <a:endParaRPr lang="en-IN" sz="800" dirty="0" smtClean="0">
              <a:solidFill>
                <a:schemeClr val="bg1"/>
              </a:solidFill>
            </a:endParaRPr>
          </a:p>
          <a:p>
            <a:pPr marL="114300" indent="0">
              <a:buNone/>
            </a:pPr>
            <a:endParaRPr lang="en-IN" sz="800" dirty="0" smtClean="0">
              <a:solidFill>
                <a:schemeClr val="bg1"/>
              </a:solidFill>
            </a:endParaRPr>
          </a:p>
          <a:p>
            <a:pPr marL="114300" indent="0">
              <a:buNone/>
            </a:pPr>
            <a:r>
              <a:rPr lang="en-IN" sz="800" dirty="0" smtClean="0">
                <a:solidFill>
                  <a:schemeClr val="bg1"/>
                </a:solidFill>
              </a:rPr>
              <a:t>But after</a:t>
            </a:r>
            <a:r>
              <a:rPr lang="en-IN" sz="800" dirty="0">
                <a:solidFill>
                  <a:schemeClr val="bg1"/>
                </a:solidFill>
              </a:rPr>
              <a:t> November again the ADR sees a </a:t>
            </a:r>
            <a:endParaRPr lang="en-IN" sz="800" dirty="0" smtClean="0">
              <a:solidFill>
                <a:schemeClr val="bg1"/>
              </a:solidFill>
            </a:endParaRPr>
          </a:p>
          <a:p>
            <a:pPr marL="114300" indent="0">
              <a:buNone/>
            </a:pPr>
            <a:r>
              <a:rPr lang="en-IN" sz="800" dirty="0" smtClean="0">
                <a:solidFill>
                  <a:schemeClr val="bg1"/>
                </a:solidFill>
              </a:rPr>
              <a:t>increasing</a:t>
            </a:r>
            <a:r>
              <a:rPr lang="en-IN" sz="800" dirty="0">
                <a:solidFill>
                  <a:schemeClr val="bg1"/>
                </a:solidFill>
              </a:rPr>
              <a:t> </a:t>
            </a:r>
            <a:r>
              <a:rPr lang="en-IN" sz="800" dirty="0" smtClean="0">
                <a:solidFill>
                  <a:schemeClr val="bg1"/>
                </a:solidFill>
              </a:rPr>
              <a:t>trend.</a:t>
            </a:r>
          </a:p>
          <a:p>
            <a:pPr marL="114300" indent="0">
              <a:buNone/>
            </a:pPr>
            <a:endParaRPr lang="en-IN" sz="800" dirty="0" smtClean="0">
              <a:solidFill>
                <a:schemeClr val="bg1"/>
              </a:solidFill>
            </a:endParaRPr>
          </a:p>
          <a:p>
            <a:pPr marL="114300" indent="0">
              <a:buNone/>
            </a:pPr>
            <a:r>
              <a:rPr lang="en-IN" sz="800" dirty="0" smtClean="0">
                <a:solidFill>
                  <a:schemeClr val="bg1"/>
                </a:solidFill>
              </a:rPr>
              <a:t>Higher</a:t>
            </a:r>
            <a:r>
              <a:rPr lang="en-IN" sz="800" dirty="0">
                <a:solidFill>
                  <a:schemeClr val="bg1"/>
                </a:solidFill>
              </a:rPr>
              <a:t> ADR means good revenue for the hotels.</a:t>
            </a:r>
          </a:p>
          <a:p>
            <a:pPr marL="114300" indent="0">
              <a:buNone/>
            </a:pPr>
            <a:endParaRPr lang="en-IN" sz="800" dirty="0" smtClean="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250" y="1089659"/>
            <a:ext cx="5840657" cy="344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617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ADP</a:t>
            </a:r>
            <a:r>
              <a:rPr lang="en-IN" sz="2400" dirty="0"/>
              <a:t> </a:t>
            </a:r>
            <a:r>
              <a:rPr lang="en-IN" sz="2400" dirty="0" smtClean="0"/>
              <a:t>(Average Daily Rate</a:t>
            </a:r>
            <a:r>
              <a:rPr lang="en-IN" sz="2400" dirty="0"/>
              <a:t/>
            </a:r>
            <a:br>
              <a:rPr lang="en-IN" sz="2400" dirty="0"/>
            </a:br>
            <a:endParaRPr lang="en-IN" sz="2400" dirty="0"/>
          </a:p>
        </p:txBody>
      </p:sp>
      <p:sp>
        <p:nvSpPr>
          <p:cNvPr id="3" name="Text Placeholder 2"/>
          <p:cNvSpPr>
            <a:spLocks noGrp="1"/>
          </p:cNvSpPr>
          <p:nvPr>
            <p:ph type="body" idx="1"/>
          </p:nvPr>
        </p:nvSpPr>
        <p:spPr>
          <a:xfrm>
            <a:off x="304080" y="1381075"/>
            <a:ext cx="3521160" cy="3416400"/>
          </a:xfrm>
        </p:spPr>
        <p:txBody>
          <a:bodyPr/>
          <a:lstStyle/>
          <a:p>
            <a:pPr marL="114300" indent="0">
              <a:buNone/>
            </a:pPr>
            <a:r>
              <a:rPr lang="en-IN" sz="800" dirty="0">
                <a:solidFill>
                  <a:schemeClr val="bg1"/>
                </a:solidFill>
              </a:rPr>
              <a:t>Average Daily Rate (ADP) = ADR / </a:t>
            </a:r>
            <a:r>
              <a:rPr lang="en-IN" sz="800" dirty="0" smtClean="0">
                <a:solidFill>
                  <a:schemeClr val="bg1"/>
                </a:solidFill>
              </a:rPr>
              <a:t>Guests</a:t>
            </a:r>
          </a:p>
          <a:p>
            <a:pPr marL="114300" indent="0">
              <a:buNone/>
            </a:pPr>
            <a:endParaRPr lang="en-IN" sz="800" dirty="0">
              <a:solidFill>
                <a:schemeClr val="bg1"/>
              </a:solidFill>
            </a:endParaRPr>
          </a:p>
          <a:p>
            <a:pPr marL="114300" indent="0">
              <a:buNone/>
            </a:pPr>
            <a:endParaRPr lang="en-IN" sz="800" dirty="0">
              <a:solidFill>
                <a:schemeClr val="bg1"/>
              </a:solidFill>
            </a:endParaRPr>
          </a:p>
          <a:p>
            <a:pPr marL="114300" indent="0">
              <a:buNone/>
            </a:pPr>
            <a:r>
              <a:rPr lang="en-IN" sz="800" dirty="0" smtClean="0">
                <a:solidFill>
                  <a:schemeClr val="bg1"/>
                </a:solidFill>
              </a:rPr>
              <a:t>The</a:t>
            </a:r>
            <a:r>
              <a:rPr lang="en-IN" sz="800" dirty="0">
                <a:solidFill>
                  <a:schemeClr val="bg1"/>
                </a:solidFill>
              </a:rPr>
              <a:t> above is a measure to calculate average price per </a:t>
            </a:r>
            <a:r>
              <a:rPr lang="en-IN" sz="800" dirty="0" smtClean="0">
                <a:solidFill>
                  <a:schemeClr val="bg1"/>
                </a:solidFill>
              </a:rPr>
              <a:t>guest.</a:t>
            </a:r>
          </a:p>
          <a:p>
            <a:pPr marL="114300" indent="0">
              <a:buNone/>
            </a:pPr>
            <a:endParaRPr lang="en-IN" sz="800" dirty="0">
              <a:solidFill>
                <a:schemeClr val="bg1"/>
              </a:solidFill>
            </a:endParaRPr>
          </a:p>
          <a:p>
            <a:pPr marL="114300" indent="0">
              <a:buNone/>
            </a:pPr>
            <a:r>
              <a:rPr lang="en-IN" sz="800" dirty="0">
                <a:solidFill>
                  <a:schemeClr val="bg1"/>
                </a:solidFill>
              </a:rPr>
              <a:t>If we see the above trend, the following inferences are made. </a:t>
            </a:r>
            <a:r>
              <a:rPr lang="en-IN" sz="800" dirty="0" smtClean="0">
                <a:solidFill>
                  <a:schemeClr val="bg1"/>
                </a:solidFill>
              </a:rPr>
              <a:t>The      </a:t>
            </a:r>
            <a:r>
              <a:rPr lang="en-IN" sz="800" dirty="0">
                <a:solidFill>
                  <a:schemeClr val="bg1"/>
                </a:solidFill>
              </a:rPr>
              <a:t> Resort hotel sees peek in price for each guest in August and then </a:t>
            </a:r>
            <a:r>
              <a:rPr lang="en-IN" sz="800" dirty="0" err="1" smtClean="0">
                <a:solidFill>
                  <a:schemeClr val="bg1"/>
                </a:solidFill>
              </a:rPr>
              <a:t>seesa</a:t>
            </a:r>
            <a:r>
              <a:rPr lang="en-IN" sz="800" dirty="0">
                <a:solidFill>
                  <a:schemeClr val="bg1"/>
                </a:solidFill>
              </a:rPr>
              <a:t> continuous fall.</a:t>
            </a:r>
          </a:p>
          <a:p>
            <a:pPr marL="114300" indent="0">
              <a:buNone/>
            </a:pPr>
            <a:endParaRPr lang="en-IN" sz="800" dirty="0">
              <a:solidFill>
                <a:schemeClr val="bg1"/>
              </a:solidFill>
            </a:endParaRPr>
          </a:p>
          <a:p>
            <a:pPr marL="114300" indent="0">
              <a:buNone/>
            </a:pPr>
            <a:r>
              <a:rPr lang="en-IN" sz="800" dirty="0">
                <a:solidFill>
                  <a:schemeClr val="bg1"/>
                </a:solidFill>
              </a:rPr>
              <a:t>On the other hand City hotel sees slight price hike September and </a:t>
            </a:r>
            <a:r>
              <a:rPr lang="en-IN" sz="800" dirty="0" smtClean="0">
                <a:solidFill>
                  <a:schemeClr val="bg1"/>
                </a:solidFill>
              </a:rPr>
              <a:t>May.</a:t>
            </a:r>
          </a:p>
          <a:p>
            <a:pPr marL="114300" indent="0">
              <a:buNone/>
            </a:pPr>
            <a:r>
              <a:rPr lang="en-IN" sz="800" dirty="0" smtClean="0">
                <a:solidFill>
                  <a:schemeClr val="bg1"/>
                </a:solidFill>
              </a:rPr>
              <a:t>Overall</a:t>
            </a:r>
            <a:r>
              <a:rPr lang="en-IN" sz="800" dirty="0">
                <a:solidFill>
                  <a:schemeClr val="bg1"/>
                </a:solidFill>
              </a:rPr>
              <a:t> we can say that prices of Resort hotel are higher as compared </a:t>
            </a:r>
            <a:r>
              <a:rPr lang="en-IN" sz="800" dirty="0" smtClean="0">
                <a:solidFill>
                  <a:schemeClr val="bg1"/>
                </a:solidFill>
              </a:rPr>
              <a:t> to</a:t>
            </a:r>
            <a:r>
              <a:rPr lang="en-IN" sz="800" dirty="0">
                <a:solidFill>
                  <a:schemeClr val="bg1"/>
                </a:solidFill>
              </a:rPr>
              <a:t> City hotel. </a:t>
            </a:r>
          </a:p>
          <a:p>
            <a:pPr marL="114300" indent="0">
              <a:buNone/>
            </a:pPr>
            <a:endParaRPr lang="en-IN" sz="800" dirty="0" smtClean="0">
              <a:solidFill>
                <a:schemeClr val="bg1"/>
              </a:solidFill>
            </a:endParaRPr>
          </a:p>
          <a:p>
            <a:pPr marL="114300" indent="0">
              <a:buNone/>
            </a:pPr>
            <a:r>
              <a:rPr lang="en-IN" sz="800" dirty="0" smtClean="0">
                <a:solidFill>
                  <a:schemeClr val="bg1"/>
                </a:solidFill>
              </a:rPr>
              <a:t>Also</a:t>
            </a:r>
            <a:r>
              <a:rPr lang="en-IN" sz="800" dirty="0">
                <a:solidFill>
                  <a:schemeClr val="bg1"/>
                </a:solidFill>
              </a:rPr>
              <a:t> City hotel prices remain almost constant throughout the year. </a:t>
            </a:r>
          </a:p>
          <a:p>
            <a:pPr marL="114300" indent="0">
              <a:buNone/>
            </a:pPr>
            <a:endParaRPr lang="en-IN" sz="800"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820" y="1234439"/>
            <a:ext cx="5030153" cy="321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605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Questions</a:t>
            </a:r>
            <a:endParaRPr lang="en-IN" sz="2000" dirty="0"/>
          </a:p>
        </p:txBody>
      </p:sp>
      <p:sp>
        <p:nvSpPr>
          <p:cNvPr id="3" name="Text Placeholder 2"/>
          <p:cNvSpPr>
            <a:spLocks noGrp="1"/>
          </p:cNvSpPr>
          <p:nvPr>
            <p:ph type="body" idx="1"/>
          </p:nvPr>
        </p:nvSpPr>
        <p:spPr/>
        <p:txBody>
          <a:bodyPr/>
          <a:lstStyle/>
          <a:p>
            <a:pPr marL="114300" indent="0">
              <a:buNone/>
            </a:pPr>
            <a:r>
              <a:rPr lang="en-IN" sz="1200" dirty="0">
                <a:solidFill>
                  <a:schemeClr val="bg1"/>
                </a:solidFill>
              </a:rPr>
              <a:t>Q1)  Which is the popular of both the hotels?</a:t>
            </a:r>
          </a:p>
          <a:p>
            <a:pPr marL="114300" indent="0">
              <a:buNone/>
            </a:pPr>
            <a:r>
              <a:rPr lang="en-IN" sz="1200" dirty="0" smtClean="0">
                <a:solidFill>
                  <a:schemeClr val="bg1"/>
                </a:solidFill>
              </a:rPr>
              <a:t>Q2</a:t>
            </a:r>
            <a:r>
              <a:rPr lang="en-IN" sz="1200" dirty="0">
                <a:solidFill>
                  <a:schemeClr val="bg1"/>
                </a:solidFill>
              </a:rPr>
              <a:t>)  Are bookings more compared to cancellations?</a:t>
            </a:r>
          </a:p>
          <a:p>
            <a:pPr marL="114300" indent="0">
              <a:buNone/>
            </a:pPr>
            <a:r>
              <a:rPr lang="en-IN" sz="1200" dirty="0" smtClean="0">
                <a:solidFill>
                  <a:schemeClr val="bg1"/>
                </a:solidFill>
              </a:rPr>
              <a:t>Q3</a:t>
            </a:r>
            <a:r>
              <a:rPr lang="en-IN" sz="1200" dirty="0">
                <a:solidFill>
                  <a:schemeClr val="bg1"/>
                </a:solidFill>
              </a:rPr>
              <a:t>)  What is the total cancellation for both the hotels and which hotel has higher cancellation rate?</a:t>
            </a:r>
          </a:p>
          <a:p>
            <a:pPr marL="114300" indent="0">
              <a:buNone/>
            </a:pPr>
            <a:r>
              <a:rPr lang="en-IN" sz="1200" dirty="0" smtClean="0">
                <a:solidFill>
                  <a:schemeClr val="bg1"/>
                </a:solidFill>
              </a:rPr>
              <a:t>Q4</a:t>
            </a:r>
            <a:r>
              <a:rPr lang="en-IN" sz="1200" dirty="0">
                <a:solidFill>
                  <a:schemeClr val="bg1"/>
                </a:solidFill>
              </a:rPr>
              <a:t>)  What is the preferred duration for stay in the hotels?</a:t>
            </a:r>
          </a:p>
          <a:p>
            <a:pPr marL="114300" indent="0">
              <a:buNone/>
            </a:pPr>
            <a:r>
              <a:rPr lang="en-IN" sz="1200" dirty="0" smtClean="0">
                <a:solidFill>
                  <a:schemeClr val="bg1"/>
                </a:solidFill>
              </a:rPr>
              <a:t>Q5</a:t>
            </a:r>
            <a:r>
              <a:rPr lang="en-IN" sz="1200" dirty="0">
                <a:solidFill>
                  <a:schemeClr val="bg1"/>
                </a:solidFill>
              </a:rPr>
              <a:t>)  Which hotel has highest chance of guests repeating their stay?</a:t>
            </a:r>
          </a:p>
          <a:p>
            <a:pPr marL="114300" indent="0">
              <a:buNone/>
            </a:pPr>
            <a:r>
              <a:rPr lang="en-IN" sz="1200" dirty="0" smtClean="0">
                <a:solidFill>
                  <a:schemeClr val="bg1"/>
                </a:solidFill>
              </a:rPr>
              <a:t>Q6</a:t>
            </a:r>
            <a:r>
              <a:rPr lang="en-IN" sz="1200" dirty="0">
                <a:solidFill>
                  <a:schemeClr val="bg1"/>
                </a:solidFill>
              </a:rPr>
              <a:t>)  Which of the distribution channels should the hotels prefer?</a:t>
            </a:r>
          </a:p>
          <a:p>
            <a:pPr marL="114300" indent="0">
              <a:buNone/>
            </a:pPr>
            <a:r>
              <a:rPr lang="en-IN" sz="1200" dirty="0" smtClean="0">
                <a:solidFill>
                  <a:schemeClr val="bg1"/>
                </a:solidFill>
              </a:rPr>
              <a:t>Q7</a:t>
            </a:r>
            <a:r>
              <a:rPr lang="en-IN" sz="1200" dirty="0">
                <a:solidFill>
                  <a:schemeClr val="bg1"/>
                </a:solidFill>
              </a:rPr>
              <a:t>)  What is the classification of guest arriving the hotel?</a:t>
            </a:r>
          </a:p>
          <a:p>
            <a:pPr marL="114300" indent="0">
              <a:buNone/>
            </a:pPr>
            <a:r>
              <a:rPr lang="en-IN" sz="1200" dirty="0" smtClean="0">
                <a:solidFill>
                  <a:schemeClr val="bg1"/>
                </a:solidFill>
              </a:rPr>
              <a:t>Q8</a:t>
            </a:r>
            <a:r>
              <a:rPr lang="en-IN" sz="1200" dirty="0">
                <a:solidFill>
                  <a:schemeClr val="bg1"/>
                </a:solidFill>
              </a:rPr>
              <a:t>)  Which are the countries the hotels receive most guests from?</a:t>
            </a:r>
          </a:p>
          <a:p>
            <a:pPr marL="114300" indent="0">
              <a:buNone/>
            </a:pPr>
            <a:r>
              <a:rPr lang="en-IN" sz="1200" dirty="0" smtClean="0">
                <a:solidFill>
                  <a:schemeClr val="bg1"/>
                </a:solidFill>
              </a:rPr>
              <a:t>Q9</a:t>
            </a:r>
            <a:r>
              <a:rPr lang="en-IN" sz="1200" dirty="0">
                <a:solidFill>
                  <a:schemeClr val="bg1"/>
                </a:solidFill>
              </a:rPr>
              <a:t>)  Which are the busiest months for the hotel?</a:t>
            </a:r>
          </a:p>
          <a:p>
            <a:pPr marL="114300" indent="0">
              <a:buNone/>
            </a:pPr>
            <a:r>
              <a:rPr lang="en-IN" sz="1200" dirty="0" smtClean="0">
                <a:solidFill>
                  <a:schemeClr val="bg1"/>
                </a:solidFill>
              </a:rPr>
              <a:t>Q10</a:t>
            </a:r>
            <a:r>
              <a:rPr lang="en-IN" sz="1200" dirty="0">
                <a:solidFill>
                  <a:schemeClr val="bg1"/>
                </a:solidFill>
              </a:rPr>
              <a:t>) Which has been the busiest of years for both the hotels?</a:t>
            </a:r>
          </a:p>
          <a:p>
            <a:pPr marL="114300" indent="0">
              <a:buNone/>
            </a:pPr>
            <a:r>
              <a:rPr lang="en-IN" sz="1200" dirty="0" smtClean="0">
                <a:solidFill>
                  <a:schemeClr val="bg1"/>
                </a:solidFill>
              </a:rPr>
              <a:t>Q11</a:t>
            </a:r>
            <a:r>
              <a:rPr lang="en-IN" sz="1200" dirty="0">
                <a:solidFill>
                  <a:schemeClr val="bg1"/>
                </a:solidFill>
              </a:rPr>
              <a:t>) Which rooms are the most utilized in both the hotels?</a:t>
            </a:r>
          </a:p>
          <a:p>
            <a:pPr marL="114300" indent="0">
              <a:buNone/>
            </a:pPr>
            <a:r>
              <a:rPr lang="en-IN" sz="1200" dirty="0" smtClean="0">
                <a:solidFill>
                  <a:schemeClr val="bg1"/>
                </a:solidFill>
              </a:rPr>
              <a:t>Q12</a:t>
            </a:r>
            <a:r>
              <a:rPr lang="en-IN" sz="1200" dirty="0">
                <a:solidFill>
                  <a:schemeClr val="bg1"/>
                </a:solidFill>
              </a:rPr>
              <a:t>) What is the most preferred meal choice opted by guests at the time of booking for both the hotels?</a:t>
            </a:r>
          </a:p>
          <a:p>
            <a:pPr marL="114300" indent="0">
              <a:buNone/>
            </a:pPr>
            <a:r>
              <a:rPr lang="en-IN" sz="1200" dirty="0" smtClean="0">
                <a:solidFill>
                  <a:schemeClr val="bg1"/>
                </a:solidFill>
              </a:rPr>
              <a:t>Q13</a:t>
            </a:r>
            <a:r>
              <a:rPr lang="en-IN" sz="1200" dirty="0">
                <a:solidFill>
                  <a:schemeClr val="bg1"/>
                </a:solidFill>
              </a:rPr>
              <a:t>) Which of the hotels guests demand special requests?</a:t>
            </a:r>
          </a:p>
          <a:p>
            <a:pPr marL="114300" indent="0">
              <a:buNone/>
            </a:pPr>
            <a:endParaRPr lang="en-IN" sz="1200" dirty="0">
              <a:solidFill>
                <a:schemeClr val="bg1"/>
              </a:solidFill>
            </a:endParaRPr>
          </a:p>
        </p:txBody>
      </p:sp>
    </p:spTree>
    <p:extLst>
      <p:ext uri="{BB962C8B-B14F-4D97-AF65-F5344CB8AC3E}">
        <p14:creationId xmlns:p14="http://schemas.microsoft.com/office/powerpoint/2010/main" val="3651945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smtClean="0"/>
              <a:t>Popularity</a:t>
            </a:r>
            <a:endParaRPr lang="en-IN" sz="1800" dirty="0"/>
          </a:p>
        </p:txBody>
      </p:sp>
      <p:sp>
        <p:nvSpPr>
          <p:cNvPr id="3" name="Text Placeholder 2"/>
          <p:cNvSpPr>
            <a:spLocks noGrp="1"/>
          </p:cNvSpPr>
          <p:nvPr>
            <p:ph type="body" idx="1"/>
          </p:nvPr>
        </p:nvSpPr>
        <p:spPr>
          <a:xfrm>
            <a:off x="311700" y="3880485"/>
            <a:ext cx="8626560" cy="688390"/>
          </a:xfrm>
        </p:spPr>
        <p:txBody>
          <a:bodyPr/>
          <a:lstStyle/>
          <a:p>
            <a:pPr marL="114300" indent="0">
              <a:buNone/>
            </a:pPr>
            <a:r>
              <a:rPr lang="en-IN" dirty="0" smtClean="0">
                <a:solidFill>
                  <a:schemeClr val="bg1"/>
                </a:solidFill>
              </a:rPr>
              <a:t>    The occupancy percentage shows City Hotel to be a popular destination.</a:t>
            </a:r>
            <a:endParaRPr lang="en-IN"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8" y="1156335"/>
            <a:ext cx="42767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982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smtClean="0"/>
              <a:t>Cancellations</a:t>
            </a:r>
            <a:endParaRPr lang="en-IN" sz="1800" dirty="0"/>
          </a:p>
        </p:txBody>
      </p:sp>
      <p:sp>
        <p:nvSpPr>
          <p:cNvPr id="3" name="Text Placeholder 2"/>
          <p:cNvSpPr>
            <a:spLocks noGrp="1"/>
          </p:cNvSpPr>
          <p:nvPr>
            <p:ph type="body" idx="1"/>
          </p:nvPr>
        </p:nvSpPr>
        <p:spPr>
          <a:xfrm>
            <a:off x="311700" y="3967163"/>
            <a:ext cx="8557980" cy="601712"/>
          </a:xfrm>
        </p:spPr>
        <p:txBody>
          <a:bodyPr/>
          <a:lstStyle/>
          <a:p>
            <a:pPr marL="114300" indent="0">
              <a:buNone/>
            </a:pPr>
            <a:r>
              <a:rPr lang="en-IN" dirty="0" smtClean="0">
                <a:solidFill>
                  <a:schemeClr val="bg1"/>
                </a:solidFill>
              </a:rPr>
              <a:t>                      City Hotel guests cancel rooms more frequently.</a:t>
            </a:r>
            <a:endParaRPr lang="en-IN"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665" y="1099185"/>
            <a:ext cx="27241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947738"/>
            <a:ext cx="68294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895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Preferred Duration of stay</a:t>
            </a:r>
            <a:endParaRPr lang="en-IN" sz="2000" dirty="0"/>
          </a:p>
        </p:txBody>
      </p:sp>
      <p:sp>
        <p:nvSpPr>
          <p:cNvPr id="3" name="Text Placeholder 2"/>
          <p:cNvSpPr>
            <a:spLocks noGrp="1"/>
          </p:cNvSpPr>
          <p:nvPr>
            <p:ph type="body" idx="1"/>
          </p:nvPr>
        </p:nvSpPr>
        <p:spPr>
          <a:xfrm>
            <a:off x="311700" y="4105274"/>
            <a:ext cx="8321760" cy="463600"/>
          </a:xfrm>
        </p:spPr>
        <p:txBody>
          <a:bodyPr/>
          <a:lstStyle/>
          <a:p>
            <a:pPr marL="114300" indent="0">
              <a:buNone/>
            </a:pPr>
            <a:r>
              <a:rPr lang="en-IN" dirty="0" smtClean="0">
                <a:solidFill>
                  <a:schemeClr val="bg1"/>
                </a:solidFill>
              </a:rPr>
              <a:t>                              Guest mostly prefer </a:t>
            </a:r>
            <a:r>
              <a:rPr lang="en-IN" dirty="0" err="1" smtClean="0">
                <a:solidFill>
                  <a:schemeClr val="bg1"/>
                </a:solidFill>
              </a:rPr>
              <a:t>upto</a:t>
            </a:r>
            <a:r>
              <a:rPr lang="en-IN" dirty="0" smtClean="0">
                <a:solidFill>
                  <a:schemeClr val="bg1"/>
                </a:solidFill>
              </a:rPr>
              <a:t> 4 nights package.</a:t>
            </a:r>
            <a:endParaRPr lang="en-IN"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64868"/>
            <a:ext cx="5038724" cy="294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835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Regular Guests</a:t>
            </a:r>
            <a:endParaRPr lang="en-IN" sz="2000" dirty="0"/>
          </a:p>
        </p:txBody>
      </p:sp>
      <p:sp>
        <p:nvSpPr>
          <p:cNvPr id="3" name="Text Placeholder 2"/>
          <p:cNvSpPr>
            <a:spLocks noGrp="1"/>
          </p:cNvSpPr>
          <p:nvPr>
            <p:ph type="body" idx="1"/>
          </p:nvPr>
        </p:nvSpPr>
        <p:spPr>
          <a:xfrm>
            <a:off x="311700" y="4046219"/>
            <a:ext cx="8245560" cy="522655"/>
          </a:xfrm>
        </p:spPr>
        <p:txBody>
          <a:bodyPr/>
          <a:lstStyle/>
          <a:p>
            <a:pPr marL="114300" indent="0">
              <a:buNone/>
            </a:pPr>
            <a:r>
              <a:rPr lang="en-IN" dirty="0" smtClean="0">
                <a:solidFill>
                  <a:schemeClr val="bg1"/>
                </a:solidFill>
              </a:rPr>
              <a:t>                                   Guests seem to revisit Resort Hotel more.</a:t>
            </a:r>
            <a:endParaRPr lang="en-IN" dirty="0">
              <a:solidFill>
                <a:schemeClr val="bg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120" y="1302339"/>
            <a:ext cx="5976938" cy="266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05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Distribution Channels</a:t>
            </a:r>
            <a:endParaRPr lang="en-IN" sz="2000" dirty="0"/>
          </a:p>
        </p:txBody>
      </p:sp>
      <p:sp>
        <p:nvSpPr>
          <p:cNvPr id="3" name="Text Placeholder 2"/>
          <p:cNvSpPr>
            <a:spLocks noGrp="1"/>
          </p:cNvSpPr>
          <p:nvPr>
            <p:ph type="body" idx="1"/>
          </p:nvPr>
        </p:nvSpPr>
        <p:spPr>
          <a:xfrm>
            <a:off x="311700" y="4046220"/>
            <a:ext cx="8375100" cy="522654"/>
          </a:xfrm>
        </p:spPr>
        <p:txBody>
          <a:bodyPr/>
          <a:lstStyle/>
          <a:p>
            <a:pPr marL="114300" indent="0">
              <a:buNone/>
            </a:pPr>
            <a:r>
              <a:rPr lang="en-IN" sz="800" b="1" dirty="0">
                <a:solidFill>
                  <a:schemeClr val="bg1"/>
                </a:solidFill>
              </a:rPr>
              <a:t>The above indicates that most of the bookings come from TA/TO </a:t>
            </a:r>
            <a:r>
              <a:rPr lang="en-IN" sz="800" b="1" dirty="0" err="1">
                <a:solidFill>
                  <a:schemeClr val="bg1"/>
                </a:solidFill>
              </a:rPr>
              <a:t>ie</a:t>
            </a:r>
            <a:r>
              <a:rPr lang="en-IN" sz="800" b="1" dirty="0">
                <a:solidFill>
                  <a:schemeClr val="bg1"/>
                </a:solidFill>
              </a:rPr>
              <a:t> tours and travels, followed by Direct clients who are </a:t>
            </a:r>
            <a:r>
              <a:rPr lang="en-IN" sz="800" b="1" dirty="0" err="1" smtClean="0">
                <a:solidFill>
                  <a:schemeClr val="bg1"/>
                </a:solidFill>
              </a:rPr>
              <a:t>walkins</a:t>
            </a:r>
            <a:r>
              <a:rPr lang="en-IN" sz="800" b="1" dirty="0">
                <a:solidFill>
                  <a:schemeClr val="bg1"/>
                </a:solidFill>
              </a:rPr>
              <a:t> at the hotel and then Corporate </a:t>
            </a:r>
            <a:r>
              <a:rPr lang="en-IN" sz="800" b="1" dirty="0" smtClean="0">
                <a:solidFill>
                  <a:schemeClr val="bg1"/>
                </a:solidFill>
              </a:rPr>
              <a:t>         bookings</a:t>
            </a:r>
            <a:r>
              <a:rPr lang="en-IN" sz="800" b="1" dirty="0">
                <a:solidFill>
                  <a:schemeClr val="bg1"/>
                </a:solidFill>
              </a:rPr>
              <a:t>. Rest are miniscule</a:t>
            </a:r>
            <a:r>
              <a:rPr lang="en-IN" sz="800" b="1" dirty="0" smtClean="0">
                <a:solidFill>
                  <a:schemeClr val="bg1"/>
                </a:solidFill>
              </a:rPr>
              <a:t>.</a:t>
            </a:r>
            <a:r>
              <a:rPr lang="en-IN" sz="800" dirty="0">
                <a:solidFill>
                  <a:schemeClr val="bg1"/>
                </a:solidFill>
              </a:rPr>
              <a:t> Further the relation between </a:t>
            </a:r>
            <a:r>
              <a:rPr lang="en-IN" sz="800" dirty="0" err="1">
                <a:solidFill>
                  <a:schemeClr val="bg1"/>
                </a:solidFill>
              </a:rPr>
              <a:t>lead_time</a:t>
            </a:r>
            <a:r>
              <a:rPr lang="en-IN" sz="800" dirty="0">
                <a:solidFill>
                  <a:schemeClr val="bg1"/>
                </a:solidFill>
              </a:rPr>
              <a:t> and </a:t>
            </a:r>
            <a:r>
              <a:rPr lang="en-IN" sz="800" dirty="0" err="1">
                <a:solidFill>
                  <a:schemeClr val="bg1"/>
                </a:solidFill>
              </a:rPr>
              <a:t>previous_cancellations</a:t>
            </a:r>
            <a:r>
              <a:rPr lang="en-IN" sz="800" dirty="0">
                <a:solidFill>
                  <a:schemeClr val="bg1"/>
                </a:solidFill>
              </a:rPr>
              <a:t> with the </a:t>
            </a:r>
            <a:r>
              <a:rPr lang="en-IN" sz="800" dirty="0" err="1">
                <a:solidFill>
                  <a:schemeClr val="bg1"/>
                </a:solidFill>
              </a:rPr>
              <a:t>distribution_channel</a:t>
            </a:r>
            <a:r>
              <a:rPr lang="en-IN" sz="800" dirty="0">
                <a:solidFill>
                  <a:schemeClr val="bg1"/>
                </a:solidFill>
              </a:rPr>
              <a:t> can be a scope for study.</a:t>
            </a:r>
          </a:p>
          <a:p>
            <a:pPr marL="114300" indent="0">
              <a:buNone/>
            </a:pPr>
            <a:endParaRPr lang="en-IN" sz="800" dirty="0">
              <a:solidFill>
                <a:schemeClr val="bg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293" y="678180"/>
            <a:ext cx="3542497" cy="267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243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Classification of guests arriving the hotels</a:t>
            </a:r>
            <a:endParaRPr lang="en-IN" sz="2000" dirty="0"/>
          </a:p>
        </p:txBody>
      </p:sp>
      <p:sp>
        <p:nvSpPr>
          <p:cNvPr id="3" name="Text Placeholder 2"/>
          <p:cNvSpPr>
            <a:spLocks noGrp="1"/>
          </p:cNvSpPr>
          <p:nvPr>
            <p:ph type="body" idx="1"/>
          </p:nvPr>
        </p:nvSpPr>
        <p:spPr>
          <a:xfrm>
            <a:off x="311700" y="4191000"/>
            <a:ext cx="8207460" cy="472440"/>
          </a:xfrm>
        </p:spPr>
        <p:txBody>
          <a:bodyPr/>
          <a:lstStyle/>
          <a:p>
            <a:pPr marL="114300" indent="0">
              <a:buNone/>
            </a:pPr>
            <a:r>
              <a:rPr lang="en-IN" sz="1200" b="1" dirty="0" smtClean="0">
                <a:solidFill>
                  <a:schemeClr val="bg1"/>
                </a:solidFill>
              </a:rPr>
              <a:t> We</a:t>
            </a:r>
            <a:r>
              <a:rPr lang="en-IN" sz="1200" b="1" dirty="0">
                <a:solidFill>
                  <a:schemeClr val="bg1"/>
                </a:solidFill>
              </a:rPr>
              <a:t> also find that that the hotels have more number of Transient customers than </a:t>
            </a:r>
            <a:r>
              <a:rPr lang="en-IN" sz="1200" b="1" dirty="0" err="1">
                <a:solidFill>
                  <a:schemeClr val="bg1"/>
                </a:solidFill>
              </a:rPr>
              <a:t>than</a:t>
            </a:r>
            <a:r>
              <a:rPr lang="en-IN" sz="1200" b="1" dirty="0">
                <a:solidFill>
                  <a:schemeClr val="bg1"/>
                </a:solidFill>
              </a:rPr>
              <a:t> Contract customers.</a:t>
            </a:r>
            <a:endParaRPr lang="en-IN" sz="1200" dirty="0">
              <a:solidFill>
                <a:schemeClr val="bg1"/>
              </a:solidFill>
            </a:endParaRPr>
          </a:p>
          <a:p>
            <a:pPr marL="114300" indent="0">
              <a:buNone/>
            </a:pPr>
            <a:endParaRPr lang="en-IN" sz="1200" dirty="0">
              <a:solidFill>
                <a:schemeClr val="bg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940" y="1165860"/>
            <a:ext cx="6400800" cy="2924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40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Busiest of Year for both hotels</a:t>
            </a:r>
            <a:endParaRPr lang="en-IN" sz="2000" dirty="0"/>
          </a:p>
        </p:txBody>
      </p:sp>
      <p:sp>
        <p:nvSpPr>
          <p:cNvPr id="3" name="Text Placeholder 2"/>
          <p:cNvSpPr>
            <a:spLocks noGrp="1"/>
          </p:cNvSpPr>
          <p:nvPr>
            <p:ph type="body" idx="1"/>
          </p:nvPr>
        </p:nvSpPr>
        <p:spPr>
          <a:xfrm>
            <a:off x="311700" y="4091940"/>
            <a:ext cx="8192220" cy="476935"/>
          </a:xfrm>
        </p:spPr>
        <p:txBody>
          <a:bodyPr/>
          <a:lstStyle/>
          <a:p>
            <a:pPr marL="114300" indent="0">
              <a:buNone/>
            </a:pPr>
            <a:r>
              <a:rPr lang="en-IN" sz="1400" dirty="0" smtClean="0">
                <a:solidFill>
                  <a:schemeClr val="bg1"/>
                </a:solidFill>
              </a:rPr>
              <a:t> 2016  has been phenomenal in terms of growth. Caution need to be taken seeing the 2017 trends.</a:t>
            </a:r>
            <a:endParaRPr lang="en-IN" sz="1400" dirty="0">
              <a:solidFill>
                <a:schemeClr val="bg1"/>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 y="1173479"/>
            <a:ext cx="5539740" cy="284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714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b="1" dirty="0" smtClean="0">
                <a:solidFill>
                  <a:schemeClr val="lt1"/>
                </a:solidFill>
                <a:latin typeface="Montserrat"/>
                <a:ea typeface="Montserrat"/>
                <a:cs typeface="Montserrat"/>
                <a:sym typeface="Montserrat"/>
              </a:rPr>
              <a:t>Team Members</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 Placeholder 1"/>
          <p:cNvSpPr>
            <a:spLocks noGrp="1"/>
          </p:cNvSpPr>
          <p:nvPr>
            <p:ph type="body" idx="1"/>
          </p:nvPr>
        </p:nvSpPr>
        <p:spPr/>
        <p:txBody>
          <a:bodyPr/>
          <a:lstStyle/>
          <a:p>
            <a:pPr>
              <a:buAutoNum type="arabicPeriod"/>
            </a:pPr>
            <a:r>
              <a:rPr lang="en-IN" b="1" dirty="0" err="1" smtClean="0">
                <a:solidFill>
                  <a:schemeClr val="bg1"/>
                </a:solidFill>
              </a:rPr>
              <a:t>Pavan</a:t>
            </a:r>
            <a:r>
              <a:rPr lang="en-IN" b="1" dirty="0" smtClean="0">
                <a:solidFill>
                  <a:schemeClr val="bg1"/>
                </a:solidFill>
              </a:rPr>
              <a:t> </a:t>
            </a:r>
            <a:r>
              <a:rPr lang="en-IN" b="1" dirty="0" err="1" smtClean="0">
                <a:solidFill>
                  <a:schemeClr val="bg1"/>
                </a:solidFill>
              </a:rPr>
              <a:t>Kalyan</a:t>
            </a:r>
            <a:r>
              <a:rPr lang="en-IN" b="1" dirty="0" smtClean="0">
                <a:solidFill>
                  <a:schemeClr val="bg1"/>
                </a:solidFill>
              </a:rPr>
              <a:t>    (Team Lead)</a:t>
            </a:r>
          </a:p>
          <a:p>
            <a:pPr>
              <a:buAutoNum type="arabicPeriod"/>
            </a:pPr>
            <a:r>
              <a:rPr lang="en-IN" b="1" dirty="0" err="1" smtClean="0">
                <a:solidFill>
                  <a:schemeClr val="bg1"/>
                </a:solidFill>
              </a:rPr>
              <a:t>Ashfaque</a:t>
            </a:r>
            <a:r>
              <a:rPr lang="en-IN" b="1" dirty="0" smtClean="0">
                <a:solidFill>
                  <a:schemeClr val="bg1"/>
                </a:solidFill>
              </a:rPr>
              <a:t> Ahmad</a:t>
            </a:r>
          </a:p>
          <a:p>
            <a:pPr>
              <a:buAutoNum type="arabicPeriod"/>
            </a:pPr>
            <a:r>
              <a:rPr lang="en-IN" b="1" dirty="0" err="1" smtClean="0">
                <a:solidFill>
                  <a:schemeClr val="bg1"/>
                </a:solidFill>
              </a:rPr>
              <a:t>Md</a:t>
            </a:r>
            <a:r>
              <a:rPr lang="en-IN" b="1" dirty="0" smtClean="0">
                <a:solidFill>
                  <a:schemeClr val="bg1"/>
                </a:solidFill>
              </a:rPr>
              <a:t> </a:t>
            </a:r>
            <a:r>
              <a:rPr lang="en-IN" b="1" dirty="0" err="1" smtClean="0">
                <a:solidFill>
                  <a:schemeClr val="bg1"/>
                </a:solidFill>
              </a:rPr>
              <a:t>Sohail</a:t>
            </a:r>
            <a:r>
              <a:rPr lang="en-IN" b="1" dirty="0" smtClean="0">
                <a:solidFill>
                  <a:schemeClr val="bg1"/>
                </a:solidFill>
              </a:rPr>
              <a:t> Akhtar</a:t>
            </a:r>
          </a:p>
          <a:p>
            <a:pPr>
              <a:buAutoNum type="arabicPeriod"/>
            </a:pPr>
            <a:r>
              <a:rPr lang="en-IN" b="1" dirty="0" err="1" smtClean="0">
                <a:solidFill>
                  <a:schemeClr val="bg1"/>
                </a:solidFill>
              </a:rPr>
              <a:t>Sourav</a:t>
            </a:r>
            <a:r>
              <a:rPr lang="en-IN" b="1" dirty="0" smtClean="0">
                <a:solidFill>
                  <a:schemeClr val="bg1"/>
                </a:solidFill>
              </a:rPr>
              <a:t> Singh </a:t>
            </a:r>
            <a:r>
              <a:rPr lang="en-IN" b="1" dirty="0" err="1" smtClean="0">
                <a:solidFill>
                  <a:schemeClr val="bg1"/>
                </a:solidFill>
              </a:rPr>
              <a:t>Baghel</a:t>
            </a:r>
            <a:endParaRPr lang="en-IN" b="1" dirty="0" smtClean="0">
              <a:solidFill>
                <a:schemeClr val="bg1"/>
              </a:solidFill>
            </a:endParaRPr>
          </a:p>
          <a:p>
            <a:pPr>
              <a:buAutoNum type="arabicPeriod"/>
            </a:pPr>
            <a:r>
              <a:rPr lang="en-IN" b="1" dirty="0" smtClean="0">
                <a:solidFill>
                  <a:schemeClr val="bg1"/>
                </a:solidFill>
              </a:rPr>
              <a:t>Lawrence Dhar</a:t>
            </a:r>
            <a:endParaRPr lang="en-IN" b="1"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Utilization of hotel rooms</a:t>
            </a:r>
            <a:endParaRPr lang="en-IN" sz="2000" dirty="0"/>
          </a:p>
        </p:txBody>
      </p:sp>
      <p:sp>
        <p:nvSpPr>
          <p:cNvPr id="3" name="Text Placeholder 2"/>
          <p:cNvSpPr>
            <a:spLocks noGrp="1"/>
          </p:cNvSpPr>
          <p:nvPr>
            <p:ph type="body" idx="1"/>
          </p:nvPr>
        </p:nvSpPr>
        <p:spPr>
          <a:xfrm>
            <a:off x="311700" y="4038599"/>
            <a:ext cx="8306520" cy="530275"/>
          </a:xfrm>
        </p:spPr>
        <p:txBody>
          <a:bodyPr/>
          <a:lstStyle/>
          <a:p>
            <a:pPr marL="114300" indent="0">
              <a:buNone/>
            </a:pPr>
            <a:r>
              <a:rPr lang="en-IN" sz="1600" b="1" dirty="0" smtClean="0">
                <a:solidFill>
                  <a:schemeClr val="bg1"/>
                </a:solidFill>
              </a:rPr>
              <a:t>          For</a:t>
            </a:r>
            <a:r>
              <a:rPr lang="en-IN" sz="1600" b="1" dirty="0">
                <a:solidFill>
                  <a:schemeClr val="bg1"/>
                </a:solidFill>
              </a:rPr>
              <a:t> both the hotels the top rooms are A and D followed by E and </a:t>
            </a:r>
            <a:r>
              <a:rPr lang="en-IN" sz="1600" b="1" dirty="0" smtClean="0">
                <a:solidFill>
                  <a:schemeClr val="bg1"/>
                </a:solidFill>
              </a:rPr>
              <a:t>F.</a:t>
            </a:r>
            <a:endParaRPr lang="en-IN" sz="1600" dirty="0">
              <a:solidFill>
                <a:schemeClr val="bg1"/>
              </a:solidFill>
            </a:endParaRPr>
          </a:p>
          <a:p>
            <a:pPr marL="114300" indent="0">
              <a:buNone/>
            </a:pPr>
            <a:endParaRPr lang="en-IN" sz="1600" dirty="0">
              <a:solidFill>
                <a:schemeClr val="bg1"/>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250101"/>
            <a:ext cx="5631180" cy="259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001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Special requests made by guests.</a:t>
            </a:r>
            <a:endParaRPr lang="en-IN" sz="2000" dirty="0"/>
          </a:p>
        </p:txBody>
      </p:sp>
      <p:sp>
        <p:nvSpPr>
          <p:cNvPr id="3" name="Text Placeholder 2"/>
          <p:cNvSpPr>
            <a:spLocks noGrp="1"/>
          </p:cNvSpPr>
          <p:nvPr>
            <p:ph type="body" idx="1"/>
          </p:nvPr>
        </p:nvSpPr>
        <p:spPr>
          <a:xfrm>
            <a:off x="311700" y="4114800"/>
            <a:ext cx="8474160" cy="454074"/>
          </a:xfrm>
        </p:spPr>
        <p:txBody>
          <a:bodyPr/>
          <a:lstStyle/>
          <a:p>
            <a:pPr marL="114300" indent="0">
              <a:buNone/>
            </a:pPr>
            <a:r>
              <a:rPr lang="en-IN" dirty="0" smtClean="0">
                <a:solidFill>
                  <a:schemeClr val="bg1"/>
                </a:solidFill>
              </a:rPr>
              <a:t>                      Guests in City hotel make more special requests.</a:t>
            </a:r>
            <a:endParaRPr lang="en-IN" dirty="0">
              <a:solidFill>
                <a:schemeClr val="bg1"/>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680" y="1234440"/>
            <a:ext cx="5836920" cy="2833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5613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Conclusion</a:t>
            </a:r>
            <a:endParaRPr lang="en-IN" sz="2000" dirty="0"/>
          </a:p>
        </p:txBody>
      </p:sp>
      <p:sp>
        <p:nvSpPr>
          <p:cNvPr id="3" name="Text Placeholder 2"/>
          <p:cNvSpPr>
            <a:spLocks noGrp="1"/>
          </p:cNvSpPr>
          <p:nvPr>
            <p:ph type="body" idx="1"/>
          </p:nvPr>
        </p:nvSpPr>
        <p:spPr/>
        <p:txBody>
          <a:bodyPr/>
          <a:lstStyle/>
          <a:p>
            <a:pPr marL="114300" indent="0">
              <a:buNone/>
            </a:pPr>
            <a:r>
              <a:rPr lang="en-IN" sz="700" dirty="0">
                <a:solidFill>
                  <a:schemeClr val="bg1"/>
                </a:solidFill>
              </a:rPr>
              <a:t>After a thorough analysis of the csv data file given to us we conclude that </a:t>
            </a:r>
            <a:r>
              <a:rPr lang="en-IN" sz="700" dirty="0" smtClean="0">
                <a:solidFill>
                  <a:schemeClr val="bg1"/>
                </a:solidFill>
              </a:rPr>
              <a:t>-</a:t>
            </a:r>
          </a:p>
          <a:p>
            <a:pPr marL="114300" indent="0">
              <a:buNone/>
            </a:pPr>
            <a:endParaRPr lang="en-IN" sz="700" dirty="0">
              <a:solidFill>
                <a:schemeClr val="bg1"/>
              </a:solidFill>
            </a:endParaRPr>
          </a:p>
          <a:p>
            <a:pPr marL="114300" indent="0">
              <a:buNone/>
            </a:pPr>
            <a:r>
              <a:rPr lang="en-IN" sz="700" dirty="0" smtClean="0">
                <a:solidFill>
                  <a:schemeClr val="bg1"/>
                </a:solidFill>
              </a:rPr>
              <a:t>1</a:t>
            </a:r>
            <a:r>
              <a:rPr lang="en-IN" sz="700" dirty="0">
                <a:solidFill>
                  <a:schemeClr val="bg1"/>
                </a:solidFill>
              </a:rPr>
              <a:t>. For a guest to get a good hotel deal, they should visit either of the hotels before or after the month of August and September. City hotel prices </a:t>
            </a:r>
            <a:r>
              <a:rPr lang="en-IN" sz="700" dirty="0" err="1">
                <a:solidFill>
                  <a:schemeClr val="bg1"/>
                </a:solidFill>
              </a:rPr>
              <a:t>remanin</a:t>
            </a:r>
            <a:r>
              <a:rPr lang="en-IN" sz="700" dirty="0">
                <a:solidFill>
                  <a:schemeClr val="bg1"/>
                </a:solidFill>
              </a:rPr>
              <a:t> constant throughout the year, so </a:t>
            </a:r>
            <a:r>
              <a:rPr lang="en-IN" sz="700" b="1" dirty="0">
                <a:solidFill>
                  <a:schemeClr val="bg1"/>
                </a:solidFill>
              </a:rPr>
              <a:t>**Resort hotel is the best pick to get the best deals.**</a:t>
            </a:r>
            <a:endParaRPr lang="en-IN" sz="700" dirty="0">
              <a:solidFill>
                <a:schemeClr val="bg1"/>
              </a:solidFill>
            </a:endParaRPr>
          </a:p>
          <a:p>
            <a:pPr marL="114300" indent="0">
              <a:buNone/>
            </a:pPr>
            <a:r>
              <a:rPr lang="en-IN" sz="700" dirty="0">
                <a:solidFill>
                  <a:schemeClr val="bg1"/>
                </a:solidFill>
              </a:rPr>
              <a:t/>
            </a:r>
            <a:br>
              <a:rPr lang="en-IN" sz="700" dirty="0">
                <a:solidFill>
                  <a:schemeClr val="bg1"/>
                </a:solidFill>
              </a:rPr>
            </a:br>
            <a:r>
              <a:rPr lang="en-IN" sz="700" dirty="0">
                <a:solidFill>
                  <a:schemeClr val="bg1"/>
                </a:solidFill>
              </a:rPr>
              <a:t>2. We can see the we have a higher ADR in the middle of the year (</a:t>
            </a:r>
            <a:r>
              <a:rPr lang="en-IN" sz="700" dirty="0" err="1">
                <a:solidFill>
                  <a:schemeClr val="bg1"/>
                </a:solidFill>
              </a:rPr>
              <a:t>ie</a:t>
            </a:r>
            <a:r>
              <a:rPr lang="en-IN" sz="700" dirty="0">
                <a:solidFill>
                  <a:schemeClr val="bg1"/>
                </a:solidFill>
              </a:rPr>
              <a:t> July, August) and lowers down towards the end of the year. But after November again the ADR sees a increasing trend. A higher ADR </a:t>
            </a:r>
            <a:r>
              <a:rPr lang="en-IN" sz="700" dirty="0" smtClean="0">
                <a:solidFill>
                  <a:schemeClr val="bg1"/>
                </a:solidFill>
              </a:rPr>
              <a:t>means</a:t>
            </a:r>
            <a:r>
              <a:rPr lang="en-IN" sz="700" dirty="0">
                <a:solidFill>
                  <a:schemeClr val="bg1"/>
                </a:solidFill>
              </a:rPr>
              <a:t> good revenue for the hotels.</a:t>
            </a:r>
          </a:p>
          <a:p>
            <a:pPr marL="114300" indent="0">
              <a:buNone/>
            </a:pPr>
            <a:r>
              <a:rPr lang="en-IN" sz="700" dirty="0">
                <a:solidFill>
                  <a:schemeClr val="bg1"/>
                </a:solidFill>
              </a:rPr>
              <a:t/>
            </a:r>
            <a:br>
              <a:rPr lang="en-IN" sz="700" dirty="0">
                <a:solidFill>
                  <a:schemeClr val="bg1"/>
                </a:solidFill>
              </a:rPr>
            </a:br>
            <a:r>
              <a:rPr lang="en-IN" sz="700" dirty="0">
                <a:solidFill>
                  <a:schemeClr val="bg1"/>
                </a:solidFill>
              </a:rPr>
              <a:t>3. City hotel has high no of special requests by guests.</a:t>
            </a:r>
          </a:p>
          <a:p>
            <a:pPr marL="114300" indent="0">
              <a:buNone/>
            </a:pPr>
            <a:r>
              <a:rPr lang="en-IN" sz="700" dirty="0">
                <a:solidFill>
                  <a:schemeClr val="bg1"/>
                </a:solidFill>
              </a:rPr>
              <a:t/>
            </a:r>
            <a:br>
              <a:rPr lang="en-IN" sz="700" dirty="0">
                <a:solidFill>
                  <a:schemeClr val="bg1"/>
                </a:solidFill>
              </a:rPr>
            </a:br>
            <a:r>
              <a:rPr lang="en-IN" sz="700" dirty="0">
                <a:solidFill>
                  <a:schemeClr val="bg1"/>
                </a:solidFill>
              </a:rPr>
              <a:t>4. City hotel is the most visited hotel although it has 30% of booking cancellations compared to 23% of cancellation of Resort hotel.</a:t>
            </a:r>
          </a:p>
          <a:p>
            <a:pPr marL="114300" indent="0">
              <a:buNone/>
            </a:pPr>
            <a:r>
              <a:rPr lang="en-IN" sz="700" dirty="0">
                <a:solidFill>
                  <a:schemeClr val="bg1"/>
                </a:solidFill>
              </a:rPr>
              <a:t/>
            </a:r>
            <a:br>
              <a:rPr lang="en-IN" sz="700" dirty="0">
                <a:solidFill>
                  <a:schemeClr val="bg1"/>
                </a:solidFill>
              </a:rPr>
            </a:br>
            <a:r>
              <a:rPr lang="en-IN" sz="700" dirty="0">
                <a:solidFill>
                  <a:schemeClr val="bg1"/>
                </a:solidFill>
              </a:rPr>
              <a:t>5. Most of the guests prefer a four night stay at the hotels which seems like a ideal period. So to increase the revenue of the hotels special packages can be derived to increase the rush in the hotels.</a:t>
            </a:r>
          </a:p>
          <a:p>
            <a:pPr marL="114300" indent="0">
              <a:buNone/>
            </a:pPr>
            <a:r>
              <a:rPr lang="en-IN" sz="700" dirty="0">
                <a:solidFill>
                  <a:schemeClr val="bg1"/>
                </a:solidFill>
              </a:rPr>
              <a:t/>
            </a:r>
            <a:br>
              <a:rPr lang="en-IN" sz="700" dirty="0">
                <a:solidFill>
                  <a:schemeClr val="bg1"/>
                </a:solidFill>
              </a:rPr>
            </a:br>
            <a:r>
              <a:rPr lang="en-IN" sz="700" dirty="0">
                <a:solidFill>
                  <a:schemeClr val="bg1"/>
                </a:solidFill>
              </a:rPr>
              <a:t>6. There is also a surprising trend. Resort hotel guests tend to repeat more than City hotel. It is conclusive that City hotel needs to look into key hospitality parameters so that they have more guests frequenting </a:t>
            </a:r>
            <a:r>
              <a:rPr lang="en-IN" sz="700" dirty="0" smtClean="0">
                <a:solidFill>
                  <a:schemeClr val="bg1"/>
                </a:solidFill>
              </a:rPr>
              <a:t>their</a:t>
            </a:r>
            <a:r>
              <a:rPr lang="en-IN" sz="700" dirty="0">
                <a:solidFill>
                  <a:schemeClr val="bg1"/>
                </a:solidFill>
              </a:rPr>
              <a:t> hotel. </a:t>
            </a:r>
          </a:p>
          <a:p>
            <a:pPr marL="114300" indent="0">
              <a:buNone/>
            </a:pPr>
            <a:r>
              <a:rPr lang="en-IN" sz="700" dirty="0">
                <a:solidFill>
                  <a:schemeClr val="bg1"/>
                </a:solidFill>
              </a:rPr>
              <a:t/>
            </a:r>
            <a:br>
              <a:rPr lang="en-IN" sz="700" dirty="0">
                <a:solidFill>
                  <a:schemeClr val="bg1"/>
                </a:solidFill>
              </a:rPr>
            </a:br>
            <a:r>
              <a:rPr lang="en-IN" sz="700" dirty="0">
                <a:solidFill>
                  <a:schemeClr val="bg1"/>
                </a:solidFill>
              </a:rPr>
              <a:t>7. Also most of the bookings come from TA/TO </a:t>
            </a:r>
            <a:r>
              <a:rPr lang="en-IN" sz="700" dirty="0" err="1">
                <a:solidFill>
                  <a:schemeClr val="bg1"/>
                </a:solidFill>
              </a:rPr>
              <a:t>ie</a:t>
            </a:r>
            <a:r>
              <a:rPr lang="en-IN" sz="700" dirty="0">
                <a:solidFill>
                  <a:schemeClr val="bg1"/>
                </a:solidFill>
              </a:rPr>
              <a:t> tours and travels, followed by Direct clients who are </a:t>
            </a:r>
            <a:r>
              <a:rPr lang="en-IN" sz="700" dirty="0" err="1">
                <a:solidFill>
                  <a:schemeClr val="bg1"/>
                </a:solidFill>
              </a:rPr>
              <a:t>walkins</a:t>
            </a:r>
            <a:r>
              <a:rPr lang="en-IN" sz="700" dirty="0">
                <a:solidFill>
                  <a:schemeClr val="bg1"/>
                </a:solidFill>
              </a:rPr>
              <a:t> at the hotel and then Corporate bookings So the hotels need to incentivise the TA/TO(tours and travel operators) and the transient customers more to gain in the no of guest volume.</a:t>
            </a:r>
          </a:p>
          <a:p>
            <a:pPr marL="114300" indent="0">
              <a:buNone/>
            </a:pPr>
            <a:r>
              <a:rPr lang="en-IN" sz="700" dirty="0">
                <a:solidFill>
                  <a:schemeClr val="bg1"/>
                </a:solidFill>
              </a:rPr>
              <a:t/>
            </a:r>
            <a:br>
              <a:rPr lang="en-IN" sz="700" dirty="0">
                <a:solidFill>
                  <a:schemeClr val="bg1"/>
                </a:solidFill>
              </a:rPr>
            </a:br>
            <a:r>
              <a:rPr lang="en-IN" sz="700" dirty="0">
                <a:solidFill>
                  <a:schemeClr val="bg1"/>
                </a:solidFill>
              </a:rPr>
              <a:t>8. Most of the guests are from Western Europe, namely Portugal, France, UK. Thereby we should </a:t>
            </a:r>
            <a:r>
              <a:rPr lang="en-IN" sz="700" dirty="0" smtClean="0">
                <a:solidFill>
                  <a:schemeClr val="bg1"/>
                </a:solidFill>
              </a:rPr>
              <a:t>concentrate</a:t>
            </a:r>
            <a:r>
              <a:rPr lang="en-IN" sz="700" dirty="0">
                <a:solidFill>
                  <a:schemeClr val="bg1"/>
                </a:solidFill>
              </a:rPr>
              <a:t> on advertising in those regions so that better business can be achieved.</a:t>
            </a:r>
          </a:p>
          <a:p>
            <a:pPr marL="114300" indent="0">
              <a:buNone/>
            </a:pPr>
            <a:r>
              <a:rPr lang="en-IN" sz="700" dirty="0">
                <a:solidFill>
                  <a:schemeClr val="bg1"/>
                </a:solidFill>
              </a:rPr>
              <a:t/>
            </a:r>
            <a:br>
              <a:rPr lang="en-IN" sz="700" dirty="0">
                <a:solidFill>
                  <a:schemeClr val="bg1"/>
                </a:solidFill>
              </a:rPr>
            </a:br>
            <a:r>
              <a:rPr lang="en-IN" sz="700" dirty="0">
                <a:solidFill>
                  <a:schemeClr val="bg1"/>
                </a:solidFill>
              </a:rPr>
              <a:t>9. Rooms A, D, E, F are most utilised. The rest of the rooms are not frequently used. Further analysis needs to be done to increase the yield from those rooms.</a:t>
            </a:r>
          </a:p>
          <a:p>
            <a:pPr marL="114300" indent="0">
              <a:buNone/>
            </a:pPr>
            <a:r>
              <a:rPr lang="en-IN" sz="700" dirty="0">
                <a:solidFill>
                  <a:schemeClr val="bg1"/>
                </a:solidFill>
              </a:rPr>
              <a:t/>
            </a:r>
            <a:br>
              <a:rPr lang="en-IN" sz="700" dirty="0">
                <a:solidFill>
                  <a:schemeClr val="bg1"/>
                </a:solidFill>
              </a:rPr>
            </a:br>
            <a:r>
              <a:rPr lang="en-IN" sz="700" dirty="0">
                <a:solidFill>
                  <a:schemeClr val="bg1"/>
                </a:solidFill>
              </a:rPr>
              <a:t>10. Further analysis needs to be done as to why 2017 there was a dip in volume of guests for both the hotels.</a:t>
            </a:r>
          </a:p>
          <a:p>
            <a:pPr marL="114300" indent="0">
              <a:buNone/>
            </a:pPr>
            <a:endParaRPr lang="en-IN" sz="700" dirty="0">
              <a:solidFill>
                <a:schemeClr val="bg1"/>
              </a:solidFill>
            </a:endParaRPr>
          </a:p>
        </p:txBody>
      </p:sp>
    </p:spTree>
    <p:extLst>
      <p:ext uri="{BB962C8B-B14F-4D97-AF65-F5344CB8AC3E}">
        <p14:creationId xmlns:p14="http://schemas.microsoft.com/office/powerpoint/2010/main" val="455215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Points to Discuss</a:t>
            </a:r>
            <a:endParaRPr lang="en-IN" dirty="0"/>
          </a:p>
        </p:txBody>
      </p:sp>
      <p:sp>
        <p:nvSpPr>
          <p:cNvPr id="3" name="Text Placeholder 2"/>
          <p:cNvSpPr>
            <a:spLocks noGrp="1"/>
          </p:cNvSpPr>
          <p:nvPr>
            <p:ph type="body" idx="1"/>
          </p:nvPr>
        </p:nvSpPr>
        <p:spPr/>
        <p:txBody>
          <a:bodyPr/>
          <a:lstStyle/>
          <a:p>
            <a:pPr marL="114300" indent="0">
              <a:buNone/>
            </a:pPr>
            <a:r>
              <a:rPr lang="en-IN" dirty="0" smtClean="0">
                <a:solidFill>
                  <a:schemeClr val="bg1"/>
                </a:solidFill>
              </a:rPr>
              <a:t>				Agenda</a:t>
            </a:r>
            <a:endParaRPr lang="en-IN" dirty="0" smtClean="0">
              <a:solidFill>
                <a:schemeClr val="bg1"/>
              </a:solidFill>
            </a:endParaRPr>
          </a:p>
          <a:p>
            <a:pPr marL="114300" indent="0">
              <a:buNone/>
            </a:pPr>
            <a:r>
              <a:rPr lang="en-IN" dirty="0" smtClean="0">
                <a:solidFill>
                  <a:schemeClr val="bg1"/>
                </a:solidFill>
              </a:rPr>
              <a:t>				Data </a:t>
            </a:r>
            <a:r>
              <a:rPr lang="en-IN" dirty="0" smtClean="0">
                <a:solidFill>
                  <a:schemeClr val="bg1"/>
                </a:solidFill>
              </a:rPr>
              <a:t>Summary</a:t>
            </a:r>
          </a:p>
          <a:p>
            <a:pPr marL="114300" indent="0">
              <a:buNone/>
            </a:pPr>
            <a:r>
              <a:rPr lang="en-IN" dirty="0" smtClean="0">
                <a:solidFill>
                  <a:schemeClr val="bg1"/>
                </a:solidFill>
              </a:rPr>
              <a:t>				Steps </a:t>
            </a:r>
            <a:r>
              <a:rPr lang="en-IN" dirty="0" smtClean="0">
                <a:solidFill>
                  <a:schemeClr val="bg1"/>
                </a:solidFill>
              </a:rPr>
              <a:t>Followed while analysing the data</a:t>
            </a:r>
          </a:p>
          <a:p>
            <a:pPr marL="114300" indent="0">
              <a:buNone/>
            </a:pPr>
            <a:r>
              <a:rPr lang="en-IN" dirty="0" smtClean="0">
                <a:solidFill>
                  <a:schemeClr val="bg1"/>
                </a:solidFill>
              </a:rPr>
              <a:t>				Correlation </a:t>
            </a:r>
            <a:r>
              <a:rPr lang="en-IN" dirty="0" err="1" smtClean="0">
                <a:solidFill>
                  <a:schemeClr val="bg1"/>
                </a:solidFill>
              </a:rPr>
              <a:t>Heatmap</a:t>
            </a:r>
            <a:endParaRPr lang="en-IN" dirty="0" smtClean="0">
              <a:solidFill>
                <a:schemeClr val="bg1"/>
              </a:solidFill>
            </a:endParaRPr>
          </a:p>
          <a:p>
            <a:pPr marL="114300" indent="0">
              <a:buNone/>
            </a:pPr>
            <a:r>
              <a:rPr lang="en-IN" dirty="0" smtClean="0">
                <a:solidFill>
                  <a:schemeClr val="bg1"/>
                </a:solidFill>
              </a:rPr>
              <a:t>				ADP	</a:t>
            </a:r>
            <a:endParaRPr lang="en-IN" dirty="0" smtClean="0">
              <a:solidFill>
                <a:schemeClr val="bg1"/>
              </a:solidFill>
            </a:endParaRPr>
          </a:p>
          <a:p>
            <a:pPr marL="114300" indent="0">
              <a:buNone/>
            </a:pPr>
            <a:r>
              <a:rPr lang="en-IN" dirty="0" smtClean="0">
                <a:solidFill>
                  <a:schemeClr val="bg1"/>
                </a:solidFill>
              </a:rPr>
              <a:t>				ADR</a:t>
            </a:r>
            <a:endParaRPr lang="en-IN" dirty="0" smtClean="0">
              <a:solidFill>
                <a:schemeClr val="bg1"/>
              </a:solidFill>
            </a:endParaRPr>
          </a:p>
          <a:p>
            <a:pPr marL="114300" indent="0">
              <a:buNone/>
            </a:pPr>
            <a:r>
              <a:rPr lang="en-IN" dirty="0" smtClean="0">
                <a:solidFill>
                  <a:schemeClr val="bg1"/>
                </a:solidFill>
              </a:rPr>
              <a:t>				Questions</a:t>
            </a:r>
            <a:endParaRPr lang="en-IN" dirty="0" smtClean="0">
              <a:solidFill>
                <a:schemeClr val="bg1"/>
              </a:solidFill>
            </a:endParaRPr>
          </a:p>
          <a:p>
            <a:pPr marL="114300" indent="0">
              <a:buNone/>
            </a:pPr>
            <a:r>
              <a:rPr lang="en-IN" dirty="0" smtClean="0">
                <a:solidFill>
                  <a:schemeClr val="bg1"/>
                </a:solidFill>
              </a:rPr>
              <a:t>				Conclusion</a:t>
            </a:r>
            <a:endParaRPr lang="en-IN" dirty="0">
              <a:solidFill>
                <a:schemeClr val="bg1"/>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680210"/>
            <a:ext cx="26098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672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Text Placeholder 2"/>
          <p:cNvSpPr>
            <a:spLocks noGrp="1"/>
          </p:cNvSpPr>
          <p:nvPr>
            <p:ph type="body" idx="1"/>
          </p:nvPr>
        </p:nvSpPr>
        <p:spPr/>
        <p:txBody>
          <a:bodyPr/>
          <a:lstStyle/>
          <a:p>
            <a:pPr marL="114300" indent="0">
              <a:buNone/>
            </a:pPr>
            <a:endParaRPr lang="en-IN" dirty="0" smtClean="0">
              <a:solidFill>
                <a:schemeClr val="bg1"/>
              </a:solidFill>
            </a:endParaRPr>
          </a:p>
          <a:p>
            <a:pPr marL="114300" indent="0">
              <a:buNone/>
            </a:pPr>
            <a:r>
              <a:rPr lang="en-IN" dirty="0" smtClean="0">
                <a:solidFill>
                  <a:schemeClr val="bg1"/>
                </a:solidFill>
              </a:rPr>
              <a:t>To analyse the csv data file given to answer specific questions</a:t>
            </a:r>
            <a:r>
              <a:rPr lang="en-IN" dirty="0" smtClean="0">
                <a:solidFill>
                  <a:schemeClr val="bg1"/>
                </a:solidFill>
              </a:rPr>
              <a:t>.</a:t>
            </a:r>
          </a:p>
          <a:p>
            <a:pPr marL="114300" indent="0">
              <a:buNone/>
            </a:pPr>
            <a:endParaRPr lang="en-IN" dirty="0">
              <a:solidFill>
                <a:schemeClr val="bg1"/>
              </a:solidFill>
            </a:endParaRPr>
          </a:p>
          <a:p>
            <a:pPr marL="114300" indent="0">
              <a:buNone/>
            </a:pPr>
            <a:endParaRPr lang="en-IN" dirty="0" smtClean="0">
              <a:solidFill>
                <a:schemeClr val="bg1"/>
              </a:solidFill>
            </a:endParaRPr>
          </a:p>
          <a:p>
            <a:pPr marL="114300" indent="0">
              <a:buNone/>
            </a:pPr>
            <a:r>
              <a:rPr lang="en-IN" dirty="0" smtClean="0">
                <a:solidFill>
                  <a:schemeClr val="bg1"/>
                </a:solidFill>
              </a:rPr>
              <a:t>When </a:t>
            </a:r>
            <a:r>
              <a:rPr lang="en-IN" dirty="0">
                <a:solidFill>
                  <a:schemeClr val="bg1"/>
                </a:solidFill>
              </a:rPr>
              <a:t>is the best time of the year to book a hotel.</a:t>
            </a:r>
          </a:p>
          <a:p>
            <a:pPr marL="114300" indent="0">
              <a:buNone/>
            </a:pPr>
            <a:r>
              <a:rPr lang="en-IN" dirty="0">
                <a:solidFill>
                  <a:schemeClr val="bg1"/>
                </a:solidFill>
              </a:rPr>
              <a:t>What is the optimal length of stay in order to get the best rate.</a:t>
            </a:r>
          </a:p>
          <a:p>
            <a:pPr marL="114300" indent="0">
              <a:buNone/>
            </a:pPr>
            <a:r>
              <a:rPr lang="en-IN" dirty="0">
                <a:solidFill>
                  <a:schemeClr val="bg1"/>
                </a:solidFill>
              </a:rPr>
              <a:t>Find whether we have high no of special requests from the guests.</a:t>
            </a:r>
          </a:p>
          <a:p>
            <a:pPr marL="114300" indent="0">
              <a:buNone/>
            </a:pPr>
            <a:r>
              <a:rPr lang="en-IN" dirty="0">
                <a:solidFill>
                  <a:schemeClr val="bg1"/>
                </a:solidFill>
              </a:rPr>
              <a:t>Exploring various governing factors that govern hotel bookings.</a:t>
            </a:r>
          </a:p>
          <a:p>
            <a:pPr marL="114300" indent="0">
              <a:buNone/>
            </a:pPr>
            <a:endParaRPr lang="en-IN" dirty="0" smtClean="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3367405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Data Summary</a:t>
            </a:r>
            <a:endParaRPr lang="en-IN" sz="2000" dirty="0"/>
          </a:p>
        </p:txBody>
      </p:sp>
      <p:sp>
        <p:nvSpPr>
          <p:cNvPr id="3" name="Text Placeholder 2"/>
          <p:cNvSpPr>
            <a:spLocks noGrp="1"/>
          </p:cNvSpPr>
          <p:nvPr>
            <p:ph type="body" idx="1"/>
          </p:nvPr>
        </p:nvSpPr>
        <p:spPr/>
        <p:txBody>
          <a:bodyPr/>
          <a:lstStyle/>
          <a:p>
            <a:pPr marL="114300" indent="0">
              <a:buNone/>
            </a:pPr>
            <a:r>
              <a:rPr lang="en-IN" sz="900" dirty="0">
                <a:solidFill>
                  <a:schemeClr val="bg1"/>
                </a:solidFill>
              </a:rPr>
              <a:t>We are given a hotel bookings dataset. The dataset contains booking information for both City hotel and Resort hotel. The below are columns and their classifications. </a:t>
            </a:r>
            <a:endParaRPr lang="en-IN" sz="900" dirty="0" smtClean="0">
              <a:solidFill>
                <a:schemeClr val="bg1"/>
              </a:solidFill>
            </a:endParaRPr>
          </a:p>
          <a:p>
            <a:pPr marL="114300" indent="0">
              <a:buNone/>
            </a:pPr>
            <a:endParaRPr lang="en-IN" sz="900" dirty="0">
              <a:solidFill>
                <a:schemeClr val="bg1"/>
              </a:solidFill>
            </a:endParaRPr>
          </a:p>
          <a:p>
            <a:pPr marL="114300" indent="0">
              <a:buNone/>
            </a:pPr>
            <a:r>
              <a:rPr lang="en-IN" sz="700" dirty="0" smtClean="0">
                <a:solidFill>
                  <a:schemeClr val="bg1"/>
                </a:solidFill>
              </a:rPr>
              <a:t>hotel</a:t>
            </a:r>
            <a:r>
              <a:rPr lang="en-IN" sz="700" dirty="0">
                <a:solidFill>
                  <a:schemeClr val="bg1"/>
                </a:solidFill>
              </a:rPr>
              <a:t>: City Hotel and Resort Hotel. </a:t>
            </a:r>
            <a:endParaRPr lang="en-IN" sz="700" dirty="0" smtClean="0">
              <a:solidFill>
                <a:schemeClr val="bg1"/>
              </a:solidFill>
            </a:endParaRPr>
          </a:p>
          <a:p>
            <a:pPr marL="114300" indent="0">
              <a:buNone/>
            </a:pPr>
            <a:r>
              <a:rPr lang="en-IN" sz="700" dirty="0" err="1" smtClean="0">
                <a:solidFill>
                  <a:schemeClr val="bg1"/>
                </a:solidFill>
              </a:rPr>
              <a:t>is_canceled</a:t>
            </a:r>
            <a:r>
              <a:rPr lang="en-IN" sz="700" dirty="0">
                <a:solidFill>
                  <a:schemeClr val="bg1"/>
                </a:solidFill>
              </a:rPr>
              <a:t>: Whether the booking is cancelled or not (0 for not cancelled and 1 for cancelled).</a:t>
            </a:r>
          </a:p>
          <a:p>
            <a:pPr marL="114300" indent="0">
              <a:buNone/>
            </a:pPr>
            <a:r>
              <a:rPr lang="en-IN" sz="700" dirty="0" err="1" smtClean="0">
                <a:solidFill>
                  <a:schemeClr val="bg1"/>
                </a:solidFill>
              </a:rPr>
              <a:t>lead_time</a:t>
            </a:r>
            <a:r>
              <a:rPr lang="en-IN" sz="700" dirty="0">
                <a:solidFill>
                  <a:schemeClr val="bg1"/>
                </a:solidFill>
              </a:rPr>
              <a:t>: time (in days) between booking transaction and actual arrival.</a:t>
            </a:r>
          </a:p>
          <a:p>
            <a:pPr marL="114300" indent="0">
              <a:buNone/>
            </a:pPr>
            <a:r>
              <a:rPr lang="en-IN" sz="700" dirty="0" err="1" smtClean="0">
                <a:solidFill>
                  <a:schemeClr val="bg1"/>
                </a:solidFill>
              </a:rPr>
              <a:t>arrival_date_year</a:t>
            </a:r>
            <a:r>
              <a:rPr lang="en-IN" sz="700" dirty="0">
                <a:solidFill>
                  <a:schemeClr val="bg1"/>
                </a:solidFill>
              </a:rPr>
              <a:t>: Year of arrival</a:t>
            </a:r>
            <a:r>
              <a:rPr lang="en-IN" sz="700" dirty="0" smtClean="0">
                <a:solidFill>
                  <a:schemeClr val="bg1"/>
                </a:solidFill>
              </a:rPr>
              <a:t>.</a:t>
            </a:r>
          </a:p>
          <a:p>
            <a:pPr marL="114300" indent="0">
              <a:buNone/>
            </a:pPr>
            <a:r>
              <a:rPr lang="en-IN" sz="700" dirty="0" err="1" smtClean="0">
                <a:solidFill>
                  <a:schemeClr val="bg1"/>
                </a:solidFill>
              </a:rPr>
              <a:t>arrival_date_month</a:t>
            </a:r>
            <a:r>
              <a:rPr lang="en-IN" sz="700" dirty="0">
                <a:solidFill>
                  <a:schemeClr val="bg1"/>
                </a:solidFill>
              </a:rPr>
              <a:t>: Month of arrival.</a:t>
            </a:r>
          </a:p>
          <a:p>
            <a:pPr marL="114300" indent="0">
              <a:buNone/>
            </a:pPr>
            <a:r>
              <a:rPr lang="en-IN" sz="700" dirty="0" err="1" smtClean="0">
                <a:solidFill>
                  <a:schemeClr val="bg1"/>
                </a:solidFill>
              </a:rPr>
              <a:t>arrival_date_week_number</a:t>
            </a:r>
            <a:r>
              <a:rPr lang="en-IN" sz="700" dirty="0">
                <a:solidFill>
                  <a:schemeClr val="bg1"/>
                </a:solidFill>
              </a:rPr>
              <a:t>: Week number of arrival date.</a:t>
            </a:r>
          </a:p>
          <a:p>
            <a:pPr marL="114300" indent="0">
              <a:buNone/>
            </a:pPr>
            <a:r>
              <a:rPr lang="en-IN" sz="700" dirty="0" err="1" smtClean="0">
                <a:solidFill>
                  <a:schemeClr val="bg1"/>
                </a:solidFill>
              </a:rPr>
              <a:t>arrival_date_day_of_month</a:t>
            </a:r>
            <a:r>
              <a:rPr lang="en-IN" sz="700" dirty="0">
                <a:solidFill>
                  <a:schemeClr val="bg1"/>
                </a:solidFill>
              </a:rPr>
              <a:t>: Day of month of arrival date.</a:t>
            </a:r>
          </a:p>
          <a:p>
            <a:pPr marL="114300" indent="0">
              <a:buNone/>
            </a:pPr>
            <a:r>
              <a:rPr lang="en-IN" sz="700" dirty="0" err="1" smtClean="0">
                <a:solidFill>
                  <a:schemeClr val="bg1"/>
                </a:solidFill>
              </a:rPr>
              <a:t>stays_in_weekend_nights</a:t>
            </a:r>
            <a:r>
              <a:rPr lang="en-IN" sz="700" dirty="0">
                <a:solidFill>
                  <a:schemeClr val="bg1"/>
                </a:solidFill>
              </a:rPr>
              <a:t>: No. of weekend nights spent in a hotel.</a:t>
            </a:r>
          </a:p>
          <a:p>
            <a:pPr marL="114300" indent="0">
              <a:buNone/>
            </a:pPr>
            <a:r>
              <a:rPr lang="en-IN" sz="700" dirty="0" err="1" smtClean="0">
                <a:solidFill>
                  <a:schemeClr val="bg1"/>
                </a:solidFill>
              </a:rPr>
              <a:t>stays_in_week_nights</a:t>
            </a:r>
            <a:r>
              <a:rPr lang="en-IN" sz="700" dirty="0">
                <a:solidFill>
                  <a:schemeClr val="bg1"/>
                </a:solidFill>
              </a:rPr>
              <a:t>: No. of weeknights spent in a hotel.</a:t>
            </a:r>
          </a:p>
          <a:p>
            <a:pPr marL="114300" indent="0">
              <a:buNone/>
            </a:pPr>
            <a:r>
              <a:rPr lang="en-IN" sz="700" dirty="0" smtClean="0">
                <a:solidFill>
                  <a:schemeClr val="bg1"/>
                </a:solidFill>
              </a:rPr>
              <a:t>adults</a:t>
            </a:r>
            <a:r>
              <a:rPr lang="en-IN" sz="700" dirty="0">
                <a:solidFill>
                  <a:schemeClr val="bg1"/>
                </a:solidFill>
              </a:rPr>
              <a:t>: No. of adults in single booking record.</a:t>
            </a:r>
          </a:p>
          <a:p>
            <a:pPr marL="114300" indent="0">
              <a:buNone/>
            </a:pPr>
            <a:r>
              <a:rPr lang="en-IN" sz="700" dirty="0" smtClean="0">
                <a:solidFill>
                  <a:schemeClr val="bg1"/>
                </a:solidFill>
              </a:rPr>
              <a:t>children</a:t>
            </a:r>
            <a:r>
              <a:rPr lang="en-IN" sz="700" dirty="0">
                <a:solidFill>
                  <a:schemeClr val="bg1"/>
                </a:solidFill>
              </a:rPr>
              <a:t>: No. of children in single booking record.</a:t>
            </a:r>
          </a:p>
          <a:p>
            <a:pPr marL="114300" indent="0">
              <a:buNone/>
            </a:pPr>
            <a:r>
              <a:rPr lang="en-IN" sz="700" dirty="0" smtClean="0">
                <a:solidFill>
                  <a:schemeClr val="bg1"/>
                </a:solidFill>
              </a:rPr>
              <a:t>babies</a:t>
            </a:r>
            <a:r>
              <a:rPr lang="en-IN" sz="700" dirty="0">
                <a:solidFill>
                  <a:schemeClr val="bg1"/>
                </a:solidFill>
              </a:rPr>
              <a:t>: No. of babies in single booking record. </a:t>
            </a:r>
          </a:p>
          <a:p>
            <a:pPr marL="114300" indent="0">
              <a:buNone/>
            </a:pPr>
            <a:r>
              <a:rPr lang="en-IN" sz="700" dirty="0" smtClean="0">
                <a:solidFill>
                  <a:schemeClr val="bg1"/>
                </a:solidFill>
              </a:rPr>
              <a:t>meal</a:t>
            </a:r>
            <a:r>
              <a:rPr lang="en-IN" sz="700" dirty="0">
                <a:solidFill>
                  <a:schemeClr val="bg1"/>
                </a:solidFill>
              </a:rPr>
              <a:t>: Type of meal chosen (BB, HB, SC ….). </a:t>
            </a:r>
          </a:p>
          <a:p>
            <a:pPr marL="114300" indent="0">
              <a:buNone/>
            </a:pPr>
            <a:r>
              <a:rPr lang="en-IN" sz="700" dirty="0" smtClean="0">
                <a:solidFill>
                  <a:schemeClr val="bg1"/>
                </a:solidFill>
              </a:rPr>
              <a:t>country</a:t>
            </a:r>
            <a:r>
              <a:rPr lang="en-IN" sz="700" dirty="0">
                <a:solidFill>
                  <a:schemeClr val="bg1"/>
                </a:solidFill>
              </a:rPr>
              <a:t>: Country of origin of customers (PRT, GBR, FRA, ESP, DEU….).</a:t>
            </a:r>
          </a:p>
          <a:p>
            <a:pPr marL="114300" indent="0">
              <a:buNone/>
            </a:pPr>
            <a:r>
              <a:rPr lang="en-IN" sz="700" dirty="0" err="1" smtClean="0">
                <a:solidFill>
                  <a:schemeClr val="bg1"/>
                </a:solidFill>
              </a:rPr>
              <a:t>market_segment</a:t>
            </a:r>
            <a:r>
              <a:rPr lang="en-IN" sz="700" dirty="0">
                <a:solidFill>
                  <a:schemeClr val="bg1"/>
                </a:solidFill>
              </a:rPr>
              <a:t>: Booking through medium (TA/TO, Direct, Corporate, ….).</a:t>
            </a:r>
          </a:p>
          <a:p>
            <a:pPr marL="114300" indent="0">
              <a:buNone/>
            </a:pPr>
            <a:r>
              <a:rPr lang="en-IN" sz="700" dirty="0" err="1" smtClean="0">
                <a:solidFill>
                  <a:schemeClr val="bg1"/>
                </a:solidFill>
              </a:rPr>
              <a:t>distribution_channel</a:t>
            </a:r>
            <a:r>
              <a:rPr lang="en-IN" sz="700" dirty="0">
                <a:solidFill>
                  <a:schemeClr val="bg1"/>
                </a:solidFill>
              </a:rPr>
              <a:t>: Medium through which bookings were made (TA/TO, Direct, Corporate, ….).</a:t>
            </a:r>
          </a:p>
          <a:p>
            <a:pPr marL="114300" indent="0">
              <a:buNone/>
            </a:pPr>
            <a:r>
              <a:rPr lang="en-IN" sz="700" dirty="0" err="1" smtClean="0">
                <a:solidFill>
                  <a:schemeClr val="bg1"/>
                </a:solidFill>
              </a:rPr>
              <a:t>is_repeated_guest</a:t>
            </a:r>
            <a:r>
              <a:rPr lang="en-IN" sz="700" dirty="0">
                <a:solidFill>
                  <a:schemeClr val="bg1"/>
                </a:solidFill>
              </a:rPr>
              <a:t>: Whether the guest visited before(0 for No and 1 for                     Yes)</a:t>
            </a:r>
          </a:p>
          <a:p>
            <a:pPr marL="114300" indent="0">
              <a:buNone/>
            </a:pPr>
            <a:r>
              <a:rPr lang="en-IN" sz="700" dirty="0" err="1" smtClean="0">
                <a:solidFill>
                  <a:schemeClr val="bg1"/>
                </a:solidFill>
              </a:rPr>
              <a:t>previous_cancellations</a:t>
            </a:r>
            <a:r>
              <a:rPr lang="en-IN" sz="700" dirty="0">
                <a:solidFill>
                  <a:schemeClr val="bg1"/>
                </a:solidFill>
              </a:rPr>
              <a:t>: No. of previous cancelled bookings.</a:t>
            </a:r>
          </a:p>
          <a:p>
            <a:pPr marL="114300" indent="0">
              <a:buNone/>
            </a:pPr>
            <a:r>
              <a:rPr lang="en-IN" sz="700" dirty="0" err="1" smtClean="0">
                <a:solidFill>
                  <a:schemeClr val="bg1"/>
                </a:solidFill>
              </a:rPr>
              <a:t>previous_bookings_not_canceled</a:t>
            </a:r>
            <a:r>
              <a:rPr lang="en-IN" sz="700" dirty="0">
                <a:solidFill>
                  <a:schemeClr val="bg1"/>
                </a:solidFill>
              </a:rPr>
              <a:t>: No. of previous non-cancelled bookings.</a:t>
            </a:r>
          </a:p>
          <a:p>
            <a:pPr marL="114300" indent="0">
              <a:buNone/>
            </a:pPr>
            <a:r>
              <a:rPr lang="en-IN" sz="700" dirty="0" err="1" smtClean="0">
                <a:solidFill>
                  <a:schemeClr val="bg1"/>
                </a:solidFill>
              </a:rPr>
              <a:t>reserved_room_type</a:t>
            </a:r>
            <a:r>
              <a:rPr lang="en-IN" sz="700" dirty="0">
                <a:solidFill>
                  <a:schemeClr val="bg1"/>
                </a:solidFill>
              </a:rPr>
              <a:t>: Room type reserved by guests</a:t>
            </a:r>
            <a:r>
              <a:rPr lang="en-IN" sz="700" dirty="0" smtClean="0">
                <a:solidFill>
                  <a:schemeClr val="bg1"/>
                </a:solidFill>
              </a:rPr>
              <a:t>.</a:t>
            </a:r>
          </a:p>
          <a:p>
            <a:pPr marL="114300" indent="0">
              <a:buNone/>
            </a:pPr>
            <a:r>
              <a:rPr lang="en-IN" sz="700" dirty="0" err="1" smtClean="0">
                <a:solidFill>
                  <a:schemeClr val="bg1"/>
                </a:solidFill>
              </a:rPr>
              <a:t>assigned_room_type</a:t>
            </a:r>
            <a:r>
              <a:rPr lang="en-IN" sz="700" dirty="0">
                <a:solidFill>
                  <a:schemeClr val="bg1"/>
                </a:solidFill>
              </a:rPr>
              <a:t>: Room type assigned to the guests.</a:t>
            </a:r>
          </a:p>
          <a:p>
            <a:pPr marL="114300" indent="0">
              <a:buNone/>
            </a:pPr>
            <a:r>
              <a:rPr lang="en-IN" sz="700" dirty="0" err="1" smtClean="0">
                <a:solidFill>
                  <a:schemeClr val="bg1"/>
                </a:solidFill>
              </a:rPr>
              <a:t>booking_changes</a:t>
            </a:r>
            <a:r>
              <a:rPr lang="en-IN" sz="700" dirty="0">
                <a:solidFill>
                  <a:schemeClr val="bg1"/>
                </a:solidFill>
              </a:rPr>
              <a:t>: No. of booking changes done by guests.</a:t>
            </a:r>
          </a:p>
          <a:p>
            <a:pPr marL="114300" indent="0">
              <a:buNone/>
            </a:pPr>
            <a:r>
              <a:rPr lang="en-IN" sz="700" dirty="0" err="1" smtClean="0">
                <a:solidFill>
                  <a:schemeClr val="bg1"/>
                </a:solidFill>
              </a:rPr>
              <a:t>deposit_type</a:t>
            </a:r>
            <a:r>
              <a:rPr lang="en-IN" sz="700" dirty="0">
                <a:solidFill>
                  <a:schemeClr val="bg1"/>
                </a:solidFill>
              </a:rPr>
              <a:t>: Type of deposit at the time of making a booking (No deposit/ Refundable/ No refund).</a:t>
            </a:r>
          </a:p>
          <a:p>
            <a:pPr marL="114300" indent="0">
              <a:buNone/>
            </a:pPr>
            <a:endParaRPr lang="en-IN" sz="100" dirty="0">
              <a:solidFill>
                <a:schemeClr val="bg1"/>
              </a:solidFill>
            </a:endParaRPr>
          </a:p>
        </p:txBody>
      </p:sp>
    </p:spTree>
    <p:extLst>
      <p:ext uri="{BB962C8B-B14F-4D97-AF65-F5344CB8AC3E}">
        <p14:creationId xmlns:p14="http://schemas.microsoft.com/office/powerpoint/2010/main" val="3458940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marL="114300" indent="0">
              <a:buNone/>
            </a:pPr>
            <a:r>
              <a:rPr lang="en-IN" sz="800" dirty="0" smtClean="0">
                <a:solidFill>
                  <a:schemeClr val="bg1"/>
                </a:solidFill>
              </a:rPr>
              <a:t>agent</a:t>
            </a:r>
            <a:r>
              <a:rPr lang="en-IN" sz="800" dirty="0">
                <a:solidFill>
                  <a:schemeClr val="bg1"/>
                </a:solidFill>
              </a:rPr>
              <a:t>: I’d of agent for booking.</a:t>
            </a:r>
          </a:p>
          <a:p>
            <a:pPr marL="114300" indent="0">
              <a:buNone/>
            </a:pPr>
            <a:r>
              <a:rPr lang="en-IN" sz="800" dirty="0" smtClean="0">
                <a:solidFill>
                  <a:schemeClr val="bg1"/>
                </a:solidFill>
              </a:rPr>
              <a:t>company</a:t>
            </a:r>
            <a:r>
              <a:rPr lang="en-IN" sz="800" dirty="0">
                <a:solidFill>
                  <a:schemeClr val="bg1"/>
                </a:solidFill>
              </a:rPr>
              <a:t>: I’d of the company making a booking.</a:t>
            </a:r>
          </a:p>
          <a:p>
            <a:pPr marL="114300" indent="0">
              <a:buNone/>
            </a:pPr>
            <a:r>
              <a:rPr lang="en-IN" sz="800" dirty="0" err="1" smtClean="0">
                <a:solidFill>
                  <a:schemeClr val="bg1"/>
                </a:solidFill>
              </a:rPr>
              <a:t>days_in_waiting_list</a:t>
            </a:r>
            <a:r>
              <a:rPr lang="en-IN" sz="800" dirty="0">
                <a:solidFill>
                  <a:schemeClr val="bg1"/>
                </a:solidFill>
              </a:rPr>
              <a:t>: No. of days on waiting list.</a:t>
            </a:r>
          </a:p>
          <a:p>
            <a:pPr marL="114300" indent="0">
              <a:buNone/>
            </a:pPr>
            <a:r>
              <a:rPr lang="en-IN" sz="800" dirty="0" err="1" smtClean="0">
                <a:solidFill>
                  <a:schemeClr val="bg1"/>
                </a:solidFill>
              </a:rPr>
              <a:t>customer_type</a:t>
            </a:r>
            <a:r>
              <a:rPr lang="en-IN" sz="800" dirty="0">
                <a:solidFill>
                  <a:schemeClr val="bg1"/>
                </a:solidFill>
              </a:rPr>
              <a:t>: Type of guests(Transient, Group,…..).</a:t>
            </a:r>
          </a:p>
          <a:p>
            <a:pPr marL="114300" indent="0">
              <a:buNone/>
            </a:pPr>
            <a:r>
              <a:rPr lang="en-IN" sz="800" dirty="0" err="1" smtClean="0">
                <a:solidFill>
                  <a:schemeClr val="bg1"/>
                </a:solidFill>
              </a:rPr>
              <a:t>adr</a:t>
            </a:r>
            <a:r>
              <a:rPr lang="en-IN" sz="800" dirty="0">
                <a:solidFill>
                  <a:schemeClr val="bg1"/>
                </a:solidFill>
              </a:rPr>
              <a:t>: Average Daily rate.</a:t>
            </a:r>
          </a:p>
          <a:p>
            <a:pPr marL="114300" indent="0">
              <a:buNone/>
            </a:pPr>
            <a:r>
              <a:rPr lang="en-IN" sz="800" dirty="0" err="1" smtClean="0">
                <a:solidFill>
                  <a:schemeClr val="bg1"/>
                </a:solidFill>
              </a:rPr>
              <a:t>required_car_parking_spaces</a:t>
            </a:r>
            <a:r>
              <a:rPr lang="en-IN" sz="800" dirty="0">
                <a:solidFill>
                  <a:schemeClr val="bg1"/>
                </a:solidFill>
              </a:rPr>
              <a:t>: No. of car parking asked during booking rooms.</a:t>
            </a:r>
          </a:p>
          <a:p>
            <a:pPr marL="114300" indent="0">
              <a:buNone/>
            </a:pPr>
            <a:r>
              <a:rPr lang="en-IN" sz="800" dirty="0" err="1" smtClean="0">
                <a:solidFill>
                  <a:schemeClr val="bg1"/>
                </a:solidFill>
              </a:rPr>
              <a:t>total_of_special_requests</a:t>
            </a:r>
            <a:r>
              <a:rPr lang="en-IN" sz="800" dirty="0">
                <a:solidFill>
                  <a:schemeClr val="bg1"/>
                </a:solidFill>
              </a:rPr>
              <a:t>: total no. of special request made by guests.</a:t>
            </a:r>
          </a:p>
          <a:p>
            <a:pPr marL="114300" indent="0">
              <a:buNone/>
            </a:pPr>
            <a:r>
              <a:rPr lang="en-IN" sz="800" dirty="0" err="1" smtClean="0">
                <a:solidFill>
                  <a:schemeClr val="bg1"/>
                </a:solidFill>
              </a:rPr>
              <a:t>reservation_status</a:t>
            </a:r>
            <a:r>
              <a:rPr lang="en-IN" sz="800" dirty="0">
                <a:solidFill>
                  <a:schemeClr val="bg1"/>
                </a:solidFill>
              </a:rPr>
              <a:t>: Whether guest checked out, cancelled bookings or not failed to show up. </a:t>
            </a:r>
          </a:p>
          <a:p>
            <a:pPr marL="114300" indent="0">
              <a:buNone/>
            </a:pPr>
            <a:r>
              <a:rPr lang="en-IN" sz="800" dirty="0" err="1" smtClean="0">
                <a:solidFill>
                  <a:schemeClr val="bg1"/>
                </a:solidFill>
              </a:rPr>
              <a:t>reservation_status_date</a:t>
            </a:r>
            <a:r>
              <a:rPr lang="en-IN" sz="800" dirty="0">
                <a:solidFill>
                  <a:schemeClr val="bg1"/>
                </a:solidFill>
              </a:rPr>
              <a:t>: Date of making reservation status.</a:t>
            </a:r>
          </a:p>
          <a:p>
            <a:pPr marL="114300" indent="0">
              <a:buNone/>
            </a:pPr>
            <a:r>
              <a:rPr lang="en-IN" sz="2000" dirty="0">
                <a:solidFill>
                  <a:schemeClr val="bg1"/>
                </a:solidFill>
              </a:rPr>
              <a:t> </a:t>
            </a:r>
          </a:p>
          <a:p>
            <a:pPr marL="114300" indent="0">
              <a:buNone/>
            </a:pPr>
            <a:r>
              <a:rPr lang="en-IN" sz="2000" dirty="0">
                <a:solidFill>
                  <a:schemeClr val="bg1"/>
                </a:solidFill>
              </a:rPr>
              <a:t> </a:t>
            </a:r>
          </a:p>
          <a:p>
            <a:pPr marL="114300" lvl="0" indent="0">
              <a:buNone/>
            </a:pPr>
            <a:r>
              <a:rPr lang="en-IN" sz="2000" dirty="0" smtClean="0">
                <a:solidFill>
                  <a:schemeClr val="bg1"/>
                </a:solidFill>
              </a:rPr>
              <a:t>	Total </a:t>
            </a:r>
            <a:r>
              <a:rPr lang="en-IN" sz="2000" dirty="0">
                <a:solidFill>
                  <a:schemeClr val="bg1"/>
                </a:solidFill>
              </a:rPr>
              <a:t>number of rows in data: 119390</a:t>
            </a:r>
          </a:p>
          <a:p>
            <a:pPr marL="114300" lvl="0" indent="0">
              <a:buNone/>
            </a:pPr>
            <a:r>
              <a:rPr lang="en-IN" sz="2000" dirty="0" smtClean="0">
                <a:solidFill>
                  <a:schemeClr val="bg1"/>
                </a:solidFill>
              </a:rPr>
              <a:t>		Total </a:t>
            </a:r>
            <a:r>
              <a:rPr lang="en-IN" sz="2000" dirty="0">
                <a:solidFill>
                  <a:schemeClr val="bg1"/>
                </a:solidFill>
              </a:rPr>
              <a:t>number of columns: 32</a:t>
            </a:r>
          </a:p>
          <a:p>
            <a:pPr marL="114300" indent="0">
              <a:buNone/>
            </a:pPr>
            <a:endParaRPr lang="en-IN" dirty="0"/>
          </a:p>
        </p:txBody>
      </p:sp>
    </p:spTree>
    <p:extLst>
      <p:ext uri="{BB962C8B-B14F-4D97-AF65-F5344CB8AC3E}">
        <p14:creationId xmlns:p14="http://schemas.microsoft.com/office/powerpoint/2010/main" val="2702554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Steps followed when analysing the data</a:t>
            </a:r>
            <a:endParaRPr lang="en-IN" sz="2000" dirty="0"/>
          </a:p>
        </p:txBody>
      </p:sp>
      <p:sp>
        <p:nvSpPr>
          <p:cNvPr id="3" name="Text Placeholder 2"/>
          <p:cNvSpPr>
            <a:spLocks noGrp="1"/>
          </p:cNvSpPr>
          <p:nvPr>
            <p:ph type="body" idx="1"/>
          </p:nvPr>
        </p:nvSpPr>
        <p:spPr>
          <a:xfrm>
            <a:off x="311700" y="1152475"/>
            <a:ext cx="5769060" cy="3416400"/>
          </a:xfrm>
        </p:spPr>
        <p:txBody>
          <a:bodyPr/>
          <a:lstStyle/>
          <a:p>
            <a:pPr marL="114300" lvl="0" indent="0">
              <a:buNone/>
            </a:pPr>
            <a:r>
              <a:rPr lang="en-IN" sz="1400" b="1" dirty="0">
                <a:solidFill>
                  <a:schemeClr val="bg1"/>
                </a:solidFill>
              </a:rPr>
              <a:t>Removing Duplicate rows</a:t>
            </a:r>
            <a:endParaRPr lang="en-IN" sz="1400" dirty="0">
              <a:solidFill>
                <a:schemeClr val="bg1"/>
              </a:solidFill>
            </a:endParaRPr>
          </a:p>
          <a:p>
            <a:pPr marL="114300" indent="0">
              <a:buNone/>
            </a:pPr>
            <a:r>
              <a:rPr lang="en-IN" sz="1400" dirty="0">
                <a:solidFill>
                  <a:schemeClr val="bg1"/>
                </a:solidFill>
              </a:rPr>
              <a:t>All duplicate rows were dropped.</a:t>
            </a:r>
          </a:p>
          <a:p>
            <a:pPr marL="114300" indent="0">
              <a:buNone/>
            </a:pPr>
            <a:r>
              <a:rPr lang="en-IN" sz="1400" dirty="0">
                <a:solidFill>
                  <a:schemeClr val="bg1"/>
                </a:solidFill>
              </a:rPr>
              <a:t>Total number of rows cleaned: 31994</a:t>
            </a:r>
          </a:p>
          <a:p>
            <a:pPr marL="114300" lvl="0" indent="0">
              <a:buNone/>
            </a:pPr>
            <a:endParaRPr lang="en-IN" sz="1400" dirty="0">
              <a:solidFill>
                <a:schemeClr val="bg1"/>
              </a:solidFill>
            </a:endParaRPr>
          </a:p>
          <a:p>
            <a:pPr marL="114300" lvl="0" indent="0">
              <a:buNone/>
            </a:pPr>
            <a:r>
              <a:rPr lang="en-IN" sz="1400" b="1" dirty="0" smtClean="0">
                <a:solidFill>
                  <a:schemeClr val="bg1"/>
                </a:solidFill>
              </a:rPr>
              <a:t>Handling </a:t>
            </a:r>
            <a:r>
              <a:rPr lang="en-IN" sz="1400" b="1" dirty="0">
                <a:solidFill>
                  <a:schemeClr val="bg1"/>
                </a:solidFill>
              </a:rPr>
              <a:t>null values</a:t>
            </a:r>
            <a:endParaRPr lang="en-IN" sz="1400" dirty="0">
              <a:solidFill>
                <a:schemeClr val="bg1"/>
              </a:solidFill>
            </a:endParaRPr>
          </a:p>
          <a:p>
            <a:pPr marL="114300" lvl="0" indent="0">
              <a:buNone/>
            </a:pPr>
            <a:r>
              <a:rPr lang="en-IN" sz="1400" dirty="0">
                <a:solidFill>
                  <a:schemeClr val="bg1"/>
                </a:solidFill>
              </a:rPr>
              <a:t>Null values in column country was replaced by “</a:t>
            </a:r>
            <a:r>
              <a:rPr lang="en-IN" sz="1400" dirty="0" err="1">
                <a:solidFill>
                  <a:schemeClr val="bg1"/>
                </a:solidFill>
              </a:rPr>
              <a:t>na</a:t>
            </a:r>
            <a:r>
              <a:rPr lang="en-IN" sz="1400" dirty="0">
                <a:solidFill>
                  <a:schemeClr val="bg1"/>
                </a:solidFill>
              </a:rPr>
              <a:t>”.</a:t>
            </a:r>
          </a:p>
          <a:p>
            <a:pPr marL="114300" lvl="0" indent="0">
              <a:buNone/>
            </a:pPr>
            <a:r>
              <a:rPr lang="en-IN" sz="1400" dirty="0">
                <a:solidFill>
                  <a:schemeClr val="bg1"/>
                </a:solidFill>
              </a:rPr>
              <a:t>Null values in column agent was replaced by 0.</a:t>
            </a:r>
          </a:p>
          <a:p>
            <a:pPr marL="114300" lvl="0" indent="0">
              <a:buNone/>
            </a:pPr>
            <a:r>
              <a:rPr lang="en-IN" sz="1400" dirty="0">
                <a:solidFill>
                  <a:schemeClr val="bg1"/>
                </a:solidFill>
              </a:rPr>
              <a:t>Null values in column </a:t>
            </a:r>
            <a:r>
              <a:rPr lang="en-IN" sz="1400" dirty="0" smtClean="0">
                <a:solidFill>
                  <a:schemeClr val="bg1"/>
                </a:solidFill>
              </a:rPr>
              <a:t>children </a:t>
            </a:r>
            <a:r>
              <a:rPr lang="en-IN" sz="1400" dirty="0">
                <a:solidFill>
                  <a:schemeClr val="bg1"/>
                </a:solidFill>
              </a:rPr>
              <a:t>was replaced by </a:t>
            </a:r>
            <a:r>
              <a:rPr lang="en-IN" sz="1400" dirty="0" smtClean="0">
                <a:solidFill>
                  <a:schemeClr val="bg1"/>
                </a:solidFill>
              </a:rPr>
              <a:t>0.</a:t>
            </a:r>
          </a:p>
          <a:p>
            <a:pPr marL="114300" lvl="0" indent="0">
              <a:buNone/>
            </a:pPr>
            <a:endParaRPr lang="en-IN" sz="1400" b="1" dirty="0">
              <a:solidFill>
                <a:schemeClr val="bg1"/>
              </a:solidFill>
            </a:endParaRPr>
          </a:p>
          <a:p>
            <a:pPr marL="114300" lvl="0" indent="0">
              <a:buNone/>
            </a:pPr>
            <a:r>
              <a:rPr lang="en-IN" sz="1400" b="1" dirty="0" smtClean="0">
                <a:solidFill>
                  <a:schemeClr val="bg1"/>
                </a:solidFill>
              </a:rPr>
              <a:t>Creating </a:t>
            </a:r>
            <a:r>
              <a:rPr lang="en-IN" sz="1400" b="1" dirty="0">
                <a:solidFill>
                  <a:schemeClr val="bg1"/>
                </a:solidFill>
              </a:rPr>
              <a:t>new columns</a:t>
            </a:r>
            <a:endParaRPr lang="en-IN" sz="1400" dirty="0">
              <a:solidFill>
                <a:schemeClr val="bg1"/>
              </a:solidFill>
            </a:endParaRPr>
          </a:p>
          <a:p>
            <a:pPr marL="114300" lvl="0" indent="0">
              <a:buNone/>
            </a:pPr>
            <a:r>
              <a:rPr lang="en-IN" sz="1400" dirty="0">
                <a:solidFill>
                  <a:schemeClr val="bg1"/>
                </a:solidFill>
              </a:rPr>
              <a:t>Column guests adding adults, children, babies.</a:t>
            </a:r>
          </a:p>
          <a:p>
            <a:pPr marL="114300" lvl="0" indent="0">
              <a:buNone/>
            </a:pPr>
            <a:r>
              <a:rPr lang="en-IN" sz="1400" dirty="0">
                <a:solidFill>
                  <a:schemeClr val="bg1"/>
                </a:solidFill>
              </a:rPr>
              <a:t>Created new column </a:t>
            </a:r>
            <a:r>
              <a:rPr lang="en-IN" sz="1400" dirty="0" err="1">
                <a:solidFill>
                  <a:schemeClr val="bg1"/>
                </a:solidFill>
              </a:rPr>
              <a:t>total_hotel_stay</a:t>
            </a:r>
            <a:r>
              <a:rPr lang="en-IN" sz="1400" dirty="0">
                <a:solidFill>
                  <a:schemeClr val="bg1"/>
                </a:solidFill>
              </a:rPr>
              <a:t> by adding </a:t>
            </a:r>
            <a:r>
              <a:rPr lang="en-IN" sz="1400" dirty="0" err="1">
                <a:solidFill>
                  <a:schemeClr val="bg1"/>
                </a:solidFill>
              </a:rPr>
              <a:t>stays_in_week_nights</a:t>
            </a:r>
            <a:r>
              <a:rPr lang="en-IN" sz="1400" dirty="0">
                <a:solidFill>
                  <a:schemeClr val="bg1"/>
                </a:solidFill>
              </a:rPr>
              <a:t> and </a:t>
            </a:r>
            <a:r>
              <a:rPr lang="en-IN" sz="1400" dirty="0" err="1">
                <a:solidFill>
                  <a:schemeClr val="bg1"/>
                </a:solidFill>
              </a:rPr>
              <a:t>stays_in_weekend_nights</a:t>
            </a:r>
            <a:r>
              <a:rPr lang="en-IN" sz="1400" dirty="0">
                <a:solidFill>
                  <a:schemeClr val="bg1"/>
                </a:solidFill>
              </a:rPr>
              <a:t>.</a:t>
            </a:r>
          </a:p>
          <a:p>
            <a:r>
              <a:rPr lang="en-IN" sz="1400" b="1" dirty="0">
                <a:solidFill>
                  <a:schemeClr val="bg1"/>
                </a:solidFill>
              </a:rPr>
              <a:t> </a:t>
            </a:r>
            <a:endParaRPr lang="en-IN" sz="1400" dirty="0">
              <a:solidFill>
                <a:schemeClr val="bg1"/>
              </a:solidFill>
            </a:endParaRPr>
          </a:p>
          <a:p>
            <a:pPr marL="114300" lvl="0" indent="0">
              <a:buNone/>
            </a:pPr>
            <a:endParaRPr lang="en-IN" sz="1400" b="1" dirty="0">
              <a:solidFill>
                <a:schemeClr val="bg1"/>
              </a:solidFill>
            </a:endParaRPr>
          </a:p>
          <a:p>
            <a:pPr marL="114300" indent="0">
              <a:buNone/>
            </a:pPr>
            <a:endParaRPr lang="en-IN" sz="1400" dirty="0">
              <a:solidFill>
                <a:schemeClr val="bg1"/>
              </a:solidFill>
            </a:endParaRPr>
          </a:p>
        </p:txBody>
      </p:sp>
      <p:sp>
        <p:nvSpPr>
          <p:cNvPr id="4" name="Rectangle 3"/>
          <p:cNvSpPr/>
          <p:nvPr/>
        </p:nvSpPr>
        <p:spPr>
          <a:xfrm>
            <a:off x="5455920" y="1445300"/>
            <a:ext cx="4572000" cy="400110"/>
          </a:xfrm>
          <a:prstGeom prst="rect">
            <a:avLst/>
          </a:prstGeom>
        </p:spPr>
        <p:txBody>
          <a:bodyPr>
            <a:spAutoFit/>
          </a:bodyPr>
          <a:lstStyle/>
          <a:p>
            <a:r>
              <a:rPr lang="en-IN" sz="1000" dirty="0"/>
              <a:t>duplicate=</a:t>
            </a:r>
            <a:r>
              <a:rPr lang="en-IN" sz="1000" dirty="0" err="1"/>
              <a:t>df</a:t>
            </a:r>
            <a:r>
              <a:rPr lang="en-IN" sz="1000" dirty="0"/>
              <a:t>[</a:t>
            </a:r>
            <a:r>
              <a:rPr lang="en-IN" sz="1000" dirty="0" err="1"/>
              <a:t>df.duplicated</a:t>
            </a:r>
            <a:r>
              <a:rPr lang="en-IN" sz="1000" dirty="0" smtClean="0"/>
              <a:t>()]</a:t>
            </a:r>
          </a:p>
          <a:p>
            <a:r>
              <a:rPr lang="en-IN" sz="1000" dirty="0" err="1"/>
              <a:t>df.drop_duplicates</a:t>
            </a:r>
            <a:r>
              <a:rPr lang="en-IN" sz="1000" dirty="0"/>
              <a:t>(</a:t>
            </a:r>
            <a:r>
              <a:rPr lang="en-IN" sz="1000" dirty="0" err="1"/>
              <a:t>inplace</a:t>
            </a:r>
            <a:r>
              <a:rPr lang="en-IN" sz="1000" dirty="0"/>
              <a:t>=True</a:t>
            </a:r>
            <a:r>
              <a:rPr lang="en-IN" sz="1000" dirty="0" smtClean="0"/>
              <a:t>)</a:t>
            </a:r>
            <a:endParaRPr lang="en-IN" sz="1000" dirty="0"/>
          </a:p>
        </p:txBody>
      </p:sp>
      <p:sp>
        <p:nvSpPr>
          <p:cNvPr id="5" name="Rectangle 4"/>
          <p:cNvSpPr/>
          <p:nvPr/>
        </p:nvSpPr>
        <p:spPr>
          <a:xfrm>
            <a:off x="5455920" y="2467539"/>
            <a:ext cx="2964785" cy="553998"/>
          </a:xfrm>
          <a:prstGeom prst="rect">
            <a:avLst/>
          </a:prstGeom>
        </p:spPr>
        <p:txBody>
          <a:bodyPr wrap="square">
            <a:spAutoFit/>
          </a:bodyPr>
          <a:lstStyle/>
          <a:p>
            <a:r>
              <a:rPr lang="en-IN" sz="1000" dirty="0" err="1"/>
              <a:t>df</a:t>
            </a:r>
            <a:r>
              <a:rPr lang="en-IN" sz="1000" dirty="0"/>
              <a:t>["country"]=</a:t>
            </a:r>
            <a:r>
              <a:rPr lang="en-IN" sz="1000" dirty="0" err="1"/>
              <a:t>df</a:t>
            </a:r>
            <a:r>
              <a:rPr lang="en-IN" sz="1000" dirty="0"/>
              <a:t>["country"].</a:t>
            </a:r>
            <a:r>
              <a:rPr lang="en-IN" sz="1000" dirty="0" err="1"/>
              <a:t>fillna</a:t>
            </a:r>
            <a:r>
              <a:rPr lang="en-IN" sz="1000" dirty="0"/>
              <a:t>("</a:t>
            </a:r>
            <a:r>
              <a:rPr lang="en-IN" sz="1000" dirty="0" err="1"/>
              <a:t>na</a:t>
            </a:r>
            <a:r>
              <a:rPr lang="en-IN" sz="1000" dirty="0" smtClean="0"/>
              <a:t>")</a:t>
            </a:r>
          </a:p>
          <a:p>
            <a:r>
              <a:rPr lang="sv-SE" sz="1000" dirty="0"/>
              <a:t>df["agent"]=df["agent"].fillna(0)</a:t>
            </a:r>
          </a:p>
          <a:p>
            <a:r>
              <a:rPr lang="en-IN" sz="1000" dirty="0" err="1"/>
              <a:t>df</a:t>
            </a:r>
            <a:r>
              <a:rPr lang="en-IN" sz="1000" dirty="0"/>
              <a:t>["children"]=</a:t>
            </a:r>
            <a:r>
              <a:rPr lang="en-IN" sz="1000" dirty="0" err="1"/>
              <a:t>df</a:t>
            </a:r>
            <a:r>
              <a:rPr lang="en-IN" sz="1000" dirty="0"/>
              <a:t>["children"].</a:t>
            </a:r>
            <a:r>
              <a:rPr lang="en-IN" sz="1000" dirty="0" err="1"/>
              <a:t>fillna</a:t>
            </a:r>
            <a:r>
              <a:rPr lang="en-IN" sz="1000" dirty="0"/>
              <a:t>(0) </a:t>
            </a:r>
          </a:p>
        </p:txBody>
      </p:sp>
      <p:sp>
        <p:nvSpPr>
          <p:cNvPr id="6" name="Rectangle 5"/>
          <p:cNvSpPr/>
          <p:nvPr/>
        </p:nvSpPr>
        <p:spPr>
          <a:xfrm>
            <a:off x="4949287" y="3721896"/>
            <a:ext cx="4140877" cy="646331"/>
          </a:xfrm>
          <a:prstGeom prst="rect">
            <a:avLst/>
          </a:prstGeom>
        </p:spPr>
        <p:txBody>
          <a:bodyPr wrap="none">
            <a:spAutoFit/>
          </a:bodyPr>
          <a:lstStyle/>
          <a:p>
            <a:r>
              <a:rPr lang="en-IN" sz="900" dirty="0" err="1"/>
              <a:t>df</a:t>
            </a:r>
            <a:r>
              <a:rPr lang="en-IN" sz="900" dirty="0"/>
              <a:t>["guests"]=</a:t>
            </a:r>
            <a:r>
              <a:rPr lang="en-IN" sz="900" dirty="0" err="1"/>
              <a:t>df</a:t>
            </a:r>
            <a:r>
              <a:rPr lang="en-IN" sz="900" dirty="0"/>
              <a:t>["adults"] + </a:t>
            </a:r>
            <a:r>
              <a:rPr lang="en-IN" sz="900" dirty="0" err="1"/>
              <a:t>df</a:t>
            </a:r>
            <a:r>
              <a:rPr lang="en-IN" sz="900" dirty="0"/>
              <a:t>["children"] + </a:t>
            </a:r>
            <a:r>
              <a:rPr lang="en-IN" sz="900" dirty="0" err="1"/>
              <a:t>df</a:t>
            </a:r>
            <a:r>
              <a:rPr lang="en-IN" sz="900" dirty="0"/>
              <a:t>["babies"] </a:t>
            </a:r>
            <a:endParaRPr lang="en-IN" sz="900" dirty="0" smtClean="0"/>
          </a:p>
          <a:p>
            <a:endParaRPr lang="en-IN" sz="900" dirty="0"/>
          </a:p>
          <a:p>
            <a:r>
              <a:rPr lang="en-IN" sz="900" dirty="0" err="1"/>
              <a:t>df</a:t>
            </a:r>
            <a:r>
              <a:rPr lang="en-IN" sz="900" dirty="0"/>
              <a:t>["</a:t>
            </a:r>
            <a:r>
              <a:rPr lang="en-IN" sz="900" dirty="0" err="1"/>
              <a:t>total_hotel_stay</a:t>
            </a:r>
            <a:r>
              <a:rPr lang="en-IN" sz="900" dirty="0"/>
              <a:t>"]=</a:t>
            </a:r>
            <a:r>
              <a:rPr lang="en-IN" sz="900" dirty="0" err="1"/>
              <a:t>df.stays_in_week_nights</a:t>
            </a:r>
            <a:r>
              <a:rPr lang="en-IN" sz="900" dirty="0"/>
              <a:t> + </a:t>
            </a:r>
            <a:r>
              <a:rPr lang="en-IN" sz="900" dirty="0" err="1"/>
              <a:t>df.stays_in_weekend_nights</a:t>
            </a:r>
            <a:endParaRPr lang="en-IN" sz="900" dirty="0"/>
          </a:p>
          <a:p>
            <a:endParaRPr lang="en-IN" sz="900" dirty="0"/>
          </a:p>
        </p:txBody>
      </p:sp>
    </p:spTree>
    <p:extLst>
      <p:ext uri="{BB962C8B-B14F-4D97-AF65-F5344CB8AC3E}">
        <p14:creationId xmlns:p14="http://schemas.microsoft.com/office/powerpoint/2010/main" val="2217544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lvl="0" indent="0">
              <a:buNone/>
            </a:pPr>
            <a:r>
              <a:rPr lang="en-IN" sz="1200" b="1" dirty="0">
                <a:solidFill>
                  <a:schemeClr val="bg1"/>
                </a:solidFill>
              </a:rPr>
              <a:t>Removing columns not required in analysis</a:t>
            </a:r>
            <a:endParaRPr lang="en-IN" sz="1200" dirty="0">
              <a:solidFill>
                <a:schemeClr val="bg1"/>
              </a:solidFill>
            </a:endParaRPr>
          </a:p>
          <a:p>
            <a:pPr marL="114300" lvl="0" indent="0">
              <a:buNone/>
            </a:pPr>
            <a:r>
              <a:rPr lang="en-IN" sz="1200" dirty="0">
                <a:solidFill>
                  <a:schemeClr val="bg1"/>
                </a:solidFill>
              </a:rPr>
              <a:t>Columns adults, children, babies.</a:t>
            </a:r>
          </a:p>
          <a:p>
            <a:pPr marL="114300" lvl="0" indent="0">
              <a:buNone/>
            </a:pPr>
            <a:r>
              <a:rPr lang="en-IN" sz="1200" dirty="0">
                <a:solidFill>
                  <a:schemeClr val="bg1"/>
                </a:solidFill>
              </a:rPr>
              <a:t>Columns </a:t>
            </a:r>
            <a:r>
              <a:rPr lang="en-IN" sz="1200" dirty="0" err="1">
                <a:solidFill>
                  <a:schemeClr val="bg1"/>
                </a:solidFill>
              </a:rPr>
              <a:t>stays_in_week_nights</a:t>
            </a:r>
            <a:r>
              <a:rPr lang="en-IN" sz="1200" dirty="0">
                <a:solidFill>
                  <a:schemeClr val="bg1"/>
                </a:solidFill>
              </a:rPr>
              <a:t> and </a:t>
            </a:r>
            <a:r>
              <a:rPr lang="en-IN" sz="1200" dirty="0" err="1">
                <a:solidFill>
                  <a:schemeClr val="bg1"/>
                </a:solidFill>
              </a:rPr>
              <a:t>stays_in_weekend_nights</a:t>
            </a:r>
            <a:r>
              <a:rPr lang="en-IN" sz="1200" dirty="0">
                <a:solidFill>
                  <a:schemeClr val="bg1"/>
                </a:solidFill>
              </a:rPr>
              <a:t>.</a:t>
            </a:r>
          </a:p>
          <a:p>
            <a:pPr marL="114300" indent="0">
              <a:buNone/>
            </a:pPr>
            <a:endParaRPr lang="en-IN" sz="1200" dirty="0">
              <a:solidFill>
                <a:schemeClr val="bg1"/>
              </a:solidFill>
            </a:endParaRPr>
          </a:p>
          <a:p>
            <a:pPr marL="114300" indent="0">
              <a:buNone/>
            </a:pPr>
            <a:endParaRPr lang="en-IN" sz="1200" dirty="0" smtClean="0">
              <a:solidFill>
                <a:schemeClr val="bg1"/>
              </a:solidFill>
            </a:endParaRPr>
          </a:p>
          <a:p>
            <a:pPr marL="114300" indent="0">
              <a:buNone/>
            </a:pPr>
            <a:endParaRPr lang="en-IN" sz="1200" dirty="0">
              <a:solidFill>
                <a:schemeClr val="bg1"/>
              </a:solidFill>
            </a:endParaRPr>
          </a:p>
          <a:p>
            <a:pPr marL="114300" indent="0">
              <a:buNone/>
            </a:pPr>
            <a:endParaRPr lang="en-IN" sz="1200" dirty="0" smtClean="0">
              <a:solidFill>
                <a:schemeClr val="bg1"/>
              </a:solidFill>
            </a:endParaRPr>
          </a:p>
          <a:p>
            <a:pPr marL="114300" indent="0">
              <a:buNone/>
            </a:pPr>
            <a:r>
              <a:rPr lang="en-IN" sz="1200" dirty="0" err="1" smtClean="0">
                <a:solidFill>
                  <a:schemeClr val="bg1"/>
                </a:solidFill>
              </a:rPr>
              <a:t>Pictoral</a:t>
            </a:r>
            <a:r>
              <a:rPr lang="en-IN" sz="1200" dirty="0" smtClean="0">
                <a:solidFill>
                  <a:schemeClr val="bg1"/>
                </a:solidFill>
              </a:rPr>
              <a:t> </a:t>
            </a:r>
            <a:r>
              <a:rPr lang="en-IN" sz="1200" dirty="0">
                <a:solidFill>
                  <a:schemeClr val="bg1"/>
                </a:solidFill>
              </a:rPr>
              <a:t>representations were mainly performed using </a:t>
            </a:r>
            <a:r>
              <a:rPr lang="en-IN" sz="1200" dirty="0" err="1">
                <a:solidFill>
                  <a:schemeClr val="bg1"/>
                </a:solidFill>
              </a:rPr>
              <a:t>Matplotlib</a:t>
            </a:r>
            <a:r>
              <a:rPr lang="en-IN" sz="1200" dirty="0">
                <a:solidFill>
                  <a:schemeClr val="bg1"/>
                </a:solidFill>
              </a:rPr>
              <a:t> and </a:t>
            </a:r>
            <a:r>
              <a:rPr lang="en-IN" sz="1200" dirty="0" err="1">
                <a:solidFill>
                  <a:schemeClr val="bg1"/>
                </a:solidFill>
              </a:rPr>
              <a:t>Seaborn</a:t>
            </a:r>
            <a:r>
              <a:rPr lang="en-IN" sz="1200" dirty="0">
                <a:solidFill>
                  <a:schemeClr val="bg1"/>
                </a:solidFill>
              </a:rPr>
              <a:t> library and the following graphs and plots had been used:</a:t>
            </a:r>
          </a:p>
          <a:p>
            <a:pPr marL="114300" lvl="0" indent="0">
              <a:buNone/>
            </a:pPr>
            <a:endParaRPr lang="en-IN" sz="1200" dirty="0" smtClean="0">
              <a:solidFill>
                <a:schemeClr val="bg1"/>
              </a:solidFill>
            </a:endParaRPr>
          </a:p>
          <a:p>
            <a:pPr marL="114300" lvl="0" indent="0">
              <a:buNone/>
            </a:pPr>
            <a:r>
              <a:rPr lang="en-IN" sz="1200" dirty="0">
                <a:solidFill>
                  <a:schemeClr val="bg1"/>
                </a:solidFill>
              </a:rPr>
              <a:t>	</a:t>
            </a:r>
            <a:r>
              <a:rPr lang="en-IN" sz="1200" dirty="0" smtClean="0">
                <a:solidFill>
                  <a:schemeClr val="bg1"/>
                </a:solidFill>
              </a:rPr>
              <a:t>	Bar </a:t>
            </a:r>
            <a:r>
              <a:rPr lang="en-IN" sz="1200" dirty="0">
                <a:solidFill>
                  <a:schemeClr val="bg1"/>
                </a:solidFill>
              </a:rPr>
              <a:t>Plot.</a:t>
            </a:r>
          </a:p>
          <a:p>
            <a:pPr marL="114300" lvl="0" indent="0">
              <a:buNone/>
            </a:pPr>
            <a:r>
              <a:rPr lang="en-IN" sz="1200" dirty="0" smtClean="0">
                <a:solidFill>
                  <a:schemeClr val="bg1"/>
                </a:solidFill>
              </a:rPr>
              <a:t>		Count </a:t>
            </a:r>
            <a:r>
              <a:rPr lang="en-IN" sz="1200" dirty="0">
                <a:solidFill>
                  <a:schemeClr val="bg1"/>
                </a:solidFill>
              </a:rPr>
              <a:t>Plot.</a:t>
            </a:r>
          </a:p>
          <a:p>
            <a:pPr marL="114300" lvl="0" indent="0">
              <a:buNone/>
            </a:pPr>
            <a:r>
              <a:rPr lang="en-IN" sz="1200" dirty="0" smtClean="0">
                <a:solidFill>
                  <a:schemeClr val="bg1"/>
                </a:solidFill>
              </a:rPr>
              <a:t>		Pie </a:t>
            </a:r>
            <a:r>
              <a:rPr lang="en-IN" sz="1200" dirty="0">
                <a:solidFill>
                  <a:schemeClr val="bg1"/>
                </a:solidFill>
              </a:rPr>
              <a:t>Chart.</a:t>
            </a:r>
          </a:p>
          <a:p>
            <a:pPr marL="114300" lvl="0" indent="0">
              <a:buNone/>
            </a:pPr>
            <a:r>
              <a:rPr lang="en-IN" sz="1200" dirty="0" smtClean="0">
                <a:solidFill>
                  <a:schemeClr val="bg1"/>
                </a:solidFill>
              </a:rPr>
              <a:t>		Line </a:t>
            </a:r>
            <a:r>
              <a:rPr lang="en-IN" sz="1200" dirty="0">
                <a:solidFill>
                  <a:schemeClr val="bg1"/>
                </a:solidFill>
              </a:rPr>
              <a:t>Plot.</a:t>
            </a:r>
          </a:p>
          <a:p>
            <a:pPr marL="114300" lvl="0" indent="0">
              <a:buNone/>
            </a:pPr>
            <a:r>
              <a:rPr lang="en-IN" sz="1200" dirty="0" smtClean="0">
                <a:solidFill>
                  <a:schemeClr val="bg1"/>
                </a:solidFill>
              </a:rPr>
              <a:t>		</a:t>
            </a:r>
            <a:r>
              <a:rPr lang="en-IN" sz="1200" dirty="0" err="1" smtClean="0">
                <a:solidFill>
                  <a:schemeClr val="bg1"/>
                </a:solidFill>
              </a:rPr>
              <a:t>Heatmap</a:t>
            </a:r>
            <a:r>
              <a:rPr lang="en-IN" sz="1200" dirty="0">
                <a:solidFill>
                  <a:schemeClr val="bg1"/>
                </a:solidFill>
              </a:rPr>
              <a:t>.</a:t>
            </a:r>
          </a:p>
          <a:p>
            <a:pPr marL="114300" indent="0">
              <a:buNone/>
            </a:pPr>
            <a:endParaRPr lang="en-IN" sz="1200" dirty="0">
              <a:solidFill>
                <a:schemeClr val="bg1"/>
              </a:solidFill>
            </a:endParaRPr>
          </a:p>
        </p:txBody>
      </p:sp>
      <p:sp>
        <p:nvSpPr>
          <p:cNvPr id="4" name="Rectangle 3"/>
          <p:cNvSpPr/>
          <p:nvPr/>
        </p:nvSpPr>
        <p:spPr>
          <a:xfrm>
            <a:off x="5078157" y="1267241"/>
            <a:ext cx="3733714" cy="507831"/>
          </a:xfrm>
          <a:prstGeom prst="rect">
            <a:avLst/>
          </a:prstGeom>
        </p:spPr>
        <p:txBody>
          <a:bodyPr wrap="none">
            <a:spAutoFit/>
          </a:bodyPr>
          <a:lstStyle/>
          <a:p>
            <a:r>
              <a:rPr lang="en-IN" sz="900" dirty="0" err="1"/>
              <a:t>df.drop</a:t>
            </a:r>
            <a:r>
              <a:rPr lang="en-IN" sz="900" dirty="0"/>
              <a:t>(["</a:t>
            </a:r>
            <a:r>
              <a:rPr lang="en-IN" sz="900" dirty="0" err="1"/>
              <a:t>adults","children","babies</a:t>
            </a:r>
            <a:r>
              <a:rPr lang="en-IN" sz="900" dirty="0"/>
              <a:t>"], axis=1</a:t>
            </a:r>
            <a:r>
              <a:rPr lang="en-IN" sz="900" dirty="0" smtClean="0"/>
              <a:t>)</a:t>
            </a:r>
          </a:p>
          <a:p>
            <a:r>
              <a:rPr lang="en-IN" sz="900" dirty="0" err="1"/>
              <a:t>df.drop</a:t>
            </a:r>
            <a:r>
              <a:rPr lang="en-IN" sz="900" dirty="0"/>
              <a:t>(["stays_in_week_nights","</a:t>
            </a:r>
            <a:r>
              <a:rPr lang="en-IN" sz="900" dirty="0" err="1"/>
              <a:t>stays_in_weekend_nights</a:t>
            </a:r>
            <a:r>
              <a:rPr lang="en-IN" sz="900" dirty="0"/>
              <a:t>"], axis=1)</a:t>
            </a:r>
          </a:p>
          <a:p>
            <a:endParaRPr lang="en-IN" sz="900" dirty="0"/>
          </a:p>
        </p:txBody>
      </p:sp>
    </p:spTree>
    <p:extLst>
      <p:ext uri="{BB962C8B-B14F-4D97-AF65-F5344CB8AC3E}">
        <p14:creationId xmlns:p14="http://schemas.microsoft.com/office/powerpoint/2010/main" val="2912361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Heatmap</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860" y="1257300"/>
            <a:ext cx="5400674"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1"/>
          </p:nvPr>
        </p:nvSpPr>
        <p:spPr>
          <a:xfrm>
            <a:off x="166920" y="1247040"/>
            <a:ext cx="3193500" cy="3416400"/>
          </a:xfrm>
        </p:spPr>
        <p:txBody>
          <a:bodyPr/>
          <a:lstStyle/>
          <a:p>
            <a:pPr marL="114300" indent="0">
              <a:buNone/>
            </a:pPr>
            <a:r>
              <a:rPr lang="en-IN" sz="800" dirty="0" smtClean="0">
                <a:solidFill>
                  <a:schemeClr val="bg1"/>
                </a:solidFill>
              </a:rPr>
              <a:t>ADR</a:t>
            </a:r>
            <a:r>
              <a:rPr lang="en-IN" sz="800" dirty="0">
                <a:solidFill>
                  <a:schemeClr val="bg1"/>
                </a:solidFill>
              </a:rPr>
              <a:t> and guests have slight correlation. 0.39 is marked. </a:t>
            </a:r>
            <a:endParaRPr lang="en-IN" sz="800" dirty="0" smtClean="0">
              <a:solidFill>
                <a:schemeClr val="bg1"/>
              </a:solidFill>
            </a:endParaRPr>
          </a:p>
          <a:p>
            <a:pPr marL="114300" indent="0">
              <a:buNone/>
            </a:pPr>
            <a:r>
              <a:rPr lang="en-IN" sz="800" dirty="0" smtClean="0">
                <a:solidFill>
                  <a:schemeClr val="bg1"/>
                </a:solidFill>
              </a:rPr>
              <a:t>This</a:t>
            </a:r>
            <a:r>
              <a:rPr lang="en-IN" sz="800" dirty="0">
                <a:solidFill>
                  <a:schemeClr val="bg1"/>
                </a:solidFill>
              </a:rPr>
              <a:t> makes sense as the more the no of guests, which </a:t>
            </a:r>
            <a:r>
              <a:rPr lang="en-IN" sz="800" dirty="0" smtClean="0">
                <a:solidFill>
                  <a:schemeClr val="bg1"/>
                </a:solidFill>
              </a:rPr>
              <a:t>means  </a:t>
            </a:r>
            <a:r>
              <a:rPr lang="en-IN" sz="800" dirty="0">
                <a:solidFill>
                  <a:schemeClr val="bg1"/>
                </a:solidFill>
              </a:rPr>
              <a:t> that the occupancy will be higher and that </a:t>
            </a:r>
            <a:r>
              <a:rPr lang="en-IN" sz="800" dirty="0" smtClean="0">
                <a:solidFill>
                  <a:schemeClr val="bg1"/>
                </a:solidFill>
              </a:rPr>
              <a:t>in turn</a:t>
            </a:r>
            <a:r>
              <a:rPr lang="en-IN" sz="800" dirty="0">
                <a:solidFill>
                  <a:schemeClr val="bg1"/>
                </a:solidFill>
              </a:rPr>
              <a:t> leads to higher revenue for the hotels</a:t>
            </a:r>
            <a:r>
              <a:rPr lang="en-IN" sz="800" dirty="0" smtClean="0">
                <a:solidFill>
                  <a:schemeClr val="bg1"/>
                </a:solidFill>
              </a:rPr>
              <a:t>.</a:t>
            </a:r>
          </a:p>
          <a:p>
            <a:pPr marL="114300" indent="0">
              <a:buNone/>
            </a:pPr>
            <a:endParaRPr lang="en-IN" sz="800" dirty="0">
              <a:solidFill>
                <a:schemeClr val="bg1"/>
              </a:solidFill>
            </a:endParaRPr>
          </a:p>
          <a:p>
            <a:pPr marL="114300" indent="0">
              <a:buNone/>
            </a:pPr>
            <a:r>
              <a:rPr lang="en-IN" sz="800" dirty="0" err="1">
                <a:solidFill>
                  <a:schemeClr val="bg1"/>
                </a:solidFill>
              </a:rPr>
              <a:t>l</a:t>
            </a:r>
            <a:r>
              <a:rPr lang="en-IN" sz="800" dirty="0" err="1" smtClean="0">
                <a:solidFill>
                  <a:schemeClr val="bg1"/>
                </a:solidFill>
              </a:rPr>
              <a:t>ead_time</a:t>
            </a:r>
            <a:r>
              <a:rPr lang="en-IN" sz="800" dirty="0">
                <a:solidFill>
                  <a:schemeClr val="bg1"/>
                </a:solidFill>
              </a:rPr>
              <a:t> and </a:t>
            </a:r>
            <a:r>
              <a:rPr lang="en-IN" sz="800" dirty="0" err="1">
                <a:solidFill>
                  <a:schemeClr val="bg1"/>
                </a:solidFill>
              </a:rPr>
              <a:t>total_hotel_stay</a:t>
            </a:r>
            <a:r>
              <a:rPr lang="en-IN" sz="800" dirty="0">
                <a:solidFill>
                  <a:schemeClr val="bg1"/>
                </a:solidFill>
              </a:rPr>
              <a:t> have slight correlation. 0.32 is </a:t>
            </a:r>
            <a:r>
              <a:rPr lang="en-IN" sz="800" dirty="0" smtClean="0">
                <a:solidFill>
                  <a:schemeClr val="bg1"/>
                </a:solidFill>
              </a:rPr>
              <a:t> marked</a:t>
            </a:r>
            <a:r>
              <a:rPr lang="en-IN" sz="800" dirty="0">
                <a:solidFill>
                  <a:schemeClr val="bg1"/>
                </a:solidFill>
              </a:rPr>
              <a:t>. This means that people who stay longer book way </a:t>
            </a:r>
            <a:r>
              <a:rPr lang="en-IN" sz="800" dirty="0" smtClean="0">
                <a:solidFill>
                  <a:schemeClr val="bg1"/>
                </a:solidFill>
              </a:rPr>
              <a:t>in  </a:t>
            </a:r>
            <a:r>
              <a:rPr lang="en-IN" sz="800" dirty="0">
                <a:solidFill>
                  <a:schemeClr val="bg1"/>
                </a:solidFill>
              </a:rPr>
              <a:t> advance</a:t>
            </a:r>
            <a:r>
              <a:rPr lang="en-IN" sz="800" dirty="0" smtClean="0">
                <a:solidFill>
                  <a:schemeClr val="bg1"/>
                </a:solidFill>
              </a:rPr>
              <a:t>.</a:t>
            </a:r>
          </a:p>
          <a:p>
            <a:pPr marL="114300" indent="0">
              <a:buNone/>
            </a:pPr>
            <a:endParaRPr lang="en-IN" sz="800" dirty="0">
              <a:solidFill>
                <a:schemeClr val="bg1"/>
              </a:solidFill>
            </a:endParaRPr>
          </a:p>
          <a:p>
            <a:pPr marL="114300" indent="0">
              <a:buNone/>
            </a:pPr>
            <a:r>
              <a:rPr lang="en-IN" sz="800" dirty="0" err="1">
                <a:solidFill>
                  <a:schemeClr val="bg1"/>
                </a:solidFill>
              </a:rPr>
              <a:t>previous_bookings_not_cancelled</a:t>
            </a:r>
            <a:r>
              <a:rPr lang="en-IN" sz="800" dirty="0">
                <a:solidFill>
                  <a:schemeClr val="bg1"/>
                </a:solidFill>
              </a:rPr>
              <a:t> and </a:t>
            </a:r>
            <a:r>
              <a:rPr lang="en-IN" sz="800" dirty="0" err="1" smtClean="0">
                <a:solidFill>
                  <a:schemeClr val="bg1"/>
                </a:solidFill>
              </a:rPr>
              <a:t>previous_cancellations</a:t>
            </a:r>
            <a:r>
              <a:rPr lang="en-IN" sz="800" dirty="0" smtClean="0">
                <a:solidFill>
                  <a:schemeClr val="bg1"/>
                </a:solidFill>
              </a:rPr>
              <a:t> </a:t>
            </a:r>
            <a:r>
              <a:rPr lang="en-IN" sz="800" dirty="0">
                <a:solidFill>
                  <a:schemeClr val="bg1"/>
                </a:solidFill>
              </a:rPr>
              <a:t> have slight correlation. 0.39 is marked. This is non </a:t>
            </a:r>
            <a:r>
              <a:rPr lang="en-IN" sz="800" dirty="0" err="1">
                <a:solidFill>
                  <a:schemeClr val="bg1"/>
                </a:solidFill>
              </a:rPr>
              <a:t>deducive</a:t>
            </a:r>
            <a:r>
              <a:rPr lang="en-IN" sz="800" dirty="0">
                <a:solidFill>
                  <a:schemeClr val="bg1"/>
                </a:solidFill>
              </a:rPr>
              <a:t> as guests who book hotels in case of changes in plans or some </a:t>
            </a:r>
            <a:r>
              <a:rPr lang="en-IN" sz="800" dirty="0" smtClean="0">
                <a:solidFill>
                  <a:schemeClr val="bg1"/>
                </a:solidFill>
              </a:rPr>
              <a:t>   untoward</a:t>
            </a:r>
            <a:r>
              <a:rPr lang="en-IN" sz="800" dirty="0">
                <a:solidFill>
                  <a:schemeClr val="bg1"/>
                </a:solidFill>
              </a:rPr>
              <a:t> incidents might also cancel the bookings.</a:t>
            </a:r>
          </a:p>
          <a:p>
            <a:pPr marL="114300" indent="0">
              <a:buNone/>
            </a:pPr>
            <a:endParaRPr lang="en-IN" sz="800" dirty="0" smtClean="0">
              <a:solidFill>
                <a:schemeClr val="bg1"/>
              </a:solidFill>
            </a:endParaRPr>
          </a:p>
          <a:p>
            <a:pPr marL="114300" indent="0">
              <a:buNone/>
            </a:pPr>
            <a:endParaRPr lang="en-IN" sz="800" dirty="0" smtClean="0">
              <a:solidFill>
                <a:schemeClr val="bg1"/>
              </a:solidFill>
            </a:endParaRPr>
          </a:p>
          <a:p>
            <a:pPr marL="114300" indent="0">
              <a:buNone/>
            </a:pPr>
            <a:r>
              <a:rPr lang="en-IN" sz="800" dirty="0">
                <a:solidFill>
                  <a:schemeClr val="bg1"/>
                </a:solidFill>
              </a:rPr>
              <a:t>Out of the 10 columns that we selected 4 data columns seem to have some relation with each other that we can make inference and </a:t>
            </a:r>
            <a:r>
              <a:rPr lang="en-IN" sz="800" dirty="0" smtClean="0">
                <a:solidFill>
                  <a:schemeClr val="bg1"/>
                </a:solidFill>
              </a:rPr>
              <a:t>deductions</a:t>
            </a:r>
            <a:r>
              <a:rPr lang="en-IN" sz="800" dirty="0">
                <a:solidFill>
                  <a:schemeClr val="bg1"/>
                </a:solidFill>
              </a:rPr>
              <a:t>.</a:t>
            </a:r>
          </a:p>
          <a:p>
            <a:pPr marL="114300" indent="0">
              <a:buNone/>
            </a:pPr>
            <a:endParaRPr lang="en-IN" sz="800" dirty="0">
              <a:solidFill>
                <a:schemeClr val="bg1"/>
              </a:solidFill>
            </a:endParaRPr>
          </a:p>
        </p:txBody>
      </p:sp>
    </p:spTree>
    <p:extLst>
      <p:ext uri="{BB962C8B-B14F-4D97-AF65-F5344CB8AC3E}">
        <p14:creationId xmlns:p14="http://schemas.microsoft.com/office/powerpoint/2010/main" val="1181952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1012</Words>
  <Application>Microsoft Office PowerPoint</Application>
  <PresentationFormat>On-screen Show (16:9)</PresentationFormat>
  <Paragraphs>189</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Montserrat</vt:lpstr>
      <vt:lpstr>Simple Light</vt:lpstr>
      <vt:lpstr>           Capstone Project Hotel Booking Analysis  - Lawrence Dhar </vt:lpstr>
      <vt:lpstr>  Team Members </vt:lpstr>
      <vt:lpstr>Points to Discuss</vt:lpstr>
      <vt:lpstr>Agenda</vt:lpstr>
      <vt:lpstr>Data Summary</vt:lpstr>
      <vt:lpstr>PowerPoint Presentation</vt:lpstr>
      <vt:lpstr>Steps followed when analysing the data</vt:lpstr>
      <vt:lpstr>PowerPoint Presentation</vt:lpstr>
      <vt:lpstr>Heatmap</vt:lpstr>
      <vt:lpstr>ADR (Average Daily Rate)</vt:lpstr>
      <vt:lpstr>ADP (Average Daily Rate </vt:lpstr>
      <vt:lpstr>Questions</vt:lpstr>
      <vt:lpstr>Popularity</vt:lpstr>
      <vt:lpstr>Cancellations</vt:lpstr>
      <vt:lpstr>Preferred Duration of stay</vt:lpstr>
      <vt:lpstr>Regular Guests</vt:lpstr>
      <vt:lpstr>Distribution Channels</vt:lpstr>
      <vt:lpstr>Classification of guests arriving the hotels</vt:lpstr>
      <vt:lpstr>Busiest of Year for both hotels</vt:lpstr>
      <vt:lpstr>Utilization of hotel rooms</vt:lpstr>
      <vt:lpstr>Special requests made by guests.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dc:title>
  <dc:creator>HOME</dc:creator>
  <cp:lastModifiedBy>Lawrence Dhar</cp:lastModifiedBy>
  <cp:revision>20</cp:revision>
  <dcterms:modified xsi:type="dcterms:W3CDTF">2022-09-25T06:23:09Z</dcterms:modified>
</cp:coreProperties>
</file>