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945600" cx="32918400"/>
  <p:notesSz cx="6858000" cy="9144000"/>
  <p:embeddedFontLst>
    <p:embeddedFont>
      <p:font typeface="Average"/>
      <p:regular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verage-regular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73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448149d98_3_0:notes"/>
          <p:cNvSpPr/>
          <p:nvPr>
            <p:ph idx="2" type="sldImg"/>
          </p:nvPr>
        </p:nvSpPr>
        <p:spPr>
          <a:xfrm>
            <a:off x="8575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448149d9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5661252" y="12183001"/>
            <a:ext cx="1596971" cy="450701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2416527" y="4227413"/>
            <a:ext cx="28085400" cy="73818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416500" y="13546137"/>
            <a:ext cx="28085400" cy="33819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30564900" y="19972307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1122120" y="5355840"/>
            <a:ext cx="30674400" cy="80667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1122120" y="13774613"/>
            <a:ext cx="30674400" cy="55500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Autofit/>
          </a:bodyPr>
          <a:lstStyle>
            <a:lvl1pPr indent="-654050" lvl="0" marL="457200" algn="ctr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 algn="ctr">
              <a:spcBef>
                <a:spcPts val="600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 algn="ctr">
              <a:spcBef>
                <a:spcPts val="600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 algn="ctr">
              <a:spcBef>
                <a:spcPts val="600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 algn="ctr">
              <a:spcBef>
                <a:spcPts val="600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 algn="ctr">
              <a:spcBef>
                <a:spcPts val="600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 algn="ctr">
              <a:spcBef>
                <a:spcPts val="600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 algn="ctr">
              <a:spcBef>
                <a:spcPts val="600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 algn="ctr">
              <a:spcBef>
                <a:spcPts val="6000"/>
              </a:spcBef>
              <a:spcAft>
                <a:spcPts val="600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30564900" y="19972307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30564900" y="19972307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416500" y="9136000"/>
            <a:ext cx="28268100" cy="36735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30564900" y="19972307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122120" y="4917227"/>
            <a:ext cx="30674400" cy="14576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>
              <a:spcBef>
                <a:spcPts val="600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>
              <a:spcBef>
                <a:spcPts val="600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>
              <a:spcBef>
                <a:spcPts val="600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>
              <a:spcBef>
                <a:spcPts val="600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>
              <a:spcBef>
                <a:spcPts val="600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>
              <a:spcBef>
                <a:spcPts val="600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>
              <a:spcBef>
                <a:spcPts val="600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>
              <a:spcBef>
                <a:spcPts val="6000"/>
              </a:spcBef>
              <a:spcAft>
                <a:spcPts val="600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30564900" y="19972307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122120" y="4917227"/>
            <a:ext cx="14399700" cy="14576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600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600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600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600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600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600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600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6000"/>
              </a:spcBef>
              <a:spcAft>
                <a:spcPts val="600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17396640" y="4917227"/>
            <a:ext cx="14399700" cy="14576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600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600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600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600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600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600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600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6000"/>
              </a:spcBef>
              <a:spcAft>
                <a:spcPts val="600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30564900" y="19972307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30564900" y="19972307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22120" y="2370560"/>
            <a:ext cx="10108800" cy="32244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22120" y="5928960"/>
            <a:ext cx="10108800" cy="135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indent="-514350" lvl="1" marL="914400">
              <a:spcBef>
                <a:spcPts val="600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600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600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600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600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600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600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6000"/>
              </a:spcBef>
              <a:spcAft>
                <a:spcPts val="600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30564900" y="19972307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764900" y="2245760"/>
            <a:ext cx="22417800" cy="174540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30564900" y="19972307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6459200" y="0"/>
            <a:ext cx="16459200" cy="219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8106830" y="19180800"/>
            <a:ext cx="1685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955800" y="4613973"/>
            <a:ext cx="14562900" cy="72972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955800" y="12139524"/>
            <a:ext cx="14562900" cy="57408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sz="7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sz="7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sz="7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sz="7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sz="7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sz="7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sz="7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sz="7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sz="7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17782200" y="3089920"/>
            <a:ext cx="13813200" cy="157659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Char char="●"/>
              <a:defRPr>
                <a:solidFill>
                  <a:schemeClr val="lt1"/>
                </a:solidFill>
              </a:defRPr>
            </a:lvl1pPr>
            <a:lvl2pPr indent="-558800" lvl="1" marL="914400">
              <a:spcBef>
                <a:spcPts val="6000"/>
              </a:spcBef>
              <a:spcAft>
                <a:spcPts val="0"/>
              </a:spcAft>
              <a:buClr>
                <a:schemeClr val="lt1"/>
              </a:buClr>
              <a:buSzPts val="5200"/>
              <a:buChar char="○"/>
              <a:defRPr>
                <a:solidFill>
                  <a:schemeClr val="lt1"/>
                </a:solidFill>
              </a:defRPr>
            </a:lvl2pPr>
            <a:lvl3pPr indent="-558800" lvl="2" marL="1371600">
              <a:spcBef>
                <a:spcPts val="6000"/>
              </a:spcBef>
              <a:spcAft>
                <a:spcPts val="0"/>
              </a:spcAft>
              <a:buClr>
                <a:schemeClr val="lt1"/>
              </a:buClr>
              <a:buSzPts val="5200"/>
              <a:buChar char="■"/>
              <a:defRPr>
                <a:solidFill>
                  <a:schemeClr val="lt1"/>
                </a:solidFill>
              </a:defRPr>
            </a:lvl3pPr>
            <a:lvl4pPr indent="-558800" lvl="3" marL="1828800">
              <a:spcBef>
                <a:spcPts val="6000"/>
              </a:spcBef>
              <a:spcAft>
                <a:spcPts val="0"/>
              </a:spcAft>
              <a:buClr>
                <a:schemeClr val="lt1"/>
              </a:buClr>
              <a:buSzPts val="5200"/>
              <a:buChar char="●"/>
              <a:defRPr>
                <a:solidFill>
                  <a:schemeClr val="lt1"/>
                </a:solidFill>
              </a:defRPr>
            </a:lvl4pPr>
            <a:lvl5pPr indent="-558800" lvl="4" marL="2286000">
              <a:spcBef>
                <a:spcPts val="6000"/>
              </a:spcBef>
              <a:spcAft>
                <a:spcPts val="0"/>
              </a:spcAft>
              <a:buClr>
                <a:schemeClr val="lt1"/>
              </a:buClr>
              <a:buSzPts val="5200"/>
              <a:buChar char="○"/>
              <a:defRPr>
                <a:solidFill>
                  <a:schemeClr val="lt1"/>
                </a:solidFill>
              </a:defRPr>
            </a:lvl5pPr>
            <a:lvl6pPr indent="-558800" lvl="5" marL="2743200">
              <a:spcBef>
                <a:spcPts val="6000"/>
              </a:spcBef>
              <a:spcAft>
                <a:spcPts val="0"/>
              </a:spcAft>
              <a:buClr>
                <a:schemeClr val="lt1"/>
              </a:buClr>
              <a:buSzPts val="5200"/>
              <a:buChar char="■"/>
              <a:defRPr>
                <a:solidFill>
                  <a:schemeClr val="lt1"/>
                </a:solidFill>
              </a:defRPr>
            </a:lvl6pPr>
            <a:lvl7pPr indent="-558800" lvl="6" marL="3200400">
              <a:spcBef>
                <a:spcPts val="6000"/>
              </a:spcBef>
              <a:spcAft>
                <a:spcPts val="0"/>
              </a:spcAft>
              <a:buClr>
                <a:schemeClr val="lt1"/>
              </a:buClr>
              <a:buSzPts val="5200"/>
              <a:buChar char="●"/>
              <a:defRPr>
                <a:solidFill>
                  <a:schemeClr val="lt1"/>
                </a:solidFill>
              </a:defRPr>
            </a:lvl7pPr>
            <a:lvl8pPr indent="-558800" lvl="7" marL="3657600">
              <a:spcBef>
                <a:spcPts val="6000"/>
              </a:spcBef>
              <a:spcAft>
                <a:spcPts val="0"/>
              </a:spcAft>
              <a:buClr>
                <a:schemeClr val="lt1"/>
              </a:buClr>
              <a:buSzPts val="5200"/>
              <a:buChar char="○"/>
              <a:defRPr>
                <a:solidFill>
                  <a:schemeClr val="lt1"/>
                </a:solidFill>
              </a:defRPr>
            </a:lvl8pPr>
            <a:lvl9pPr indent="-558800" lvl="8" marL="4114800">
              <a:spcBef>
                <a:spcPts val="6000"/>
              </a:spcBef>
              <a:spcAft>
                <a:spcPts val="6000"/>
              </a:spcAft>
              <a:buClr>
                <a:schemeClr val="lt1"/>
              </a:buClr>
              <a:buSzPts val="5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30564900" y="19972307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1122120" y="18050453"/>
            <a:ext cx="21595500" cy="25818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Oswald"/>
              <a:buNone/>
              <a:defRPr sz="7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30564900" y="19972307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Oswald"/>
              <a:buNone/>
              <a:defRPr sz="1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Oswald"/>
              <a:buNone/>
              <a:defRPr sz="1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Oswald"/>
              <a:buNone/>
              <a:defRPr sz="1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Oswald"/>
              <a:buNone/>
              <a:defRPr sz="1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Oswald"/>
              <a:buNone/>
              <a:defRPr sz="1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Oswald"/>
              <a:buNone/>
              <a:defRPr sz="1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Oswald"/>
              <a:buNone/>
              <a:defRPr sz="1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Oswald"/>
              <a:buNone/>
              <a:defRPr sz="1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Oswald"/>
              <a:buNone/>
              <a:defRPr sz="1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4917227"/>
            <a:ext cx="30674400" cy="14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Autofit/>
          </a:bodyPr>
          <a:lstStyle>
            <a:lvl1pPr indent="-654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700"/>
              <a:buFont typeface="Average"/>
              <a:buChar char="●"/>
              <a:defRPr sz="6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558800" lvl="1" marL="91440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verage"/>
              <a:buChar char="○"/>
              <a:defRPr sz="5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558800" lvl="2" marL="137160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verage"/>
              <a:buChar char="■"/>
              <a:defRPr sz="5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558800" lvl="3" marL="182880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verage"/>
              <a:buChar char="●"/>
              <a:defRPr sz="5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558800" lvl="4" marL="228600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verage"/>
              <a:buChar char="○"/>
              <a:defRPr sz="5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558800" lvl="5" marL="274320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verage"/>
              <a:buChar char="■"/>
              <a:defRPr sz="5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558800" lvl="6" marL="320040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verage"/>
              <a:buChar char="●"/>
              <a:defRPr sz="5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558800" lvl="7" marL="365760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verage"/>
              <a:buChar char="○"/>
              <a:defRPr sz="5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558800" lvl="8" marL="4114800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Clr>
                <a:schemeClr val="accent3"/>
              </a:buClr>
              <a:buSzPts val="5200"/>
              <a:buFont typeface="Average"/>
              <a:buChar char="■"/>
              <a:defRPr sz="5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564900" y="19972307"/>
            <a:ext cx="19755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325" lIns="341325" spcFirstLastPara="1" rIns="341325" wrap="square" tIns="341325">
            <a:noAutofit/>
          </a:bodyPr>
          <a:lstStyle>
            <a:lvl1pPr lvl="0" algn="r">
              <a:buNone/>
              <a:defRPr sz="3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3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3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3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3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3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3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3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3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90" y="2299740"/>
            <a:ext cx="14142721" cy="17000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374120" y="5417467"/>
            <a:ext cx="9657300" cy="1194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</a:t>
            </a:r>
            <a:endParaRPr b="1" sz="5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1025180" y="17158507"/>
            <a:ext cx="10478400" cy="1194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Materials</a:t>
            </a:r>
            <a:endParaRPr b="1" sz="5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2479970" y="5442677"/>
            <a:ext cx="9657300" cy="1194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Milestones</a:t>
            </a:r>
            <a:endParaRPr b="1" sz="5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20650" y="13303825"/>
            <a:ext cx="9657300" cy="10167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</a:t>
            </a:r>
            <a:endParaRPr b="1" sz="5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87175" y="6940300"/>
            <a:ext cx="9631200" cy="5629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In our project, we focus on having an autonomous follower drone to follow a primary leader drone. The project would help improve military technology by exploring ways to allow a single drone to communicate or control multiple autonomous drones.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2493025" y="6940300"/>
            <a:ext cx="9631200" cy="81996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1325" lIns="341325" spcFirstLastPara="1" rIns="341325" wrap="square" tIns="341325">
            <a:noAutofit/>
          </a:bodyPr>
          <a:lstStyle/>
          <a:p>
            <a:pPr indent="-108585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Trebuchet MS"/>
              <a:buChar char="●"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Create base GUI Interface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8585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Trebuchet MS"/>
              <a:buChar char="●"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Control Parrot AR Drone with laptop with code in JS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8585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Trebuchet MS"/>
              <a:buChar char="●"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Retrieve Parrot AR Drone GPS data on the laptop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8585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Trebuchet MS"/>
              <a:buChar char="●"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Create a graph for GUI to display GPS data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8585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Trebuchet MS"/>
              <a:buChar char="●"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Establish connection from base station GUI to flight control program. 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8585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Trebuchet MS"/>
              <a:buChar char="●"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Obstacle detection for follower drone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1109690" y="5446667"/>
            <a:ext cx="10524600" cy="1194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Diagram</a:t>
            </a:r>
            <a:endParaRPr b="1" sz="5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1087200" y="18518300"/>
            <a:ext cx="10353900" cy="30144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1325" lIns="341325" spcFirstLastPara="1" rIns="341325" wrap="square" tIns="341325">
            <a:noAutofit/>
          </a:bodyPr>
          <a:lstStyle/>
          <a:p>
            <a:pPr indent="-108585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Trebuchet MS"/>
              <a:buChar char="●"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Parrot AR. Drone 2.0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8585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Trebuchet MS"/>
              <a:buChar char="●"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Raspberry Pi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8585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Trebuchet MS"/>
              <a:buChar char="●"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Laptop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8585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Trebuchet MS"/>
              <a:buChar char="●"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GPS Module (2)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20650" y="14633100"/>
            <a:ext cx="9631200" cy="685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1325" lIns="341325" spcFirstLastPara="1" rIns="341325" wrap="square" tIns="341325">
            <a:noAutofit/>
          </a:bodyPr>
          <a:lstStyle/>
          <a:p>
            <a:pPr indent="-108585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Trebuchet MS"/>
              <a:buChar char="●"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Implement a full screen GUI with a real-time graph plot 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8585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Trebuchet MS"/>
              <a:buChar char="●"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Integrate GPS data from the drones with GUI 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8585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Trebuchet MS"/>
              <a:buChar char="●"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Establish communication channel between drones via base station (laptop)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8585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Trebuchet MS"/>
              <a:buChar char="●"/>
            </a:pPr>
            <a:r>
              <a:rPr lang="en" sz="3700">
                <a:latin typeface="Trebuchet MS"/>
                <a:ea typeface="Trebuchet MS"/>
                <a:cs typeface="Trebuchet MS"/>
                <a:sym typeface="Trebuchet MS"/>
              </a:rPr>
              <a:t>Control drone through commands sent through laptop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50" y="748575"/>
            <a:ext cx="31821148" cy="42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25" y="748575"/>
            <a:ext cx="4234300" cy="42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22488840" y="15499830"/>
            <a:ext cx="9881100" cy="1194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b="1" sz="5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2488850" y="17054100"/>
            <a:ext cx="9881100" cy="44787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1325" lIns="341325" spcFirstLastPara="1" rIns="341325" wrap="square" tIns="341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[1] P. Bouman, et al. “Dynamic Programming Approaches for the Traveling Salesman Problem with Drone.” Networks, vol. 72, no. 4, 2018, pp. 528–542.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[2] L. Mottola et al. “Team-Level Programming of Drone Sensor Networks.” Proceedings of the 12th ACM Conference on Embedded Network Sensor Systems - SenSys '14, 2014. 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70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25175" y="6940300"/>
            <a:ext cx="10744425" cy="98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73150" y="7265525"/>
            <a:ext cx="3452825" cy="54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9525" y="11302602"/>
            <a:ext cx="6191575" cy="14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