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Qbht6MNtLN/OdM5gwZofOFVLv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31394D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-126" y="-1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1699" y="1878559"/>
            <a:ext cx="4242601" cy="738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0" y="4368999"/>
            <a:ext cx="9144000" cy="774301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311699" y="4521399"/>
            <a:ext cx="7979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None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showMasterSp="0">
  <p:cSld name="BIG_NUMBER">
    <p:bg>
      <p:bgPr>
        <a:solidFill>
          <a:srgbClr val="31394D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hasCustomPrompt="1" type="title"/>
          </p:nvPr>
        </p:nvSpPr>
        <p:spPr>
          <a:xfrm>
            <a:off x="311750" y="831175"/>
            <a:ext cx="53349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Merriweather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311699" y="2121424"/>
            <a:ext cx="5334901" cy="94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-1" y="48098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-1" y="-1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>
  <p:cSld name="TITLE_AND_BODY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-1" y="44125"/>
            <a:ext cx="4313627" cy="4399376"/>
          </a:xfrm>
          <a:custGeom>
            <a:rect b="b" l="l" r="r" t="t"/>
            <a:pathLst>
              <a:path extrusionOk="0" h="21600" w="21600">
                <a:moveTo>
                  <a:pt x="0" y="19"/>
                </a:moveTo>
                <a:lnTo>
                  <a:pt x="21584" y="0"/>
                </a:lnTo>
                <a:lnTo>
                  <a:pt x="21600" y="1553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-126" y="0"/>
            <a:ext cx="4316902" cy="4395601"/>
          </a:xfrm>
          <a:custGeom>
            <a:rect b="b" l="l" r="r" t="t"/>
            <a:pathLst>
              <a:path extrusionOk="0" h="21600" w="21600">
                <a:moveTo>
                  <a:pt x="0" y="1"/>
                </a:moveTo>
                <a:lnTo>
                  <a:pt x="21600" y="0"/>
                </a:lnTo>
                <a:lnTo>
                  <a:pt x="21586" y="15533"/>
                </a:lnTo>
                <a:lnTo>
                  <a:pt x="0" y="21600"/>
                </a:lnTo>
                <a:close/>
              </a:path>
            </a:pathLst>
          </a:custGeom>
          <a:solidFill>
            <a:srgbClr val="31394D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644675" y="500924"/>
            <a:ext cx="4166400" cy="409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-1" y="0"/>
            <a:ext cx="3764402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311724" y="500924"/>
            <a:ext cx="3127501" cy="1829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699" y="2390650"/>
            <a:ext cx="3127501" cy="229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311674" y="798599"/>
            <a:ext cx="6247802" cy="354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311299" y="500924"/>
            <a:ext cx="3704401" cy="204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04800" y="2626724"/>
            <a:ext cx="3704400" cy="92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879025" y="500924"/>
            <a:ext cx="3954000" cy="411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4294967295" type="ctrTitle"/>
          </p:nvPr>
        </p:nvSpPr>
        <p:spPr>
          <a:xfrm>
            <a:off x="311699" y="539724"/>
            <a:ext cx="8520602" cy="1282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Relational Database Keys</a:t>
            </a:r>
            <a:endParaRPr b="0" i="0" sz="28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"/>
          <p:cNvSpPr txBox="1"/>
          <p:nvPr>
            <p:ph idx="4294967295" type="subTitle"/>
          </p:nvPr>
        </p:nvSpPr>
        <p:spPr>
          <a:xfrm>
            <a:off x="311700" y="1878558"/>
            <a:ext cx="4242600" cy="1132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Nishi Mehta</a:t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Lawrence Lin</a:t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Zhipeng Hong</a:t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24" y="291349"/>
            <a:ext cx="8520602" cy="83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 key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24" y="2079812"/>
            <a:ext cx="3999902" cy="25020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first_name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last_name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13"/>
              <a:buNone/>
            </a:pPr>
            <a:r>
              <a:t/>
            </a:r>
            <a:endParaRPr sz="1600"/>
          </a:p>
        </p:txBody>
      </p:sp>
      <p:sp>
        <p:nvSpPr>
          <p:cNvPr id="71" name="Google Shape;71;p2"/>
          <p:cNvSpPr txBox="1"/>
          <p:nvPr>
            <p:ph idx="2" type="body"/>
          </p:nvPr>
        </p:nvSpPr>
        <p:spPr>
          <a:xfrm>
            <a:off x="4588725" y="2079800"/>
            <a:ext cx="4243500" cy="250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weather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zip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Temperature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REAL,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History_avg_temp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REAL,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72" name="Google Shape;72;p2"/>
          <p:cNvSpPr txBox="1"/>
          <p:nvPr/>
        </p:nvSpPr>
        <p:spPr>
          <a:xfrm>
            <a:off x="357444" y="1676400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column to form Primary 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454551" y="1676400"/>
            <a:ext cx="47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of two column to form Primary 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 key 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699" y="1873624"/>
            <a:ext cx="3999902" cy="270827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'Sam'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'Roy'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'Lennon'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'Mick'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'Race'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80" name="Google Shape;80;p3"/>
          <p:cNvSpPr txBox="1"/>
          <p:nvPr>
            <p:ph idx="2" type="body"/>
          </p:nvPr>
        </p:nvSpPr>
        <p:spPr>
          <a:xfrm>
            <a:off x="4832399" y="1873624"/>
            <a:ext cx="3999902" cy="27082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 fontScale="25000" lnSpcReduction="20000"/>
          </a:bodyPr>
          <a:lstStyle/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86666"/>
              <a:buNone/>
            </a:pP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6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endParaRPr b="1" sz="6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86666"/>
              <a:buNone/>
            </a:pP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6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86666"/>
              <a:buNone/>
            </a:pPr>
            <a:r>
              <a:rPr b="1" lang="en-US" sz="6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NULL, </a:t>
            </a:r>
            <a:r>
              <a:rPr b="1" lang="en-US" sz="6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'Patrick'</a:t>
            </a: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6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'Lenn'</a:t>
            </a:r>
            <a:r>
              <a:rPr b="1" lang="en-US" sz="6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6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88135"/>
              <a:buNone/>
            </a:pPr>
            <a:r>
              <a:t/>
            </a:r>
            <a:endParaRPr b="1" sz="59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225"/>
              <a:buNone/>
            </a:pPr>
            <a:r>
              <a:rPr lang="en-US" sz="5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ERROR:  null value in column "student_id" of relation "student" violates not-null constraint</a:t>
            </a:r>
            <a:endParaRPr sz="5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225"/>
              <a:buNone/>
            </a:pPr>
            <a:r>
              <a:rPr lang="en-US" sz="5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DETAIL:  Failing row contains (null, Patrick, Ash).</a:t>
            </a:r>
            <a:endParaRPr sz="5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357419" y="1407458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values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4878119" y="1407457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cannot be Null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 key 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11700" y="2101574"/>
            <a:ext cx="3999900" cy="24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'Sam'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'Roy'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'Lennon'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'Mick'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'Race'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'French'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'Tim'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89" name="Google Shape;89;p4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ERROR:  duplicate key value violates unique constraint "student_pkey"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rPr lang="en-US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DETAIL:  Key (student_id)=(1) already exists.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57419" y="1524530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Value of Primary 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 key 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endParaRPr b="1" sz="15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 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Math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English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ON UPDATE CASCADE ON DELETE CASCADE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>
              <a:highlight>
                <a:srgbClr val="FFC66D"/>
              </a:highlight>
            </a:endParaRPr>
          </a:p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endParaRPr b="1" sz="15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95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 </a:t>
            </a:r>
            <a:r>
              <a:rPr lang="en-US"/>
              <a:t>k</a:t>
            </a: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ey 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699" y="15183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16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Student.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=Score.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600">
              <a:solidFill>
                <a:srgbClr val="9876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pic>
        <p:nvPicPr>
          <p:cNvPr descr="Picture 1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46" y="3121399"/>
            <a:ext cx="7594601" cy="14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 </a:t>
            </a:r>
            <a:r>
              <a:rPr lang="en-US"/>
              <a:t>k</a:t>
            </a: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ey 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311700" y="2012275"/>
            <a:ext cx="3999900" cy="256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 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5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ERROR: insert or update on table "score" violates foreign key constraint "score_id_fkey"</a:t>
            </a:r>
            <a:endParaRPr sz="135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5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5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Detail: Key (id)=(4) is not present in table "student".</a:t>
            </a:r>
            <a:endParaRPr sz="135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None/>
            </a:pPr>
            <a:r>
              <a:t/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311700" y="15515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Prevents insertion of invalid values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Unique key</a:t>
            </a:r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311724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first_name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last_name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UNIQUE KEY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(student_id))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832399" y="2179782"/>
            <a:ext cx="3999902" cy="24021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NULL,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'Patrick'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 0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Query returned successfully in 47 msec.</a:t>
            </a:r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4878119" y="1505699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Key can be NULL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549099" y="201700"/>
            <a:ext cx="80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683550" y="1472401"/>
            <a:ext cx="7978500" cy="7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are column(s) that uniquely identify each row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are column(s) used to create relationship between two tables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key is similar to primary key but can contain null values.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>
            <p:ph type="title"/>
          </p:nvPr>
        </p:nvSpPr>
        <p:spPr>
          <a:xfrm>
            <a:off x="311699" y="513024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0322"/>
              <a:buFont typeface="Merriweather"/>
              <a:buNone/>
            </a:pPr>
            <a:r>
              <a:rPr lang="en-US" sz="3100"/>
              <a:t>Summary</a:t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EDE3DA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