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FS63xfZ77AyXkY7HOLymlXHjn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17ddd57a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17ddd57a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17ddd57a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17ddd57a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17ddd57a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17ddd57a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31394D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-126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0" y="4368999"/>
            <a:ext cx="9144000" cy="774301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31394D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hasCustomPrompt="1" type="title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Merriweather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showMasterSp="0" type="secHead">
  <p:cSld name="SECTION_HEADER">
    <p:bg>
      <p:bgPr>
        <a:solidFill>
          <a:schemeClr val="accent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-1" y="48098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-1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-1" y="44125"/>
            <a:ext cx="4313627" cy="4399376"/>
          </a:xfrm>
          <a:custGeom>
            <a:rect b="b" l="l" r="r" t="t"/>
            <a:pathLst>
              <a:path extrusionOk="0" h="21600" w="2160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-126" y="0"/>
            <a:ext cx="4316902" cy="4395601"/>
          </a:xfrm>
          <a:custGeom>
            <a:rect b="b" l="l" r="r" t="t"/>
            <a:pathLst>
              <a:path extrusionOk="0" h="21600" w="2160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8684345" y="4692391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0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4294967295" type="ctrTitle"/>
          </p:nvPr>
        </p:nvSpPr>
        <p:spPr>
          <a:xfrm>
            <a:off x="311699" y="539724"/>
            <a:ext cx="8520602" cy="1282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Relational Database Keys</a:t>
            </a:r>
            <a:endParaRPr b="0" i="0" sz="28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4" name="Google Shape;64;p1"/>
          <p:cNvSpPr txBox="1"/>
          <p:nvPr>
            <p:ph idx="4294967295" type="subTitle"/>
          </p:nvPr>
        </p:nvSpPr>
        <p:spPr>
          <a:xfrm>
            <a:off x="311700" y="1878558"/>
            <a:ext cx="4242600" cy="1132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Nishi Mehta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Lawrence Lin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626B73"/>
                </a:solidFill>
                <a:latin typeface="Roboto"/>
                <a:ea typeface="Roboto"/>
                <a:cs typeface="Roboto"/>
                <a:sym typeface="Roboto"/>
              </a:rPr>
              <a:t>Zhipeng Hong</a:t>
            </a:r>
            <a:endParaRPr b="0" i="0" sz="1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</a:t>
            </a:r>
            <a:r>
              <a:rPr lang="en-US"/>
              <a:t>k</a:t>
            </a: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ey 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311700" y="2012275"/>
            <a:ext cx="3999900" cy="256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 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5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insert or update on table "score" violates foreign key constraint "score_id_fkey"</a:t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35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Key (id)=(4) is not present in table "student".</a:t>
            </a:r>
            <a:endParaRPr sz="135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None/>
            </a:pPr>
            <a:r>
              <a:t/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311700" y="1551525"/>
            <a:ext cx="3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Prevents insertion of invalid values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Unique key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311724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first_name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last_name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UNIQUE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(student_id))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 txBox="1"/>
          <p:nvPr>
            <p:ph idx="2" type="body"/>
          </p:nvPr>
        </p:nvSpPr>
        <p:spPr>
          <a:xfrm>
            <a:off x="4832399" y="2179782"/>
            <a:ext cx="3999902" cy="240211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'Patrick'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INSERT 0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solidFill>
                  <a:srgbClr val="22222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Query returned successfully in 47 msec.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4878119" y="1505699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 can be NULL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549099" y="201700"/>
            <a:ext cx="80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683550" y="1472401"/>
            <a:ext cx="7978500" cy="73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are column(s) that uniquely identify each row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are column(s) used to create relationship between two tables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 is similar to primary key but can contain null values.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311699" y="513024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0322"/>
              <a:buFont typeface="Merriweather"/>
              <a:buNone/>
            </a:pPr>
            <a:r>
              <a:rPr lang="en-US" sz="3100"/>
              <a:t>Summary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142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17ddd57ad_0_0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Database Model</a:t>
            </a:r>
            <a:endParaRPr/>
          </a:p>
        </p:txBody>
      </p:sp>
      <p:sp>
        <p:nvSpPr>
          <p:cNvPr id="70" name="Google Shape;70;gf17ddd57ad_0_0"/>
          <p:cNvSpPr txBox="1"/>
          <p:nvPr>
            <p:ph idx="1" type="body"/>
          </p:nvPr>
        </p:nvSpPr>
        <p:spPr>
          <a:xfrm>
            <a:off x="311699" y="1505699"/>
            <a:ext cx="3999900" cy="3076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f17ddd57ad_0_0"/>
          <p:cNvSpPr txBox="1"/>
          <p:nvPr>
            <p:ph idx="2" type="body"/>
          </p:nvPr>
        </p:nvSpPr>
        <p:spPr>
          <a:xfrm>
            <a:off x="4832399" y="1505699"/>
            <a:ext cx="3999900" cy="3076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7ddd57ad_0_6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Entity-Relationship Diagram</a:t>
            </a:r>
            <a:endParaRPr/>
          </a:p>
        </p:txBody>
      </p:sp>
      <p:sp>
        <p:nvSpPr>
          <p:cNvPr id="77" name="Google Shape;77;gf17ddd57ad_0_6"/>
          <p:cNvSpPr txBox="1"/>
          <p:nvPr>
            <p:ph idx="1" type="body"/>
          </p:nvPr>
        </p:nvSpPr>
        <p:spPr>
          <a:xfrm>
            <a:off x="311699" y="1505699"/>
            <a:ext cx="3999900" cy="3076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f17ddd57ad_0_6"/>
          <p:cNvSpPr txBox="1"/>
          <p:nvPr>
            <p:ph idx="2" type="body"/>
          </p:nvPr>
        </p:nvSpPr>
        <p:spPr>
          <a:xfrm>
            <a:off x="4832399" y="1505699"/>
            <a:ext cx="3999900" cy="3076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7ddd57ad_0_12"/>
          <p:cNvSpPr txBox="1"/>
          <p:nvPr>
            <p:ph type="title"/>
          </p:nvPr>
        </p:nvSpPr>
        <p:spPr>
          <a:xfrm>
            <a:off x="311724" y="500924"/>
            <a:ext cx="8520600" cy="6237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Tables</a:t>
            </a:r>
            <a:endParaRPr/>
          </a:p>
        </p:txBody>
      </p:sp>
      <p:sp>
        <p:nvSpPr>
          <p:cNvPr id="84" name="Google Shape;84;gf17ddd57ad_0_12"/>
          <p:cNvSpPr txBox="1"/>
          <p:nvPr>
            <p:ph idx="1" type="body"/>
          </p:nvPr>
        </p:nvSpPr>
        <p:spPr>
          <a:xfrm>
            <a:off x="311699" y="1505699"/>
            <a:ext cx="3999900" cy="3076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f17ddd57ad_0_12"/>
          <p:cNvSpPr txBox="1"/>
          <p:nvPr>
            <p:ph idx="2" type="body"/>
          </p:nvPr>
        </p:nvSpPr>
        <p:spPr>
          <a:xfrm>
            <a:off x="4832399" y="1505699"/>
            <a:ext cx="3999900" cy="3076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311724" y="291349"/>
            <a:ext cx="8520602" cy="833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311724" y="2079812"/>
            <a:ext cx="3999902" cy="250208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first_name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last_name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varchar,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>
              <a:solidFill>
                <a:srgbClr val="A71D5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13"/>
              <a:buNone/>
            </a:pPr>
            <a:r>
              <a:t/>
            </a:r>
            <a:endParaRPr sz="1600"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4588725" y="2079800"/>
            <a:ext cx="4243500" cy="250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weather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zip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DATE,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Temperature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REAL,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History_avg_temp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REAL,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93" name="Google Shape;93;p2"/>
          <p:cNvSpPr txBox="1"/>
          <p:nvPr/>
        </p:nvSpPr>
        <p:spPr>
          <a:xfrm>
            <a:off x="357444" y="1676400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column to form Primary 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454551" y="1676400"/>
            <a:ext cx="47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of two column to form Primary 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 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311699" y="1873624"/>
            <a:ext cx="3999902" cy="270827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'Sam'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'Roy'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'Lennon'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'Mick'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'Race'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101" name="Google Shape;101;p3"/>
          <p:cNvSpPr txBox="1"/>
          <p:nvPr>
            <p:ph idx="2" type="body"/>
          </p:nvPr>
        </p:nvSpPr>
        <p:spPr>
          <a:xfrm>
            <a:off x="4832399" y="1873624"/>
            <a:ext cx="3999902" cy="27082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 fontScale="25000" lnSpcReduction="20000"/>
          </a:bodyPr>
          <a:lstStyle/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6666"/>
              <a:buNone/>
            </a:pP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endParaRPr b="1" sz="60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6666"/>
              <a:buNone/>
            </a:pP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6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6666"/>
              <a:buNone/>
            </a:pP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NULL, </a:t>
            </a:r>
            <a:r>
              <a:rPr b="1" lang="en-US" sz="6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'Patrick'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60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'Lenn'</a:t>
            </a:r>
            <a:r>
              <a:rPr b="1" lang="en-US" sz="60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60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88135"/>
              <a:buNone/>
            </a:pPr>
            <a:r>
              <a:t/>
            </a:r>
            <a:endParaRPr b="1" sz="59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225"/>
              <a:buNone/>
            </a:pPr>
            <a:r>
              <a:rPr lang="en-US" sz="5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 null value in column "student_id" of relation "student" violates not-null constraint</a:t>
            </a:r>
            <a:endParaRPr sz="5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225"/>
              <a:buNone/>
            </a:pPr>
            <a:r>
              <a:rPr lang="en-US" sz="55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 Failing row contains (null, Patrick, Ash).</a:t>
            </a:r>
            <a:endParaRPr sz="5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ct val="6923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357419" y="1407458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values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878119" y="1407457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cannot be Null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Primary key 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311700" y="2101574"/>
            <a:ext cx="3999900" cy="24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'Sam'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'Roy'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'Lennon'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'Mick'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'Race'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'French'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'Tim'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35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ERROR:  duplicate key value violates unique constraint "student_pkey"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None/>
            </a:pPr>
            <a:r>
              <a:rPr lang="en-US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DETAIL:  Key (student_id)=(1) already exists.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357419" y="1524530"/>
            <a:ext cx="39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Value of Primary Key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key 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5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 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Math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English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INTEGER,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 (</a:t>
            </a:r>
            <a:r>
              <a:rPr b="1" lang="en-US" sz="15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ON UPDATE CASCADE ON DELETE CASCADE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highlight>
                <a:srgbClr val="FFC66D"/>
              </a:highlight>
            </a:endParaRPr>
          </a:p>
        </p:txBody>
      </p:sp>
      <p:sp>
        <p:nvSpPr>
          <p:cNvPr id="118" name="Google Shape;118;p5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5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95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98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96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500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99</a:t>
            </a:r>
            <a:r>
              <a:rPr b="1" lang="en-US" sz="15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5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Foreign </a:t>
            </a:r>
            <a:r>
              <a:rPr lang="en-US"/>
              <a:t>k</a:t>
            </a:r>
            <a:r>
              <a:rPr b="0" i="0" lang="en-US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ey 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11699" y="15183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-US" sz="1600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600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 sz="1600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Student.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Student_id</a:t>
            </a:r>
            <a:r>
              <a:rPr b="1" lang="en-US" sz="16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=Score.</a:t>
            </a:r>
            <a:r>
              <a:rPr b="1" lang="en-US" sz="1600">
                <a:solidFill>
                  <a:srgbClr val="9876AA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b="1" sz="1600">
              <a:solidFill>
                <a:srgbClr val="9876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460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600"/>
          </a:p>
        </p:txBody>
      </p:sp>
      <p:pic>
        <p:nvPicPr>
          <p:cNvPr descr="Picture 1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46" y="3121399"/>
            <a:ext cx="7594601" cy="14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EDE3DA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