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1394D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1394D"/>
        </a:fontRef>
        <a:srgbClr val="3139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1394D"/>
        </a:fontRef>
        <a:srgbClr val="3139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4F1"/>
          </a:solidFill>
        </a:fill>
      </a:tcStyle>
    </a:wholeTbl>
    <a:band2H>
      <a:tcTxStyle b="def" i="def"/>
      <a:tcStyle>
        <a:tcBdr/>
        <a:fill>
          <a:solidFill>
            <a:srgbClr val="FCFA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1394D"/>
        </a:fontRef>
        <a:srgbClr val="3139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FBFF"/>
          </a:solidFill>
        </a:fill>
      </a:tcStyle>
    </a:wholeTbl>
    <a:band2H>
      <a:tcTxStyle b="def" i="def"/>
      <a:tcStyle>
        <a:tcBdr/>
        <a:fill>
          <a:solidFill>
            <a:srgbClr val="F6FD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1394D"/>
        </a:fontRef>
        <a:srgbClr val="3139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1394D"/>
        </a:fontRef>
        <a:srgbClr val="3139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1394D"/>
              </a:solidFill>
              <a:prstDash val="solid"/>
              <a:round/>
            </a:ln>
          </a:top>
          <a:bottom>
            <a:ln w="254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1394D"/>
              </a:solidFill>
              <a:prstDash val="solid"/>
              <a:round/>
            </a:ln>
          </a:top>
          <a:bottom>
            <a:ln w="254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1394D"/>
        </a:fontRef>
        <a:srgbClr val="3139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F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94D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94D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94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1394D"/>
        </a:fontRef>
        <a:srgbClr val="31394D"/>
      </a:tcTxStyle>
      <a:tcStyle>
        <a:tcBdr>
          <a:left>
            <a:ln w="12700" cap="flat">
              <a:solidFill>
                <a:srgbClr val="31394D"/>
              </a:solidFill>
              <a:prstDash val="solid"/>
              <a:round/>
            </a:ln>
          </a:left>
          <a:right>
            <a:ln w="12700" cap="flat">
              <a:solidFill>
                <a:srgbClr val="31394D"/>
              </a:solidFill>
              <a:prstDash val="solid"/>
              <a:round/>
            </a:ln>
          </a:right>
          <a:top>
            <a:ln w="12700" cap="flat">
              <a:solidFill>
                <a:srgbClr val="31394D"/>
              </a:solidFill>
              <a:prstDash val="solid"/>
              <a:round/>
            </a:ln>
          </a:top>
          <a:bottom>
            <a:ln w="127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solidFill>
                <a:srgbClr val="31394D"/>
              </a:solidFill>
              <a:prstDash val="solid"/>
              <a:round/>
            </a:ln>
          </a:insideH>
          <a:insideV>
            <a:ln w="12700" cap="flat">
              <a:solidFill>
                <a:srgbClr val="31394D"/>
              </a:solidFill>
              <a:prstDash val="solid"/>
              <a:round/>
            </a:ln>
          </a:insideV>
        </a:tcBdr>
        <a:fill>
          <a:solidFill>
            <a:srgbClr val="31394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1394D"/>
        </a:fontRef>
        <a:srgbClr val="31394D"/>
      </a:tcTxStyle>
      <a:tcStyle>
        <a:tcBdr>
          <a:left>
            <a:ln w="12700" cap="flat">
              <a:solidFill>
                <a:srgbClr val="31394D"/>
              </a:solidFill>
              <a:prstDash val="solid"/>
              <a:round/>
            </a:ln>
          </a:left>
          <a:right>
            <a:ln w="12700" cap="flat">
              <a:solidFill>
                <a:srgbClr val="31394D"/>
              </a:solidFill>
              <a:prstDash val="solid"/>
              <a:round/>
            </a:ln>
          </a:right>
          <a:top>
            <a:ln w="12700" cap="flat">
              <a:solidFill>
                <a:srgbClr val="31394D"/>
              </a:solidFill>
              <a:prstDash val="solid"/>
              <a:round/>
            </a:ln>
          </a:top>
          <a:bottom>
            <a:ln w="127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solidFill>
                <a:srgbClr val="31394D"/>
              </a:solidFill>
              <a:prstDash val="solid"/>
              <a:round/>
            </a:ln>
          </a:insideH>
          <a:insideV>
            <a:ln w="12700" cap="flat">
              <a:solidFill>
                <a:srgbClr val="31394D"/>
              </a:solidFill>
              <a:prstDash val="solid"/>
              <a:round/>
            </a:ln>
          </a:insideV>
        </a:tcBdr>
        <a:fill>
          <a:solidFill>
            <a:srgbClr val="31394D">
              <a:alpha val="20000"/>
            </a:srgbClr>
          </a:solidFill>
        </a:fill>
      </a:tcStyle>
    </a:firstCol>
    <a:lastRow>
      <a:tcTxStyle b="on" i="off">
        <a:fontRef idx="major">
          <a:srgbClr val="31394D"/>
        </a:fontRef>
        <a:srgbClr val="31394D"/>
      </a:tcTxStyle>
      <a:tcStyle>
        <a:tcBdr>
          <a:left>
            <a:ln w="12700" cap="flat">
              <a:solidFill>
                <a:srgbClr val="31394D"/>
              </a:solidFill>
              <a:prstDash val="solid"/>
              <a:round/>
            </a:ln>
          </a:left>
          <a:right>
            <a:ln w="12700" cap="flat">
              <a:solidFill>
                <a:srgbClr val="31394D"/>
              </a:solidFill>
              <a:prstDash val="solid"/>
              <a:round/>
            </a:ln>
          </a:right>
          <a:top>
            <a:ln w="50800" cap="flat">
              <a:solidFill>
                <a:srgbClr val="31394D"/>
              </a:solidFill>
              <a:prstDash val="solid"/>
              <a:round/>
            </a:ln>
          </a:top>
          <a:bottom>
            <a:ln w="127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solidFill>
                <a:srgbClr val="31394D"/>
              </a:solidFill>
              <a:prstDash val="solid"/>
              <a:round/>
            </a:ln>
          </a:insideH>
          <a:insideV>
            <a:ln w="12700" cap="flat">
              <a:solidFill>
                <a:srgbClr val="3139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1394D"/>
        </a:fontRef>
        <a:srgbClr val="31394D"/>
      </a:tcTxStyle>
      <a:tcStyle>
        <a:tcBdr>
          <a:left>
            <a:ln w="12700" cap="flat">
              <a:solidFill>
                <a:srgbClr val="31394D"/>
              </a:solidFill>
              <a:prstDash val="solid"/>
              <a:round/>
            </a:ln>
          </a:left>
          <a:right>
            <a:ln w="12700" cap="flat">
              <a:solidFill>
                <a:srgbClr val="31394D"/>
              </a:solidFill>
              <a:prstDash val="solid"/>
              <a:round/>
            </a:ln>
          </a:right>
          <a:top>
            <a:ln w="12700" cap="flat">
              <a:solidFill>
                <a:srgbClr val="31394D"/>
              </a:solidFill>
              <a:prstDash val="solid"/>
              <a:round/>
            </a:ln>
          </a:top>
          <a:bottom>
            <a:ln w="25400" cap="flat">
              <a:solidFill>
                <a:srgbClr val="31394D"/>
              </a:solidFill>
              <a:prstDash val="solid"/>
              <a:round/>
            </a:ln>
          </a:bottom>
          <a:insideH>
            <a:ln w="12700" cap="flat">
              <a:solidFill>
                <a:srgbClr val="31394D"/>
              </a:solidFill>
              <a:prstDash val="solid"/>
              <a:round/>
            </a:ln>
          </a:insideH>
          <a:insideV>
            <a:ln w="12700" cap="flat">
              <a:solidFill>
                <a:srgbClr val="3139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-126" y="-1"/>
            <a:ext cx="9144252" cy="4398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11699" y="1878559"/>
            <a:ext cx="4242601" cy="7383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626B7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xx%"/>
          <p:cNvSpPr txBox="1"/>
          <p:nvPr>
            <p:ph type="title" hasCustomPrompt="1"/>
          </p:nvPr>
        </p:nvSpPr>
        <p:spPr>
          <a:xfrm>
            <a:off x="311750" y="831175"/>
            <a:ext cx="5334900" cy="1244701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11699" y="2121424"/>
            <a:ext cx="5334901" cy="94260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5;p3"/>
          <p:cNvSpPr/>
          <p:nvPr/>
        </p:nvSpPr>
        <p:spPr>
          <a:xfrm>
            <a:off x="-1" y="48098"/>
            <a:ext cx="9144252" cy="4398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" name="Google Shape;16;p3"/>
          <p:cNvSpPr/>
          <p:nvPr/>
        </p:nvSpPr>
        <p:spPr>
          <a:xfrm>
            <a:off x="-1" y="-1"/>
            <a:ext cx="9144252" cy="4398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" name="Google Shape;21;p4"/>
          <p:cNvSpPr/>
          <p:nvPr/>
        </p:nvSpPr>
        <p:spPr>
          <a:xfrm>
            <a:off x="-1" y="44125"/>
            <a:ext cx="4313627" cy="4399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"/>
                </a:moveTo>
                <a:lnTo>
                  <a:pt x="21584" y="0"/>
                </a:lnTo>
                <a:lnTo>
                  <a:pt x="21600" y="1553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" name="Google Shape;22;p4"/>
          <p:cNvSpPr/>
          <p:nvPr/>
        </p:nvSpPr>
        <p:spPr>
          <a:xfrm>
            <a:off x="-126" y="0"/>
            <a:ext cx="4316902" cy="439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"/>
                </a:moveTo>
                <a:lnTo>
                  <a:pt x="21600" y="0"/>
                </a:lnTo>
                <a:lnTo>
                  <a:pt x="21586" y="15533"/>
                </a:lnTo>
                <a:lnTo>
                  <a:pt x="0" y="21600"/>
                </a:lnTo>
                <a:close/>
              </a:path>
            </a:pathLst>
          </a:custGeom>
          <a:solidFill>
            <a:srgbClr val="31394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half" idx="1"/>
          </p:nvPr>
        </p:nvSpPr>
        <p:spPr>
          <a:xfrm>
            <a:off x="4644675" y="500924"/>
            <a:ext cx="4166400" cy="4098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Google Shape;30;p5"/>
          <p:cNvSpPr txBox="1"/>
          <p:nvPr>
            <p:ph type="body" sz="half" idx="21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37;p7"/>
          <p:cNvSpPr/>
          <p:nvPr/>
        </p:nvSpPr>
        <p:spPr>
          <a:xfrm>
            <a:off x="-1" y="0"/>
            <a:ext cx="3764402" cy="5143500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311724" y="500924"/>
            <a:ext cx="3127501" cy="18291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311699" y="2390650"/>
            <a:ext cx="3127501" cy="229800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311674" y="798599"/>
            <a:ext cx="6247802" cy="35463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1299" y="500924"/>
            <a:ext cx="3704401" cy="20496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04800" y="2626724"/>
            <a:ext cx="3704400" cy="9267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8;p9"/>
          <p:cNvSpPr txBox="1"/>
          <p:nvPr>
            <p:ph type="body" sz="half" idx="21"/>
          </p:nvPr>
        </p:nvSpPr>
        <p:spPr>
          <a:xfrm>
            <a:off x="4879025" y="500924"/>
            <a:ext cx="3954000" cy="41115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1;p10"/>
          <p:cNvSpPr/>
          <p:nvPr/>
        </p:nvSpPr>
        <p:spPr>
          <a:xfrm>
            <a:off x="0" y="4368999"/>
            <a:ext cx="9144000" cy="774301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311699" y="4521399"/>
            <a:ext cx="7979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lnSpc>
                <a:spcPct val="100000"/>
              </a:lnSpc>
              <a:buClrTx/>
              <a:buFontTx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lnSpc>
                <a:spcPct val="100000"/>
              </a:lnSpc>
              <a:buClrTx/>
              <a:buFontTx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>
              <a:lnSpc>
                <a:spcPct val="100000"/>
              </a:lnSpc>
              <a:buClrTx/>
              <a:buFontTx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>
              <a:lnSpc>
                <a:spcPct val="100000"/>
              </a:lnSpc>
              <a:buClrTx/>
              <a:buFontTx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1394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erriweather"/>
          <a:ea typeface="Merriweather"/>
          <a:cs typeface="Merriweather"/>
          <a:sym typeface="Merriweather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666666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666666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4;p13"/>
          <p:cNvSpPr txBox="1"/>
          <p:nvPr>
            <p:ph type="ctrTitle"/>
          </p:nvPr>
        </p:nvSpPr>
        <p:spPr>
          <a:xfrm>
            <a:off x="311699" y="539724"/>
            <a:ext cx="8520602" cy="1282502"/>
          </a:xfrm>
          <a:prstGeom prst="rect">
            <a:avLst/>
          </a:prstGeom>
        </p:spPr>
        <p:txBody>
          <a:bodyPr/>
          <a:lstStyle/>
          <a:p>
            <a:pPr/>
            <a:r>
              <a:t>Relational Database Keys</a:t>
            </a:r>
          </a:p>
        </p:txBody>
      </p:sp>
      <p:sp>
        <p:nvSpPr>
          <p:cNvPr id="119" name="Google Shape;65;p13"/>
          <p:cNvSpPr txBox="1"/>
          <p:nvPr>
            <p:ph type="subTitle" sz="quarter" idx="1"/>
          </p:nvPr>
        </p:nvSpPr>
        <p:spPr>
          <a:xfrm>
            <a:off x="311700" y="1878558"/>
            <a:ext cx="4242600" cy="1132496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Presented by -  Nishi Mehta</a:t>
            </a:r>
          </a:p>
          <a:p>
            <a:pPr marL="0" indent="0"/>
            <a:r>
              <a:t>	         Lawrence Lin</a:t>
            </a:r>
          </a:p>
          <a:p>
            <a:pPr marL="0" indent="0"/>
            <a:r>
              <a:t>	         Zhipeng Hong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8;p15"/>
          <p:cNvSpPr txBox="1"/>
          <p:nvPr>
            <p:ph type="title"/>
          </p:nvPr>
        </p:nvSpPr>
        <p:spPr>
          <a:xfrm>
            <a:off x="311724" y="291349"/>
            <a:ext cx="8520602" cy="833401"/>
          </a:xfrm>
          <a:prstGeom prst="rect">
            <a:avLst/>
          </a:prstGeom>
        </p:spPr>
        <p:txBody>
          <a:bodyPr/>
          <a:lstStyle/>
          <a:p>
            <a:pPr/>
            <a:r>
              <a:t>Primary key</a:t>
            </a:r>
          </a:p>
        </p:txBody>
      </p:sp>
      <p:sp>
        <p:nvSpPr>
          <p:cNvPr id="122" name="Google Shape;79;p15"/>
          <p:cNvSpPr txBox="1"/>
          <p:nvPr>
            <p:ph type="body" sz="half" idx="1"/>
          </p:nvPr>
        </p:nvSpPr>
        <p:spPr>
          <a:xfrm>
            <a:off x="311724" y="2079812"/>
            <a:ext cx="3999902" cy="2502088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88900" indent="0">
              <a:lnSpc>
                <a:spcPct val="120000"/>
              </a:lnSpc>
              <a:buSzTx/>
              <a:buNone/>
            </a:pPr>
            <a:r>
              <a:t>CREATE TABLE Student 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(student_id INTEGER,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first_name varchar,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last_name varchar,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PRIMARY KEY (student_id));</a:t>
            </a:r>
          </a:p>
        </p:txBody>
      </p:sp>
      <p:sp>
        <p:nvSpPr>
          <p:cNvPr id="123" name="Google Shape;80;p15"/>
          <p:cNvSpPr txBox="1"/>
          <p:nvPr>
            <p:ph type="body" idx="21"/>
          </p:nvPr>
        </p:nvSpPr>
        <p:spPr>
          <a:xfrm>
            <a:off x="4832399" y="2079812"/>
            <a:ext cx="3999902" cy="2502088"/>
          </a:xfrm>
          <a:prstGeom prst="rect">
            <a:avLst/>
          </a:prstGeom>
          <a:ln w="9525">
            <a:solidFill>
              <a:srgbClr val="000000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CREATE TABLE weather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(zip INTEGER,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date DATE,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Temperature REAL,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History_avg_temp REAL,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PRIMARY KEY (zip,date));</a:t>
            </a:r>
          </a:p>
        </p:txBody>
      </p:sp>
      <p:sp>
        <p:nvSpPr>
          <p:cNvPr id="124" name="TextBox 1"/>
          <p:cNvSpPr txBox="1"/>
          <p:nvPr/>
        </p:nvSpPr>
        <p:spPr>
          <a:xfrm>
            <a:off x="357444" y="1676400"/>
            <a:ext cx="390846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One column to form Primary Key</a:t>
            </a:r>
          </a:p>
        </p:txBody>
      </p:sp>
      <p:sp>
        <p:nvSpPr>
          <p:cNvPr id="125" name="Rectangle 2"/>
          <p:cNvSpPr txBox="1"/>
          <p:nvPr/>
        </p:nvSpPr>
        <p:spPr>
          <a:xfrm>
            <a:off x="4878097" y="1676400"/>
            <a:ext cx="386893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Combination of two column to form Primary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5;p16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</p:spPr>
        <p:txBody>
          <a:bodyPr/>
          <a:lstStyle/>
          <a:p>
            <a:pPr/>
            <a:r>
              <a:t>Primary key (cont..)</a:t>
            </a:r>
          </a:p>
        </p:txBody>
      </p:sp>
      <p:sp>
        <p:nvSpPr>
          <p:cNvPr id="128" name="Google Shape;86;p16"/>
          <p:cNvSpPr txBox="1"/>
          <p:nvPr>
            <p:ph type="body" sz="half" idx="1"/>
          </p:nvPr>
        </p:nvSpPr>
        <p:spPr>
          <a:xfrm>
            <a:off x="311699" y="1873624"/>
            <a:ext cx="3999902" cy="2708277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buSzTx/>
              <a:buNone/>
            </a:pPr>
            <a:r>
              <a:t>INSERT INTO Student 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VALUES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(1, 'Sam', 'Roy'),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(2, 'John', 'Lennon'),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(3, ‘Mick’, ‘Race’);</a:t>
            </a:r>
          </a:p>
        </p:txBody>
      </p:sp>
      <p:sp>
        <p:nvSpPr>
          <p:cNvPr id="129" name="Google Shape;87;p16"/>
          <p:cNvSpPr txBox="1"/>
          <p:nvPr>
            <p:ph type="body" idx="21"/>
          </p:nvPr>
        </p:nvSpPr>
        <p:spPr>
          <a:xfrm>
            <a:off x="4832399" y="1873624"/>
            <a:ext cx="3999902" cy="2708276"/>
          </a:xfrm>
          <a:prstGeom prst="rect">
            <a:avLst/>
          </a:prstGeom>
          <a:ln w="9525">
            <a:solidFill>
              <a:srgbClr val="000000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3500"/>
              </a:lnSpc>
              <a:buSzTx/>
              <a:buNone/>
            </a:pPr>
            <a:r>
              <a:t>INSERT INTO Student 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</a:pPr>
            <a:r>
              <a:t>VALUES 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</a:pPr>
            <a:r>
              <a:t>(null, ‘Patrick’, ‘Lenn);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</a:pP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  <a:defRPr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ERROR:  null value in column "student_id" of relation "student" violates not-null constraint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  <a:defRPr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DETAIL:  Failing row contains (null, Patrick, Ash).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  <a:defRPr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SQL state: 23502</a:t>
            </a:r>
          </a:p>
        </p:txBody>
      </p:sp>
      <p:sp>
        <p:nvSpPr>
          <p:cNvPr id="130" name="TextBox 1"/>
          <p:cNvSpPr txBox="1"/>
          <p:nvPr/>
        </p:nvSpPr>
        <p:spPr>
          <a:xfrm>
            <a:off x="357419" y="1407458"/>
            <a:ext cx="3908462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Insert values</a:t>
            </a:r>
          </a:p>
        </p:txBody>
      </p:sp>
      <p:sp>
        <p:nvSpPr>
          <p:cNvPr id="131" name="TextBox 5"/>
          <p:cNvSpPr txBox="1"/>
          <p:nvPr/>
        </p:nvSpPr>
        <p:spPr>
          <a:xfrm>
            <a:off x="4878119" y="1407457"/>
            <a:ext cx="3908462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Primary Key cannot be 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2;p17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</p:spPr>
        <p:txBody>
          <a:bodyPr/>
          <a:lstStyle/>
          <a:p>
            <a:pPr/>
            <a:r>
              <a:t>Primary key (cont..)</a:t>
            </a:r>
          </a:p>
        </p:txBody>
      </p:sp>
      <p:sp>
        <p:nvSpPr>
          <p:cNvPr id="134" name="Google Shape;93;p17"/>
          <p:cNvSpPr txBox="1"/>
          <p:nvPr>
            <p:ph type="body" sz="quarter" idx="1"/>
          </p:nvPr>
        </p:nvSpPr>
        <p:spPr>
          <a:xfrm>
            <a:off x="311699" y="2232212"/>
            <a:ext cx="3999902" cy="2349688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lnSpc>
                <a:spcPct val="103500"/>
              </a:lnSpc>
              <a:buSzTx/>
              <a:buNone/>
            </a:pPr>
            <a:r>
              <a:t>INSERT INTO Student 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</a:pPr>
            <a:r>
              <a:t>VALUES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</a:pPr>
            <a:r>
              <a:t>(1, 'Sam', 'Roy'),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</a:pPr>
            <a:r>
              <a:t>(2, 'John', 'Lennon'),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</a:pPr>
            <a:r>
              <a:t>(3, ‘Mick’, ‘Race’),</a:t>
            </a:r>
          </a:p>
          <a:p>
            <a:pPr marL="0" indent="0">
              <a:lnSpc>
                <a:spcPct val="103500"/>
              </a:lnSpc>
              <a:spcBef>
                <a:spcPts val="1200"/>
              </a:spcBef>
              <a:buSzTx/>
              <a:buNone/>
            </a:pPr>
            <a:r>
              <a:t>(1, ‘French’, ‘Tim’);</a:t>
            </a:r>
          </a:p>
        </p:txBody>
      </p:sp>
      <p:sp>
        <p:nvSpPr>
          <p:cNvPr id="135" name="Google Shape;94;p17"/>
          <p:cNvSpPr txBox="1"/>
          <p:nvPr>
            <p:ph type="body" idx="21"/>
          </p:nvPr>
        </p:nvSpPr>
        <p:spPr>
          <a:prstGeom prst="rect">
            <a:avLst/>
          </a:prstGeom>
          <a:ln w="9525">
            <a:solidFill>
              <a:srgbClr val="000000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ERROR:  duplicate key value violates unique constraint "student_pkey"</a:t>
            </a:r>
          </a:p>
          <a:p>
            <a:pPr marL="0" indent="0">
              <a:spcBef>
                <a:spcPts val="1200"/>
              </a:spcBef>
              <a:buSzTx/>
              <a:buNone/>
              <a:defRPr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DETAIL:  Key (student_id)=(1) already exists.</a:t>
            </a:r>
          </a:p>
          <a:p>
            <a:pPr marL="0" indent="0">
              <a:spcBef>
                <a:spcPts val="1200"/>
              </a:spcBef>
              <a:buSzTx/>
              <a:buNone/>
              <a:defRPr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SQL state: 23505</a:t>
            </a:r>
          </a:p>
        </p:txBody>
      </p:sp>
      <p:sp>
        <p:nvSpPr>
          <p:cNvPr id="136" name="TextBox 4"/>
          <p:cNvSpPr txBox="1"/>
          <p:nvPr/>
        </p:nvSpPr>
        <p:spPr>
          <a:xfrm>
            <a:off x="357419" y="1524530"/>
            <a:ext cx="390846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Unique Value of Primary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06;p19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</p:spPr>
        <p:txBody>
          <a:bodyPr/>
          <a:lstStyle/>
          <a:p>
            <a:pPr/>
            <a:r>
              <a:t>Foreign key</a:t>
            </a:r>
          </a:p>
        </p:txBody>
      </p:sp>
      <p:sp>
        <p:nvSpPr>
          <p:cNvPr id="139" name="Google Shape;107;p19"/>
          <p:cNvSpPr txBox="1"/>
          <p:nvPr>
            <p:ph type="body" sz="half" idx="1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  <a:defRPr sz="1200"/>
            </a:pPr>
            <a:r>
              <a:t>CREATE TABLE Score</a:t>
            </a:r>
          </a:p>
          <a:p>
            <a:pPr marL="0" indent="0">
              <a:spcBef>
                <a:spcPts val="1200"/>
              </a:spcBef>
              <a:buSzTx/>
              <a:buNone/>
              <a:defRPr sz="1200"/>
            </a:pPr>
            <a:r>
              <a:t>(id  INTEGER,</a:t>
            </a:r>
          </a:p>
          <a:p>
            <a:pPr marL="0" indent="0">
              <a:spcBef>
                <a:spcPts val="1200"/>
              </a:spcBef>
              <a:buSzTx/>
              <a:buNone/>
              <a:defRPr sz="1200"/>
            </a:pPr>
            <a:r>
              <a:t>Math INTEGER,</a:t>
            </a:r>
          </a:p>
          <a:p>
            <a:pPr marL="0" indent="0">
              <a:spcBef>
                <a:spcPts val="1200"/>
              </a:spcBef>
              <a:buSzTx/>
              <a:buNone/>
              <a:defRPr sz="1200"/>
            </a:pPr>
            <a:r>
              <a:t>English INTEGER,</a:t>
            </a:r>
          </a:p>
          <a:p>
            <a:pPr marL="0" indent="0">
              <a:spcBef>
                <a:spcPts val="1200"/>
              </a:spcBef>
              <a:buSzTx/>
              <a:buNone/>
              <a:defRPr sz="1200"/>
            </a:pPr>
            <a:r>
              <a:t>PRIMARY KEY (id),</a:t>
            </a:r>
          </a:p>
          <a:p>
            <a:pPr marL="0" indent="0">
              <a:spcBef>
                <a:spcPts val="1200"/>
              </a:spcBef>
              <a:buSzTx/>
              <a:buNone/>
              <a:defRPr sz="1200"/>
            </a:pPr>
            <a:r>
              <a:t>FOREIGN KEY (id) REFERENCES Student (student_id) ON UPDATE CASCADE ON DELETE CASCADE</a:t>
            </a:r>
          </a:p>
          <a:p>
            <a:pPr marL="0" indent="0">
              <a:spcBef>
                <a:spcPts val="1200"/>
              </a:spcBef>
              <a:buSzTx/>
              <a:buNone/>
              <a:defRPr sz="1200"/>
            </a:pPr>
            <a:r>
              <a:t>);</a:t>
            </a:r>
          </a:p>
        </p:txBody>
      </p:sp>
      <p:sp>
        <p:nvSpPr>
          <p:cNvPr id="140" name="Google Shape;108;p1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  <a:r>
              <a:t>INSERT INTO Score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VALUES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(1, 95, 100),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(2, 98, 96),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(3, 100, 99);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06;p19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</p:spPr>
        <p:txBody>
          <a:bodyPr/>
          <a:lstStyle/>
          <a:p>
            <a:pPr/>
            <a:r>
              <a:t>Foreign key</a:t>
            </a:r>
          </a:p>
        </p:txBody>
      </p:sp>
      <p:sp>
        <p:nvSpPr>
          <p:cNvPr id="143" name="Google Shape;107;p19"/>
          <p:cNvSpPr txBox="1"/>
          <p:nvPr>
            <p:ph type="body" sz="half" idx="1"/>
          </p:nvPr>
        </p:nvSpPr>
        <p:spPr>
          <a:xfrm>
            <a:off x="311699" y="1518399"/>
            <a:ext cx="3999902" cy="3076201"/>
          </a:xfrm>
          <a:prstGeom prst="rect">
            <a:avLst/>
          </a:prstGeom>
        </p:spPr>
        <p:txBody>
          <a:bodyPr/>
          <a:lstStyle/>
          <a:p>
            <a:pPr marL="0" indent="146050">
              <a:buSzTx/>
              <a:buNone/>
            </a:pPr>
            <a:r>
              <a:t>SELECT * FROM Score</a:t>
            </a:r>
          </a:p>
          <a:p>
            <a:pPr marL="0" indent="146050">
              <a:buSzTx/>
              <a:buNone/>
            </a:pPr>
            <a:r>
              <a:t>JOIN Student</a:t>
            </a:r>
          </a:p>
          <a:p>
            <a:pPr marL="0" indent="146050">
              <a:buSzTx/>
              <a:buNone/>
            </a:pPr>
            <a:r>
              <a:t>ON Student.Student_id=Score.id</a:t>
            </a:r>
          </a:p>
        </p:txBody>
      </p:sp>
      <p:pic>
        <p:nvPicPr>
          <p:cNvPr id="14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146" y="3121399"/>
            <a:ext cx="7594601" cy="146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oreign 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Foreign Key </a:t>
            </a:r>
          </a:p>
        </p:txBody>
      </p:sp>
      <p:sp>
        <p:nvSpPr>
          <p:cNvPr id="147" name="Prevents insertion of invalid valu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Prevents insertion of invalid values</a:t>
            </a:r>
          </a:p>
        </p:txBody>
      </p:sp>
      <p:sp>
        <p:nvSpPr>
          <p:cNvPr id="148" name="Google Shape;30;p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INSERT INTO Score VALUES</a:t>
            </a:r>
          </a:p>
          <a:p>
            <a:pPr/>
            <a:r>
              <a:t>(4, 66, 78);</a:t>
            </a:r>
          </a:p>
          <a:p>
            <a:pPr marL="0" indent="0">
              <a:buClrTx/>
              <a:buSzTx/>
              <a:buFontTx/>
              <a:buNone/>
            </a:pPr>
          </a:p>
          <a:p>
            <a:pPr/>
            <a:r>
              <a:t>Doesn’t work because there is no student_id = 4 in Student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99;p18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</p:spPr>
        <p:txBody>
          <a:bodyPr/>
          <a:lstStyle/>
          <a:p>
            <a:pPr/>
            <a:r>
              <a:t>Unique key</a:t>
            </a:r>
          </a:p>
        </p:txBody>
      </p:sp>
      <p:sp>
        <p:nvSpPr>
          <p:cNvPr id="151" name="Google Shape;100;p18"/>
          <p:cNvSpPr txBox="1"/>
          <p:nvPr>
            <p:ph type="body" sz="half" idx="1"/>
          </p:nvPr>
        </p:nvSpPr>
        <p:spPr>
          <a:xfrm>
            <a:off x="311724" y="1505699"/>
            <a:ext cx="3999902" cy="30762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88900" indent="0">
              <a:lnSpc>
                <a:spcPct val="120000"/>
              </a:lnSpc>
              <a:buSzTx/>
              <a:buNone/>
            </a:pPr>
            <a:r>
              <a:t>CREATE TABLE Student 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(student_id INTEGER,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first_name varchar,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last_name varchar,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UNIQUE KEY (student_id));</a:t>
            </a:r>
          </a:p>
        </p:txBody>
      </p:sp>
      <p:sp>
        <p:nvSpPr>
          <p:cNvPr id="152" name="Google Shape;101;p18"/>
          <p:cNvSpPr txBox="1"/>
          <p:nvPr>
            <p:ph type="body" idx="21"/>
          </p:nvPr>
        </p:nvSpPr>
        <p:spPr>
          <a:xfrm>
            <a:off x="4832399" y="2179782"/>
            <a:ext cx="3999902" cy="2402118"/>
          </a:xfrm>
          <a:prstGeom prst="rect">
            <a:avLst/>
          </a:prstGeom>
          <a:ln w="9525">
            <a:solidFill>
              <a:srgbClr val="000000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INSERT INTO Student 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VALUES 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(null, ‘Patrick’, ‘Lenn);</a:t>
            </a:r>
          </a:p>
          <a:p>
            <a:pPr marL="0" indent="0">
              <a:spcBef>
                <a:spcPts val="1200"/>
              </a:spcBef>
              <a:buSzTx/>
              <a:buNone/>
            </a:pPr>
          </a:p>
          <a:p>
            <a:pPr marL="0" indent="0">
              <a:spcBef>
                <a:spcPts val="1200"/>
              </a:spcBef>
              <a:buSzTx/>
              <a:buNone/>
              <a:defRPr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INSERT 0 1</a:t>
            </a:r>
          </a:p>
          <a:p>
            <a:pPr marL="0" indent="0">
              <a:spcBef>
                <a:spcPts val="1200"/>
              </a:spcBef>
              <a:buSzTx/>
              <a:buNone/>
              <a:defRPr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Query returned successfully in 47 msec.</a:t>
            </a:r>
          </a:p>
        </p:txBody>
      </p:sp>
      <p:sp>
        <p:nvSpPr>
          <p:cNvPr id="153" name="TextBox 1"/>
          <p:cNvSpPr txBox="1"/>
          <p:nvPr/>
        </p:nvSpPr>
        <p:spPr>
          <a:xfrm>
            <a:off x="4878119" y="1505699"/>
            <a:ext cx="3908462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Unique Key can be 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70;p14"/>
          <p:cNvSpPr txBox="1"/>
          <p:nvPr/>
        </p:nvSpPr>
        <p:spPr>
          <a:xfrm>
            <a:off x="549099" y="201700"/>
            <a:ext cx="8034602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Summary of last presentation</a:t>
            </a:r>
          </a:p>
        </p:txBody>
      </p:sp>
      <p:sp>
        <p:nvSpPr>
          <p:cNvPr id="156" name="Google Shape;71;p14"/>
          <p:cNvSpPr txBox="1"/>
          <p:nvPr/>
        </p:nvSpPr>
        <p:spPr>
          <a:xfrm>
            <a:off x="683549" y="1098175"/>
            <a:ext cx="80346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17500"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Primary key is used to uniquely identify each record.</a:t>
            </a:r>
          </a:p>
        </p:txBody>
      </p:sp>
      <p:sp>
        <p:nvSpPr>
          <p:cNvPr id="157" name="Google Shape;72;p14"/>
          <p:cNvSpPr txBox="1"/>
          <p:nvPr/>
        </p:nvSpPr>
        <p:spPr>
          <a:xfrm>
            <a:off x="683550" y="1898574"/>
            <a:ext cx="79785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17500"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Foreign key is used to create relationship between two tables. </a:t>
            </a:r>
          </a:p>
        </p:txBody>
      </p:sp>
      <p:sp>
        <p:nvSpPr>
          <p:cNvPr id="158" name="Google Shape;73;p14"/>
          <p:cNvSpPr txBox="1"/>
          <p:nvPr/>
        </p:nvSpPr>
        <p:spPr>
          <a:xfrm>
            <a:off x="683549" y="1498375"/>
            <a:ext cx="65889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17500"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 unique key is similar to primary key but can contain null values.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EDE3DA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Paradig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aradig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1394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1394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Paradig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aradig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1394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1394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