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85" autoAdjust="0"/>
  </p:normalViewPr>
  <p:slideViewPr>
    <p:cSldViewPr snapToGrid="0" snapToObjects="1">
      <p:cViewPr>
        <p:scale>
          <a:sx n="94" d="100"/>
          <a:sy n="94" d="100"/>
        </p:scale>
        <p:origin x="-928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14-10-03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14-10-03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3606" y="498900"/>
            <a:ext cx="6477000" cy="284222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Distant-Reading Gendered Gothic Motifs</a:t>
            </a:r>
            <a:endParaRPr lang="en-US" sz="6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Lawrence Evalyn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2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Gothic</a:t>
            </a:r>
            <a:endParaRPr lang="en-US" dirty="0"/>
          </a:p>
        </p:txBody>
      </p:sp>
      <p:pic>
        <p:nvPicPr>
          <p:cNvPr id="6" name="Picture 5" descr="conv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30" y="1702805"/>
            <a:ext cx="3383501" cy="3391003"/>
          </a:xfrm>
          <a:prstGeom prst="rect">
            <a:avLst/>
          </a:prstGeom>
        </p:spPr>
      </p:pic>
      <p:pic>
        <p:nvPicPr>
          <p:cNvPr id="7" name="Picture 6" descr="monast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30" y="4217035"/>
            <a:ext cx="3404725" cy="3397209"/>
          </a:xfrm>
          <a:prstGeom prst="rect">
            <a:avLst/>
          </a:prstGeom>
        </p:spPr>
      </p:pic>
      <p:pic>
        <p:nvPicPr>
          <p:cNvPr id="11" name="Picture 10" descr="abduction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1" y="1702805"/>
            <a:ext cx="3391003" cy="3391003"/>
          </a:xfrm>
          <a:prstGeom prst="rect">
            <a:avLst/>
          </a:prstGeom>
        </p:spPr>
      </p:pic>
      <p:pic>
        <p:nvPicPr>
          <p:cNvPr id="12" name="Picture 11" descr="abduction-ma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1" y="4217035"/>
            <a:ext cx="3391003" cy="33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24206" y="2056077"/>
            <a:ext cx="7499156" cy="351003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85794" y="3944915"/>
            <a:ext cx="2688816" cy="26884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Gothic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1194504" y="2056077"/>
            <a:ext cx="3301296" cy="41054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Ann Radcliffe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Terror Gothic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5239664" y="4093525"/>
            <a:ext cx="2299829" cy="26884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Matthew Lewis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Horror Gothic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Male Gothic</a:t>
            </a:r>
          </a:p>
        </p:txBody>
      </p:sp>
    </p:spTree>
    <p:extLst>
      <p:ext uri="{BB962C8B-B14F-4D97-AF65-F5344CB8AC3E}">
        <p14:creationId xmlns:p14="http://schemas.microsoft.com/office/powerpoint/2010/main" val="56320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24206" y="2056077"/>
            <a:ext cx="3522962" cy="351003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00400" y="2056077"/>
            <a:ext cx="3522962" cy="3510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Gothic Novel, 1790-1830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1194504" y="2056077"/>
            <a:ext cx="3301296" cy="41054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Ann Radcliffe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Terror Gothic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Female Gothic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5239663" y="2056077"/>
            <a:ext cx="3423877" cy="41054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Matthew Lewis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Horror Gothic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Male Gothic</a:t>
            </a:r>
          </a:p>
        </p:txBody>
      </p:sp>
    </p:spTree>
    <p:extLst>
      <p:ext uri="{BB962C8B-B14F-4D97-AF65-F5344CB8AC3E}">
        <p14:creationId xmlns:p14="http://schemas.microsoft.com/office/powerpoint/2010/main" val="203164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635054" y="483783"/>
            <a:ext cx="7832314" cy="5896103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“…and </a:t>
            </a:r>
            <a:r>
              <a:rPr lang="en-US" dirty="0"/>
              <a:t>when you have finished Udolpho, we will read the Italian together; and I have made out a list of ten or twelve more of the same kind for you."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"Have you, indeed! How glad I am! What are they all?"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"I will read you their names directly; here they are, in my pocketbook. Castle of </a:t>
            </a:r>
            <a:r>
              <a:rPr lang="en-US" dirty="0" err="1"/>
              <a:t>Wolfenbach</a:t>
            </a:r>
            <a:r>
              <a:rPr lang="en-US" dirty="0"/>
              <a:t>, Clermont, Mysterious Warnings, Necromancer of the Black Forest, Midnight Bell, Orphan of the Rhine, and Horrid Mysteries. Those will last us some time."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"Yes, pretty well; but are they all horrid, are you sure they are all horrid</a:t>
            </a:r>
            <a:r>
              <a:rPr lang="en-US" dirty="0" smtClean="0"/>
              <a:t>?”</a:t>
            </a:r>
          </a:p>
          <a:p>
            <a:pPr marL="0" indent="0" algn="r">
              <a:spcAft>
                <a:spcPts val="600"/>
              </a:spcAft>
              <a:buNone/>
            </a:pPr>
            <a:r>
              <a:rPr lang="en-US" i="1" dirty="0" smtClean="0"/>
              <a:t>Northanger Abbey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9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Tracy’s </a:t>
            </a:r>
            <a:r>
              <a:rPr lang="en-US" i="1" dirty="0" smtClean="0"/>
              <a:t>Index to Motifs</a:t>
            </a:r>
            <a:endParaRPr lang="en-US" i="1" dirty="0"/>
          </a:p>
        </p:txBody>
      </p:sp>
      <p:pic>
        <p:nvPicPr>
          <p:cNvPr id="10" name="Picture 9" descr="PCEA-spreadsheet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"/>
          <a:stretch/>
        </p:blipFill>
        <p:spPr>
          <a:xfrm>
            <a:off x="524730" y="1550179"/>
            <a:ext cx="8160246" cy="52008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00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utref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18" y="1213569"/>
            <a:ext cx="3633502" cy="3649579"/>
          </a:xfrm>
          <a:prstGeom prst="rect">
            <a:avLst/>
          </a:prstGeom>
        </p:spPr>
      </p:pic>
      <p:pic>
        <p:nvPicPr>
          <p:cNvPr id="12" name="Picture 11" descr="Sat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82" y="1216188"/>
            <a:ext cx="3637459" cy="364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Male Gothic</a:t>
            </a:r>
            <a:endParaRPr lang="en-US" dirty="0"/>
          </a:p>
        </p:txBody>
      </p:sp>
      <p:pic>
        <p:nvPicPr>
          <p:cNvPr id="6" name="Picture 5" descr="corp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407" y="1227221"/>
            <a:ext cx="3662947" cy="3662947"/>
          </a:xfrm>
          <a:prstGeom prst="rect">
            <a:avLst/>
          </a:prstGeom>
        </p:spPr>
      </p:pic>
      <p:pic>
        <p:nvPicPr>
          <p:cNvPr id="8" name="Picture 7" descr="dunge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78" y="3859769"/>
            <a:ext cx="3633201" cy="3633201"/>
          </a:xfrm>
          <a:prstGeom prst="rect">
            <a:avLst/>
          </a:prstGeom>
        </p:spPr>
      </p:pic>
      <p:pic>
        <p:nvPicPr>
          <p:cNvPr id="11" name="Picture 10" descr="rap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067" y="3860956"/>
            <a:ext cx="3653607" cy="3645524"/>
          </a:xfrm>
          <a:prstGeom prst="rect">
            <a:avLst/>
          </a:prstGeom>
        </p:spPr>
      </p:pic>
      <p:pic>
        <p:nvPicPr>
          <p:cNvPr id="13" name="Picture 12" descr="skeletons-and-skull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82" y="3867790"/>
            <a:ext cx="3645568" cy="36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Male Gothic</a:t>
            </a:r>
            <a:endParaRPr lang="en-US" dirty="0"/>
          </a:p>
        </p:txBody>
      </p:sp>
      <p:pic>
        <p:nvPicPr>
          <p:cNvPr id="4" name="Picture 3" descr="incest-flir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3" y="2007392"/>
            <a:ext cx="4269677" cy="4269677"/>
          </a:xfrm>
          <a:prstGeom prst="rect">
            <a:avLst/>
          </a:prstGeom>
        </p:spPr>
      </p:pic>
      <p:pic>
        <p:nvPicPr>
          <p:cNvPr id="5" name="Picture 4" descr="incest-actu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32"/>
          <a:stretch/>
        </p:blipFill>
        <p:spPr>
          <a:xfrm>
            <a:off x="4646668" y="2020902"/>
            <a:ext cx="4288653" cy="42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0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Female Gothic</a:t>
            </a:r>
            <a:endParaRPr lang="en-US" dirty="0"/>
          </a:p>
        </p:txBody>
      </p:sp>
      <p:pic>
        <p:nvPicPr>
          <p:cNvPr id="4" name="Picture 3" descr="pas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96189"/>
            <a:ext cx="3552132" cy="3552132"/>
          </a:xfrm>
          <a:prstGeom prst="rect">
            <a:avLst/>
          </a:prstGeom>
        </p:spPr>
      </p:pic>
      <p:pic>
        <p:nvPicPr>
          <p:cNvPr id="5" name="Picture 4" descr="passage-noRadclif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" y="4020907"/>
            <a:ext cx="3542193" cy="3534356"/>
          </a:xfrm>
          <a:prstGeom prst="rect">
            <a:avLst/>
          </a:prstGeom>
        </p:spPr>
      </p:pic>
      <p:pic>
        <p:nvPicPr>
          <p:cNvPr id="6" name="Picture 5" descr="ca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04" y="1696189"/>
            <a:ext cx="3532271" cy="3532271"/>
          </a:xfrm>
          <a:prstGeom prst="rect">
            <a:avLst/>
          </a:prstGeom>
        </p:spPr>
      </p:pic>
      <p:pic>
        <p:nvPicPr>
          <p:cNvPr id="7" name="Picture 6" descr="cave-noRadcliff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38" y="4020907"/>
            <a:ext cx="3526537" cy="35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Female Gothic</a:t>
            </a:r>
            <a:endParaRPr lang="en-US" dirty="0"/>
          </a:p>
        </p:txBody>
      </p:sp>
      <p:pic>
        <p:nvPicPr>
          <p:cNvPr id="3" name="Picture 2" descr="minia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3" y="2020902"/>
            <a:ext cx="4269677" cy="4279123"/>
          </a:xfrm>
          <a:prstGeom prst="rect">
            <a:avLst/>
          </a:prstGeom>
        </p:spPr>
      </p:pic>
      <p:pic>
        <p:nvPicPr>
          <p:cNvPr id="6" name="Picture 5" descr="libert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68" y="2005758"/>
            <a:ext cx="4261899" cy="42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9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uel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62" y="1441482"/>
            <a:ext cx="3642627" cy="3642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Gothic</a:t>
            </a:r>
            <a:endParaRPr lang="en-US" dirty="0"/>
          </a:p>
        </p:txBody>
      </p:sp>
      <p:pic>
        <p:nvPicPr>
          <p:cNvPr id="4" name="Picture 3" descr="rela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12" y="1436416"/>
            <a:ext cx="3607163" cy="3607163"/>
          </a:xfrm>
          <a:prstGeom prst="rect">
            <a:avLst/>
          </a:prstGeom>
        </p:spPr>
      </p:pic>
      <p:pic>
        <p:nvPicPr>
          <p:cNvPr id="6" name="Picture 5" descr="elopem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25" y="1441482"/>
            <a:ext cx="3607163" cy="3607163"/>
          </a:xfrm>
          <a:prstGeom prst="rect">
            <a:avLst/>
          </a:prstGeom>
        </p:spPr>
      </p:pic>
      <p:pic>
        <p:nvPicPr>
          <p:cNvPr id="7" name="Picture 6" descr="abduc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0" y="3900296"/>
            <a:ext cx="3642627" cy="3642627"/>
          </a:xfrm>
          <a:prstGeom prst="rect">
            <a:avLst/>
          </a:prstGeom>
        </p:spPr>
      </p:pic>
      <p:pic>
        <p:nvPicPr>
          <p:cNvPr id="8" name="Picture 7" descr="faint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95" y="3923233"/>
            <a:ext cx="3619690" cy="36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139</TotalTime>
  <Words>188</Words>
  <Application>Microsoft Macintosh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Distant-Reading Gendered Gothic Motifs</vt:lpstr>
      <vt:lpstr>The Gothic Novel, 1790-1830</vt:lpstr>
      <vt:lpstr>PowerPoint Presentation</vt:lpstr>
      <vt:lpstr>Ann Tracy’s Index to Motifs</vt:lpstr>
      <vt:lpstr>The Male Gothic</vt:lpstr>
      <vt:lpstr>The Male Gothic</vt:lpstr>
      <vt:lpstr>The Female Gothic</vt:lpstr>
      <vt:lpstr>The Female Gothic</vt:lpstr>
      <vt:lpstr>The Gothic</vt:lpstr>
      <vt:lpstr>The Gothic</vt:lpstr>
      <vt:lpstr>The Gothic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Evalyn</dc:creator>
  <cp:lastModifiedBy>Lawrence Evalyn</cp:lastModifiedBy>
  <cp:revision>19</cp:revision>
  <dcterms:created xsi:type="dcterms:W3CDTF">2014-10-04T02:53:52Z</dcterms:created>
  <dcterms:modified xsi:type="dcterms:W3CDTF">2014-10-04T05:13:28Z</dcterms:modified>
</cp:coreProperties>
</file>