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7" r:id="rId1"/>
  </p:sldMasterIdLst>
  <p:notesMasterIdLst>
    <p:notesMasterId r:id="rId13"/>
  </p:notesMasterIdLst>
  <p:sldIdLst>
    <p:sldId id="270" r:id="rId2"/>
    <p:sldId id="273" r:id="rId3"/>
    <p:sldId id="272" r:id="rId4"/>
    <p:sldId id="271" r:id="rId5"/>
    <p:sldId id="275" r:id="rId6"/>
    <p:sldId id="276" r:id="rId7"/>
    <p:sldId id="274" r:id="rId8"/>
    <p:sldId id="277" r:id="rId9"/>
    <p:sldId id="278"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85" autoAdjust="0"/>
  </p:normalViewPr>
  <p:slideViewPr>
    <p:cSldViewPr snapToGrid="0" snapToObjects="1">
      <p:cViewPr>
        <p:scale>
          <a:sx n="94" d="100"/>
          <a:sy n="94" d="100"/>
        </p:scale>
        <p:origin x="-92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CF2BF-28F6-B244-B3CB-6DB5A9A2E727}" type="datetimeFigureOut">
              <a:rPr lang="en-US" smtClean="0"/>
              <a:t>15-02-13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E102F-CB54-DC4C-B582-9D1A1B465B2D}" type="slidenum">
              <a:rPr lang="en-US" smtClean="0"/>
              <a:t>‹#›</a:t>
            </a:fld>
            <a:endParaRPr lang="en-US"/>
          </a:p>
        </p:txBody>
      </p:sp>
    </p:spTree>
    <p:extLst>
      <p:ext uri="{BB962C8B-B14F-4D97-AF65-F5344CB8AC3E}">
        <p14:creationId xmlns:p14="http://schemas.microsoft.com/office/powerpoint/2010/main" val="39034800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“conditional expressions of interpretative parameters” (</a:t>
            </a:r>
            <a:r>
              <a:rPr lang="en-US" dirty="0" err="1" smtClean="0"/>
              <a:t>Drucker</a:t>
            </a:r>
            <a:r>
              <a:rPr lang="en-US" dirty="0" smtClean="0"/>
              <a:t> 20)</a:t>
            </a:r>
            <a:endParaRPr lang="en-US" dirty="0"/>
          </a:p>
        </p:txBody>
      </p:sp>
      <p:sp>
        <p:nvSpPr>
          <p:cNvPr id="4" name="Slide Number Placeholder 3"/>
          <p:cNvSpPr>
            <a:spLocks noGrp="1"/>
          </p:cNvSpPr>
          <p:nvPr>
            <p:ph type="sldNum" sz="quarter" idx="10"/>
          </p:nvPr>
        </p:nvSpPr>
        <p:spPr/>
        <p:txBody>
          <a:bodyPr/>
          <a:lstStyle/>
          <a:p>
            <a:fld id="{6D0E102F-CB54-DC4C-B582-9D1A1B465B2D}" type="slidenum">
              <a:rPr lang="en-US" smtClean="0"/>
              <a:t>7</a:t>
            </a:fld>
            <a:endParaRPr lang="en-US"/>
          </a:p>
        </p:txBody>
      </p:sp>
    </p:spTree>
    <p:extLst>
      <p:ext uri="{BB962C8B-B14F-4D97-AF65-F5344CB8AC3E}">
        <p14:creationId xmlns:p14="http://schemas.microsoft.com/office/powerpoint/2010/main" val="149529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15-02-13</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lgn="r" eaLnBrk="1" latinLnBrk="0" hangingPunct="1"/>
            <a:fld id="{9D21D778-B565-4D7E-94D7-64010A445B68}" type="datetimeFigureOut">
              <a:rPr lang="en-US" smtClean="0"/>
              <a:pPr algn="r" eaLnBrk="1" latinLnBrk="0" hangingPunct="1"/>
              <a:t>15-02-13</a:t>
            </a:fld>
            <a:endParaRPr lang="en-US" sz="1400" dirty="0">
              <a:solidFill>
                <a:srgbClr val="FFFFFF"/>
              </a:solidFil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Tree>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none" dirty="0" smtClean="0"/>
              <a:t>Distant-Reading Gendered Gothic Motifs</a:t>
            </a:r>
            <a:endParaRPr lang="en-US" cap="none" dirty="0"/>
          </a:p>
        </p:txBody>
      </p:sp>
      <p:sp>
        <p:nvSpPr>
          <p:cNvPr id="3" name="Subtitle 2"/>
          <p:cNvSpPr>
            <a:spLocks noGrp="1"/>
          </p:cNvSpPr>
          <p:nvPr>
            <p:ph type="subTitle" idx="1"/>
          </p:nvPr>
        </p:nvSpPr>
        <p:spPr/>
        <p:txBody>
          <a:bodyPr>
            <a:normAutofit/>
          </a:bodyPr>
          <a:lstStyle/>
          <a:p>
            <a:r>
              <a:rPr lang="en-US" dirty="0"/>
              <a:t>Reading Metadata:</a:t>
            </a:r>
          </a:p>
          <a:p>
            <a:r>
              <a:rPr lang="en-US" dirty="0"/>
              <a:t>Visualizing Gender </a:t>
            </a:r>
            <a:r>
              <a:rPr lang="en-US" dirty="0" smtClean="0"/>
              <a:t>Divides</a:t>
            </a:r>
          </a:p>
          <a:p>
            <a:r>
              <a:rPr lang="en-US" dirty="0" smtClean="0"/>
              <a:t>in </a:t>
            </a:r>
            <a:r>
              <a:rPr lang="en-US" dirty="0"/>
              <a:t>the Gothic Novel 1790-</a:t>
            </a:r>
            <a:r>
              <a:rPr lang="en-US" dirty="0" smtClean="0"/>
              <a:t>1830</a:t>
            </a:r>
            <a:endParaRPr lang="en-US" dirty="0"/>
          </a:p>
          <a:p>
            <a:endParaRPr lang="en-US" dirty="0"/>
          </a:p>
        </p:txBody>
      </p:sp>
    </p:spTree>
    <p:extLst>
      <p:ext uri="{BB962C8B-B14F-4D97-AF65-F5344CB8AC3E}">
        <p14:creationId xmlns:p14="http://schemas.microsoft.com/office/powerpoint/2010/main" val="359826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Preliminary Results</a:t>
            </a:r>
            <a:endParaRPr lang="en-US" dirty="0"/>
          </a:p>
        </p:txBody>
      </p:sp>
      <p:pic>
        <p:nvPicPr>
          <p:cNvPr id="7" name="Content Placeholder 6" descr="passage.png"/>
          <p:cNvPicPr>
            <a:picLocks noGrp="1" noChangeAspect="1"/>
          </p:cNvPicPr>
          <p:nvPr>
            <p:ph sz="half" idx="1"/>
          </p:nvPr>
        </p:nvPicPr>
        <p:blipFill>
          <a:blip r:embed="rId2">
            <a:extLst>
              <a:ext uri="{28A0092B-C50C-407E-A947-70E740481C1C}">
                <a14:useLocalDpi xmlns:a14="http://schemas.microsoft.com/office/drawing/2010/main" val="0"/>
              </a:ext>
            </a:extLst>
          </a:blip>
          <a:srcRect t="-8415" b="-8415"/>
          <a:stretch>
            <a:fillRect/>
          </a:stretch>
        </p:blipFill>
        <p:spPr/>
      </p:pic>
      <p:pic>
        <p:nvPicPr>
          <p:cNvPr id="8" name="Content Placeholder 7" descr="passage-noR.png"/>
          <p:cNvPicPr>
            <a:picLocks noGrp="1" noChangeAspect="1"/>
          </p:cNvPicPr>
          <p:nvPr>
            <p:ph sz="half" idx="2"/>
          </p:nvPr>
        </p:nvPicPr>
        <p:blipFill>
          <a:blip r:embed="rId3">
            <a:extLst>
              <a:ext uri="{28A0092B-C50C-407E-A947-70E740481C1C}">
                <a14:useLocalDpi xmlns:a14="http://schemas.microsoft.com/office/drawing/2010/main" val="0"/>
              </a:ext>
            </a:extLst>
          </a:blip>
          <a:srcRect t="-8415" b="-8415"/>
          <a:stretch>
            <a:fillRect/>
          </a:stretch>
        </p:blipFill>
        <p:spPr/>
      </p:pic>
    </p:spTree>
    <p:extLst>
      <p:ext uri="{BB962C8B-B14F-4D97-AF65-F5344CB8AC3E}">
        <p14:creationId xmlns:p14="http://schemas.microsoft.com/office/powerpoint/2010/main" val="257318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Preliminary Results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013204"/>
            <a:ext cx="4038600" cy="4038600"/>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013204"/>
            <a:ext cx="4038600" cy="4038600"/>
          </a:xfrm>
        </p:spPr>
      </p:pic>
    </p:spTree>
    <p:extLst>
      <p:ext uri="{BB962C8B-B14F-4D97-AF65-F5344CB8AC3E}">
        <p14:creationId xmlns:p14="http://schemas.microsoft.com/office/powerpoint/2010/main" val="81540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Gothic Readers, 1790-1830</a:t>
            </a:r>
            <a:endParaRPr lang="en-US" dirty="0"/>
          </a:p>
        </p:txBody>
      </p:sp>
      <p:sp>
        <p:nvSpPr>
          <p:cNvPr id="3" name="Content Placeholder 2"/>
          <p:cNvSpPr>
            <a:spLocks noGrp="1"/>
          </p:cNvSpPr>
          <p:nvPr>
            <p:ph idx="1"/>
          </p:nvPr>
        </p:nvSpPr>
        <p:spPr/>
        <p:txBody>
          <a:bodyPr>
            <a:normAutofit lnSpcReduction="10000"/>
          </a:bodyPr>
          <a:lstStyle/>
          <a:p>
            <a:pPr marL="0" indent="0">
              <a:spcAft>
                <a:spcPts val="600"/>
              </a:spcAft>
              <a:buNone/>
            </a:pPr>
            <a:r>
              <a:rPr lang="en-US" dirty="0"/>
              <a:t>“…and when you have finished </a:t>
            </a:r>
            <a:r>
              <a:rPr lang="en-US" i="1" dirty="0"/>
              <a:t>Udolpho</a:t>
            </a:r>
            <a:r>
              <a:rPr lang="en-US" dirty="0"/>
              <a:t>, we will read the </a:t>
            </a:r>
            <a:r>
              <a:rPr lang="en-US" i="1" dirty="0"/>
              <a:t>Italian</a:t>
            </a:r>
            <a:r>
              <a:rPr lang="en-US" dirty="0"/>
              <a:t> together; and I have made out a list of ten or twelve more of the same kind for you."</a:t>
            </a:r>
          </a:p>
          <a:p>
            <a:pPr marL="0" indent="0">
              <a:spcAft>
                <a:spcPts val="600"/>
              </a:spcAft>
              <a:buNone/>
            </a:pPr>
            <a:r>
              <a:rPr lang="en-US" dirty="0"/>
              <a:t>"Have you, indeed! How glad I am! What are they all?"</a:t>
            </a:r>
          </a:p>
          <a:p>
            <a:pPr marL="0" indent="0">
              <a:spcAft>
                <a:spcPts val="600"/>
              </a:spcAft>
              <a:buNone/>
            </a:pPr>
            <a:r>
              <a:rPr lang="en-US" dirty="0"/>
              <a:t>"I will read you their names directly; here they are, in my pocketbook. </a:t>
            </a:r>
            <a:r>
              <a:rPr lang="en-US" i="1" dirty="0"/>
              <a:t>Castle of </a:t>
            </a:r>
            <a:r>
              <a:rPr lang="en-US" i="1" dirty="0" err="1"/>
              <a:t>Wolfenbach</a:t>
            </a:r>
            <a:r>
              <a:rPr lang="en-US" dirty="0"/>
              <a:t>, </a:t>
            </a:r>
            <a:r>
              <a:rPr lang="en-US" i="1" dirty="0"/>
              <a:t>Clermont</a:t>
            </a:r>
            <a:r>
              <a:rPr lang="en-US" dirty="0"/>
              <a:t>, </a:t>
            </a:r>
            <a:r>
              <a:rPr lang="en-US" i="1" dirty="0"/>
              <a:t>Mysterious Warnings</a:t>
            </a:r>
            <a:r>
              <a:rPr lang="en-US" dirty="0"/>
              <a:t>, </a:t>
            </a:r>
            <a:r>
              <a:rPr lang="en-US" i="1" dirty="0"/>
              <a:t>Necromancer of the Black Forest</a:t>
            </a:r>
            <a:r>
              <a:rPr lang="en-US" dirty="0"/>
              <a:t>, </a:t>
            </a:r>
            <a:r>
              <a:rPr lang="en-US" i="1" dirty="0"/>
              <a:t>Midnight Bell</a:t>
            </a:r>
            <a:r>
              <a:rPr lang="en-US" dirty="0"/>
              <a:t>, </a:t>
            </a:r>
            <a:r>
              <a:rPr lang="en-US" i="1" dirty="0"/>
              <a:t>Orphan of the Rhine</a:t>
            </a:r>
            <a:r>
              <a:rPr lang="en-US" dirty="0"/>
              <a:t>, and </a:t>
            </a:r>
            <a:r>
              <a:rPr lang="en-US" i="1" dirty="0"/>
              <a:t>Horrid Mysteries</a:t>
            </a:r>
            <a:r>
              <a:rPr lang="en-US" dirty="0"/>
              <a:t>. Those will last us some time."</a:t>
            </a:r>
          </a:p>
          <a:p>
            <a:pPr marL="0" indent="0">
              <a:spcAft>
                <a:spcPts val="600"/>
              </a:spcAft>
              <a:buNone/>
            </a:pPr>
            <a:r>
              <a:rPr lang="en-US" dirty="0"/>
              <a:t>"Yes, pretty well; but are they all horrid, are you sure they are all horrid?”</a:t>
            </a:r>
          </a:p>
          <a:p>
            <a:pPr marL="0" indent="0" algn="r">
              <a:spcAft>
                <a:spcPts val="600"/>
              </a:spcAft>
              <a:buNone/>
            </a:pPr>
            <a:r>
              <a:rPr lang="en-US" i="1" dirty="0"/>
              <a:t>Northanger Abbey</a:t>
            </a:r>
          </a:p>
          <a:p>
            <a:endParaRPr lang="en-US" dirty="0"/>
          </a:p>
          <a:p>
            <a:pPr marL="0" indent="0">
              <a:buNone/>
            </a:pPr>
            <a:endParaRPr lang="en-US" dirty="0"/>
          </a:p>
        </p:txBody>
      </p:sp>
    </p:spTree>
    <p:extLst>
      <p:ext uri="{BB962C8B-B14F-4D97-AF65-F5344CB8AC3E}">
        <p14:creationId xmlns:p14="http://schemas.microsoft.com/office/powerpoint/2010/main" val="211370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Tracy’s </a:t>
            </a:r>
            <a:r>
              <a:rPr lang="en-US" i="1" dirty="0" smtClean="0"/>
              <a:t>Index to Motifs</a:t>
            </a:r>
            <a:endParaRPr lang="en-US" i="1"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18218"/>
          <a:stretch/>
        </p:blipFill>
        <p:spPr>
          <a:xfrm>
            <a:off x="457200" y="1600200"/>
            <a:ext cx="8229600" cy="4979157"/>
          </a:xfrm>
        </p:spPr>
      </p:pic>
    </p:spTree>
    <p:extLst>
      <p:ext uri="{BB962C8B-B14F-4D97-AF65-F5344CB8AC3E}">
        <p14:creationId xmlns:p14="http://schemas.microsoft.com/office/powerpoint/2010/main" val="57476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Settings</a:t>
            </a:r>
            <a:endParaRPr lang="en-US" dirty="0"/>
          </a:p>
        </p:txBody>
      </p:sp>
      <p:pic>
        <p:nvPicPr>
          <p:cNvPr id="6" name="Content Placeholder 5" descr="good-abbess-original.pn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4935" b="-14935"/>
          <a:stretch/>
        </p:blipFill>
        <p:spPr>
          <a:xfrm>
            <a:off x="457200" y="1673225"/>
            <a:ext cx="4038600" cy="4718050"/>
          </a:xfrm>
        </p:spPr>
      </p:pic>
      <p:pic>
        <p:nvPicPr>
          <p:cNvPr id="7" name="Content Placeholder 6" descr="bad-abbess-original.png"/>
          <p:cNvPicPr>
            <a:picLocks noGrp="1" noChangeAspect="1"/>
          </p:cNvPicPr>
          <p:nvPr>
            <p:ph sz="half" idx="2"/>
          </p:nvPr>
        </p:nvPicPr>
        <p:blipFill>
          <a:blip r:embed="rId3">
            <a:extLst>
              <a:ext uri="{28A0092B-C50C-407E-A947-70E740481C1C}">
                <a14:useLocalDpi xmlns:a14="http://schemas.microsoft.com/office/drawing/2010/main" val="0"/>
              </a:ext>
            </a:extLst>
          </a:blip>
          <a:srcRect t="-15037" b="-15037"/>
          <a:stretch>
            <a:fillRect/>
          </a:stretch>
        </p:blipFill>
        <p:spPr/>
      </p:pic>
    </p:spTree>
    <p:extLst>
      <p:ext uri="{BB962C8B-B14F-4D97-AF65-F5344CB8AC3E}">
        <p14:creationId xmlns:p14="http://schemas.microsoft.com/office/powerpoint/2010/main" val="428648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Wrong Here?</a:t>
            </a:r>
            <a:endParaRPr lang="en-US" dirty="0"/>
          </a:p>
        </p:txBody>
      </p:sp>
      <p:sp>
        <p:nvSpPr>
          <p:cNvPr id="3" name="Content Placeholder 2"/>
          <p:cNvSpPr>
            <a:spLocks noGrp="1"/>
          </p:cNvSpPr>
          <p:nvPr>
            <p:ph idx="1"/>
          </p:nvPr>
        </p:nvSpPr>
        <p:spPr/>
        <p:txBody>
          <a:bodyPr/>
          <a:lstStyle/>
          <a:p>
            <a:pPr marL="0" indent="0">
              <a:lnSpc>
                <a:spcPct val="120000"/>
              </a:lnSpc>
              <a:buNone/>
            </a:pPr>
            <a:r>
              <a:rPr lang="en-US" sz="2600" dirty="0" smtClean="0"/>
              <a:t>[T]he </a:t>
            </a:r>
            <a:r>
              <a:rPr lang="en-US" sz="2600" dirty="0"/>
              <a:t>basic categories of supposedly quantitative information, the fundamental parameters of chart production, are already interpreted expressions. But they do not present themselves as categories of interpretation, riven with ambiguity and uncertainty, because of the representational force of the visualization as a "picture" of "data".</a:t>
            </a:r>
          </a:p>
          <a:p>
            <a:pPr marL="0" indent="0">
              <a:buNone/>
            </a:pPr>
            <a:endParaRPr lang="en-US" dirty="0" smtClean="0"/>
          </a:p>
          <a:p>
            <a:pPr marL="0" indent="0" algn="r">
              <a:buNone/>
            </a:pPr>
            <a:r>
              <a:rPr lang="en-US" dirty="0" smtClean="0"/>
              <a:t>Johanna </a:t>
            </a:r>
            <a:r>
              <a:rPr lang="en-US" dirty="0" err="1" smtClean="0"/>
              <a:t>Drucker</a:t>
            </a:r>
            <a:endParaRPr lang="en-US" dirty="0"/>
          </a:p>
          <a:p>
            <a:pPr marL="0" indent="0" algn="r">
              <a:buNone/>
            </a:pPr>
            <a:r>
              <a:rPr lang="en-US" dirty="0" smtClean="0"/>
              <a:t>“Humanities Approaches to Graphical Display”</a:t>
            </a:r>
            <a:endParaRPr lang="en-US" dirty="0"/>
          </a:p>
        </p:txBody>
      </p:sp>
    </p:spTree>
    <p:extLst>
      <p:ext uri="{BB962C8B-B14F-4D97-AF65-F5344CB8AC3E}">
        <p14:creationId xmlns:p14="http://schemas.microsoft.com/office/powerpoint/2010/main" val="206029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Settings</a:t>
            </a:r>
            <a:endParaRPr lang="en-US" dirty="0"/>
          </a:p>
        </p:txBody>
      </p:sp>
      <p:pic>
        <p:nvPicPr>
          <p:cNvPr id="6" name="Content Placeholder 5" descr="good-abbess-original.pn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4935" b="-14935"/>
          <a:stretch/>
        </p:blipFill>
        <p:spPr>
          <a:xfrm>
            <a:off x="457200" y="1673225"/>
            <a:ext cx="4038600" cy="4718050"/>
          </a:xfrm>
        </p:spPr>
      </p:pic>
      <p:pic>
        <p:nvPicPr>
          <p:cNvPr id="7" name="Content Placeholder 6" descr="bad-abbess-original.png"/>
          <p:cNvPicPr>
            <a:picLocks noGrp="1" noChangeAspect="1"/>
          </p:cNvPicPr>
          <p:nvPr>
            <p:ph sz="half" idx="2"/>
          </p:nvPr>
        </p:nvPicPr>
        <p:blipFill>
          <a:blip r:embed="rId3">
            <a:extLst>
              <a:ext uri="{28A0092B-C50C-407E-A947-70E740481C1C}">
                <a14:useLocalDpi xmlns:a14="http://schemas.microsoft.com/office/drawing/2010/main" val="0"/>
              </a:ext>
            </a:extLst>
          </a:blip>
          <a:srcRect t="-15037" b="-15037"/>
          <a:stretch>
            <a:fillRect/>
          </a:stretch>
        </p:blipFill>
        <p:spPr/>
      </p:pic>
    </p:spTree>
    <p:extLst>
      <p:ext uri="{BB962C8B-B14F-4D97-AF65-F5344CB8AC3E}">
        <p14:creationId xmlns:p14="http://schemas.microsoft.com/office/powerpoint/2010/main" val="192527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Charts</a:t>
            </a:r>
            <a:endParaRPr lang="en-US" dirty="0"/>
          </a:p>
        </p:txBody>
      </p:sp>
      <p:pic>
        <p:nvPicPr>
          <p:cNvPr id="5" name="Content Placeholder 4" descr="good-abbess-final.png"/>
          <p:cNvPicPr>
            <a:picLocks noGrp="1" noChangeAspect="1"/>
          </p:cNvPicPr>
          <p:nvPr>
            <p:ph sz="half" idx="1"/>
          </p:nvPr>
        </p:nvPicPr>
        <p:blipFill>
          <a:blip r:embed="rId3">
            <a:extLst>
              <a:ext uri="{28A0092B-C50C-407E-A947-70E740481C1C}">
                <a14:useLocalDpi xmlns:a14="http://schemas.microsoft.com/office/drawing/2010/main" val="0"/>
              </a:ext>
            </a:extLst>
          </a:blip>
          <a:srcRect t="-8415" b="-8415"/>
          <a:stretch>
            <a:fillRect/>
          </a:stretch>
        </p:blipFill>
        <p:spPr/>
      </p:pic>
      <p:pic>
        <p:nvPicPr>
          <p:cNvPr id="6" name="Content Placeholder 5" descr="bad-abbess-final.png"/>
          <p:cNvPicPr>
            <a:picLocks noGrp="1" noChangeAspect="1"/>
          </p:cNvPicPr>
          <p:nvPr>
            <p:ph sz="half" idx="2"/>
          </p:nvPr>
        </p:nvPicPr>
        <p:blipFill>
          <a:blip r:embed="rId4">
            <a:extLst>
              <a:ext uri="{28A0092B-C50C-407E-A947-70E740481C1C}">
                <a14:useLocalDpi xmlns:a14="http://schemas.microsoft.com/office/drawing/2010/main" val="0"/>
              </a:ext>
            </a:extLst>
          </a:blip>
          <a:srcRect t="-8415" b="-8415"/>
          <a:stretch>
            <a:fillRect/>
          </a:stretch>
        </p:blipFill>
        <p:spPr/>
      </p:pic>
    </p:spTree>
    <p:extLst>
      <p:ext uri="{BB962C8B-B14F-4D97-AF65-F5344CB8AC3E}">
        <p14:creationId xmlns:p14="http://schemas.microsoft.com/office/powerpoint/2010/main" val="146858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Charts</a:t>
            </a:r>
            <a:endParaRPr lang="en-US" dirty="0"/>
          </a:p>
        </p:txBody>
      </p:sp>
      <p:pic>
        <p:nvPicPr>
          <p:cNvPr id="5" name="Content Placeholder 4" descr="fainting.png"/>
          <p:cNvPicPr>
            <a:picLocks noGrp="1" noChangeAspect="1"/>
          </p:cNvPicPr>
          <p:nvPr>
            <p:ph sz="half" idx="1"/>
          </p:nvPr>
        </p:nvPicPr>
        <p:blipFill>
          <a:blip r:embed="rId2">
            <a:extLst>
              <a:ext uri="{28A0092B-C50C-407E-A947-70E740481C1C}">
                <a14:useLocalDpi xmlns:a14="http://schemas.microsoft.com/office/drawing/2010/main" val="0"/>
              </a:ext>
            </a:extLst>
          </a:blip>
          <a:srcRect t="-8415" b="-8415"/>
          <a:stretch>
            <a:fillRect/>
          </a:stretch>
        </p:blipFill>
        <p:spPr/>
      </p:pic>
      <p:pic>
        <p:nvPicPr>
          <p:cNvPr id="6" name="Content Placeholder 5" descr="demons.png"/>
          <p:cNvPicPr>
            <a:picLocks noGrp="1" noChangeAspect="1"/>
          </p:cNvPicPr>
          <p:nvPr>
            <p:ph sz="half" idx="2"/>
          </p:nvPr>
        </p:nvPicPr>
        <p:blipFill>
          <a:blip r:embed="rId3">
            <a:extLst>
              <a:ext uri="{28A0092B-C50C-407E-A947-70E740481C1C}">
                <a14:useLocalDpi xmlns:a14="http://schemas.microsoft.com/office/drawing/2010/main" val="0"/>
              </a:ext>
            </a:extLst>
          </a:blip>
          <a:srcRect t="-8412" b="-8412"/>
          <a:stretch>
            <a:fillRect/>
          </a:stretch>
        </p:blipFill>
        <p:spPr>
          <a:xfrm>
            <a:off x="4648200" y="1673225"/>
            <a:ext cx="4038600" cy="4718050"/>
          </a:xfrm>
        </p:spPr>
      </p:pic>
    </p:spTree>
    <p:extLst>
      <p:ext uri="{BB962C8B-B14F-4D97-AF65-F5344CB8AC3E}">
        <p14:creationId xmlns:p14="http://schemas.microsoft.com/office/powerpoint/2010/main" val="380837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5978407"/>
          </a:xfrm>
        </p:spPr>
        <p:txBody>
          <a:bodyPr anchor="ctr"/>
          <a:lstStyle/>
          <a:p>
            <a:pPr algn="ctr"/>
            <a:r>
              <a:rPr lang="en-US" dirty="0" smtClean="0"/>
              <a:t>http://</a:t>
            </a:r>
            <a:r>
              <a:rPr lang="en-US" dirty="0" err="1" smtClean="0"/>
              <a:t>tiny.cc</a:t>
            </a:r>
            <a:r>
              <a:rPr lang="en-US" dirty="0" smtClean="0"/>
              <a:t>/gothic</a:t>
            </a:r>
            <a:endParaRPr lang="en-US" dirty="0"/>
          </a:p>
        </p:txBody>
      </p:sp>
    </p:spTree>
    <p:extLst>
      <p:ext uri="{BB962C8B-B14F-4D97-AF65-F5344CB8AC3E}">
        <p14:creationId xmlns:p14="http://schemas.microsoft.com/office/powerpoint/2010/main" val="3731109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318</TotalTime>
  <Words>260</Words>
  <Application>Microsoft Macintosh PowerPoint</Application>
  <PresentationFormat>On-screen Show (4:3)</PresentationFormat>
  <Paragraphs>25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Distant-Reading Gendered Gothic Motifs</vt:lpstr>
      <vt:lpstr>Gothic Readers, 1790-1830</vt:lpstr>
      <vt:lpstr>Ann Tracy’s Index to Motifs</vt:lpstr>
      <vt:lpstr>Default Settings</vt:lpstr>
      <vt:lpstr>What’s Wrong Here?</vt:lpstr>
      <vt:lpstr>Default Settings</vt:lpstr>
      <vt:lpstr>Revised Charts</vt:lpstr>
      <vt:lpstr>Revised Charts</vt:lpstr>
      <vt:lpstr>http://tiny.cc/gothic</vt:lpstr>
      <vt:lpstr>Preliminary Results</vt:lpstr>
      <vt:lpstr>Preliminary Results</vt:lpstr>
    </vt:vector>
  </TitlesOfParts>
  <Company>Duke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Lawrence Evalyn</dc:creator>
  <cp:lastModifiedBy>Lawrence Evalyn</cp:lastModifiedBy>
  <cp:revision>33</cp:revision>
  <dcterms:created xsi:type="dcterms:W3CDTF">2014-10-04T02:53:52Z</dcterms:created>
  <dcterms:modified xsi:type="dcterms:W3CDTF">2015-02-13T18:24:26Z</dcterms:modified>
</cp:coreProperties>
</file>