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9" r:id="rId3"/>
    <p:sldId id="281" r:id="rId4"/>
    <p:sldId id="282" r:id="rId5"/>
    <p:sldId id="284" r:id="rId6"/>
    <p:sldId id="286" r:id="rId7"/>
    <p:sldId id="287" r:id="rId8"/>
    <p:sldId id="285" r:id="rId9"/>
    <p:sldId id="275" r:id="rId10"/>
    <p:sldId id="276" r:id="rId11"/>
    <p:sldId id="277" r:id="rId12"/>
    <p:sldId id="278" r:id="rId13"/>
    <p:sldId id="301" r:id="rId14"/>
    <p:sldId id="273" r:id="rId15"/>
    <p:sldId id="302" r:id="rId16"/>
    <p:sldId id="289" r:id="rId17"/>
    <p:sldId id="303" r:id="rId18"/>
    <p:sldId id="268" r:id="rId19"/>
    <p:sldId id="280" r:id="rId20"/>
    <p:sldId id="271" r:id="rId21"/>
    <p:sldId id="288" r:id="rId22"/>
    <p:sldId id="272" r:id="rId23"/>
    <p:sldId id="290" r:id="rId24"/>
    <p:sldId id="269" r:id="rId25"/>
    <p:sldId id="294" r:id="rId26"/>
    <p:sldId id="296" r:id="rId27"/>
    <p:sldId id="270" r:id="rId28"/>
    <p:sldId id="293" r:id="rId29"/>
    <p:sldId id="297" r:id="rId30"/>
    <p:sldId id="300" r:id="rId31"/>
    <p:sldId id="298" r:id="rId32"/>
    <p:sldId id="299" r:id="rId33"/>
    <p:sldId id="291" r:id="rId34"/>
    <p:sldId id="304" r:id="rId35"/>
    <p:sldId id="305" r:id="rId36"/>
    <p:sldId id="258" r:id="rId37"/>
    <p:sldId id="259" r:id="rId38"/>
    <p:sldId id="260" r:id="rId39"/>
    <p:sldId id="261" r:id="rId40"/>
    <p:sldId id="262" r:id="rId41"/>
    <p:sldId id="263" r:id="rId42"/>
    <p:sldId id="264" r:id="rId43"/>
    <p:sldId id="26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93659-95F0-48CC-81A8-9E9440419422}">
          <p14:sldIdLst>
            <p14:sldId id="256"/>
            <p14:sldId id="279"/>
          </p14:sldIdLst>
        </p14:section>
        <p14:section name="Overview" id="{DAB292CE-9F43-4F51-A1C7-1A53EFD29AC8}">
          <p14:sldIdLst>
            <p14:sldId id="281"/>
            <p14:sldId id="282"/>
            <p14:sldId id="284"/>
            <p14:sldId id="286"/>
            <p14:sldId id="287"/>
            <p14:sldId id="285"/>
          </p14:sldIdLst>
        </p14:section>
        <p14:section name="Factory Metaphor" id="{2C077514-BB7A-4F5F-AA7E-EC29240D2D86}">
          <p14:sldIdLst>
            <p14:sldId id="275"/>
            <p14:sldId id="276"/>
            <p14:sldId id="277"/>
            <p14:sldId id="278"/>
            <p14:sldId id="301"/>
            <p14:sldId id="273"/>
          </p14:sldIdLst>
        </p14:section>
        <p14:section name="Document Generation" id="{7C6697D0-70D2-4E91-AF89-7ABD5C665A66}">
          <p14:sldIdLst>
            <p14:sldId id="302"/>
            <p14:sldId id="289"/>
            <p14:sldId id="303"/>
            <p14:sldId id="268"/>
            <p14:sldId id="280"/>
            <p14:sldId id="271"/>
            <p14:sldId id="288"/>
            <p14:sldId id="272"/>
            <p14:sldId id="290"/>
            <p14:sldId id="269"/>
            <p14:sldId id="294"/>
            <p14:sldId id="296"/>
            <p14:sldId id="270"/>
            <p14:sldId id="293"/>
            <p14:sldId id="297"/>
          </p14:sldIdLst>
        </p14:section>
        <p14:section name="Remarks" id="{3DFD17A0-85CA-4FB1-B481-2A29E534AAAE}">
          <p14:sldIdLst>
            <p14:sldId id="300"/>
            <p14:sldId id="298"/>
            <p14:sldId id="299"/>
            <p14:sldId id="291"/>
            <p14:sldId id="304"/>
            <p14:sldId id="305"/>
          </p14:sldIdLst>
        </p14:section>
        <p14:section name="Posterior Walkthrough" id="{0CA027DF-29C1-4271-9BE0-F832CF615FD3}">
          <p14:sldIdLst>
            <p14:sldId id="258"/>
            <p14:sldId id="259"/>
            <p14:sldId id="260"/>
            <p14:sldId id="261"/>
            <p14:sldId id="262"/>
            <p14:sldId id="263"/>
            <p14:sldId id="264"/>
            <p14:sldId id="265"/>
          </p14:sldIdLst>
        </p14:section>
      </p14:sectionLst>
    </p:ext>
    <p:ext uri="{EFAFB233-063F-42B5-8137-9DF3F51BA10A}">
      <p15:sldGuideLst xmlns:p15="http://schemas.microsoft.com/office/powerpoint/2012/main">
        <p15:guide id="1" orient="horz" pos="4008" userDrawn="1">
          <p15:clr>
            <a:srgbClr val="A4A3A4"/>
          </p15:clr>
        </p15:guide>
        <p15:guide id="2" pos="3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AB"/>
    <a:srgbClr val="EFA074"/>
    <a:srgbClr val="6D4935"/>
    <a:srgbClr val="916147"/>
    <a:srgbClr val="BDAF91"/>
    <a:srgbClr val="80704C"/>
    <a:srgbClr val="3C281D"/>
    <a:srgbClr val="005403"/>
    <a:srgbClr val="3D3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7" autoAdjust="0"/>
    <p:restoredTop sz="79517" autoAdjust="0"/>
  </p:normalViewPr>
  <p:slideViewPr>
    <p:cSldViewPr snapToGrid="0" showGuides="1">
      <p:cViewPr varScale="1">
        <p:scale>
          <a:sx n="89" d="100"/>
          <a:sy n="89" d="100"/>
        </p:scale>
        <p:origin x="1278" y="78"/>
      </p:cViewPr>
      <p:guideLst>
        <p:guide orient="horz" pos="4008"/>
        <p:guide pos="3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65BD2-6CB7-48D7-9959-7EF45424756E}" type="datetimeFigureOut">
              <a:rPr lang="en-US" smtClean="0"/>
              <a:t>5/19/2016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AD561-A23E-470C-8519-37825C7C6E89}" type="slidenum">
              <a:rPr lang="en-US" smtClean="0"/>
              <a:t>‹#›</a:t>
            </a:fld>
            <a:endParaRPr lang="en-US"/>
          </a:p>
        </p:txBody>
      </p:sp>
    </p:spTree>
    <p:extLst>
      <p:ext uri="{BB962C8B-B14F-4D97-AF65-F5344CB8AC3E}">
        <p14:creationId xmlns:p14="http://schemas.microsoft.com/office/powerpoint/2010/main" val="1011916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paper we consider the problem of modeling text corpora and other collections of discrete data. The goal is to find short descriptions of the members of a collection that enable efficient processing of large collections while preserving the essential statistical relationships that are useful for basic tasks such as classification, novelty detection, summarization, and similarity and relevance judgments.</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3</a:t>
            </a:fld>
            <a:endParaRPr lang="en-US"/>
          </a:p>
        </p:txBody>
      </p:sp>
    </p:spTree>
    <p:extLst>
      <p:ext uri="{BB962C8B-B14F-4D97-AF65-F5344CB8AC3E}">
        <p14:creationId xmlns:p14="http://schemas.microsoft.com/office/powerpoint/2010/main" val="2823589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generative model (i.e.</a:t>
            </a:r>
            <a:r>
              <a:rPr lang="en-US" baseline="0" dirty="0" smtClean="0"/>
              <a:t> this corresponds to our mental model of what is going on in the factory)</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18</a:t>
            </a:fld>
            <a:endParaRPr lang="en-US"/>
          </a:p>
        </p:txBody>
      </p:sp>
    </p:spTree>
    <p:extLst>
      <p:ext uri="{BB962C8B-B14F-4D97-AF65-F5344CB8AC3E}">
        <p14:creationId xmlns:p14="http://schemas.microsoft.com/office/powerpoint/2010/main" val="2503978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model is the probability function.</a:t>
            </a:r>
          </a:p>
          <a:p>
            <a:r>
              <a:rPr lang="en-US" dirty="0" smtClean="0"/>
              <a:t>We learn this probability function from the observed data</a:t>
            </a:r>
            <a:r>
              <a:rPr lang="en-US" baseline="0" dirty="0" smtClean="0"/>
              <a:t> (the words in the document) using a tool like Mallet.</a:t>
            </a:r>
          </a:p>
          <a:p>
            <a:r>
              <a:rPr lang="en-US" baseline="0" dirty="0" smtClean="0"/>
              <a:t>Once learned, we can use the results in interesting ways</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19</a:t>
            </a:fld>
            <a:endParaRPr lang="en-US"/>
          </a:p>
        </p:txBody>
      </p:sp>
    </p:spTree>
    <p:extLst>
      <p:ext uri="{BB962C8B-B14F-4D97-AF65-F5344CB8AC3E}">
        <p14:creationId xmlns:p14="http://schemas.microsoft.com/office/powerpoint/2010/main" val="268066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Introduce</a:t>
                </a:r>
                <a:r>
                  <a:rPr lang="en-US" baseline="0" dirty="0" smtClean="0"/>
                  <a:t> plate notation. – Circle is a variable in our model (corresponds to </a:t>
                </a:r>
                <a:r>
                  <a:rPr lang="en-US" i="1" baseline="0" dirty="0" smtClean="0"/>
                  <a:t>p(</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𝑘</m:t>
                    </m:r>
                  </m:oMath>
                </a14:m>
                <a:r>
                  <a:rPr lang="en-US" baseline="0" dirty="0" smtClean="0"/>
                  <a:t>). Box is repetition, corresponds to product.</a:t>
                </a:r>
              </a:p>
            </p:txBody>
          </p:sp>
        </mc:Choice>
        <mc:Fallback xmlns="">
          <p:sp>
            <p:nvSpPr>
              <p:cNvPr id="3" name="Notes Placeholder 2"/>
              <p:cNvSpPr>
                <a:spLocks noGrp="1"/>
              </p:cNvSpPr>
              <p:nvPr>
                <p:ph type="body" idx="1"/>
              </p:nvPr>
            </p:nvSpPr>
            <p:spPr/>
            <p:txBody>
              <a:bodyPr/>
              <a:lstStyle/>
              <a:p>
                <a:r>
                  <a:rPr lang="en-US" dirty="0" smtClean="0"/>
                  <a:t>Introduce</a:t>
                </a:r>
                <a:r>
                  <a:rPr lang="en-US" baseline="0" dirty="0" smtClean="0"/>
                  <a:t> plate notation. – Circle is a variable in our model (corresponds to </a:t>
                </a:r>
                <a:r>
                  <a:rPr lang="en-US" i="1" baseline="0" dirty="0" smtClean="0"/>
                  <a:t>p(</a:t>
                </a:r>
                <a:r>
                  <a:rPr lang="en-US" b="0" i="0" smtClean="0">
                    <a:latin typeface="Cambria Math" panose="02040503050406030204" pitchFamily="18" charset="0"/>
                    <a:ea typeface="Cambria Math" panose="02040503050406030204" pitchFamily="18" charset="0"/>
                  </a:rPr>
                  <a:t>𝛽</a:t>
                </a:r>
                <a:r>
                  <a:rPr lang="en-US" b="0" i="0" baseline="-25000" smtClean="0">
                    <a:latin typeface="Cambria Math" panose="02040503050406030204" pitchFamily="18" charset="0"/>
                    <a:ea typeface="Cambria Math" panose="02040503050406030204" pitchFamily="18" charset="0"/>
                  </a:rPr>
                  <a:t>𝑘</a:t>
                </a:r>
                <a:r>
                  <a:rPr lang="en-US" baseline="0" dirty="0" smtClean="0"/>
                  <a:t>). Box is repetition, corresponds to product.</a:t>
                </a:r>
              </a:p>
            </p:txBody>
          </p:sp>
        </mc:Fallback>
      </mc:AlternateContent>
      <p:sp>
        <p:nvSpPr>
          <p:cNvPr id="4" name="Slide Number Placeholder 3"/>
          <p:cNvSpPr>
            <a:spLocks noGrp="1"/>
          </p:cNvSpPr>
          <p:nvPr>
            <p:ph type="sldNum" sz="quarter" idx="10"/>
          </p:nvPr>
        </p:nvSpPr>
        <p:spPr/>
        <p:txBody>
          <a:bodyPr/>
          <a:lstStyle/>
          <a:p>
            <a:fld id="{872AD561-A23E-470C-8519-37825C7C6E89}" type="slidenum">
              <a:rPr lang="en-US" smtClean="0"/>
              <a:t>20</a:t>
            </a:fld>
            <a:endParaRPr lang="en-US"/>
          </a:p>
        </p:txBody>
      </p:sp>
    </p:spTree>
    <p:extLst>
      <p:ext uri="{BB962C8B-B14F-4D97-AF65-F5344CB8AC3E}">
        <p14:creationId xmlns:p14="http://schemas.microsoft.com/office/powerpoint/2010/main" val="313038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difference</a:t>
            </a:r>
            <a:r>
              <a:rPr lang="en-US" baseline="0" dirty="0" smtClean="0"/>
              <a:t> between a common place notion of a topic and the need to represent that intuition mathematically so that it becomes computationally tractable. </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21</a:t>
            </a:fld>
            <a:endParaRPr lang="en-US"/>
          </a:p>
        </p:txBody>
      </p:sp>
    </p:spTree>
    <p:extLst>
      <p:ext uri="{BB962C8B-B14F-4D97-AF65-F5344CB8AC3E}">
        <p14:creationId xmlns:p14="http://schemas.microsoft.com/office/powerpoint/2010/main" val="268500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mbria Math" panose="02040503050406030204" pitchFamily="18" charset="0"/>
              </a:rPr>
              <a:t>In English, choose the topics that we will write about.</a:t>
            </a:r>
          </a:p>
          <a:p>
            <a:endParaRPr lang="en-US" dirty="0" smtClean="0"/>
          </a:p>
          <a:p>
            <a:r>
              <a:rPr lang="en-US" dirty="0" smtClean="0"/>
              <a:t>Note the mapping</a:t>
            </a:r>
            <a:r>
              <a:rPr lang="en-US" baseline="0" dirty="0" smtClean="0"/>
              <a:t> of </a:t>
            </a:r>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 </a:t>
            </a:r>
            <a:r>
              <a:rPr lang="en-US" i="0" dirty="0" smtClean="0">
                <a:solidFill>
                  <a:schemeClr val="tx2">
                    <a:lumMod val="50000"/>
                  </a:schemeClr>
                </a:solidFill>
                <a:latin typeface="+mn-lt"/>
                <a:ea typeface="Cambria Math" panose="02040503050406030204" pitchFamily="18" charset="0"/>
                <a:cs typeface="Times New Roman" panose="02020603050405020304" pitchFamily="18" charset="0"/>
              </a:rPr>
              <a:t>to our understanding of how</a:t>
            </a:r>
            <a:r>
              <a:rPr lang="en-US" i="0" baseline="0" dirty="0" smtClean="0">
                <a:solidFill>
                  <a:schemeClr val="tx2">
                    <a:lumMod val="50000"/>
                  </a:schemeClr>
                </a:solidFill>
                <a:latin typeface="+mn-lt"/>
                <a:ea typeface="Cambria Math" panose="02040503050406030204" pitchFamily="18" charset="0"/>
                <a:cs typeface="Times New Roman" panose="02020603050405020304" pitchFamily="18" charset="0"/>
              </a:rPr>
              <a:t> many topics a given document is likely to discuss.</a:t>
            </a:r>
            <a:endParaRPr lang="en-US" i="0" dirty="0">
              <a:latin typeface="+mn-lt"/>
            </a:endParaRPr>
          </a:p>
        </p:txBody>
      </p:sp>
      <p:sp>
        <p:nvSpPr>
          <p:cNvPr id="4" name="Slide Number Placeholder 3"/>
          <p:cNvSpPr>
            <a:spLocks noGrp="1"/>
          </p:cNvSpPr>
          <p:nvPr>
            <p:ph type="sldNum" sz="quarter" idx="10"/>
          </p:nvPr>
        </p:nvSpPr>
        <p:spPr/>
        <p:txBody>
          <a:bodyPr/>
          <a:lstStyle/>
          <a:p>
            <a:fld id="{872AD561-A23E-470C-8519-37825C7C6E89}" type="slidenum">
              <a:rPr lang="en-US" smtClean="0"/>
              <a:t>24</a:t>
            </a:fld>
            <a:endParaRPr lang="en-US"/>
          </a:p>
        </p:txBody>
      </p:sp>
    </p:spTree>
    <p:extLst>
      <p:ext uri="{BB962C8B-B14F-4D97-AF65-F5344CB8AC3E}">
        <p14:creationId xmlns:p14="http://schemas.microsoft.com/office/powerpoint/2010/main" val="1467168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mbria Math" panose="02040503050406030204" pitchFamily="18" charset="0"/>
              </a:rPr>
              <a:t>In English, choose the topics that we will write about.</a:t>
            </a:r>
          </a:p>
          <a:p>
            <a:endParaRPr lang="en-US" dirty="0" smtClean="0"/>
          </a:p>
          <a:p>
            <a:r>
              <a:rPr lang="en-US" dirty="0" smtClean="0"/>
              <a:t>Note the mapping</a:t>
            </a:r>
            <a:r>
              <a:rPr lang="en-US" baseline="0" dirty="0" smtClean="0"/>
              <a:t> of </a:t>
            </a:r>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 </a:t>
            </a:r>
            <a:r>
              <a:rPr lang="en-US" i="0" dirty="0" smtClean="0">
                <a:solidFill>
                  <a:schemeClr val="tx2">
                    <a:lumMod val="50000"/>
                  </a:schemeClr>
                </a:solidFill>
                <a:latin typeface="+mn-lt"/>
                <a:ea typeface="Cambria Math" panose="02040503050406030204" pitchFamily="18" charset="0"/>
                <a:cs typeface="Times New Roman" panose="02020603050405020304" pitchFamily="18" charset="0"/>
              </a:rPr>
              <a:t>to our understanding of how</a:t>
            </a:r>
            <a:r>
              <a:rPr lang="en-US" i="0" baseline="0" dirty="0" smtClean="0">
                <a:solidFill>
                  <a:schemeClr val="tx2">
                    <a:lumMod val="50000"/>
                  </a:schemeClr>
                </a:solidFill>
                <a:latin typeface="+mn-lt"/>
                <a:ea typeface="Cambria Math" panose="02040503050406030204" pitchFamily="18" charset="0"/>
                <a:cs typeface="Times New Roman" panose="02020603050405020304" pitchFamily="18" charset="0"/>
              </a:rPr>
              <a:t> many topics a given document is likely to discuss.</a:t>
            </a:r>
            <a:endParaRPr lang="en-US" i="0" dirty="0">
              <a:latin typeface="+mn-lt"/>
            </a:endParaRPr>
          </a:p>
        </p:txBody>
      </p:sp>
      <p:sp>
        <p:nvSpPr>
          <p:cNvPr id="4" name="Slide Number Placeholder 3"/>
          <p:cNvSpPr>
            <a:spLocks noGrp="1"/>
          </p:cNvSpPr>
          <p:nvPr>
            <p:ph type="sldNum" sz="quarter" idx="10"/>
          </p:nvPr>
        </p:nvSpPr>
        <p:spPr/>
        <p:txBody>
          <a:bodyPr/>
          <a:lstStyle/>
          <a:p>
            <a:fld id="{872AD561-A23E-470C-8519-37825C7C6E89}" type="slidenum">
              <a:rPr lang="en-US" smtClean="0"/>
              <a:t>25</a:t>
            </a:fld>
            <a:endParaRPr lang="en-US"/>
          </a:p>
        </p:txBody>
      </p:sp>
    </p:spTree>
    <p:extLst>
      <p:ext uri="{BB962C8B-B14F-4D97-AF65-F5344CB8AC3E}">
        <p14:creationId xmlns:p14="http://schemas.microsoft.com/office/powerpoint/2010/main" val="396191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Cambria Math" panose="02040503050406030204" pitchFamily="18" charset="0"/>
              </a:rPr>
              <a:t>In English, choose the topics that we will write about.</a:t>
            </a:r>
          </a:p>
          <a:p>
            <a:endParaRPr lang="en-US" dirty="0" smtClean="0"/>
          </a:p>
          <a:p>
            <a:r>
              <a:rPr lang="en-US" dirty="0" smtClean="0"/>
              <a:t>Note the mapping</a:t>
            </a:r>
            <a:r>
              <a:rPr lang="en-US" baseline="0" dirty="0" smtClean="0"/>
              <a:t> of </a:t>
            </a:r>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 </a:t>
            </a:r>
            <a:r>
              <a:rPr lang="en-US" i="0" dirty="0" smtClean="0">
                <a:solidFill>
                  <a:schemeClr val="tx2">
                    <a:lumMod val="50000"/>
                  </a:schemeClr>
                </a:solidFill>
                <a:latin typeface="+mn-lt"/>
                <a:ea typeface="Cambria Math" panose="02040503050406030204" pitchFamily="18" charset="0"/>
                <a:cs typeface="Times New Roman" panose="02020603050405020304" pitchFamily="18" charset="0"/>
              </a:rPr>
              <a:t>to our understanding of how</a:t>
            </a:r>
            <a:r>
              <a:rPr lang="en-US" i="0" baseline="0" dirty="0" smtClean="0">
                <a:solidFill>
                  <a:schemeClr val="tx2">
                    <a:lumMod val="50000"/>
                  </a:schemeClr>
                </a:solidFill>
                <a:latin typeface="+mn-lt"/>
                <a:ea typeface="Cambria Math" panose="02040503050406030204" pitchFamily="18" charset="0"/>
                <a:cs typeface="Times New Roman" panose="02020603050405020304" pitchFamily="18" charset="0"/>
              </a:rPr>
              <a:t> many topics a given document is likely to discuss.</a:t>
            </a:r>
            <a:endParaRPr lang="en-US" i="0" dirty="0">
              <a:latin typeface="+mn-lt"/>
            </a:endParaRPr>
          </a:p>
        </p:txBody>
      </p:sp>
      <p:sp>
        <p:nvSpPr>
          <p:cNvPr id="4" name="Slide Number Placeholder 3"/>
          <p:cNvSpPr>
            <a:spLocks noGrp="1"/>
          </p:cNvSpPr>
          <p:nvPr>
            <p:ph type="sldNum" sz="quarter" idx="10"/>
          </p:nvPr>
        </p:nvSpPr>
        <p:spPr/>
        <p:txBody>
          <a:bodyPr/>
          <a:lstStyle/>
          <a:p>
            <a:fld id="{872AD561-A23E-470C-8519-37825C7C6E89}" type="slidenum">
              <a:rPr lang="en-US" smtClean="0"/>
              <a:t>26</a:t>
            </a:fld>
            <a:endParaRPr lang="en-US"/>
          </a:p>
        </p:txBody>
      </p:sp>
    </p:spTree>
    <p:extLst>
      <p:ext uri="{BB962C8B-B14F-4D97-AF65-F5344CB8AC3E}">
        <p14:creationId xmlns:p14="http://schemas.microsoft.com/office/powerpoint/2010/main" val="2203940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36</a:t>
            </a:fld>
            <a:endParaRPr lang="en-US"/>
          </a:p>
        </p:txBody>
      </p:sp>
    </p:spTree>
    <p:extLst>
      <p:ext uri="{BB962C8B-B14F-4D97-AF65-F5344CB8AC3E}">
        <p14:creationId xmlns:p14="http://schemas.microsoft.com/office/powerpoint/2010/main" val="1426005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38</a:t>
            </a:fld>
            <a:endParaRPr lang="en-US"/>
          </a:p>
        </p:txBody>
      </p:sp>
    </p:spTree>
    <p:extLst>
      <p:ext uri="{BB962C8B-B14F-4D97-AF65-F5344CB8AC3E}">
        <p14:creationId xmlns:p14="http://schemas.microsoft.com/office/powerpoint/2010/main" val="286626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this slide . . . need</a:t>
            </a:r>
            <a:r>
              <a:rPr lang="en-US" baseline="0" dirty="0" smtClean="0"/>
              <a:t> to break out bits and add animations</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4</a:t>
            </a:fld>
            <a:endParaRPr lang="en-US"/>
          </a:p>
        </p:txBody>
      </p:sp>
    </p:spTree>
    <p:extLst>
      <p:ext uri="{BB962C8B-B14F-4D97-AF65-F5344CB8AC3E}">
        <p14:creationId xmlns:p14="http://schemas.microsoft.com/office/powerpoint/2010/main" val="15028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5</a:t>
            </a:fld>
            <a:endParaRPr lang="en-US"/>
          </a:p>
        </p:txBody>
      </p:sp>
    </p:spTree>
    <p:extLst>
      <p:ext uri="{BB962C8B-B14F-4D97-AF65-F5344CB8AC3E}">
        <p14:creationId xmlns:p14="http://schemas.microsoft.com/office/powerpoint/2010/main" val="4119233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p>
          <a:p>
            <a:r>
              <a:rPr lang="en-US" dirty="0" smtClean="0"/>
              <a:t>http://all-free-download.com/free-vector/factory-building-clip-art.html</a:t>
            </a:r>
          </a:p>
          <a:p>
            <a:r>
              <a:rPr lang="en-US" dirty="0" smtClean="0"/>
              <a:t>https://en.wikipedia.org/wiki/Trash_(computing)</a:t>
            </a:r>
          </a:p>
          <a:p>
            <a:r>
              <a:rPr lang="en-US" dirty="0" smtClean="0"/>
              <a:t>http://www.clipartbest.com/recycling-bin-s</a:t>
            </a:r>
          </a:p>
          <a:p>
            <a:r>
              <a:rPr lang="en-US" dirty="0" smtClean="0"/>
              <a:t>https://pixabay.com/en/miner-trolley-worker-mine-lorry-23167/</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9</a:t>
            </a:fld>
            <a:endParaRPr lang="en-US"/>
          </a:p>
        </p:txBody>
      </p:sp>
    </p:spTree>
    <p:extLst>
      <p:ext uri="{BB962C8B-B14F-4D97-AF65-F5344CB8AC3E}">
        <p14:creationId xmlns:p14="http://schemas.microsoft.com/office/powerpoint/2010/main" val="302066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 Easy to compute</a:t>
            </a:r>
            <a:r>
              <a:rPr lang="en-US" baseline="0" dirty="0" smtClean="0"/>
              <a:t> – just count the words</a:t>
            </a:r>
          </a:p>
          <a:p>
            <a:pPr marL="0" indent="0">
              <a:buNone/>
            </a:pPr>
            <a:r>
              <a:rPr lang="en-US" baseline="0" dirty="0" smtClean="0"/>
              <a:t>Disadvantage: Not too useful</a:t>
            </a:r>
          </a:p>
          <a:p>
            <a:pPr marL="0" indent="0">
              <a:buNone/>
            </a:pPr>
            <a:endParaRPr lang="en-US" baseline="0" dirty="0" smtClean="0"/>
          </a:p>
          <a:p>
            <a:pPr marL="0" indent="0">
              <a:buNone/>
            </a:pPr>
            <a:r>
              <a:rPr lang="en-US" baseline="0" dirty="0" smtClean="0"/>
              <a:t>Notes: </a:t>
            </a:r>
            <a:endParaRPr lang="en-US" sz="1200" dirty="0" smtClean="0"/>
          </a:p>
          <a:p>
            <a:pPr marL="171450" indent="-171450">
              <a:buFontTx/>
              <a:buChar char="-"/>
            </a:pPr>
            <a:r>
              <a:rPr lang="en-US" sz="1200" dirty="0" smtClean="0"/>
              <a:t>Produces a probability distribution function (PDF) of all words produced by this factory</a:t>
            </a:r>
          </a:p>
          <a:p>
            <a:pPr marL="171450" indent="-171450">
              <a:buFontTx/>
              <a:buChar char="-"/>
            </a:pPr>
            <a:r>
              <a:rPr lang="en-US" sz="1200" dirty="0" smtClean="0"/>
              <a:t>Models the intuition that some words are used more frequently than others</a:t>
            </a:r>
          </a:p>
          <a:p>
            <a:pPr marL="171450" indent="-171450">
              <a:buFontTx/>
              <a:buChar char="-"/>
            </a:pPr>
            <a:r>
              <a:rPr lang="en-US" sz="1200" dirty="0" smtClean="0"/>
              <a:t>Minimal representation</a:t>
            </a:r>
            <a:r>
              <a:rPr lang="en-US" sz="1200" baseline="0" dirty="0" smtClean="0"/>
              <a:t> of internal structure</a:t>
            </a:r>
          </a:p>
          <a:p>
            <a:pPr marL="171450" indent="-171450">
              <a:buFontTx/>
              <a:buChar char="-"/>
            </a:pPr>
            <a:r>
              <a:rPr lang="en-US" sz="1200" baseline="0" dirty="0" smtClean="0">
                <a:solidFill>
                  <a:prstClr val="black"/>
                </a:solidFill>
              </a:rPr>
              <a:t>Might use, f</a:t>
            </a:r>
            <a:r>
              <a:rPr lang="en-US" sz="1200" dirty="0" smtClean="0">
                <a:solidFill>
                  <a:prstClr val="black"/>
                </a:solidFill>
              </a:rPr>
              <a:t>or example, fast, predictive type-ahead on a mobile phone</a:t>
            </a:r>
            <a:endParaRPr lang="en-US" dirty="0" smtClean="0">
              <a:solidFill>
                <a:prstClr val="black"/>
              </a:solidFill>
            </a:endParaRPr>
          </a:p>
          <a:p>
            <a:pPr marL="171450" indent="-171450">
              <a:buFontTx/>
              <a:buChar char="-"/>
            </a:pPr>
            <a:endParaRPr lang="en-US" sz="1200" dirty="0" smtClean="0"/>
          </a:p>
          <a:p>
            <a:endParaRPr lang="en-US" dirty="0" smtClean="0"/>
          </a:p>
          <a:p>
            <a:r>
              <a:rPr lang="en-US" dirty="0" smtClean="0"/>
              <a:t>Note, bag of words, we are really ignoring the order of words and all that</a:t>
            </a:r>
            <a:r>
              <a:rPr lang="en-US" baseline="0" dirty="0" smtClean="0"/>
              <a:t> stuff that literature folks care about. For our purpose, all we care about is the fact that some mole grabbed a bunch of words at random and threw them in a cart. </a:t>
            </a:r>
          </a:p>
          <a:p>
            <a:endParaRPr lang="en-US" baseline="0" dirty="0" smtClean="0"/>
          </a:p>
          <a:p>
            <a:r>
              <a:rPr lang="en-US" baseline="0" dirty="0" smtClean="0"/>
              <a:t>We might try calling the factory worker an author. In practice, since we have some experience with how document factories work, we assume that it probably isn’t a mole. More likely a small army of graduate students in cubicles. But at this stage, for our purposes, we may as well assume it is moles. </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10</a:t>
            </a:fld>
            <a:endParaRPr lang="en-US"/>
          </a:p>
        </p:txBody>
      </p:sp>
    </p:spTree>
    <p:extLst>
      <p:ext uri="{BB962C8B-B14F-4D97-AF65-F5344CB8AC3E}">
        <p14:creationId xmlns:p14="http://schemas.microsoft.com/office/powerpoint/2010/main" val="335027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o add a bit of complexity, we notice that words don’t seem to show up randomly. We can see that some groups of documents seem to use similar words. </a:t>
            </a:r>
          </a:p>
          <a:p>
            <a:endParaRPr lang="en-US" baseline="0" dirty="0" smtClean="0"/>
          </a:p>
          <a:p>
            <a:r>
              <a:rPr lang="en-US" baseline="0" dirty="0" smtClean="0"/>
              <a:t>We will theorize that, instead of one bucket, there are actually several different buckets. The factory worker first selects a bucket, and then pulls out a bunch of words.</a:t>
            </a:r>
          </a:p>
          <a:p>
            <a:endParaRPr lang="en-US" baseline="0" dirty="0" smtClean="0"/>
          </a:p>
          <a:p>
            <a:r>
              <a:rPr lang="en-US" baseline="0" dirty="0" smtClean="0"/>
              <a:t>These buckets can be thought of, roughly, as topics or themes and different documents are about different topics (but only one). </a:t>
            </a:r>
          </a:p>
          <a:p>
            <a:endParaRPr lang="en-US" baseline="0" dirty="0" smtClean="0"/>
          </a:p>
          <a:p>
            <a:r>
              <a:rPr lang="en-US" baseline="0" dirty="0" smtClean="0"/>
              <a:t>This model is harder to learn – notice in particular that we’ll need to guess how many different buckets there are inside and infer the frequency of words in each bucket. This is still pretty easy to do. For example, if somehow we knew which documents came from a single bucket, we can still just count up the words in all of those documents (there are techniques to do this automatically). </a:t>
            </a:r>
          </a:p>
          <a:p>
            <a:endParaRPr lang="en-US" baseline="0" dirty="0" smtClean="0"/>
          </a:p>
          <a:p>
            <a:r>
              <a:rPr lang="en-US" baseline="0" dirty="0" smtClean="0"/>
              <a:t>As a benefit, we model some notion of the internal structure. We can talk about how different words are used in different topics, we can group documents together, and when a new document comes out the door, we can make an educated guess about which bucket it came from.</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11</a:t>
            </a:fld>
            <a:endParaRPr lang="en-US"/>
          </a:p>
        </p:txBody>
      </p:sp>
    </p:spTree>
    <p:extLst>
      <p:ext uri="{BB962C8B-B14F-4D97-AF65-F5344CB8AC3E}">
        <p14:creationId xmlns:p14="http://schemas.microsoft.com/office/powerpoint/2010/main" val="1742503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our final tweak, we will notice that document’s aren’t about just one thing. For example, it might be mostly about Elizabeth Gaskell’s </a:t>
            </a:r>
            <a:r>
              <a:rPr lang="en-US" i="1" baseline="0" dirty="0" smtClean="0"/>
              <a:t>North and South</a:t>
            </a:r>
            <a:r>
              <a:rPr lang="en-US" baseline="0" dirty="0" smtClean="0"/>
              <a:t>, but also touch on ideas of shifting religious attitudes and industrialization. </a:t>
            </a:r>
          </a:p>
          <a:p>
            <a:endParaRPr lang="en-US" baseline="0" dirty="0" smtClean="0"/>
          </a:p>
          <a:p>
            <a:r>
              <a:rPr lang="en-US" baseline="0" dirty="0" smtClean="0"/>
              <a:t>To account for this, instead of confining our mole to pick from one bin, he makes a stop by each different bin and picks up words, more from some and fewer (perhaps none) from others. These words get packaged up as a document and shipped out the door. </a:t>
            </a:r>
          </a:p>
          <a:p>
            <a:endParaRPr lang="en-US" baseline="0" dirty="0" smtClean="0"/>
          </a:p>
          <a:p>
            <a:r>
              <a:rPr lang="en-US" baseline="0" dirty="0" smtClean="0"/>
              <a:t>Now, we have a much more complex model. We still need to learn what is in each of the buckets (the PDFs that define our topics). But in order to do that, we have to learn what documents are about what topics, in what proportions, and we have to learn what individual words in the documents are associated with which topic (because, the word bank might be associated with more than one topic even within the same document).</a:t>
            </a:r>
          </a:p>
          <a:p>
            <a:endParaRPr lang="en-US" baseline="0" dirty="0" smtClean="0"/>
          </a:p>
          <a:p>
            <a:r>
              <a:rPr lang="en-US" baseline="0" dirty="0" smtClean="0"/>
              <a:t>Again, the only information we have to learn this model, is the documents that we see getting produced by the factory. This is a reasonably complex process, but is, for the most part, a detail that we can ignore.</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12</a:t>
            </a:fld>
            <a:endParaRPr lang="en-US"/>
          </a:p>
        </p:txBody>
      </p:sp>
    </p:spTree>
    <p:extLst>
      <p:ext uri="{BB962C8B-B14F-4D97-AF65-F5344CB8AC3E}">
        <p14:creationId xmlns:p14="http://schemas.microsoft.com/office/powerpoint/2010/main" val="1342978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parable is simple (perhaps simplistic) but it introduces some key concepts in topic models</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13</a:t>
            </a:fld>
            <a:endParaRPr lang="en-US"/>
          </a:p>
        </p:txBody>
      </p:sp>
    </p:spTree>
    <p:extLst>
      <p:ext uri="{BB962C8B-B14F-4D97-AF65-F5344CB8AC3E}">
        <p14:creationId xmlns:p14="http://schemas.microsoft.com/office/powerpoint/2010/main" val="185047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this slide . . . need</a:t>
            </a:r>
            <a:r>
              <a:rPr lang="en-US" baseline="0" dirty="0" smtClean="0"/>
              <a:t> to break out bits and add animations</a:t>
            </a:r>
            <a:endParaRPr lang="en-US" dirty="0"/>
          </a:p>
        </p:txBody>
      </p:sp>
      <p:sp>
        <p:nvSpPr>
          <p:cNvPr id="4" name="Slide Number Placeholder 3"/>
          <p:cNvSpPr>
            <a:spLocks noGrp="1"/>
          </p:cNvSpPr>
          <p:nvPr>
            <p:ph type="sldNum" sz="quarter" idx="10"/>
          </p:nvPr>
        </p:nvSpPr>
        <p:spPr/>
        <p:txBody>
          <a:bodyPr/>
          <a:lstStyle/>
          <a:p>
            <a:fld id="{872AD561-A23E-470C-8519-37825C7C6E89}" type="slidenum">
              <a:rPr lang="en-US" smtClean="0"/>
              <a:t>16</a:t>
            </a:fld>
            <a:endParaRPr lang="en-US"/>
          </a:p>
        </p:txBody>
      </p:sp>
    </p:spTree>
    <p:extLst>
      <p:ext uri="{BB962C8B-B14F-4D97-AF65-F5344CB8AC3E}">
        <p14:creationId xmlns:p14="http://schemas.microsoft.com/office/powerpoint/2010/main" val="3918841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3C0C8B-9E97-46F8-8957-3575850B5950}"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299074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C0C8B-9E97-46F8-8957-3575850B5950}"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338696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C0C8B-9E97-46F8-8957-3575850B5950}"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157087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C0C8B-9E97-46F8-8957-3575850B5950}"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69994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C0C8B-9E97-46F8-8957-3575850B5950}"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292086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3C0C8B-9E97-46F8-8957-3575850B5950}"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352561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3C0C8B-9E97-46F8-8957-3575850B5950}" type="datetimeFigureOut">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15241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3C0C8B-9E97-46F8-8957-3575850B5950}" type="datetimeFigureOut">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173264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C0C8B-9E97-46F8-8957-3575850B5950}" type="datetimeFigureOut">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155259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C0C8B-9E97-46F8-8957-3575850B5950}"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365259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C0C8B-9E97-46F8-8957-3575850B5950}"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CF824-5972-4C15-87AC-640AD1C2F364}" type="slidenum">
              <a:rPr lang="en-US" smtClean="0"/>
              <a:t>‹#›</a:t>
            </a:fld>
            <a:endParaRPr lang="en-US"/>
          </a:p>
        </p:txBody>
      </p:sp>
    </p:spTree>
    <p:extLst>
      <p:ext uri="{BB962C8B-B14F-4D97-AF65-F5344CB8AC3E}">
        <p14:creationId xmlns:p14="http://schemas.microsoft.com/office/powerpoint/2010/main" val="302123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C0C8B-9E97-46F8-8957-3575850B5950}" type="datetimeFigureOut">
              <a:rPr lang="en-US" smtClean="0"/>
              <a:t>5/19/2016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CF824-5972-4C15-87AC-640AD1C2F364}" type="slidenum">
              <a:rPr lang="en-US" smtClean="0"/>
              <a:t>‹#›</a:t>
            </a:fld>
            <a:endParaRPr lang="en-US"/>
          </a:p>
        </p:txBody>
      </p:sp>
    </p:spTree>
    <p:extLst>
      <p:ext uri="{BB962C8B-B14F-4D97-AF65-F5344CB8AC3E}">
        <p14:creationId xmlns:p14="http://schemas.microsoft.com/office/powerpoint/2010/main" val="2200998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50.png"/><Relationship Id="rId7"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 Id="rId9" Type="http://schemas.openxmlformats.org/officeDocument/2006/relationships/image" Target="../media/image160.png"/></Relationships>
</file>

<file path=ppt/slides/_rels/slide39.xml.rels><?xml version="1.0" encoding="UTF-8" standalone="yes"?>
<Relationships xmlns="http://schemas.openxmlformats.org/package/2006/relationships"><Relationship Id="rId8" Type="http://schemas.openxmlformats.org/officeDocument/2006/relationships/image" Target="../media/image170.png"/><Relationship Id="rId7"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3.png"/><Relationship Id="rId1" Type="http://schemas.openxmlformats.org/officeDocument/2006/relationships/slideLayout" Target="../slideLayouts/slideLayout7.xml"/><Relationship Id="rId9" Type="http://schemas.openxmlformats.org/officeDocument/2006/relationships/image" Target="../media/image180.png"/></Relationships>
</file>

<file path=ppt/slides/_rels/slide41.xml.rels><?xml version="1.0" encoding="UTF-8" standalone="yes"?>
<Relationships xmlns="http://schemas.openxmlformats.org/package/2006/relationships"><Relationship Id="rId7"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3.png"/></Relationships>
</file>

<file path=ppt/slides/_rels/slide42.xml.rels><?xml version="1.0" encoding="UTF-8" standalone="yes"?>
<Relationships xmlns="http://schemas.openxmlformats.org/package/2006/relationships"><Relationship Id="rId7"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13.png"/></Relationships>
</file>

<file path=ppt/slides/_rels/slide43.xml.rels><?xml version="1.0" encoding="UTF-8" standalone="yes"?>
<Relationships xmlns="http://schemas.openxmlformats.org/package/2006/relationships"><Relationship Id="rId7" Type="http://schemas.openxmlformats.org/officeDocument/2006/relationships/image" Target="../media/image210.png"/><Relationship Id="rId1" Type="http://schemas.openxmlformats.org/officeDocument/2006/relationships/slideLayout" Target="../slideLayouts/slideLayout7.xml"/><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br>
              <a:rPr lang="en-US" dirty="0" smtClean="0"/>
            </a:br>
            <a:r>
              <a:rPr lang="en-US" dirty="0" smtClean="0"/>
              <a:t>Topic Modeling</a:t>
            </a:r>
            <a:endParaRPr lang="en-US" dirty="0"/>
          </a:p>
        </p:txBody>
      </p:sp>
      <p:sp>
        <p:nvSpPr>
          <p:cNvPr id="3" name="Subtitle 2"/>
          <p:cNvSpPr>
            <a:spLocks noGrp="1"/>
          </p:cNvSpPr>
          <p:nvPr>
            <p:ph type="subTitle" idx="1"/>
          </p:nvPr>
        </p:nvSpPr>
        <p:spPr/>
        <p:txBody>
          <a:bodyPr/>
          <a:lstStyle/>
          <a:p>
            <a:r>
              <a:rPr lang="en-US" dirty="0" smtClean="0"/>
              <a:t>Neal Audenaert</a:t>
            </a:r>
          </a:p>
          <a:p>
            <a:r>
              <a:rPr lang="en-US" dirty="0" smtClean="0"/>
              <a:t>neala@tamu.edu</a:t>
            </a:r>
          </a:p>
          <a:p>
            <a:r>
              <a:rPr lang="en-US" dirty="0" smtClean="0"/>
              <a:t>Texas Center for Applied Technology</a:t>
            </a:r>
            <a:endParaRPr lang="en-US" dirty="0"/>
          </a:p>
        </p:txBody>
      </p:sp>
    </p:spTree>
    <p:extLst>
      <p:ext uri="{BB962C8B-B14F-4D97-AF65-F5344CB8AC3E}">
        <p14:creationId xmlns:p14="http://schemas.microsoft.com/office/powerpoint/2010/main" val="366889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8320900" y="1150079"/>
            <a:ext cx="2787883" cy="1550819"/>
          </a:xfrm>
          <a:prstGeom prst="cloudCallout">
            <a:avLst>
              <a:gd name="adj1" fmla="val 48933"/>
              <a:gd name="adj2" fmla="val 81984"/>
            </a:avLst>
          </a:prstGeom>
          <a:noFill/>
          <a:ln w="57150">
            <a:solidFill>
              <a:srgbClr val="3D3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3D3825"/>
                </a:solidFill>
                <a:latin typeface="MV Boli" panose="02000500030200090000" pitchFamily="2" charset="0"/>
                <a:cs typeface="MV Boli" panose="02000500030200090000" pitchFamily="2" charset="0"/>
              </a:rPr>
              <a:t>What’s going on here?</a:t>
            </a:r>
            <a:endParaRPr lang="en-US" sz="2000" dirty="0">
              <a:solidFill>
                <a:srgbClr val="3D3825"/>
              </a:solidFill>
              <a:latin typeface="MV Boli" panose="02000500030200090000" pitchFamily="2" charset="0"/>
              <a:cs typeface="MV Boli" panose="02000500030200090000" pitchFamily="2" charset="0"/>
            </a:endParaRPr>
          </a:p>
        </p:txBody>
      </p:sp>
      <p:sp>
        <p:nvSpPr>
          <p:cNvPr id="21" name="Cloud 20"/>
          <p:cNvSpPr/>
          <p:nvPr/>
        </p:nvSpPr>
        <p:spPr>
          <a:xfrm>
            <a:off x="-8352" y="1269402"/>
            <a:ext cx="9190498" cy="4651282"/>
          </a:xfrm>
          <a:prstGeom prst="cloud">
            <a:avLst/>
          </a:prstGeom>
          <a:solidFill>
            <a:srgbClr val="BDAF91"/>
          </a:solidFill>
          <a:ln w="57150">
            <a:solidFill>
              <a:srgbClr val="3D3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3D3825"/>
              </a:solidFill>
              <a:latin typeface="MV Boli" panose="02000500030200090000" pitchFamily="2" charset="0"/>
              <a:cs typeface="MV Boli" panose="02000500030200090000" pitchFamily="2" charset="0"/>
            </a:endParaRPr>
          </a:p>
        </p:txBody>
      </p:sp>
      <p:grpSp>
        <p:nvGrpSpPr>
          <p:cNvPr id="22" name="Group 21"/>
          <p:cNvGrpSpPr/>
          <p:nvPr/>
        </p:nvGrpSpPr>
        <p:grpSpPr>
          <a:xfrm>
            <a:off x="2005405" y="2538441"/>
            <a:ext cx="1918254" cy="1779117"/>
            <a:chOff x="4856798" y="2796274"/>
            <a:chExt cx="1918254" cy="1779117"/>
          </a:xfrm>
        </p:grpSpPr>
        <p:grpSp>
          <p:nvGrpSpPr>
            <p:cNvPr id="18" name="Group 17"/>
            <p:cNvGrpSpPr/>
            <p:nvPr/>
          </p:nvGrpSpPr>
          <p:grpSpPr>
            <a:xfrm>
              <a:off x="4856798" y="3143762"/>
              <a:ext cx="1918254" cy="1431629"/>
              <a:chOff x="3250374" y="2667896"/>
              <a:chExt cx="1918254" cy="1431629"/>
            </a:xfrm>
          </p:grpSpPr>
          <p:pic>
            <p:nvPicPr>
              <p:cNvPr id="1034" name="Picture 10" descr="http://www.clipartbest.com/cliparts/ncX/eyX/ncXeyXBcB.png"/>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30878"/>
              <a:stretch/>
            </p:blipFill>
            <p:spPr bwMode="auto">
              <a:xfrm>
                <a:off x="3250374" y="2667896"/>
                <a:ext cx="1918254" cy="1431629"/>
              </a:xfrm>
              <a:prstGeom prst="rect">
                <a:avLst/>
              </a:prstGeom>
              <a:noFill/>
              <a:extLst>
                <a:ext uri="{909E8E84-426E-40DD-AFC4-6F175D3DCCD1}">
                  <a14:hiddenFill xmlns:a14="http://schemas.microsoft.com/office/drawing/2010/main">
                    <a:solidFill>
                      <a:srgbClr val="FFFFFF"/>
                    </a:solidFill>
                  </a14:hiddenFill>
                </a:ext>
              </a:extLst>
            </p:spPr>
          </p:pic>
          <p:sp>
            <p:nvSpPr>
              <p:cNvPr id="17" name="Snip Diagonal Corner Rectangle 16"/>
              <p:cNvSpPr/>
              <p:nvPr/>
            </p:nvSpPr>
            <p:spPr>
              <a:xfrm>
                <a:off x="3661846" y="3235796"/>
                <a:ext cx="605689" cy="514197"/>
              </a:xfrm>
              <a:prstGeom prst="snip2DiagRect">
                <a:avLst>
                  <a:gd name="adj1" fmla="val 14612"/>
                  <a:gd name="adj2" fmla="val 41211"/>
                </a:avLst>
              </a:prstGeom>
              <a:solidFill>
                <a:srgbClr val="3C2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rot="1640726">
              <a:off x="5549717" y="3026645"/>
              <a:ext cx="750526" cy="369332"/>
            </a:xfrm>
            <a:prstGeom prst="rect">
              <a:avLst/>
            </a:prstGeom>
            <a:noFill/>
          </p:spPr>
          <p:txBody>
            <a:bodyPr wrap="square" rtlCol="0">
              <a:spAutoFit/>
            </a:bodyPr>
            <a:lstStyle/>
            <a:p>
              <a:r>
                <a:rPr lang="en-US" dirty="0" smtClean="0">
                  <a:solidFill>
                    <a:schemeClr val="bg1">
                      <a:lumMod val="95000"/>
                    </a:schemeClr>
                  </a:solidFill>
                </a:rPr>
                <a:t>whale</a:t>
              </a:r>
              <a:endParaRPr lang="en-US" dirty="0">
                <a:solidFill>
                  <a:schemeClr val="bg1">
                    <a:lumMod val="95000"/>
                  </a:schemeClr>
                </a:solidFill>
              </a:endParaRPr>
            </a:p>
          </p:txBody>
        </p:sp>
        <p:sp>
          <p:nvSpPr>
            <p:cNvPr id="25" name="TextBox 24"/>
            <p:cNvSpPr txBox="1"/>
            <p:nvPr/>
          </p:nvSpPr>
          <p:spPr>
            <a:xfrm rot="13851620">
              <a:off x="5205308" y="3083083"/>
              <a:ext cx="942950" cy="369332"/>
            </a:xfrm>
            <a:prstGeom prst="rect">
              <a:avLst/>
            </a:prstGeom>
            <a:noFill/>
          </p:spPr>
          <p:txBody>
            <a:bodyPr wrap="none" rtlCol="0">
              <a:spAutoFit/>
            </a:bodyPr>
            <a:lstStyle/>
            <a:p>
              <a:r>
                <a:rPr lang="en-US" dirty="0" err="1" smtClean="0">
                  <a:solidFill>
                    <a:schemeClr val="bg1">
                      <a:lumMod val="95000"/>
                    </a:schemeClr>
                  </a:solidFill>
                </a:rPr>
                <a:t>perance</a:t>
              </a:r>
              <a:endParaRPr lang="en-US" dirty="0">
                <a:solidFill>
                  <a:schemeClr val="bg1">
                    <a:lumMod val="95000"/>
                  </a:schemeClr>
                </a:solidFill>
              </a:endParaRPr>
            </a:p>
          </p:txBody>
        </p:sp>
        <p:sp>
          <p:nvSpPr>
            <p:cNvPr id="26" name="TextBox 25"/>
            <p:cNvSpPr txBox="1"/>
            <p:nvPr/>
          </p:nvSpPr>
          <p:spPr>
            <a:xfrm rot="549941">
              <a:off x="4954483" y="3006789"/>
              <a:ext cx="774571" cy="369332"/>
            </a:xfrm>
            <a:prstGeom prst="rect">
              <a:avLst/>
            </a:prstGeom>
            <a:noFill/>
          </p:spPr>
          <p:txBody>
            <a:bodyPr wrap="none" rtlCol="0">
              <a:spAutoFit/>
            </a:bodyPr>
            <a:lstStyle/>
            <a:p>
              <a:r>
                <a:rPr lang="en-US" dirty="0" smtClean="0">
                  <a:solidFill>
                    <a:schemeClr val="bg1">
                      <a:lumMod val="95000"/>
                    </a:schemeClr>
                  </a:solidFill>
                </a:rPr>
                <a:t>sailing</a:t>
              </a:r>
              <a:endParaRPr lang="en-US" dirty="0">
                <a:solidFill>
                  <a:schemeClr val="bg1">
                    <a:lumMod val="95000"/>
                  </a:schemeClr>
                </a:solidFill>
              </a:endParaRPr>
            </a:p>
          </p:txBody>
        </p:sp>
        <p:sp>
          <p:nvSpPr>
            <p:cNvPr id="20" name="Rectangle 19"/>
            <p:cNvSpPr/>
            <p:nvPr/>
          </p:nvSpPr>
          <p:spPr>
            <a:xfrm rot="984893">
              <a:off x="5033171" y="3161947"/>
              <a:ext cx="692818" cy="369332"/>
            </a:xfrm>
            <a:prstGeom prst="rect">
              <a:avLst/>
            </a:prstGeom>
          </p:spPr>
          <p:txBody>
            <a:bodyPr wrap="none">
              <a:spAutoFit/>
            </a:bodyPr>
            <a:lstStyle/>
            <a:p>
              <a:r>
                <a:rPr lang="en-US" dirty="0" smtClean="0">
                  <a:solidFill>
                    <a:schemeClr val="bg1">
                      <a:lumMod val="95000"/>
                    </a:schemeClr>
                  </a:solidFill>
                </a:rPr>
                <a:t>squid</a:t>
              </a:r>
              <a:endParaRPr lang="en-US" dirty="0">
                <a:solidFill>
                  <a:schemeClr val="bg1">
                    <a:lumMod val="95000"/>
                  </a:schemeClr>
                </a:solidFill>
              </a:endParaRPr>
            </a:p>
          </p:txBody>
        </p:sp>
        <p:sp>
          <p:nvSpPr>
            <p:cNvPr id="28" name="TextBox 27"/>
            <p:cNvSpPr txBox="1"/>
            <p:nvPr/>
          </p:nvSpPr>
          <p:spPr>
            <a:xfrm rot="19719771">
              <a:off x="5782592" y="3141616"/>
              <a:ext cx="947695" cy="369332"/>
            </a:xfrm>
            <a:prstGeom prst="rect">
              <a:avLst/>
            </a:prstGeom>
            <a:noFill/>
          </p:spPr>
          <p:txBody>
            <a:bodyPr wrap="none" rtlCol="0">
              <a:spAutoFit/>
            </a:bodyPr>
            <a:lstStyle/>
            <a:p>
              <a:r>
                <a:rPr lang="en-US" dirty="0" smtClean="0">
                  <a:solidFill>
                    <a:schemeClr val="bg1">
                      <a:lumMod val="95000"/>
                    </a:schemeClr>
                  </a:solidFill>
                </a:rPr>
                <a:t>vampire</a:t>
              </a:r>
              <a:endParaRPr lang="en-US" dirty="0">
                <a:solidFill>
                  <a:schemeClr val="bg1">
                    <a:lumMod val="95000"/>
                  </a:schemeClr>
                </a:solidFill>
              </a:endParaRPr>
            </a:p>
          </p:txBody>
        </p:sp>
      </p:grpSp>
      <p:sp>
        <p:nvSpPr>
          <p:cNvPr id="2" name="Title 1"/>
          <p:cNvSpPr>
            <a:spLocks noGrp="1"/>
          </p:cNvSpPr>
          <p:nvPr>
            <p:ph type="title"/>
          </p:nvPr>
        </p:nvSpPr>
        <p:spPr/>
        <p:txBody>
          <a:bodyPr/>
          <a:lstStyle/>
          <a:p>
            <a:r>
              <a:rPr lang="en-US" dirty="0" smtClean="0"/>
              <a:t>Big ‘</a:t>
            </a:r>
            <a:r>
              <a:rPr lang="en-US" dirty="0" err="1" smtClean="0"/>
              <a:t>ol</a:t>
            </a:r>
            <a:r>
              <a:rPr lang="en-US" dirty="0" smtClean="0"/>
              <a:t> Bucket of Words</a:t>
            </a:r>
            <a:endParaRPr lang="en-US" dirty="0"/>
          </a:p>
        </p:txBody>
      </p:sp>
      <p:pic>
        <p:nvPicPr>
          <p:cNvPr id="1026" name="Picture 2" descr="http://images.all-free-download.com/images/graphicthumb/old_factory_clip_art_22746.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461" y="4099525"/>
            <a:ext cx="53625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2784" y="5789887"/>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51353" y="4506244"/>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7067" y="4756746"/>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21726" y="6249148"/>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7092" y="5605882"/>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66555" y="5977021"/>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68989" y="5167918"/>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04863" y="5881923"/>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1643" y="5478224"/>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1769" y="6086442"/>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2046" y="5681615"/>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50072" y="5167919"/>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ixabay.com/static/uploads/photo/2014/09/21/21/56/repentant-455633_960_7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9962487" y="2990580"/>
            <a:ext cx="2426801" cy="24268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00726" y="6065143"/>
            <a:ext cx="3482043" cy="584775"/>
          </a:xfrm>
          <a:prstGeom prst="rect">
            <a:avLst/>
          </a:prstGeom>
          <a:noFill/>
        </p:spPr>
        <p:txBody>
          <a:bodyPr wrap="none" rtlCol="0">
            <a:spAutoFit/>
          </a:bodyPr>
          <a:lstStyle/>
          <a:p>
            <a:r>
              <a:rPr lang="en-US" sz="3200" dirty="0" smtClean="0">
                <a:solidFill>
                  <a:srgbClr val="3D3825"/>
                </a:solidFill>
                <a:latin typeface="Candara" panose="020E0502030303020204" pitchFamily="34" charset="0"/>
              </a:rPr>
              <a:t>Document Factory </a:t>
            </a:r>
            <a:endParaRPr lang="en-US" sz="3200" dirty="0">
              <a:solidFill>
                <a:srgbClr val="3D3825"/>
              </a:solidFill>
              <a:latin typeface="Candara" panose="020E0502030303020204" pitchFamily="34" charset="0"/>
            </a:endParaRPr>
          </a:p>
        </p:txBody>
      </p:sp>
      <p:grpSp>
        <p:nvGrpSpPr>
          <p:cNvPr id="3" name="Group 2"/>
          <p:cNvGrpSpPr/>
          <p:nvPr/>
        </p:nvGrpSpPr>
        <p:grpSpPr>
          <a:xfrm>
            <a:off x="5639954" y="3679939"/>
            <a:ext cx="2391763" cy="1804023"/>
            <a:chOff x="5639954" y="3679939"/>
            <a:chExt cx="2391763" cy="1804023"/>
          </a:xfrm>
        </p:grpSpPr>
        <p:pic>
          <p:nvPicPr>
            <p:cNvPr id="1040" name="Picture 16" descr="https://upload.wikimedia.org/wikipedia/commons/thumb/b/b1/Convoyeur-courroie-crantee.png/614px-Convoyeur-courroie-crantee.png"/>
            <p:cNvPicPr>
              <a:picLocks noChangeAspect="1" noChangeArrowheads="1"/>
            </p:cNvPicPr>
            <p:nvPr/>
          </p:nvPicPr>
          <p:blipFill>
            <a:blip r:embed="rId7" cstate="print">
              <a:clrChange>
                <a:clrFrom>
                  <a:srgbClr val="A2D4F6"/>
                </a:clrFrom>
                <a:clrTo>
                  <a:srgbClr val="A2D4F6">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rot="20947470">
              <a:off x="5639954" y="4106108"/>
              <a:ext cx="1762505" cy="137785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9215" y="3679939"/>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Open Book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9643" y="3871096"/>
              <a:ext cx="832074" cy="9185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a:off x="6027376" y="1818049"/>
            <a:ext cx="2004341" cy="1713404"/>
            <a:chOff x="3028913" y="2792840"/>
            <a:chExt cx="2004341" cy="1713404"/>
          </a:xfrm>
        </p:grpSpPr>
        <p:pic>
          <p:nvPicPr>
            <p:cNvPr id="44" name="Picture 14" descr="https://pixabay.com/static/uploads/photo/2012/04/01/12/27/miner-23167_960_720.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3028913" y="2937629"/>
              <a:ext cx="2004341" cy="156861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3099957" y="2792840"/>
              <a:ext cx="750526" cy="369332"/>
            </a:xfrm>
            <a:prstGeom prst="rect">
              <a:avLst/>
            </a:prstGeom>
            <a:noFill/>
          </p:spPr>
          <p:txBody>
            <a:bodyPr wrap="square" rtlCol="0">
              <a:spAutoFit/>
            </a:bodyPr>
            <a:lstStyle/>
            <a:p>
              <a:r>
                <a:rPr lang="en-US" dirty="0" smtClean="0">
                  <a:solidFill>
                    <a:schemeClr val="bg2">
                      <a:lumMod val="10000"/>
                    </a:schemeClr>
                  </a:solidFill>
                </a:rPr>
                <a:t>whale</a:t>
              </a:r>
              <a:endParaRPr lang="en-US" dirty="0">
                <a:solidFill>
                  <a:schemeClr val="bg2">
                    <a:lumMod val="10000"/>
                  </a:schemeClr>
                </a:solidFill>
              </a:endParaRPr>
            </a:p>
          </p:txBody>
        </p:sp>
        <p:sp>
          <p:nvSpPr>
            <p:cNvPr id="46" name="TextBox 45"/>
            <p:cNvSpPr txBox="1"/>
            <p:nvPr/>
          </p:nvSpPr>
          <p:spPr>
            <a:xfrm>
              <a:off x="3099178" y="3040650"/>
              <a:ext cx="947695" cy="369332"/>
            </a:xfrm>
            <a:prstGeom prst="rect">
              <a:avLst/>
            </a:prstGeom>
            <a:noFill/>
          </p:spPr>
          <p:txBody>
            <a:bodyPr wrap="none" rtlCol="0">
              <a:spAutoFit/>
            </a:bodyPr>
            <a:lstStyle/>
            <a:p>
              <a:r>
                <a:rPr lang="en-US" dirty="0" smtClean="0">
                  <a:solidFill>
                    <a:schemeClr val="bg2">
                      <a:lumMod val="10000"/>
                    </a:schemeClr>
                  </a:solidFill>
                </a:rPr>
                <a:t>vampire</a:t>
              </a:r>
              <a:endParaRPr lang="en-US" dirty="0">
                <a:solidFill>
                  <a:schemeClr val="bg2">
                    <a:lumMod val="10000"/>
                  </a:schemeClr>
                </a:solidFill>
              </a:endParaRPr>
            </a:p>
          </p:txBody>
        </p:sp>
        <p:sp>
          <p:nvSpPr>
            <p:cNvPr id="47" name="Rectangle 46"/>
            <p:cNvSpPr/>
            <p:nvPr/>
          </p:nvSpPr>
          <p:spPr>
            <a:xfrm>
              <a:off x="3107031" y="3325648"/>
              <a:ext cx="692818" cy="369332"/>
            </a:xfrm>
            <a:prstGeom prst="rect">
              <a:avLst/>
            </a:prstGeom>
          </p:spPr>
          <p:txBody>
            <a:bodyPr wrap="none">
              <a:spAutoFit/>
            </a:bodyPr>
            <a:lstStyle/>
            <a:p>
              <a:r>
                <a:rPr lang="en-US" dirty="0" smtClean="0">
                  <a:solidFill>
                    <a:schemeClr val="bg2">
                      <a:lumMod val="10000"/>
                    </a:schemeClr>
                  </a:solidFill>
                </a:rPr>
                <a:t>squid</a:t>
              </a:r>
              <a:endParaRPr lang="en-US" dirty="0">
                <a:solidFill>
                  <a:schemeClr val="bg2">
                    <a:lumMod val="10000"/>
                  </a:schemeClr>
                </a:solidFill>
              </a:endParaRPr>
            </a:p>
          </p:txBody>
        </p:sp>
      </p:grpSp>
    </p:spTree>
    <p:extLst>
      <p:ext uri="{BB962C8B-B14F-4D97-AF65-F5344CB8AC3E}">
        <p14:creationId xmlns:p14="http://schemas.microsoft.com/office/powerpoint/2010/main" val="78505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loud Callout 97"/>
          <p:cNvSpPr/>
          <p:nvPr/>
        </p:nvSpPr>
        <p:spPr>
          <a:xfrm>
            <a:off x="8320900" y="1150079"/>
            <a:ext cx="2787883" cy="1550819"/>
          </a:xfrm>
          <a:prstGeom prst="cloudCallout">
            <a:avLst>
              <a:gd name="adj1" fmla="val 48933"/>
              <a:gd name="adj2" fmla="val 81984"/>
            </a:avLst>
          </a:prstGeom>
          <a:noFill/>
          <a:ln w="57150">
            <a:solidFill>
              <a:srgbClr val="3D3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3D3825"/>
                </a:solidFill>
                <a:latin typeface="MV Boli" panose="02000500030200090000" pitchFamily="2" charset="0"/>
                <a:cs typeface="MV Boli" panose="02000500030200090000" pitchFamily="2" charset="0"/>
              </a:rPr>
              <a:t>What’s going on here?</a:t>
            </a:r>
            <a:endParaRPr lang="en-US" sz="2000" dirty="0">
              <a:solidFill>
                <a:srgbClr val="3D3825"/>
              </a:solidFill>
              <a:latin typeface="MV Boli" panose="02000500030200090000" pitchFamily="2" charset="0"/>
              <a:cs typeface="MV Boli" panose="02000500030200090000" pitchFamily="2" charset="0"/>
            </a:endParaRPr>
          </a:p>
        </p:txBody>
      </p:sp>
      <p:sp>
        <p:nvSpPr>
          <p:cNvPr id="21" name="Cloud 20"/>
          <p:cNvSpPr/>
          <p:nvPr/>
        </p:nvSpPr>
        <p:spPr>
          <a:xfrm>
            <a:off x="-8352" y="1269402"/>
            <a:ext cx="9190498" cy="4651282"/>
          </a:xfrm>
          <a:prstGeom prst="cloud">
            <a:avLst/>
          </a:prstGeom>
          <a:solidFill>
            <a:srgbClr val="BDAF91"/>
          </a:solidFill>
          <a:ln w="57150">
            <a:solidFill>
              <a:srgbClr val="3D3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3D3825"/>
              </a:solidFill>
              <a:latin typeface="MV Boli" panose="02000500030200090000" pitchFamily="2" charset="0"/>
              <a:cs typeface="MV Boli" panose="02000500030200090000" pitchFamily="2" charset="0"/>
            </a:endParaRPr>
          </a:p>
        </p:txBody>
      </p:sp>
      <p:grpSp>
        <p:nvGrpSpPr>
          <p:cNvPr id="22" name="Group 21"/>
          <p:cNvGrpSpPr/>
          <p:nvPr/>
        </p:nvGrpSpPr>
        <p:grpSpPr>
          <a:xfrm>
            <a:off x="885783" y="3062985"/>
            <a:ext cx="1918254" cy="1779117"/>
            <a:chOff x="4856798" y="2796274"/>
            <a:chExt cx="1918254" cy="1779117"/>
          </a:xfrm>
        </p:grpSpPr>
        <p:grpSp>
          <p:nvGrpSpPr>
            <p:cNvPr id="18" name="Group 17"/>
            <p:cNvGrpSpPr/>
            <p:nvPr/>
          </p:nvGrpSpPr>
          <p:grpSpPr>
            <a:xfrm>
              <a:off x="4856798" y="3143762"/>
              <a:ext cx="1918254" cy="1431629"/>
              <a:chOff x="3250374" y="2667896"/>
              <a:chExt cx="1918254" cy="1431629"/>
            </a:xfrm>
          </p:grpSpPr>
          <p:pic>
            <p:nvPicPr>
              <p:cNvPr id="1034" name="Picture 10" descr="http://www.clipartbest.com/cliparts/ncX/eyX/ncXeyXBcB.png"/>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30878"/>
              <a:stretch/>
            </p:blipFill>
            <p:spPr bwMode="auto">
              <a:xfrm>
                <a:off x="3250374" y="2667896"/>
                <a:ext cx="1918254" cy="1431629"/>
              </a:xfrm>
              <a:prstGeom prst="rect">
                <a:avLst/>
              </a:prstGeom>
              <a:noFill/>
              <a:extLst>
                <a:ext uri="{909E8E84-426E-40DD-AFC4-6F175D3DCCD1}">
                  <a14:hiddenFill xmlns:a14="http://schemas.microsoft.com/office/drawing/2010/main">
                    <a:solidFill>
                      <a:srgbClr val="FFFFFF"/>
                    </a:solidFill>
                  </a14:hiddenFill>
                </a:ext>
              </a:extLst>
            </p:spPr>
          </p:pic>
          <p:sp>
            <p:nvSpPr>
              <p:cNvPr id="17" name="Snip Diagonal Corner Rectangle 16"/>
              <p:cNvSpPr/>
              <p:nvPr/>
            </p:nvSpPr>
            <p:spPr>
              <a:xfrm>
                <a:off x="3661846" y="3235796"/>
                <a:ext cx="605689" cy="514197"/>
              </a:xfrm>
              <a:prstGeom prst="snip2DiagRect">
                <a:avLst>
                  <a:gd name="adj1" fmla="val 14612"/>
                  <a:gd name="adj2" fmla="val 41211"/>
                </a:avLst>
              </a:prstGeom>
              <a:solidFill>
                <a:srgbClr val="3C2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rot="1640726">
              <a:off x="5549717" y="3026645"/>
              <a:ext cx="750526" cy="369332"/>
            </a:xfrm>
            <a:prstGeom prst="rect">
              <a:avLst/>
            </a:prstGeom>
            <a:noFill/>
          </p:spPr>
          <p:txBody>
            <a:bodyPr wrap="square" rtlCol="0">
              <a:spAutoFit/>
            </a:bodyPr>
            <a:lstStyle/>
            <a:p>
              <a:r>
                <a:rPr lang="en-US" dirty="0" smtClean="0">
                  <a:solidFill>
                    <a:schemeClr val="bg1">
                      <a:lumMod val="95000"/>
                    </a:schemeClr>
                  </a:solidFill>
                </a:rPr>
                <a:t>whale</a:t>
              </a:r>
              <a:endParaRPr lang="en-US" dirty="0">
                <a:solidFill>
                  <a:schemeClr val="bg1">
                    <a:lumMod val="95000"/>
                  </a:schemeClr>
                </a:solidFill>
              </a:endParaRPr>
            </a:p>
          </p:txBody>
        </p:sp>
        <p:sp>
          <p:nvSpPr>
            <p:cNvPr id="25" name="TextBox 24"/>
            <p:cNvSpPr txBox="1"/>
            <p:nvPr/>
          </p:nvSpPr>
          <p:spPr>
            <a:xfrm rot="13851620">
              <a:off x="5205308" y="3083083"/>
              <a:ext cx="942950" cy="369332"/>
            </a:xfrm>
            <a:prstGeom prst="rect">
              <a:avLst/>
            </a:prstGeom>
            <a:noFill/>
          </p:spPr>
          <p:txBody>
            <a:bodyPr wrap="none" rtlCol="0">
              <a:spAutoFit/>
            </a:bodyPr>
            <a:lstStyle/>
            <a:p>
              <a:r>
                <a:rPr lang="en-US" dirty="0" err="1" smtClean="0">
                  <a:solidFill>
                    <a:schemeClr val="bg1">
                      <a:lumMod val="95000"/>
                    </a:schemeClr>
                  </a:solidFill>
                </a:rPr>
                <a:t>perance</a:t>
              </a:r>
              <a:endParaRPr lang="en-US" dirty="0">
                <a:solidFill>
                  <a:schemeClr val="bg1">
                    <a:lumMod val="95000"/>
                  </a:schemeClr>
                </a:solidFill>
              </a:endParaRPr>
            </a:p>
          </p:txBody>
        </p:sp>
        <p:sp>
          <p:nvSpPr>
            <p:cNvPr id="26" name="TextBox 25"/>
            <p:cNvSpPr txBox="1"/>
            <p:nvPr/>
          </p:nvSpPr>
          <p:spPr>
            <a:xfrm rot="549941">
              <a:off x="4954483" y="3006789"/>
              <a:ext cx="774571" cy="369332"/>
            </a:xfrm>
            <a:prstGeom prst="rect">
              <a:avLst/>
            </a:prstGeom>
            <a:noFill/>
          </p:spPr>
          <p:txBody>
            <a:bodyPr wrap="none" rtlCol="0">
              <a:spAutoFit/>
            </a:bodyPr>
            <a:lstStyle/>
            <a:p>
              <a:r>
                <a:rPr lang="en-US" dirty="0" smtClean="0">
                  <a:solidFill>
                    <a:schemeClr val="bg1">
                      <a:lumMod val="95000"/>
                    </a:schemeClr>
                  </a:solidFill>
                </a:rPr>
                <a:t>sailing</a:t>
              </a:r>
              <a:endParaRPr lang="en-US" dirty="0">
                <a:solidFill>
                  <a:schemeClr val="bg1">
                    <a:lumMod val="95000"/>
                  </a:schemeClr>
                </a:solidFill>
              </a:endParaRPr>
            </a:p>
          </p:txBody>
        </p:sp>
        <p:sp>
          <p:nvSpPr>
            <p:cNvPr id="20" name="Rectangle 19"/>
            <p:cNvSpPr/>
            <p:nvPr/>
          </p:nvSpPr>
          <p:spPr>
            <a:xfrm rot="984893">
              <a:off x="5033171" y="3161947"/>
              <a:ext cx="692818" cy="369332"/>
            </a:xfrm>
            <a:prstGeom prst="rect">
              <a:avLst/>
            </a:prstGeom>
          </p:spPr>
          <p:txBody>
            <a:bodyPr wrap="none">
              <a:spAutoFit/>
            </a:bodyPr>
            <a:lstStyle/>
            <a:p>
              <a:r>
                <a:rPr lang="en-US" dirty="0" smtClean="0">
                  <a:solidFill>
                    <a:schemeClr val="bg1">
                      <a:lumMod val="95000"/>
                    </a:schemeClr>
                  </a:solidFill>
                </a:rPr>
                <a:t>squid</a:t>
              </a:r>
              <a:endParaRPr lang="en-US" dirty="0">
                <a:solidFill>
                  <a:schemeClr val="bg1">
                    <a:lumMod val="95000"/>
                  </a:schemeClr>
                </a:solidFill>
              </a:endParaRPr>
            </a:p>
          </p:txBody>
        </p:sp>
        <p:sp>
          <p:nvSpPr>
            <p:cNvPr id="28" name="TextBox 27"/>
            <p:cNvSpPr txBox="1"/>
            <p:nvPr/>
          </p:nvSpPr>
          <p:spPr>
            <a:xfrm rot="19719771">
              <a:off x="5782592" y="3141616"/>
              <a:ext cx="947695" cy="369332"/>
            </a:xfrm>
            <a:prstGeom prst="rect">
              <a:avLst/>
            </a:prstGeom>
            <a:noFill/>
          </p:spPr>
          <p:txBody>
            <a:bodyPr wrap="none" rtlCol="0">
              <a:spAutoFit/>
            </a:bodyPr>
            <a:lstStyle/>
            <a:p>
              <a:r>
                <a:rPr lang="en-US" dirty="0" smtClean="0">
                  <a:solidFill>
                    <a:schemeClr val="bg1">
                      <a:lumMod val="95000"/>
                    </a:schemeClr>
                  </a:solidFill>
                </a:rPr>
                <a:t>vampire</a:t>
              </a:r>
              <a:endParaRPr lang="en-US" dirty="0">
                <a:solidFill>
                  <a:schemeClr val="bg1">
                    <a:lumMod val="95000"/>
                  </a:schemeClr>
                </a:solidFill>
              </a:endParaRPr>
            </a:p>
          </p:txBody>
        </p:sp>
      </p:grpSp>
      <p:sp>
        <p:nvSpPr>
          <p:cNvPr id="2" name="Title 1"/>
          <p:cNvSpPr>
            <a:spLocks noGrp="1"/>
          </p:cNvSpPr>
          <p:nvPr>
            <p:ph type="title"/>
          </p:nvPr>
        </p:nvSpPr>
        <p:spPr/>
        <p:txBody>
          <a:bodyPr/>
          <a:lstStyle/>
          <a:p>
            <a:r>
              <a:rPr lang="en-US" dirty="0" smtClean="0"/>
              <a:t>Buckets of Words</a:t>
            </a:r>
            <a:endParaRPr lang="en-US" dirty="0"/>
          </a:p>
        </p:txBody>
      </p:sp>
      <p:pic>
        <p:nvPicPr>
          <p:cNvPr id="1028"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82784" y="5789887"/>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1353" y="4506244"/>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7067" y="4756746"/>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21726" y="6249148"/>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7092" y="5605882"/>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66555" y="5977021"/>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8989" y="5167918"/>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4863" y="5881923"/>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1643" y="5478224"/>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1769" y="6086442"/>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2046" y="5681615"/>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0072" y="5167919"/>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ixabay.com/static/uploads/photo/2014/09/21/21/56/repentant-455633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962487" y="2990580"/>
            <a:ext cx="2426801" cy="24268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00726" y="6065143"/>
            <a:ext cx="3482043" cy="584775"/>
          </a:xfrm>
          <a:prstGeom prst="rect">
            <a:avLst/>
          </a:prstGeom>
          <a:noFill/>
        </p:spPr>
        <p:txBody>
          <a:bodyPr wrap="none" rtlCol="0">
            <a:spAutoFit/>
          </a:bodyPr>
          <a:lstStyle/>
          <a:p>
            <a:r>
              <a:rPr lang="en-US" sz="3200" dirty="0" smtClean="0">
                <a:solidFill>
                  <a:srgbClr val="3D3825"/>
                </a:solidFill>
                <a:latin typeface="Candara" panose="020E0502030303020204" pitchFamily="34" charset="0"/>
              </a:rPr>
              <a:t>Document Factory </a:t>
            </a:r>
            <a:endParaRPr lang="en-US" sz="3200" dirty="0">
              <a:solidFill>
                <a:srgbClr val="3D3825"/>
              </a:solidFill>
              <a:latin typeface="Candara" panose="020E0502030303020204" pitchFamily="34" charset="0"/>
            </a:endParaRPr>
          </a:p>
        </p:txBody>
      </p:sp>
      <p:grpSp>
        <p:nvGrpSpPr>
          <p:cNvPr id="3" name="Group 2"/>
          <p:cNvGrpSpPr/>
          <p:nvPr/>
        </p:nvGrpSpPr>
        <p:grpSpPr>
          <a:xfrm>
            <a:off x="5639954" y="3679939"/>
            <a:ext cx="2391763" cy="1804023"/>
            <a:chOff x="5639954" y="3679939"/>
            <a:chExt cx="2391763" cy="1804023"/>
          </a:xfrm>
        </p:grpSpPr>
        <p:pic>
          <p:nvPicPr>
            <p:cNvPr id="1040" name="Picture 16" descr="https://upload.wikimedia.org/wikipedia/commons/thumb/b/b1/Convoyeur-courroie-crantee.png/614px-Convoyeur-courroie-crantee.png"/>
            <p:cNvPicPr>
              <a:picLocks noChangeAspect="1" noChangeArrowheads="1"/>
            </p:cNvPicPr>
            <p:nvPr/>
          </p:nvPicPr>
          <p:blipFill>
            <a:blip r:embed="rId6" cstate="print">
              <a:clrChange>
                <a:clrFrom>
                  <a:srgbClr val="A2D4F6"/>
                </a:clrFrom>
                <a:clrTo>
                  <a:srgbClr val="A2D4F6">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rot="20947470">
              <a:off x="5639954" y="4106108"/>
              <a:ext cx="1762505" cy="137785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9215" y="3679939"/>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9643" y="3871096"/>
              <a:ext cx="832074" cy="9185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a:off x="2179148" y="1673868"/>
            <a:ext cx="1918254" cy="1779117"/>
            <a:chOff x="4856798" y="2796274"/>
            <a:chExt cx="1918254" cy="1779117"/>
          </a:xfrm>
        </p:grpSpPr>
        <p:grpSp>
          <p:nvGrpSpPr>
            <p:cNvPr id="41" name="Group 40"/>
            <p:cNvGrpSpPr/>
            <p:nvPr/>
          </p:nvGrpSpPr>
          <p:grpSpPr>
            <a:xfrm>
              <a:off x="4856798" y="3143762"/>
              <a:ext cx="1918254" cy="1431629"/>
              <a:chOff x="3250374" y="2667896"/>
              <a:chExt cx="1918254" cy="1431629"/>
            </a:xfrm>
          </p:grpSpPr>
          <p:pic>
            <p:nvPicPr>
              <p:cNvPr id="47" name="Picture 10" descr="http://www.clipartbest.com/cliparts/ncX/eyX/ncXeyXBcB.png"/>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30878"/>
              <a:stretch/>
            </p:blipFill>
            <p:spPr bwMode="auto">
              <a:xfrm>
                <a:off x="3250374" y="2667896"/>
                <a:ext cx="1918254" cy="1431629"/>
              </a:xfrm>
              <a:prstGeom prst="rect">
                <a:avLst/>
              </a:prstGeom>
              <a:noFill/>
              <a:extLst>
                <a:ext uri="{909E8E84-426E-40DD-AFC4-6F175D3DCCD1}">
                  <a14:hiddenFill xmlns:a14="http://schemas.microsoft.com/office/drawing/2010/main">
                    <a:solidFill>
                      <a:srgbClr val="FFFFFF"/>
                    </a:solidFill>
                  </a14:hiddenFill>
                </a:ext>
              </a:extLst>
            </p:spPr>
          </p:pic>
          <p:sp>
            <p:nvSpPr>
              <p:cNvPr id="48" name="Snip Diagonal Corner Rectangle 47"/>
              <p:cNvSpPr/>
              <p:nvPr/>
            </p:nvSpPr>
            <p:spPr>
              <a:xfrm>
                <a:off x="3661846" y="3235796"/>
                <a:ext cx="605689" cy="514197"/>
              </a:xfrm>
              <a:prstGeom prst="snip2DiagRect">
                <a:avLst>
                  <a:gd name="adj1" fmla="val 14612"/>
                  <a:gd name="adj2" fmla="val 41211"/>
                </a:avLst>
              </a:prstGeom>
              <a:solidFill>
                <a:srgbClr val="3C2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rot="1640726">
              <a:off x="5549717" y="3026645"/>
              <a:ext cx="750526" cy="369332"/>
            </a:xfrm>
            <a:prstGeom prst="rect">
              <a:avLst/>
            </a:prstGeom>
            <a:noFill/>
          </p:spPr>
          <p:txBody>
            <a:bodyPr wrap="square" rtlCol="0">
              <a:spAutoFit/>
            </a:bodyPr>
            <a:lstStyle/>
            <a:p>
              <a:r>
                <a:rPr lang="en-US" dirty="0" smtClean="0">
                  <a:solidFill>
                    <a:schemeClr val="bg1">
                      <a:lumMod val="95000"/>
                    </a:schemeClr>
                  </a:solidFill>
                </a:rPr>
                <a:t>whale</a:t>
              </a:r>
              <a:endParaRPr lang="en-US" dirty="0">
                <a:solidFill>
                  <a:schemeClr val="bg1">
                    <a:lumMod val="95000"/>
                  </a:schemeClr>
                </a:solidFill>
              </a:endParaRPr>
            </a:p>
          </p:txBody>
        </p:sp>
        <p:sp>
          <p:nvSpPr>
            <p:cNvPr id="43" name="TextBox 42"/>
            <p:cNvSpPr txBox="1"/>
            <p:nvPr/>
          </p:nvSpPr>
          <p:spPr>
            <a:xfrm rot="13851620">
              <a:off x="5205308" y="3083083"/>
              <a:ext cx="942950" cy="369332"/>
            </a:xfrm>
            <a:prstGeom prst="rect">
              <a:avLst/>
            </a:prstGeom>
            <a:noFill/>
          </p:spPr>
          <p:txBody>
            <a:bodyPr wrap="none" rtlCol="0">
              <a:spAutoFit/>
            </a:bodyPr>
            <a:lstStyle/>
            <a:p>
              <a:r>
                <a:rPr lang="en-US" dirty="0" err="1" smtClean="0">
                  <a:solidFill>
                    <a:schemeClr val="bg1">
                      <a:lumMod val="95000"/>
                    </a:schemeClr>
                  </a:solidFill>
                </a:rPr>
                <a:t>perance</a:t>
              </a:r>
              <a:endParaRPr lang="en-US" dirty="0">
                <a:solidFill>
                  <a:schemeClr val="bg1">
                    <a:lumMod val="95000"/>
                  </a:schemeClr>
                </a:solidFill>
              </a:endParaRPr>
            </a:p>
          </p:txBody>
        </p:sp>
        <p:sp>
          <p:nvSpPr>
            <p:cNvPr id="44" name="TextBox 43"/>
            <p:cNvSpPr txBox="1"/>
            <p:nvPr/>
          </p:nvSpPr>
          <p:spPr>
            <a:xfrm rot="549941">
              <a:off x="4954483" y="3006789"/>
              <a:ext cx="774571" cy="369332"/>
            </a:xfrm>
            <a:prstGeom prst="rect">
              <a:avLst/>
            </a:prstGeom>
            <a:noFill/>
          </p:spPr>
          <p:txBody>
            <a:bodyPr wrap="none" rtlCol="0">
              <a:spAutoFit/>
            </a:bodyPr>
            <a:lstStyle/>
            <a:p>
              <a:r>
                <a:rPr lang="en-US" dirty="0" smtClean="0">
                  <a:solidFill>
                    <a:schemeClr val="bg1">
                      <a:lumMod val="95000"/>
                    </a:schemeClr>
                  </a:solidFill>
                </a:rPr>
                <a:t>sailing</a:t>
              </a:r>
              <a:endParaRPr lang="en-US" dirty="0">
                <a:solidFill>
                  <a:schemeClr val="bg1">
                    <a:lumMod val="95000"/>
                  </a:schemeClr>
                </a:solidFill>
              </a:endParaRPr>
            </a:p>
          </p:txBody>
        </p:sp>
        <p:sp>
          <p:nvSpPr>
            <p:cNvPr id="45" name="Rectangle 44"/>
            <p:cNvSpPr/>
            <p:nvPr/>
          </p:nvSpPr>
          <p:spPr>
            <a:xfrm rot="984893">
              <a:off x="5033171" y="3161947"/>
              <a:ext cx="692818" cy="369332"/>
            </a:xfrm>
            <a:prstGeom prst="rect">
              <a:avLst/>
            </a:prstGeom>
          </p:spPr>
          <p:txBody>
            <a:bodyPr wrap="none">
              <a:spAutoFit/>
            </a:bodyPr>
            <a:lstStyle/>
            <a:p>
              <a:r>
                <a:rPr lang="en-US" dirty="0" smtClean="0">
                  <a:solidFill>
                    <a:schemeClr val="bg1">
                      <a:lumMod val="95000"/>
                    </a:schemeClr>
                  </a:solidFill>
                </a:rPr>
                <a:t>squid</a:t>
              </a:r>
              <a:endParaRPr lang="en-US" dirty="0">
                <a:solidFill>
                  <a:schemeClr val="bg1">
                    <a:lumMod val="95000"/>
                  </a:schemeClr>
                </a:solidFill>
              </a:endParaRPr>
            </a:p>
          </p:txBody>
        </p:sp>
        <p:sp>
          <p:nvSpPr>
            <p:cNvPr id="46" name="TextBox 45"/>
            <p:cNvSpPr txBox="1"/>
            <p:nvPr/>
          </p:nvSpPr>
          <p:spPr>
            <a:xfrm rot="19719771">
              <a:off x="5782592" y="3141616"/>
              <a:ext cx="947695" cy="369332"/>
            </a:xfrm>
            <a:prstGeom prst="rect">
              <a:avLst/>
            </a:prstGeom>
            <a:noFill/>
          </p:spPr>
          <p:txBody>
            <a:bodyPr wrap="none" rtlCol="0">
              <a:spAutoFit/>
            </a:bodyPr>
            <a:lstStyle/>
            <a:p>
              <a:r>
                <a:rPr lang="en-US" dirty="0" smtClean="0">
                  <a:solidFill>
                    <a:schemeClr val="bg1">
                      <a:lumMod val="95000"/>
                    </a:schemeClr>
                  </a:solidFill>
                </a:rPr>
                <a:t>vampire</a:t>
              </a:r>
              <a:endParaRPr lang="en-US" dirty="0">
                <a:solidFill>
                  <a:schemeClr val="bg1">
                    <a:lumMod val="95000"/>
                  </a:schemeClr>
                </a:solidFill>
              </a:endParaRPr>
            </a:p>
          </p:txBody>
        </p:sp>
      </p:grpSp>
      <p:grpSp>
        <p:nvGrpSpPr>
          <p:cNvPr id="78" name="Group 77"/>
          <p:cNvGrpSpPr/>
          <p:nvPr/>
        </p:nvGrpSpPr>
        <p:grpSpPr>
          <a:xfrm>
            <a:off x="3407756" y="2941467"/>
            <a:ext cx="1918254" cy="1779117"/>
            <a:chOff x="4856798" y="2796274"/>
            <a:chExt cx="1918254" cy="1779117"/>
          </a:xfrm>
        </p:grpSpPr>
        <p:grpSp>
          <p:nvGrpSpPr>
            <p:cNvPr id="79" name="Group 78"/>
            <p:cNvGrpSpPr/>
            <p:nvPr/>
          </p:nvGrpSpPr>
          <p:grpSpPr>
            <a:xfrm>
              <a:off x="4856798" y="3143762"/>
              <a:ext cx="1918254" cy="1431629"/>
              <a:chOff x="3250374" y="2667896"/>
              <a:chExt cx="1918254" cy="1431629"/>
            </a:xfrm>
          </p:grpSpPr>
          <p:pic>
            <p:nvPicPr>
              <p:cNvPr id="85" name="Picture 10" descr="http://www.clipartbest.com/cliparts/ncX/eyX/ncXeyXBcB.png"/>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30878"/>
              <a:stretch/>
            </p:blipFill>
            <p:spPr bwMode="auto">
              <a:xfrm>
                <a:off x="3250374" y="2667896"/>
                <a:ext cx="1918254" cy="1431629"/>
              </a:xfrm>
              <a:prstGeom prst="rect">
                <a:avLst/>
              </a:prstGeom>
              <a:noFill/>
              <a:extLst>
                <a:ext uri="{909E8E84-426E-40DD-AFC4-6F175D3DCCD1}">
                  <a14:hiddenFill xmlns:a14="http://schemas.microsoft.com/office/drawing/2010/main">
                    <a:solidFill>
                      <a:srgbClr val="FFFFFF"/>
                    </a:solidFill>
                  </a14:hiddenFill>
                </a:ext>
              </a:extLst>
            </p:spPr>
          </p:pic>
          <p:sp>
            <p:nvSpPr>
              <p:cNvPr id="86" name="Snip Diagonal Corner Rectangle 85"/>
              <p:cNvSpPr/>
              <p:nvPr/>
            </p:nvSpPr>
            <p:spPr>
              <a:xfrm>
                <a:off x="3661846" y="3235796"/>
                <a:ext cx="605689" cy="514197"/>
              </a:xfrm>
              <a:prstGeom prst="snip2DiagRect">
                <a:avLst>
                  <a:gd name="adj1" fmla="val 14612"/>
                  <a:gd name="adj2" fmla="val 41211"/>
                </a:avLst>
              </a:prstGeom>
              <a:solidFill>
                <a:srgbClr val="3C2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p:cNvSpPr txBox="1"/>
            <p:nvPr/>
          </p:nvSpPr>
          <p:spPr>
            <a:xfrm rot="1640726">
              <a:off x="5549717" y="3026645"/>
              <a:ext cx="750526" cy="369332"/>
            </a:xfrm>
            <a:prstGeom prst="rect">
              <a:avLst/>
            </a:prstGeom>
            <a:noFill/>
          </p:spPr>
          <p:txBody>
            <a:bodyPr wrap="square" rtlCol="0">
              <a:spAutoFit/>
            </a:bodyPr>
            <a:lstStyle/>
            <a:p>
              <a:r>
                <a:rPr lang="en-US" dirty="0" smtClean="0">
                  <a:solidFill>
                    <a:schemeClr val="bg1">
                      <a:lumMod val="95000"/>
                    </a:schemeClr>
                  </a:solidFill>
                </a:rPr>
                <a:t>whale</a:t>
              </a:r>
              <a:endParaRPr lang="en-US" dirty="0">
                <a:solidFill>
                  <a:schemeClr val="bg1">
                    <a:lumMod val="95000"/>
                  </a:schemeClr>
                </a:solidFill>
              </a:endParaRPr>
            </a:p>
          </p:txBody>
        </p:sp>
        <p:sp>
          <p:nvSpPr>
            <p:cNvPr id="81" name="TextBox 80"/>
            <p:cNvSpPr txBox="1"/>
            <p:nvPr/>
          </p:nvSpPr>
          <p:spPr>
            <a:xfrm rot="13851620">
              <a:off x="5205308" y="3083083"/>
              <a:ext cx="942950" cy="369332"/>
            </a:xfrm>
            <a:prstGeom prst="rect">
              <a:avLst/>
            </a:prstGeom>
            <a:noFill/>
          </p:spPr>
          <p:txBody>
            <a:bodyPr wrap="none" rtlCol="0">
              <a:spAutoFit/>
            </a:bodyPr>
            <a:lstStyle/>
            <a:p>
              <a:r>
                <a:rPr lang="en-US" dirty="0" err="1" smtClean="0">
                  <a:solidFill>
                    <a:schemeClr val="bg1">
                      <a:lumMod val="95000"/>
                    </a:schemeClr>
                  </a:solidFill>
                </a:rPr>
                <a:t>perance</a:t>
              </a:r>
              <a:endParaRPr lang="en-US" dirty="0">
                <a:solidFill>
                  <a:schemeClr val="bg1">
                    <a:lumMod val="95000"/>
                  </a:schemeClr>
                </a:solidFill>
              </a:endParaRPr>
            </a:p>
          </p:txBody>
        </p:sp>
        <p:sp>
          <p:nvSpPr>
            <p:cNvPr id="82" name="TextBox 81"/>
            <p:cNvSpPr txBox="1"/>
            <p:nvPr/>
          </p:nvSpPr>
          <p:spPr>
            <a:xfrm rot="549941">
              <a:off x="4954483" y="3006789"/>
              <a:ext cx="774571" cy="369332"/>
            </a:xfrm>
            <a:prstGeom prst="rect">
              <a:avLst/>
            </a:prstGeom>
            <a:noFill/>
          </p:spPr>
          <p:txBody>
            <a:bodyPr wrap="none" rtlCol="0">
              <a:spAutoFit/>
            </a:bodyPr>
            <a:lstStyle/>
            <a:p>
              <a:r>
                <a:rPr lang="en-US" dirty="0" smtClean="0">
                  <a:solidFill>
                    <a:schemeClr val="bg1">
                      <a:lumMod val="95000"/>
                    </a:schemeClr>
                  </a:solidFill>
                </a:rPr>
                <a:t>sailing</a:t>
              </a:r>
              <a:endParaRPr lang="en-US" dirty="0">
                <a:solidFill>
                  <a:schemeClr val="bg1">
                    <a:lumMod val="95000"/>
                  </a:schemeClr>
                </a:solidFill>
              </a:endParaRPr>
            </a:p>
          </p:txBody>
        </p:sp>
        <p:sp>
          <p:nvSpPr>
            <p:cNvPr id="83" name="Rectangle 82"/>
            <p:cNvSpPr/>
            <p:nvPr/>
          </p:nvSpPr>
          <p:spPr>
            <a:xfrm rot="984893">
              <a:off x="5033171" y="3161947"/>
              <a:ext cx="692818" cy="369332"/>
            </a:xfrm>
            <a:prstGeom prst="rect">
              <a:avLst/>
            </a:prstGeom>
          </p:spPr>
          <p:txBody>
            <a:bodyPr wrap="none">
              <a:spAutoFit/>
            </a:bodyPr>
            <a:lstStyle/>
            <a:p>
              <a:r>
                <a:rPr lang="en-US" dirty="0" smtClean="0">
                  <a:solidFill>
                    <a:schemeClr val="bg1">
                      <a:lumMod val="95000"/>
                    </a:schemeClr>
                  </a:solidFill>
                </a:rPr>
                <a:t>squid</a:t>
              </a:r>
              <a:endParaRPr lang="en-US" dirty="0">
                <a:solidFill>
                  <a:schemeClr val="bg1">
                    <a:lumMod val="95000"/>
                  </a:schemeClr>
                </a:solidFill>
              </a:endParaRPr>
            </a:p>
          </p:txBody>
        </p:sp>
        <p:sp>
          <p:nvSpPr>
            <p:cNvPr id="84" name="TextBox 83"/>
            <p:cNvSpPr txBox="1"/>
            <p:nvPr/>
          </p:nvSpPr>
          <p:spPr>
            <a:xfrm rot="19719771">
              <a:off x="5782592" y="3141616"/>
              <a:ext cx="947695" cy="369332"/>
            </a:xfrm>
            <a:prstGeom prst="rect">
              <a:avLst/>
            </a:prstGeom>
            <a:noFill/>
          </p:spPr>
          <p:txBody>
            <a:bodyPr wrap="none" rtlCol="0">
              <a:spAutoFit/>
            </a:bodyPr>
            <a:lstStyle/>
            <a:p>
              <a:r>
                <a:rPr lang="en-US" dirty="0" smtClean="0">
                  <a:solidFill>
                    <a:schemeClr val="bg1">
                      <a:lumMod val="95000"/>
                    </a:schemeClr>
                  </a:solidFill>
                </a:rPr>
                <a:t>vampire</a:t>
              </a:r>
              <a:endParaRPr lang="en-US" dirty="0">
                <a:solidFill>
                  <a:schemeClr val="bg1">
                    <a:lumMod val="95000"/>
                  </a:schemeClr>
                </a:solidFill>
              </a:endParaRPr>
            </a:p>
          </p:txBody>
        </p:sp>
      </p:grpSp>
      <p:grpSp>
        <p:nvGrpSpPr>
          <p:cNvPr id="88" name="Group 87"/>
          <p:cNvGrpSpPr/>
          <p:nvPr/>
        </p:nvGrpSpPr>
        <p:grpSpPr>
          <a:xfrm>
            <a:off x="6027376" y="1818049"/>
            <a:ext cx="2004341" cy="1713404"/>
            <a:chOff x="3028913" y="2792840"/>
            <a:chExt cx="2004341" cy="1713404"/>
          </a:xfrm>
        </p:grpSpPr>
        <p:pic>
          <p:nvPicPr>
            <p:cNvPr id="94" name="Picture 14" descr="https://pixabay.com/static/uploads/photo/2012/04/01/12/27/miner-23167_960_720.png"/>
            <p:cNvPicPr>
              <a:picLocks noChangeAspect="1" noChangeArrowheads="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3028913" y="2937629"/>
              <a:ext cx="2004341" cy="1568615"/>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3099957" y="2792840"/>
              <a:ext cx="750526" cy="369332"/>
            </a:xfrm>
            <a:prstGeom prst="rect">
              <a:avLst/>
            </a:prstGeom>
            <a:noFill/>
          </p:spPr>
          <p:txBody>
            <a:bodyPr wrap="square" rtlCol="0">
              <a:spAutoFit/>
            </a:bodyPr>
            <a:lstStyle/>
            <a:p>
              <a:r>
                <a:rPr lang="en-US" dirty="0" smtClean="0">
                  <a:solidFill>
                    <a:schemeClr val="bg2">
                      <a:lumMod val="10000"/>
                    </a:schemeClr>
                  </a:solidFill>
                </a:rPr>
                <a:t>whale</a:t>
              </a:r>
              <a:endParaRPr lang="en-US" dirty="0">
                <a:solidFill>
                  <a:schemeClr val="bg2">
                    <a:lumMod val="10000"/>
                  </a:schemeClr>
                </a:solidFill>
              </a:endParaRPr>
            </a:p>
          </p:txBody>
        </p:sp>
        <p:sp>
          <p:nvSpPr>
            <p:cNvPr id="96" name="TextBox 95"/>
            <p:cNvSpPr txBox="1"/>
            <p:nvPr/>
          </p:nvSpPr>
          <p:spPr>
            <a:xfrm>
              <a:off x="3099178" y="3040650"/>
              <a:ext cx="947695" cy="369332"/>
            </a:xfrm>
            <a:prstGeom prst="rect">
              <a:avLst/>
            </a:prstGeom>
            <a:noFill/>
          </p:spPr>
          <p:txBody>
            <a:bodyPr wrap="none" rtlCol="0">
              <a:spAutoFit/>
            </a:bodyPr>
            <a:lstStyle/>
            <a:p>
              <a:r>
                <a:rPr lang="en-US" dirty="0" smtClean="0">
                  <a:solidFill>
                    <a:schemeClr val="bg2">
                      <a:lumMod val="10000"/>
                    </a:schemeClr>
                  </a:solidFill>
                </a:rPr>
                <a:t>vampire</a:t>
              </a:r>
              <a:endParaRPr lang="en-US" dirty="0">
                <a:solidFill>
                  <a:schemeClr val="bg2">
                    <a:lumMod val="10000"/>
                  </a:schemeClr>
                </a:solidFill>
              </a:endParaRPr>
            </a:p>
          </p:txBody>
        </p:sp>
        <p:sp>
          <p:nvSpPr>
            <p:cNvPr id="97" name="Rectangle 96"/>
            <p:cNvSpPr/>
            <p:nvPr/>
          </p:nvSpPr>
          <p:spPr>
            <a:xfrm>
              <a:off x="3107031" y="3325648"/>
              <a:ext cx="692818" cy="369332"/>
            </a:xfrm>
            <a:prstGeom prst="rect">
              <a:avLst/>
            </a:prstGeom>
          </p:spPr>
          <p:txBody>
            <a:bodyPr wrap="none">
              <a:spAutoFit/>
            </a:bodyPr>
            <a:lstStyle/>
            <a:p>
              <a:r>
                <a:rPr lang="en-US" dirty="0" smtClean="0">
                  <a:solidFill>
                    <a:schemeClr val="bg2">
                      <a:lumMod val="10000"/>
                    </a:schemeClr>
                  </a:solidFill>
                </a:rPr>
                <a:t>squid</a:t>
              </a:r>
              <a:endParaRPr lang="en-US" dirty="0">
                <a:solidFill>
                  <a:schemeClr val="bg2">
                    <a:lumMod val="10000"/>
                  </a:schemeClr>
                </a:solidFill>
              </a:endParaRPr>
            </a:p>
          </p:txBody>
        </p:sp>
      </p:grpSp>
      <p:pic>
        <p:nvPicPr>
          <p:cNvPr id="1026" name="Picture 2" descr="http://images.all-free-download.com/images/graphicthumb/old_factory_clip_art_22746.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461" y="4099525"/>
            <a:ext cx="53625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loud Callout 60"/>
          <p:cNvSpPr/>
          <p:nvPr/>
        </p:nvSpPr>
        <p:spPr>
          <a:xfrm>
            <a:off x="8320900" y="1150079"/>
            <a:ext cx="2787883" cy="1550819"/>
          </a:xfrm>
          <a:prstGeom prst="cloudCallout">
            <a:avLst>
              <a:gd name="adj1" fmla="val 48933"/>
              <a:gd name="adj2" fmla="val 81984"/>
            </a:avLst>
          </a:prstGeom>
          <a:noFill/>
          <a:ln w="57150">
            <a:solidFill>
              <a:srgbClr val="3D3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3D3825"/>
                </a:solidFill>
                <a:latin typeface="MV Boli" panose="02000500030200090000" pitchFamily="2" charset="0"/>
                <a:cs typeface="MV Boli" panose="02000500030200090000" pitchFamily="2" charset="0"/>
              </a:rPr>
              <a:t>What’s going on here?</a:t>
            </a:r>
            <a:endParaRPr lang="en-US" sz="2000" dirty="0">
              <a:solidFill>
                <a:srgbClr val="3D3825"/>
              </a:solidFill>
              <a:latin typeface="MV Boli" panose="02000500030200090000" pitchFamily="2" charset="0"/>
              <a:cs typeface="MV Boli" panose="02000500030200090000" pitchFamily="2" charset="0"/>
            </a:endParaRPr>
          </a:p>
        </p:txBody>
      </p:sp>
      <p:sp>
        <p:nvSpPr>
          <p:cNvPr id="21" name="Cloud 20"/>
          <p:cNvSpPr/>
          <p:nvPr/>
        </p:nvSpPr>
        <p:spPr>
          <a:xfrm>
            <a:off x="-8352" y="1269402"/>
            <a:ext cx="9190498" cy="4651282"/>
          </a:xfrm>
          <a:prstGeom prst="cloud">
            <a:avLst/>
          </a:prstGeom>
          <a:solidFill>
            <a:srgbClr val="BDAF91"/>
          </a:solidFill>
          <a:ln w="57150">
            <a:solidFill>
              <a:srgbClr val="3D3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3D3825"/>
              </a:solidFill>
              <a:latin typeface="MV Boli" panose="02000500030200090000" pitchFamily="2" charset="0"/>
              <a:cs typeface="MV Boli" panose="02000500030200090000" pitchFamily="2" charset="0"/>
            </a:endParaRPr>
          </a:p>
        </p:txBody>
      </p:sp>
      <p:grpSp>
        <p:nvGrpSpPr>
          <p:cNvPr id="22" name="Group 21"/>
          <p:cNvGrpSpPr/>
          <p:nvPr/>
        </p:nvGrpSpPr>
        <p:grpSpPr>
          <a:xfrm>
            <a:off x="885783" y="3062985"/>
            <a:ext cx="1918254" cy="1779117"/>
            <a:chOff x="4856798" y="2796274"/>
            <a:chExt cx="1918254" cy="1779117"/>
          </a:xfrm>
        </p:grpSpPr>
        <p:grpSp>
          <p:nvGrpSpPr>
            <p:cNvPr id="18" name="Group 17"/>
            <p:cNvGrpSpPr/>
            <p:nvPr/>
          </p:nvGrpSpPr>
          <p:grpSpPr>
            <a:xfrm>
              <a:off x="4856798" y="3143762"/>
              <a:ext cx="1918254" cy="1431629"/>
              <a:chOff x="3250374" y="2667896"/>
              <a:chExt cx="1918254" cy="1431629"/>
            </a:xfrm>
          </p:grpSpPr>
          <p:pic>
            <p:nvPicPr>
              <p:cNvPr id="1034" name="Picture 10" descr="http://www.clipartbest.com/cliparts/ncX/eyX/ncXeyXBcB.png"/>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30878"/>
              <a:stretch/>
            </p:blipFill>
            <p:spPr bwMode="auto">
              <a:xfrm>
                <a:off x="3250374" y="2667896"/>
                <a:ext cx="1918254" cy="1431629"/>
              </a:xfrm>
              <a:prstGeom prst="rect">
                <a:avLst/>
              </a:prstGeom>
              <a:noFill/>
              <a:extLst>
                <a:ext uri="{909E8E84-426E-40DD-AFC4-6F175D3DCCD1}">
                  <a14:hiddenFill xmlns:a14="http://schemas.microsoft.com/office/drawing/2010/main">
                    <a:solidFill>
                      <a:srgbClr val="FFFFFF"/>
                    </a:solidFill>
                  </a14:hiddenFill>
                </a:ext>
              </a:extLst>
            </p:spPr>
          </p:pic>
          <p:sp>
            <p:nvSpPr>
              <p:cNvPr id="17" name="Snip Diagonal Corner Rectangle 16"/>
              <p:cNvSpPr/>
              <p:nvPr/>
            </p:nvSpPr>
            <p:spPr>
              <a:xfrm>
                <a:off x="3661846" y="3235796"/>
                <a:ext cx="605689" cy="514197"/>
              </a:xfrm>
              <a:prstGeom prst="snip2DiagRect">
                <a:avLst>
                  <a:gd name="adj1" fmla="val 14612"/>
                  <a:gd name="adj2" fmla="val 41211"/>
                </a:avLst>
              </a:prstGeom>
              <a:solidFill>
                <a:srgbClr val="3C2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rot="1640726">
              <a:off x="5549717" y="3026645"/>
              <a:ext cx="750526" cy="369332"/>
            </a:xfrm>
            <a:prstGeom prst="rect">
              <a:avLst/>
            </a:prstGeom>
            <a:noFill/>
          </p:spPr>
          <p:txBody>
            <a:bodyPr wrap="square" rtlCol="0">
              <a:spAutoFit/>
            </a:bodyPr>
            <a:lstStyle/>
            <a:p>
              <a:r>
                <a:rPr lang="en-US" dirty="0" smtClean="0">
                  <a:solidFill>
                    <a:schemeClr val="bg1">
                      <a:lumMod val="95000"/>
                    </a:schemeClr>
                  </a:solidFill>
                </a:rPr>
                <a:t>whale</a:t>
              </a:r>
              <a:endParaRPr lang="en-US" dirty="0">
                <a:solidFill>
                  <a:schemeClr val="bg1">
                    <a:lumMod val="95000"/>
                  </a:schemeClr>
                </a:solidFill>
              </a:endParaRPr>
            </a:p>
          </p:txBody>
        </p:sp>
        <p:sp>
          <p:nvSpPr>
            <p:cNvPr id="25" name="TextBox 24"/>
            <p:cNvSpPr txBox="1"/>
            <p:nvPr/>
          </p:nvSpPr>
          <p:spPr>
            <a:xfrm rot="13851620">
              <a:off x="5205308" y="3083083"/>
              <a:ext cx="942950" cy="369332"/>
            </a:xfrm>
            <a:prstGeom prst="rect">
              <a:avLst/>
            </a:prstGeom>
            <a:noFill/>
          </p:spPr>
          <p:txBody>
            <a:bodyPr wrap="none" rtlCol="0">
              <a:spAutoFit/>
            </a:bodyPr>
            <a:lstStyle/>
            <a:p>
              <a:r>
                <a:rPr lang="en-US" dirty="0" err="1" smtClean="0">
                  <a:solidFill>
                    <a:schemeClr val="bg1">
                      <a:lumMod val="95000"/>
                    </a:schemeClr>
                  </a:solidFill>
                </a:rPr>
                <a:t>perance</a:t>
              </a:r>
              <a:endParaRPr lang="en-US" dirty="0">
                <a:solidFill>
                  <a:schemeClr val="bg1">
                    <a:lumMod val="95000"/>
                  </a:schemeClr>
                </a:solidFill>
              </a:endParaRPr>
            </a:p>
          </p:txBody>
        </p:sp>
        <p:sp>
          <p:nvSpPr>
            <p:cNvPr id="26" name="TextBox 25"/>
            <p:cNvSpPr txBox="1"/>
            <p:nvPr/>
          </p:nvSpPr>
          <p:spPr>
            <a:xfrm rot="549941">
              <a:off x="4954483" y="3006789"/>
              <a:ext cx="774571" cy="369332"/>
            </a:xfrm>
            <a:prstGeom prst="rect">
              <a:avLst/>
            </a:prstGeom>
            <a:noFill/>
          </p:spPr>
          <p:txBody>
            <a:bodyPr wrap="none" rtlCol="0">
              <a:spAutoFit/>
            </a:bodyPr>
            <a:lstStyle/>
            <a:p>
              <a:r>
                <a:rPr lang="en-US" dirty="0" smtClean="0">
                  <a:solidFill>
                    <a:schemeClr val="bg1">
                      <a:lumMod val="95000"/>
                    </a:schemeClr>
                  </a:solidFill>
                </a:rPr>
                <a:t>sailing</a:t>
              </a:r>
              <a:endParaRPr lang="en-US" dirty="0">
                <a:solidFill>
                  <a:schemeClr val="bg1">
                    <a:lumMod val="95000"/>
                  </a:schemeClr>
                </a:solidFill>
              </a:endParaRPr>
            </a:p>
          </p:txBody>
        </p:sp>
        <p:sp>
          <p:nvSpPr>
            <p:cNvPr id="20" name="Rectangle 19"/>
            <p:cNvSpPr/>
            <p:nvPr/>
          </p:nvSpPr>
          <p:spPr>
            <a:xfrm rot="984893">
              <a:off x="5033171" y="3161947"/>
              <a:ext cx="692818" cy="369332"/>
            </a:xfrm>
            <a:prstGeom prst="rect">
              <a:avLst/>
            </a:prstGeom>
          </p:spPr>
          <p:txBody>
            <a:bodyPr wrap="none">
              <a:spAutoFit/>
            </a:bodyPr>
            <a:lstStyle/>
            <a:p>
              <a:r>
                <a:rPr lang="en-US" dirty="0" smtClean="0">
                  <a:solidFill>
                    <a:schemeClr val="bg1">
                      <a:lumMod val="95000"/>
                    </a:schemeClr>
                  </a:solidFill>
                </a:rPr>
                <a:t>squid</a:t>
              </a:r>
              <a:endParaRPr lang="en-US" dirty="0">
                <a:solidFill>
                  <a:schemeClr val="bg1">
                    <a:lumMod val="95000"/>
                  </a:schemeClr>
                </a:solidFill>
              </a:endParaRPr>
            </a:p>
          </p:txBody>
        </p:sp>
        <p:sp>
          <p:nvSpPr>
            <p:cNvPr id="28" name="TextBox 27"/>
            <p:cNvSpPr txBox="1"/>
            <p:nvPr/>
          </p:nvSpPr>
          <p:spPr>
            <a:xfrm rot="19719771">
              <a:off x="5782592" y="3141616"/>
              <a:ext cx="947695" cy="369332"/>
            </a:xfrm>
            <a:prstGeom prst="rect">
              <a:avLst/>
            </a:prstGeom>
            <a:noFill/>
          </p:spPr>
          <p:txBody>
            <a:bodyPr wrap="none" rtlCol="0">
              <a:spAutoFit/>
            </a:bodyPr>
            <a:lstStyle/>
            <a:p>
              <a:r>
                <a:rPr lang="en-US" dirty="0" smtClean="0">
                  <a:solidFill>
                    <a:schemeClr val="bg1">
                      <a:lumMod val="95000"/>
                    </a:schemeClr>
                  </a:solidFill>
                </a:rPr>
                <a:t>vampire</a:t>
              </a:r>
              <a:endParaRPr lang="en-US" dirty="0">
                <a:solidFill>
                  <a:schemeClr val="bg1">
                    <a:lumMod val="95000"/>
                  </a:schemeClr>
                </a:solidFill>
              </a:endParaRPr>
            </a:p>
          </p:txBody>
        </p:sp>
      </p:grpSp>
      <p:sp>
        <p:nvSpPr>
          <p:cNvPr id="2" name="Title 1"/>
          <p:cNvSpPr>
            <a:spLocks noGrp="1"/>
          </p:cNvSpPr>
          <p:nvPr>
            <p:ph type="title"/>
          </p:nvPr>
        </p:nvSpPr>
        <p:spPr/>
        <p:txBody>
          <a:bodyPr/>
          <a:lstStyle/>
          <a:p>
            <a:r>
              <a:rPr lang="en-US" dirty="0" smtClean="0"/>
              <a:t>Buckets of Buckets of Words</a:t>
            </a:r>
            <a:endParaRPr lang="en-US" dirty="0"/>
          </a:p>
        </p:txBody>
      </p:sp>
      <p:pic>
        <p:nvPicPr>
          <p:cNvPr id="1028"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82784" y="5789887"/>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1353" y="4506244"/>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7067" y="4756746"/>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21726" y="6249148"/>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7092" y="5605882"/>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66555" y="5977021"/>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8989" y="5167918"/>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4863" y="5881923"/>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1643" y="5478224"/>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1769" y="6086442"/>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2046" y="5681615"/>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0072" y="5167919"/>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ixabay.com/static/uploads/photo/2014/09/21/21/56/repentant-455633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962487" y="2990580"/>
            <a:ext cx="2426801" cy="24268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00726" y="6065143"/>
            <a:ext cx="3482043" cy="584775"/>
          </a:xfrm>
          <a:prstGeom prst="rect">
            <a:avLst/>
          </a:prstGeom>
          <a:noFill/>
        </p:spPr>
        <p:txBody>
          <a:bodyPr wrap="none" rtlCol="0">
            <a:spAutoFit/>
          </a:bodyPr>
          <a:lstStyle/>
          <a:p>
            <a:r>
              <a:rPr lang="en-US" sz="3200" dirty="0" smtClean="0">
                <a:solidFill>
                  <a:srgbClr val="3D3825"/>
                </a:solidFill>
                <a:latin typeface="Candara" panose="020E0502030303020204" pitchFamily="34" charset="0"/>
              </a:rPr>
              <a:t>Document Factory </a:t>
            </a:r>
            <a:endParaRPr lang="en-US" sz="3200" dirty="0">
              <a:solidFill>
                <a:srgbClr val="3D3825"/>
              </a:solidFill>
              <a:latin typeface="Candara" panose="020E0502030303020204" pitchFamily="34" charset="0"/>
            </a:endParaRPr>
          </a:p>
        </p:txBody>
      </p:sp>
      <p:grpSp>
        <p:nvGrpSpPr>
          <p:cNvPr id="27" name="Group 26"/>
          <p:cNvGrpSpPr/>
          <p:nvPr/>
        </p:nvGrpSpPr>
        <p:grpSpPr>
          <a:xfrm>
            <a:off x="5639954" y="3679939"/>
            <a:ext cx="2391763" cy="1804023"/>
            <a:chOff x="5639954" y="3679939"/>
            <a:chExt cx="2391763" cy="1804023"/>
          </a:xfrm>
        </p:grpSpPr>
        <p:pic>
          <p:nvPicPr>
            <p:cNvPr id="1040" name="Picture 16" descr="https://upload.wikimedia.org/wikipedia/commons/thumb/b/b1/Convoyeur-courroie-crantee.png/614px-Convoyeur-courroie-crantee.png"/>
            <p:cNvPicPr>
              <a:picLocks noChangeAspect="1" noChangeArrowheads="1"/>
            </p:cNvPicPr>
            <p:nvPr/>
          </p:nvPicPr>
          <p:blipFill>
            <a:blip r:embed="rId6" cstate="print">
              <a:clrChange>
                <a:clrFrom>
                  <a:srgbClr val="A2D4F6"/>
                </a:clrFrom>
                <a:clrTo>
                  <a:srgbClr val="A2D4F6">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rot="20947470">
              <a:off x="5639954" y="4106108"/>
              <a:ext cx="1762505" cy="137785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9215" y="3679939"/>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9643" y="3871096"/>
              <a:ext cx="832074" cy="9185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a:off x="2179148" y="1673868"/>
            <a:ext cx="1918254" cy="1779117"/>
            <a:chOff x="4856798" y="2796274"/>
            <a:chExt cx="1918254" cy="1779117"/>
          </a:xfrm>
        </p:grpSpPr>
        <p:grpSp>
          <p:nvGrpSpPr>
            <p:cNvPr id="41" name="Group 40"/>
            <p:cNvGrpSpPr/>
            <p:nvPr/>
          </p:nvGrpSpPr>
          <p:grpSpPr>
            <a:xfrm>
              <a:off x="4856798" y="3143762"/>
              <a:ext cx="1918254" cy="1431629"/>
              <a:chOff x="3250374" y="2667896"/>
              <a:chExt cx="1918254" cy="1431629"/>
            </a:xfrm>
          </p:grpSpPr>
          <p:pic>
            <p:nvPicPr>
              <p:cNvPr id="47" name="Picture 10" descr="http://www.clipartbest.com/cliparts/ncX/eyX/ncXeyXBcB.png"/>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30878"/>
              <a:stretch/>
            </p:blipFill>
            <p:spPr bwMode="auto">
              <a:xfrm>
                <a:off x="3250374" y="2667896"/>
                <a:ext cx="1918254" cy="1431629"/>
              </a:xfrm>
              <a:prstGeom prst="rect">
                <a:avLst/>
              </a:prstGeom>
              <a:noFill/>
              <a:extLst>
                <a:ext uri="{909E8E84-426E-40DD-AFC4-6F175D3DCCD1}">
                  <a14:hiddenFill xmlns:a14="http://schemas.microsoft.com/office/drawing/2010/main">
                    <a:solidFill>
                      <a:srgbClr val="FFFFFF"/>
                    </a:solidFill>
                  </a14:hiddenFill>
                </a:ext>
              </a:extLst>
            </p:spPr>
          </p:pic>
          <p:sp>
            <p:nvSpPr>
              <p:cNvPr id="48" name="Snip Diagonal Corner Rectangle 47"/>
              <p:cNvSpPr/>
              <p:nvPr/>
            </p:nvSpPr>
            <p:spPr>
              <a:xfrm>
                <a:off x="3661846" y="3235796"/>
                <a:ext cx="605689" cy="514197"/>
              </a:xfrm>
              <a:prstGeom prst="snip2DiagRect">
                <a:avLst>
                  <a:gd name="adj1" fmla="val 14612"/>
                  <a:gd name="adj2" fmla="val 41211"/>
                </a:avLst>
              </a:prstGeom>
              <a:solidFill>
                <a:srgbClr val="3C2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rot="1640726">
              <a:off x="5549717" y="3026645"/>
              <a:ext cx="750526" cy="369332"/>
            </a:xfrm>
            <a:prstGeom prst="rect">
              <a:avLst/>
            </a:prstGeom>
            <a:noFill/>
          </p:spPr>
          <p:txBody>
            <a:bodyPr wrap="square" rtlCol="0">
              <a:spAutoFit/>
            </a:bodyPr>
            <a:lstStyle/>
            <a:p>
              <a:r>
                <a:rPr lang="en-US" dirty="0" smtClean="0">
                  <a:solidFill>
                    <a:schemeClr val="bg1">
                      <a:lumMod val="95000"/>
                    </a:schemeClr>
                  </a:solidFill>
                </a:rPr>
                <a:t>whale</a:t>
              </a:r>
              <a:endParaRPr lang="en-US" dirty="0">
                <a:solidFill>
                  <a:schemeClr val="bg1">
                    <a:lumMod val="95000"/>
                  </a:schemeClr>
                </a:solidFill>
              </a:endParaRPr>
            </a:p>
          </p:txBody>
        </p:sp>
        <p:sp>
          <p:nvSpPr>
            <p:cNvPr id="43" name="TextBox 42"/>
            <p:cNvSpPr txBox="1"/>
            <p:nvPr/>
          </p:nvSpPr>
          <p:spPr>
            <a:xfrm rot="13851620">
              <a:off x="5205308" y="3083083"/>
              <a:ext cx="942950" cy="369332"/>
            </a:xfrm>
            <a:prstGeom prst="rect">
              <a:avLst/>
            </a:prstGeom>
            <a:noFill/>
          </p:spPr>
          <p:txBody>
            <a:bodyPr wrap="none" rtlCol="0">
              <a:spAutoFit/>
            </a:bodyPr>
            <a:lstStyle/>
            <a:p>
              <a:r>
                <a:rPr lang="en-US" dirty="0" err="1" smtClean="0">
                  <a:solidFill>
                    <a:schemeClr val="bg1">
                      <a:lumMod val="95000"/>
                    </a:schemeClr>
                  </a:solidFill>
                </a:rPr>
                <a:t>perance</a:t>
              </a:r>
              <a:endParaRPr lang="en-US" dirty="0">
                <a:solidFill>
                  <a:schemeClr val="bg1">
                    <a:lumMod val="95000"/>
                  </a:schemeClr>
                </a:solidFill>
              </a:endParaRPr>
            </a:p>
          </p:txBody>
        </p:sp>
        <p:sp>
          <p:nvSpPr>
            <p:cNvPr id="44" name="TextBox 43"/>
            <p:cNvSpPr txBox="1"/>
            <p:nvPr/>
          </p:nvSpPr>
          <p:spPr>
            <a:xfrm rot="549941">
              <a:off x="4954483" y="3006789"/>
              <a:ext cx="774571" cy="369332"/>
            </a:xfrm>
            <a:prstGeom prst="rect">
              <a:avLst/>
            </a:prstGeom>
            <a:noFill/>
          </p:spPr>
          <p:txBody>
            <a:bodyPr wrap="none" rtlCol="0">
              <a:spAutoFit/>
            </a:bodyPr>
            <a:lstStyle/>
            <a:p>
              <a:r>
                <a:rPr lang="en-US" dirty="0" smtClean="0">
                  <a:solidFill>
                    <a:schemeClr val="bg1">
                      <a:lumMod val="95000"/>
                    </a:schemeClr>
                  </a:solidFill>
                </a:rPr>
                <a:t>sailing</a:t>
              </a:r>
              <a:endParaRPr lang="en-US" dirty="0">
                <a:solidFill>
                  <a:schemeClr val="bg1">
                    <a:lumMod val="95000"/>
                  </a:schemeClr>
                </a:solidFill>
              </a:endParaRPr>
            </a:p>
          </p:txBody>
        </p:sp>
        <p:sp>
          <p:nvSpPr>
            <p:cNvPr id="45" name="Rectangle 44"/>
            <p:cNvSpPr/>
            <p:nvPr/>
          </p:nvSpPr>
          <p:spPr>
            <a:xfrm rot="984893">
              <a:off x="5033171" y="3161947"/>
              <a:ext cx="692818" cy="369332"/>
            </a:xfrm>
            <a:prstGeom prst="rect">
              <a:avLst/>
            </a:prstGeom>
          </p:spPr>
          <p:txBody>
            <a:bodyPr wrap="none">
              <a:spAutoFit/>
            </a:bodyPr>
            <a:lstStyle/>
            <a:p>
              <a:r>
                <a:rPr lang="en-US" dirty="0" smtClean="0">
                  <a:solidFill>
                    <a:schemeClr val="bg1">
                      <a:lumMod val="95000"/>
                    </a:schemeClr>
                  </a:solidFill>
                </a:rPr>
                <a:t>squid</a:t>
              </a:r>
              <a:endParaRPr lang="en-US" dirty="0">
                <a:solidFill>
                  <a:schemeClr val="bg1">
                    <a:lumMod val="95000"/>
                  </a:schemeClr>
                </a:solidFill>
              </a:endParaRPr>
            </a:p>
          </p:txBody>
        </p:sp>
        <p:sp>
          <p:nvSpPr>
            <p:cNvPr id="46" name="TextBox 45"/>
            <p:cNvSpPr txBox="1"/>
            <p:nvPr/>
          </p:nvSpPr>
          <p:spPr>
            <a:xfrm rot="19719771">
              <a:off x="5782592" y="3141616"/>
              <a:ext cx="947695" cy="369332"/>
            </a:xfrm>
            <a:prstGeom prst="rect">
              <a:avLst/>
            </a:prstGeom>
            <a:noFill/>
          </p:spPr>
          <p:txBody>
            <a:bodyPr wrap="none" rtlCol="0">
              <a:spAutoFit/>
            </a:bodyPr>
            <a:lstStyle/>
            <a:p>
              <a:r>
                <a:rPr lang="en-US" dirty="0" smtClean="0">
                  <a:solidFill>
                    <a:schemeClr val="bg1">
                      <a:lumMod val="95000"/>
                    </a:schemeClr>
                  </a:solidFill>
                </a:rPr>
                <a:t>vampire</a:t>
              </a:r>
              <a:endParaRPr lang="en-US" dirty="0">
                <a:solidFill>
                  <a:schemeClr val="bg1">
                    <a:lumMod val="95000"/>
                  </a:schemeClr>
                </a:solidFill>
              </a:endParaRPr>
            </a:p>
          </p:txBody>
        </p:sp>
      </p:grpSp>
      <p:grpSp>
        <p:nvGrpSpPr>
          <p:cNvPr id="49" name="Group 48"/>
          <p:cNvGrpSpPr/>
          <p:nvPr/>
        </p:nvGrpSpPr>
        <p:grpSpPr>
          <a:xfrm>
            <a:off x="3407756" y="2941467"/>
            <a:ext cx="1918254" cy="1779117"/>
            <a:chOff x="4856798" y="2796274"/>
            <a:chExt cx="1918254" cy="1779117"/>
          </a:xfrm>
        </p:grpSpPr>
        <p:grpSp>
          <p:nvGrpSpPr>
            <p:cNvPr id="50" name="Group 49"/>
            <p:cNvGrpSpPr/>
            <p:nvPr/>
          </p:nvGrpSpPr>
          <p:grpSpPr>
            <a:xfrm>
              <a:off x="4856798" y="3143762"/>
              <a:ext cx="1918254" cy="1431629"/>
              <a:chOff x="3250374" y="2667896"/>
              <a:chExt cx="1918254" cy="1431629"/>
            </a:xfrm>
          </p:grpSpPr>
          <p:pic>
            <p:nvPicPr>
              <p:cNvPr id="56" name="Picture 10" descr="http://www.clipartbest.com/cliparts/ncX/eyX/ncXeyXBcB.png"/>
              <p:cNvPicPr>
                <a:picLocks noChangeAspect="1" noChangeArrowheads="1"/>
              </p:cNvPicPr>
              <p:nvPr/>
            </p:nvPicPr>
            <p:blipFill rotWithShape="1">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t="30878"/>
              <a:stretch/>
            </p:blipFill>
            <p:spPr bwMode="auto">
              <a:xfrm>
                <a:off x="3250374" y="2667896"/>
                <a:ext cx="1918254" cy="1431629"/>
              </a:xfrm>
              <a:prstGeom prst="rect">
                <a:avLst/>
              </a:prstGeom>
              <a:noFill/>
              <a:extLst>
                <a:ext uri="{909E8E84-426E-40DD-AFC4-6F175D3DCCD1}">
                  <a14:hiddenFill xmlns:a14="http://schemas.microsoft.com/office/drawing/2010/main">
                    <a:solidFill>
                      <a:srgbClr val="FFFFFF"/>
                    </a:solidFill>
                  </a14:hiddenFill>
                </a:ext>
              </a:extLst>
            </p:spPr>
          </p:pic>
          <p:sp>
            <p:nvSpPr>
              <p:cNvPr id="57" name="Snip Diagonal Corner Rectangle 56"/>
              <p:cNvSpPr/>
              <p:nvPr/>
            </p:nvSpPr>
            <p:spPr>
              <a:xfrm>
                <a:off x="3661846" y="3235796"/>
                <a:ext cx="605689" cy="514197"/>
              </a:xfrm>
              <a:prstGeom prst="snip2DiagRect">
                <a:avLst>
                  <a:gd name="adj1" fmla="val 14612"/>
                  <a:gd name="adj2" fmla="val 41211"/>
                </a:avLst>
              </a:prstGeom>
              <a:solidFill>
                <a:srgbClr val="3C2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rot="1640726">
              <a:off x="5549717" y="3026645"/>
              <a:ext cx="750526" cy="369332"/>
            </a:xfrm>
            <a:prstGeom prst="rect">
              <a:avLst/>
            </a:prstGeom>
            <a:noFill/>
          </p:spPr>
          <p:txBody>
            <a:bodyPr wrap="square" rtlCol="0">
              <a:spAutoFit/>
            </a:bodyPr>
            <a:lstStyle/>
            <a:p>
              <a:r>
                <a:rPr lang="en-US" dirty="0" smtClean="0">
                  <a:solidFill>
                    <a:schemeClr val="bg1">
                      <a:lumMod val="95000"/>
                    </a:schemeClr>
                  </a:solidFill>
                </a:rPr>
                <a:t>whale</a:t>
              </a:r>
              <a:endParaRPr lang="en-US" dirty="0">
                <a:solidFill>
                  <a:schemeClr val="bg1">
                    <a:lumMod val="95000"/>
                  </a:schemeClr>
                </a:solidFill>
              </a:endParaRPr>
            </a:p>
          </p:txBody>
        </p:sp>
        <p:sp>
          <p:nvSpPr>
            <p:cNvPr id="52" name="TextBox 51"/>
            <p:cNvSpPr txBox="1"/>
            <p:nvPr/>
          </p:nvSpPr>
          <p:spPr>
            <a:xfrm rot="13851620">
              <a:off x="5205308" y="3083083"/>
              <a:ext cx="942950" cy="369332"/>
            </a:xfrm>
            <a:prstGeom prst="rect">
              <a:avLst/>
            </a:prstGeom>
            <a:noFill/>
          </p:spPr>
          <p:txBody>
            <a:bodyPr wrap="none" rtlCol="0">
              <a:spAutoFit/>
            </a:bodyPr>
            <a:lstStyle/>
            <a:p>
              <a:r>
                <a:rPr lang="en-US" dirty="0" err="1" smtClean="0">
                  <a:solidFill>
                    <a:schemeClr val="bg1">
                      <a:lumMod val="95000"/>
                    </a:schemeClr>
                  </a:solidFill>
                </a:rPr>
                <a:t>perance</a:t>
              </a:r>
              <a:endParaRPr lang="en-US" dirty="0">
                <a:solidFill>
                  <a:schemeClr val="bg1">
                    <a:lumMod val="95000"/>
                  </a:schemeClr>
                </a:solidFill>
              </a:endParaRPr>
            </a:p>
          </p:txBody>
        </p:sp>
        <p:sp>
          <p:nvSpPr>
            <p:cNvPr id="53" name="TextBox 52"/>
            <p:cNvSpPr txBox="1"/>
            <p:nvPr/>
          </p:nvSpPr>
          <p:spPr>
            <a:xfrm rot="549941">
              <a:off x="4954483" y="3006789"/>
              <a:ext cx="774571" cy="369332"/>
            </a:xfrm>
            <a:prstGeom prst="rect">
              <a:avLst/>
            </a:prstGeom>
            <a:noFill/>
          </p:spPr>
          <p:txBody>
            <a:bodyPr wrap="none" rtlCol="0">
              <a:spAutoFit/>
            </a:bodyPr>
            <a:lstStyle/>
            <a:p>
              <a:r>
                <a:rPr lang="en-US" dirty="0" smtClean="0">
                  <a:solidFill>
                    <a:schemeClr val="bg1">
                      <a:lumMod val="95000"/>
                    </a:schemeClr>
                  </a:solidFill>
                </a:rPr>
                <a:t>sailing</a:t>
              </a:r>
              <a:endParaRPr lang="en-US" dirty="0">
                <a:solidFill>
                  <a:schemeClr val="bg1">
                    <a:lumMod val="95000"/>
                  </a:schemeClr>
                </a:solidFill>
              </a:endParaRPr>
            </a:p>
          </p:txBody>
        </p:sp>
        <p:sp>
          <p:nvSpPr>
            <p:cNvPr id="54" name="Rectangle 53"/>
            <p:cNvSpPr/>
            <p:nvPr/>
          </p:nvSpPr>
          <p:spPr>
            <a:xfrm rot="984893">
              <a:off x="5033171" y="3161947"/>
              <a:ext cx="692818" cy="369332"/>
            </a:xfrm>
            <a:prstGeom prst="rect">
              <a:avLst/>
            </a:prstGeom>
          </p:spPr>
          <p:txBody>
            <a:bodyPr wrap="none">
              <a:spAutoFit/>
            </a:bodyPr>
            <a:lstStyle/>
            <a:p>
              <a:r>
                <a:rPr lang="en-US" dirty="0" smtClean="0">
                  <a:solidFill>
                    <a:schemeClr val="bg1">
                      <a:lumMod val="95000"/>
                    </a:schemeClr>
                  </a:solidFill>
                </a:rPr>
                <a:t>squid</a:t>
              </a:r>
              <a:endParaRPr lang="en-US" dirty="0">
                <a:solidFill>
                  <a:schemeClr val="bg1">
                    <a:lumMod val="95000"/>
                  </a:schemeClr>
                </a:solidFill>
              </a:endParaRPr>
            </a:p>
          </p:txBody>
        </p:sp>
        <p:sp>
          <p:nvSpPr>
            <p:cNvPr id="55" name="TextBox 54"/>
            <p:cNvSpPr txBox="1"/>
            <p:nvPr/>
          </p:nvSpPr>
          <p:spPr>
            <a:xfrm rot="19719771">
              <a:off x="5782592" y="3141616"/>
              <a:ext cx="947695" cy="369332"/>
            </a:xfrm>
            <a:prstGeom prst="rect">
              <a:avLst/>
            </a:prstGeom>
            <a:noFill/>
          </p:spPr>
          <p:txBody>
            <a:bodyPr wrap="none" rtlCol="0">
              <a:spAutoFit/>
            </a:bodyPr>
            <a:lstStyle/>
            <a:p>
              <a:r>
                <a:rPr lang="en-US" dirty="0" smtClean="0">
                  <a:solidFill>
                    <a:schemeClr val="bg1">
                      <a:lumMod val="95000"/>
                    </a:schemeClr>
                  </a:solidFill>
                </a:rPr>
                <a:t>vampire</a:t>
              </a:r>
              <a:endParaRPr lang="en-US" dirty="0">
                <a:solidFill>
                  <a:schemeClr val="bg1">
                    <a:lumMod val="95000"/>
                  </a:schemeClr>
                </a:solidFill>
              </a:endParaRPr>
            </a:p>
          </p:txBody>
        </p:sp>
      </p:grpSp>
      <p:pic>
        <p:nvPicPr>
          <p:cNvPr id="1026" name="Picture 2" descr="http://images.all-free-download.com/images/graphicthumb/old_factory_clip_art_22746.jp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461" y="4099525"/>
            <a:ext cx="5362575"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5861620" y="1818049"/>
            <a:ext cx="2170097" cy="1713404"/>
            <a:chOff x="5131035" y="1771802"/>
            <a:chExt cx="2170097" cy="1713404"/>
          </a:xfrm>
        </p:grpSpPr>
        <p:grpSp>
          <p:nvGrpSpPr>
            <p:cNvPr id="3" name="Group 2"/>
            <p:cNvGrpSpPr/>
            <p:nvPr/>
          </p:nvGrpSpPr>
          <p:grpSpPr>
            <a:xfrm>
              <a:off x="5296791" y="1771802"/>
              <a:ext cx="2004341" cy="1713404"/>
              <a:chOff x="3028913" y="2792840"/>
              <a:chExt cx="2004341" cy="1713404"/>
            </a:xfrm>
          </p:grpSpPr>
          <p:pic>
            <p:nvPicPr>
              <p:cNvPr id="1038" name="Picture 14" descr="https://pixabay.com/static/uploads/photo/2012/04/01/12/27/miner-23167_960_720.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flipH="1">
                <a:off x="3028913" y="2937629"/>
                <a:ext cx="2004341" cy="156861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099957" y="2792840"/>
                <a:ext cx="750526" cy="369332"/>
              </a:xfrm>
              <a:prstGeom prst="rect">
                <a:avLst/>
              </a:prstGeom>
              <a:noFill/>
            </p:spPr>
            <p:txBody>
              <a:bodyPr wrap="square" rtlCol="0">
                <a:spAutoFit/>
              </a:bodyPr>
              <a:lstStyle/>
              <a:p>
                <a:r>
                  <a:rPr lang="en-US" dirty="0" smtClean="0">
                    <a:solidFill>
                      <a:schemeClr val="bg2">
                        <a:lumMod val="10000"/>
                      </a:schemeClr>
                    </a:solidFill>
                  </a:rPr>
                  <a:t>whale</a:t>
                </a:r>
                <a:endParaRPr lang="en-US" dirty="0">
                  <a:solidFill>
                    <a:schemeClr val="bg2">
                      <a:lumMod val="10000"/>
                    </a:schemeClr>
                  </a:solidFill>
                </a:endParaRPr>
              </a:p>
            </p:txBody>
          </p:sp>
          <p:sp>
            <p:nvSpPr>
              <p:cNvPr id="33" name="TextBox 32"/>
              <p:cNvSpPr txBox="1"/>
              <p:nvPr/>
            </p:nvSpPr>
            <p:spPr>
              <a:xfrm>
                <a:off x="3099178" y="3040650"/>
                <a:ext cx="947695" cy="369332"/>
              </a:xfrm>
              <a:prstGeom prst="rect">
                <a:avLst/>
              </a:prstGeom>
              <a:noFill/>
            </p:spPr>
            <p:txBody>
              <a:bodyPr wrap="none" rtlCol="0">
                <a:spAutoFit/>
              </a:bodyPr>
              <a:lstStyle/>
              <a:p>
                <a:r>
                  <a:rPr lang="en-US" dirty="0" smtClean="0">
                    <a:solidFill>
                      <a:schemeClr val="bg2">
                        <a:lumMod val="10000"/>
                      </a:schemeClr>
                    </a:solidFill>
                  </a:rPr>
                  <a:t>vampire</a:t>
                </a:r>
                <a:endParaRPr lang="en-US" dirty="0">
                  <a:solidFill>
                    <a:schemeClr val="bg2">
                      <a:lumMod val="10000"/>
                    </a:schemeClr>
                  </a:solidFill>
                </a:endParaRPr>
              </a:p>
            </p:txBody>
          </p:sp>
          <p:sp>
            <p:nvSpPr>
              <p:cNvPr id="34" name="Rectangle 33"/>
              <p:cNvSpPr/>
              <p:nvPr/>
            </p:nvSpPr>
            <p:spPr>
              <a:xfrm>
                <a:off x="3107031" y="3325648"/>
                <a:ext cx="692818" cy="369332"/>
              </a:xfrm>
              <a:prstGeom prst="rect">
                <a:avLst/>
              </a:prstGeom>
            </p:spPr>
            <p:txBody>
              <a:bodyPr wrap="none">
                <a:spAutoFit/>
              </a:bodyPr>
              <a:lstStyle/>
              <a:p>
                <a:r>
                  <a:rPr lang="en-US" dirty="0" smtClean="0">
                    <a:solidFill>
                      <a:schemeClr val="bg2">
                        <a:lumMod val="10000"/>
                      </a:schemeClr>
                    </a:solidFill>
                  </a:rPr>
                  <a:t>squid</a:t>
                </a:r>
                <a:endParaRPr lang="en-US" dirty="0">
                  <a:solidFill>
                    <a:schemeClr val="bg2">
                      <a:lumMod val="10000"/>
                    </a:schemeClr>
                  </a:solidFill>
                </a:endParaRPr>
              </a:p>
            </p:txBody>
          </p:sp>
        </p:grpSp>
        <p:grpSp>
          <p:nvGrpSpPr>
            <p:cNvPr id="23" name="Group 22"/>
            <p:cNvGrpSpPr/>
            <p:nvPr/>
          </p:nvGrpSpPr>
          <p:grpSpPr>
            <a:xfrm>
              <a:off x="5131035" y="1795769"/>
              <a:ext cx="1224125" cy="1411491"/>
              <a:chOff x="5131035" y="1795769"/>
              <a:chExt cx="1224125" cy="1411491"/>
            </a:xfrm>
          </p:grpSpPr>
          <p:pic>
            <p:nvPicPr>
              <p:cNvPr id="58" name="Picture 2" descr="http://www.clipartbest.com/cliparts/RTA/ekj/RTAekjqTL.gif"/>
              <p:cNvPicPr>
                <a:picLocks noChangeAspect="1" noChangeArrowheads="1"/>
              </p:cNvPicPr>
              <p:nvPr/>
            </p:nvPicPr>
            <p:blipFill>
              <a:blip r:embed="rId9" cstate="print">
                <a:clrChange>
                  <a:clrFrom>
                    <a:srgbClr val="FCFEFC"/>
                  </a:clrFrom>
                  <a:clrTo>
                    <a:srgbClr val="FCFEFC">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131035" y="1795769"/>
                <a:ext cx="1224125" cy="14114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3045" y="2019926"/>
                <a:ext cx="382796" cy="221170"/>
              </a:xfrm>
              <a:prstGeom prst="rect">
                <a:avLst/>
              </a:prstGeom>
              <a:solidFill>
                <a:srgbClr val="916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93045" y="2441447"/>
                <a:ext cx="382796" cy="221170"/>
              </a:xfrm>
              <a:prstGeom prst="rect">
                <a:avLst/>
              </a:prstGeom>
              <a:solidFill>
                <a:srgbClr val="EFA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438654" y="2850132"/>
                <a:ext cx="382796" cy="221170"/>
              </a:xfrm>
              <a:prstGeom prst="rect">
                <a:avLst/>
              </a:prstGeom>
              <a:solidFill>
                <a:srgbClr val="6D4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7036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Parable Explained</a:t>
            </a:r>
            <a:endParaRPr lang="en-US" dirty="0"/>
          </a:p>
        </p:txBody>
      </p:sp>
      <p:sp>
        <p:nvSpPr>
          <p:cNvPr id="3" name="Content Placeholder 2"/>
          <p:cNvSpPr>
            <a:spLocks noGrp="1"/>
          </p:cNvSpPr>
          <p:nvPr>
            <p:ph idx="1"/>
          </p:nvPr>
        </p:nvSpPr>
        <p:spPr/>
        <p:txBody>
          <a:bodyPr/>
          <a:lstStyle/>
          <a:p>
            <a:pPr marL="0" indent="0">
              <a:buNone/>
            </a:pPr>
            <a:r>
              <a:rPr lang="en-US" dirty="0" smtClean="0"/>
              <a:t>Hidden vs. observed structure</a:t>
            </a:r>
          </a:p>
          <a:p>
            <a:pPr marL="0" indent="0">
              <a:buNone/>
            </a:pPr>
            <a:r>
              <a:rPr lang="en-US" dirty="0" smtClean="0"/>
              <a:t>Buckets are probability distributions over a vocabulary</a:t>
            </a:r>
          </a:p>
          <a:p>
            <a:pPr marL="0" indent="0">
              <a:buNone/>
            </a:pPr>
            <a:r>
              <a:rPr lang="en-US" dirty="0" smtClean="0"/>
              <a:t>Documents are </a:t>
            </a:r>
            <a:r>
              <a:rPr lang="en-US" dirty="0" err="1" smtClean="0"/>
              <a:t>multinomials</a:t>
            </a:r>
            <a:endParaRPr lang="en-US" dirty="0" smtClean="0"/>
          </a:p>
          <a:p>
            <a:pPr marL="0" indent="0">
              <a:buNone/>
            </a:pPr>
            <a:r>
              <a:rPr lang="en-US" dirty="0" smtClean="0"/>
              <a:t>Choice of a bucket yields a conditional probability</a:t>
            </a:r>
          </a:p>
          <a:p>
            <a:pPr marL="0" indent="0">
              <a:buNone/>
            </a:pPr>
            <a:r>
              <a:rPr lang="en-US" dirty="0" smtClean="0"/>
              <a:t>Selection of multiple buckets yields a mixture model</a:t>
            </a:r>
            <a:endParaRPr lang="en-US" dirty="0"/>
          </a:p>
        </p:txBody>
      </p:sp>
    </p:spTree>
    <p:extLst>
      <p:ext uri="{BB962C8B-B14F-4D97-AF65-F5344CB8AC3E}">
        <p14:creationId xmlns:p14="http://schemas.microsoft.com/office/powerpoint/2010/main" val="121968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Statistical Model – The mathematical structure of the model expressed as </a:t>
            </a:r>
            <a:r>
              <a:rPr lang="en-US" smtClean="0"/>
              <a:t>a probability function (a posterior)</a:t>
            </a:r>
            <a:endParaRPr lang="en-US" dirty="0" smtClean="0"/>
          </a:p>
          <a:p>
            <a:r>
              <a:rPr lang="en-US" dirty="0" smtClean="0"/>
              <a:t>Trained Model – A </a:t>
            </a:r>
          </a:p>
          <a:p>
            <a:r>
              <a:rPr lang="en-US" dirty="0" smtClean="0"/>
              <a:t>Training Set – A set of document that we use</a:t>
            </a:r>
            <a:endParaRPr lang="en-US" dirty="0"/>
          </a:p>
        </p:txBody>
      </p:sp>
    </p:spTree>
    <p:extLst>
      <p:ext uri="{BB962C8B-B14F-4D97-AF65-F5344CB8AC3E}">
        <p14:creationId xmlns:p14="http://schemas.microsoft.com/office/powerpoint/2010/main" val="3640461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Formalizing the Model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1574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12243" b="10526"/>
          <a:stretch/>
        </p:blipFill>
        <p:spPr>
          <a:xfrm>
            <a:off x="529177" y="419549"/>
            <a:ext cx="11484166" cy="5463115"/>
          </a:xfrm>
          <a:prstGeom prst="rect">
            <a:avLst/>
          </a:prstGeom>
        </p:spPr>
      </p:pic>
      <p:sp>
        <p:nvSpPr>
          <p:cNvPr id="5" name="TextBox 4"/>
          <p:cNvSpPr txBox="1"/>
          <p:nvPr/>
        </p:nvSpPr>
        <p:spPr>
          <a:xfrm>
            <a:off x="6600634" y="6506607"/>
            <a:ext cx="4069832" cy="276999"/>
          </a:xfrm>
          <a:prstGeom prst="rect">
            <a:avLst/>
          </a:prstGeom>
          <a:noFill/>
        </p:spPr>
        <p:txBody>
          <a:bodyPr wrap="none" rtlCol="0">
            <a:spAutoFit/>
          </a:bodyPr>
          <a:lstStyle/>
          <a:p>
            <a:pPr algn="r"/>
            <a:r>
              <a:rPr lang="en-US" sz="1200" dirty="0" smtClean="0"/>
              <a:t>From David </a:t>
            </a:r>
            <a:r>
              <a:rPr lang="en-US" sz="1200" dirty="0" err="1" smtClean="0"/>
              <a:t>Blie</a:t>
            </a:r>
            <a:r>
              <a:rPr lang="en-US" sz="1200" dirty="0" smtClean="0"/>
              <a:t> (2012) Probabilistic Topic Models, MLSS Slides</a:t>
            </a:r>
            <a:endParaRPr lang="en-US" sz="1200" dirty="0"/>
          </a:p>
        </p:txBody>
      </p:sp>
      <p:sp>
        <p:nvSpPr>
          <p:cNvPr id="2" name="Rectangle 1"/>
          <p:cNvSpPr/>
          <p:nvPr/>
        </p:nvSpPr>
        <p:spPr>
          <a:xfrm>
            <a:off x="682907" y="1331089"/>
            <a:ext cx="3252486" cy="162045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885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Text Placeholder 3"/>
          <p:cNvSpPr>
            <a:spLocks noGrp="1"/>
          </p:cNvSpPr>
          <p:nvPr>
            <p:ph type="body" idx="1"/>
          </p:nvPr>
        </p:nvSpPr>
        <p:spPr/>
        <p:txBody>
          <a:bodyPr/>
          <a:lstStyle/>
          <a:p>
            <a:r>
              <a:rPr lang="en-US" dirty="0" smtClean="0"/>
              <a:t>Intuition</a:t>
            </a:r>
            <a:endParaRPr lang="en-US" dirty="0"/>
          </a:p>
        </p:txBody>
      </p:sp>
      <p:sp>
        <p:nvSpPr>
          <p:cNvPr id="3" name="Content Placeholder 2"/>
          <p:cNvSpPr>
            <a:spLocks noGrp="1"/>
          </p:cNvSpPr>
          <p:nvPr>
            <p:ph sz="half" idx="2"/>
          </p:nvPr>
        </p:nvSpPr>
        <p:spPr/>
        <p:txBody>
          <a:bodyPr/>
          <a:lstStyle/>
          <a:p>
            <a:r>
              <a:rPr lang="en-US" dirty="0" smtClean="0"/>
              <a:t>There are topics</a:t>
            </a:r>
          </a:p>
          <a:p>
            <a:r>
              <a:rPr lang="en-US" dirty="0" smtClean="0"/>
              <a:t>Words are used differently (i.e., with different frequency) in different topics</a:t>
            </a:r>
          </a:p>
          <a:p>
            <a:r>
              <a:rPr lang="en-US" dirty="0" smtClean="0"/>
              <a:t>Documents can be about multiple topics</a:t>
            </a:r>
            <a:endParaRPr lang="en-US" dirty="0"/>
          </a:p>
        </p:txBody>
      </p:sp>
      <p:sp>
        <p:nvSpPr>
          <p:cNvPr id="5" name="Text Placeholder 4"/>
          <p:cNvSpPr>
            <a:spLocks noGrp="1"/>
          </p:cNvSpPr>
          <p:nvPr>
            <p:ph type="body" sz="quarter" idx="3"/>
          </p:nvPr>
        </p:nvSpPr>
        <p:spPr/>
        <p:txBody>
          <a:bodyPr/>
          <a:lstStyle/>
          <a:p>
            <a:r>
              <a:rPr lang="en-US" dirty="0" smtClean="0"/>
              <a:t>Assumptions</a:t>
            </a:r>
            <a:endParaRPr lang="en-US" dirty="0"/>
          </a:p>
        </p:txBody>
      </p:sp>
      <p:sp>
        <p:nvSpPr>
          <p:cNvPr id="6" name="Content Placeholder 5"/>
          <p:cNvSpPr>
            <a:spLocks noGrp="1"/>
          </p:cNvSpPr>
          <p:nvPr>
            <p:ph sz="quarter" idx="4"/>
          </p:nvPr>
        </p:nvSpPr>
        <p:spPr/>
        <p:txBody>
          <a:bodyPr/>
          <a:lstStyle/>
          <a:p>
            <a:r>
              <a:rPr lang="en-US" dirty="0" smtClean="0"/>
              <a:t>Documents are bags of words</a:t>
            </a:r>
          </a:p>
          <a:p>
            <a:r>
              <a:rPr lang="en-US" dirty="0" smtClean="0"/>
              <a:t>Topics are fixed and finite</a:t>
            </a:r>
          </a:p>
          <a:p>
            <a:r>
              <a:rPr lang="en-US" dirty="0" smtClean="0"/>
              <a:t>Topics are independent</a:t>
            </a:r>
          </a:p>
          <a:p>
            <a:r>
              <a:rPr lang="en-US" dirty="0" smtClean="0"/>
              <a:t>Documents are independent</a:t>
            </a:r>
            <a:endParaRPr lang="en-US" dirty="0"/>
          </a:p>
        </p:txBody>
      </p:sp>
    </p:spTree>
    <p:extLst>
      <p:ext uri="{BB962C8B-B14F-4D97-AF65-F5344CB8AC3E}">
        <p14:creationId xmlns:p14="http://schemas.microsoft.com/office/powerpoint/2010/main" val="1116296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In the next few slides, we will walk through the generative statistical model behind LDA. Note that this is the model that is to be learned; we assume that we have already trained the model using a tool like Mallet.</a:t>
            </a:r>
          </a:p>
          <a:p>
            <a:endParaRPr lang="en-US" dirty="0"/>
          </a:p>
          <a:p>
            <a:r>
              <a:rPr lang="en-US" dirty="0" smtClean="0"/>
              <a:t>The main purpose for walking through this detail is both to make the underlying math explicit and to show how that relates to our intuitions. </a:t>
            </a:r>
            <a:endParaRPr lang="en-US" dirty="0"/>
          </a:p>
        </p:txBody>
      </p:sp>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𝐷</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e>
                                  <m:r>
                                    <a:rPr lang="en-US" b="0" i="1" smtClean="0">
                                      <a:latin typeface="Cambria Math" panose="02040503050406030204" pitchFamily="18" charset="0"/>
                                      <a:ea typeface="Cambria Math" panose="02040503050406030204" pitchFamily="18" charset="0"/>
                                    </a:rPr>
                                    <m:t>𝛼</m:t>
                                  </m:r>
                                </m:e>
                              </m:d>
                            </m:e>
                          </m:nary>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d>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50000"/>
                                            </a:schemeClr>
                                          </a:solidFill>
                                          <a:latin typeface="Cambria Math" panose="02040503050406030204" pitchFamily="18" charset="0"/>
                                          <a:ea typeface="Cambria Math" panose="02040503050406030204" pitchFamily="18" charset="0"/>
                                        </a:rPr>
                                      </m:ctrlPr>
                                    </m:sSubPr>
                                    <m:e>
                                      <m:r>
                                        <a:rPr lang="en-US" b="0" i="1" smtClean="0">
                                          <a:solidFill>
                                            <a:schemeClr val="bg1">
                                              <a:lumMod val="50000"/>
                                            </a:schemeClr>
                                          </a:solidFill>
                                          <a:latin typeface="Cambria Math" panose="02040503050406030204" pitchFamily="18" charset="0"/>
                                          <a:ea typeface="Cambria Math" panose="02040503050406030204" pitchFamily="18" charset="0"/>
                                        </a:rPr>
                                        <m:t>𝛽</m:t>
                                      </m:r>
                                    </m:e>
                                    <m:sub>
                                      <m:r>
                                        <a:rPr lang="en-US" b="0" i="1" smtClean="0">
                                          <a:solidFill>
                                            <a:schemeClr val="bg1">
                                              <a:lumMod val="50000"/>
                                            </a:schemeClr>
                                          </a:solidFill>
                                          <a:latin typeface="Cambria Math" panose="02040503050406030204" pitchFamily="18" charset="0"/>
                                          <a:ea typeface="Cambria Math" panose="02040503050406030204" pitchFamily="18" charset="0"/>
                                        </a:rPr>
                                        <m:t>1:</m:t>
                                      </m:r>
                                      <m:r>
                                        <a:rPr lang="en-US" b="0" i="1" smtClean="0">
                                          <a:solidFill>
                                            <a:schemeClr val="bg1">
                                              <a:lumMod val="50000"/>
                                            </a:schemeClr>
                                          </a:solidFill>
                                          <a:latin typeface="Cambria Math" panose="02040503050406030204" pitchFamily="18" charset="0"/>
                                          <a:ea typeface="Cambria Math" panose="02040503050406030204" pitchFamily="18" charset="0"/>
                                        </a:rPr>
                                        <m:t>𝐾</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e>
                                <m:e>
                                  <m:r>
                                    <a:rPr lang="en-US" b="0" i="1" smtClean="0">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4"/>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781220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The LDA topic model is expressed as a probability function </a:t>
                </a:r>
                <a:r>
                  <a:rPr lang="en-US" i="1" dirty="0" smtClean="0"/>
                  <a:t>p</a:t>
                </a:r>
                <a:r>
                  <a:rPr lang="en-US" dirty="0" smtClean="0"/>
                  <a:t>. This is the joint probability (or likelihood) of a given set of topics (</a:t>
                </a:r>
                <a14:m>
                  <m:oMath xmlns:m="http://schemas.openxmlformats.org/officeDocument/2006/math">
                    <m:r>
                      <a:rPr lang="en-US" b="1" i="1">
                        <a:latin typeface="Cambria Math" panose="02040503050406030204" pitchFamily="18" charset="0"/>
                        <a:ea typeface="Cambria Math" panose="02040503050406030204" pitchFamily="18" charset="0"/>
                      </a:rPr>
                      <m:t>𝜷</m:t>
                    </m:r>
                  </m:oMath>
                </a14:m>
                <a:r>
                  <a:rPr lang="en-US" dirty="0" smtClean="0"/>
                  <a:t>), a set of  per-document topic distributions (</a:t>
                </a:r>
                <a14:m>
                  <m:oMath xmlns:m="http://schemas.openxmlformats.org/officeDocument/2006/math">
                    <m:r>
                      <a:rPr lang="en-US" b="1" i="1">
                        <a:latin typeface="Cambria Math" panose="02040503050406030204" pitchFamily="18" charset="0"/>
                        <a:ea typeface="Cambria Math" panose="02040503050406030204" pitchFamily="18" charset="0"/>
                      </a:rPr>
                      <m:t>𝜽</m:t>
                    </m:r>
                  </m:oMath>
                </a14:m>
                <a:r>
                  <a:rPr lang="en-US" dirty="0" smtClean="0"/>
                  <a:t>), and the specific association of a topic (</a:t>
                </a:r>
                <a:r>
                  <a:rPr lang="en-US" b="1" i="1" dirty="0" smtClean="0"/>
                  <a:t>z</a:t>
                </a:r>
                <a:r>
                  <a:rPr lang="en-US" dirty="0" smtClean="0"/>
                  <a:t>) for each word in each document (</a:t>
                </a:r>
                <a:r>
                  <a:rPr lang="en-US" b="1" i="1" dirty="0" smtClean="0"/>
                  <a:t>w</a:t>
                </a:r>
                <a:r>
                  <a:rPr lang="en-US" dirty="0" smtClean="0"/>
                  <a:t>).</a:t>
                </a:r>
              </a:p>
              <a:p>
                <a:endParaRPr lang="en-US" dirty="0"/>
              </a:p>
              <a:p>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609850" y="723900"/>
                <a:ext cx="6809920" cy="2171700"/>
              </a:xfrm>
              <a:prstGeom prst="rect">
                <a:avLst/>
              </a:prstGeom>
              <a:blipFill rotWithShape="0">
                <a:blip r:embed="rId3"/>
                <a:stretch>
                  <a:fillRect l="-716" t="-1685" r="-14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𝐷</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95000"/>
                                        </a:schemeClr>
                                      </a:solidFill>
                                      <a:latin typeface="Cambria Math" panose="02040503050406030204" pitchFamily="18" charset="0"/>
                                      <a:ea typeface="Cambria Math" panose="02040503050406030204" pitchFamily="18" charset="0"/>
                                    </a:rPr>
                                    <m:t>𝛼</m:t>
                                  </m:r>
                                </m:e>
                              </m:d>
                            </m:e>
                          </m:nary>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𝑛</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𝑁</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d>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𝑤</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𝛽</m:t>
                                      </m:r>
                                    </m:e>
                                    <m:sub>
                                      <m:r>
                                        <a:rPr lang="en-US" b="0" i="1" smtClean="0">
                                          <a:solidFill>
                                            <a:schemeClr val="bg1">
                                              <a:lumMod val="95000"/>
                                            </a:schemeClr>
                                          </a:solidFill>
                                          <a:latin typeface="Cambria Math" panose="02040503050406030204" pitchFamily="18" charset="0"/>
                                          <a:ea typeface="Cambria Math" panose="02040503050406030204" pitchFamily="18" charset="0"/>
                                        </a:rPr>
                                        <m:t>1:</m:t>
                                      </m:r>
                                      <m:r>
                                        <a:rPr lang="en-US" b="0" i="1" smtClean="0">
                                          <a:solidFill>
                                            <a:schemeClr val="bg1">
                                              <a:lumMod val="95000"/>
                                            </a:schemeClr>
                                          </a:solidFill>
                                          <a:latin typeface="Cambria Math" panose="02040503050406030204" pitchFamily="18" charset="0"/>
                                          <a:ea typeface="Cambria Math" panose="02040503050406030204" pitchFamily="18" charset="0"/>
                                        </a:rPr>
                                        <m:t>𝐾</m:t>
                                      </m:r>
                                    </m:sub>
                                  </m:sSub>
                                  <m:r>
                                    <a:rPr lang="en-US" b="0" i="1" smtClean="0">
                                      <a:solidFill>
                                        <a:schemeClr val="bg1">
                                          <a:lumMod val="95000"/>
                                        </a:schemeClr>
                                      </a:solidFill>
                                      <a:latin typeface="Cambria Math" panose="02040503050406030204" pitchFamily="18" charset="0"/>
                                      <a:ea typeface="Cambria Math" panose="02040503050406030204" pitchFamily="18" charset="0"/>
                                    </a:rPr>
                                    <m:t>,</m:t>
                                  </m:r>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𝑘</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𝐾</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𝛽</m:t>
                                      </m:r>
                                    </m:e>
                                    <m:sub>
                                      <m:r>
                                        <a:rPr lang="en-US" b="0" i="1" smtClean="0">
                                          <a:solidFill>
                                            <a:schemeClr val="bg1">
                                              <a:lumMod val="95000"/>
                                            </a:schemeClr>
                                          </a:solidFill>
                                          <a:latin typeface="Cambria Math" panose="02040503050406030204" pitchFamily="18" charset="0"/>
                                          <a:ea typeface="Cambria Math" panose="02040503050406030204" pitchFamily="18" charset="0"/>
                                        </a:rPr>
                                        <m:t>𝑘</m:t>
                                      </m:r>
                                    </m:sub>
                                  </m:sSub>
                                </m:e>
                                <m:e>
                                  <m:r>
                                    <a:rPr lang="en-US" b="0" i="1" smtClean="0">
                                      <a:solidFill>
                                        <a:schemeClr val="bg1">
                                          <a:lumMod val="95000"/>
                                        </a:schemeClr>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7018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1876" cy="369332"/>
              </a:xfrm>
              <a:prstGeom prst="rect">
                <a:avLst/>
              </a:prstGeom>
              <a:blipFill rotWithShape="0">
                <a:blip r:embed="rId5"/>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485523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buNone/>
            </a:pPr>
            <a:r>
              <a:rPr lang="en-US" dirty="0" smtClean="0"/>
              <a:t>Overview</a:t>
            </a:r>
          </a:p>
          <a:p>
            <a:pPr marL="0" indent="0">
              <a:buNone/>
            </a:pPr>
            <a:r>
              <a:rPr lang="en-US" dirty="0" smtClean="0"/>
              <a:t>Factory Metaphor</a:t>
            </a:r>
          </a:p>
          <a:p>
            <a:pPr marL="0" indent="0">
              <a:buNone/>
            </a:pPr>
            <a:r>
              <a:rPr lang="en-US" dirty="0" smtClean="0"/>
              <a:t>Statistical Model</a:t>
            </a:r>
          </a:p>
          <a:p>
            <a:pPr marL="0" indent="0">
              <a:buNone/>
            </a:pPr>
            <a:r>
              <a:rPr lang="en-US" dirty="0" smtClean="0"/>
              <a:t>Remarks</a:t>
            </a:r>
            <a:endParaRPr lang="en-US" dirty="0"/>
          </a:p>
        </p:txBody>
      </p:sp>
    </p:spTree>
    <p:extLst>
      <p:ext uri="{BB962C8B-B14F-4D97-AF65-F5344CB8AC3E}">
        <p14:creationId xmlns:p14="http://schemas.microsoft.com/office/powerpoint/2010/main" val="3053021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θ</a:t>
            </a:r>
            <a:r>
              <a:rPr lang="en-US" i="1" baseline="-25000"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α</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β</a:t>
            </a:r>
            <a:r>
              <a:rPr lang="en-US" i="1" baseline="-25000" dirty="0">
                <a:solidFill>
                  <a:srgbClr val="C00000"/>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4" name="Rectangle 13"/>
          <p:cNvSpPr/>
          <p:nvPr/>
        </p:nvSpPr>
        <p:spPr>
          <a:xfrm>
            <a:off x="3962400" y="3371850"/>
            <a:ext cx="3292106" cy="1731950"/>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N</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solidFill>
                  <a:srgbClr val="C00000"/>
                </a:solidFill>
                <a:latin typeface="Times New Roman" panose="02020603050405020304" pitchFamily="18" charset="0"/>
                <a:cs typeface="Times New Roman" panose="02020603050405020304" pitchFamily="18" charset="0"/>
              </a:rPr>
              <a:t>K</a:t>
            </a:r>
            <a:endParaRPr lang="en-US" i="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From the outset, we will assume that there is a universe of K topics, </a:t>
                </a:r>
                <a14:m>
                  <m:oMath xmlns:m="http://schemas.openxmlformats.org/officeDocument/2006/math">
                    <m:r>
                      <a:rPr lang="en-US" b="1" i="1">
                        <a:latin typeface="Cambria Math" panose="02040503050406030204" pitchFamily="18" charset="0"/>
                        <a:ea typeface="Cambria Math" panose="02040503050406030204" pitchFamily="18" charset="0"/>
                      </a:rPr>
                      <m:t>𝜷</m:t>
                    </m:r>
                  </m:oMath>
                </a14:m>
                <a:r>
                  <a:rPr lang="en-US" dirty="0" smtClean="0"/>
                  <a:t>. We will refer to each individual topic by an index </a:t>
                </a:r>
                <a:r>
                  <a:rPr lang="en-US" i="1" dirty="0" smtClean="0"/>
                  <a:t>k</a:t>
                </a:r>
                <a:r>
                  <a:rPr lang="en-US" dirty="0" smtClean="0"/>
                  <a:t> as in </a:t>
                </a:r>
                <a14:m>
                  <m:oMath xmlns:m="http://schemas.openxmlformats.org/officeDocument/2006/math">
                    <m:r>
                      <a:rPr lang="en-US" b="0" i="1">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𝑘</m:t>
                    </m:r>
                  </m:oMath>
                </a14:m>
                <a:r>
                  <a:rPr lang="en-US" dirty="0" smtClean="0"/>
                  <a:t>.</a:t>
                </a:r>
              </a:p>
              <a:p>
                <a:endParaRPr lang="en-US" dirty="0"/>
              </a:p>
              <a:p>
                <a:r>
                  <a:rPr lang="en-US" dirty="0" smtClean="0"/>
                  <a:t>A topic is formally defined as a probability distribution over a vocabulary </a:t>
                </a:r>
                <a:r>
                  <a:rPr lang="en-US" i="1" dirty="0" smtClean="0"/>
                  <a:t>V</a:t>
                </a:r>
                <a:r>
                  <a:rPr lang="en-US" dirty="0" smtClean="0"/>
                  <a:t>. This corresponds to our intuition that certain words are more likely to occur in one rather than another (e.g. ‘whale’ is more likely to be associated with marine biology than space exploration.)</a:t>
                </a:r>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609850" y="723900"/>
                <a:ext cx="6809920" cy="2171700"/>
              </a:xfrm>
              <a:prstGeom prst="rect">
                <a:avLst/>
              </a:prstGeom>
              <a:blipFill rotWithShape="0">
                <a:blip r:embed="rId3"/>
                <a:stretch>
                  <a:fillRect l="-716" t="-1685" r="-2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𝐷</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95000"/>
                                        </a:schemeClr>
                                      </a:solidFill>
                                      <a:latin typeface="Cambria Math" panose="02040503050406030204" pitchFamily="18" charset="0"/>
                                      <a:ea typeface="Cambria Math" panose="02040503050406030204" pitchFamily="18" charset="0"/>
                                    </a:rPr>
                                    <m:t>𝛼</m:t>
                                  </m:r>
                                </m:e>
                              </m:d>
                            </m:e>
                          </m:nary>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𝑛</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𝑁</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d>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𝑤</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𝛽</m:t>
                                      </m:r>
                                    </m:e>
                                    <m:sub>
                                      <m:r>
                                        <a:rPr lang="en-US" b="0" i="1" smtClean="0">
                                          <a:solidFill>
                                            <a:schemeClr val="bg1">
                                              <a:lumMod val="95000"/>
                                            </a:schemeClr>
                                          </a:solidFill>
                                          <a:latin typeface="Cambria Math" panose="02040503050406030204" pitchFamily="18" charset="0"/>
                                          <a:ea typeface="Cambria Math" panose="02040503050406030204" pitchFamily="18" charset="0"/>
                                        </a:rPr>
                                        <m:t>1:</m:t>
                                      </m:r>
                                      <m:r>
                                        <a:rPr lang="en-US" b="0" i="1" smtClean="0">
                                          <a:solidFill>
                                            <a:schemeClr val="bg1">
                                              <a:lumMod val="95000"/>
                                            </a:schemeClr>
                                          </a:solidFill>
                                          <a:latin typeface="Cambria Math" panose="02040503050406030204" pitchFamily="18" charset="0"/>
                                          <a:ea typeface="Cambria Math" panose="02040503050406030204" pitchFamily="18" charset="0"/>
                                        </a:rPr>
                                        <m:t>𝐾</m:t>
                                      </m:r>
                                    </m:sub>
                                  </m:sSub>
                                  <m:r>
                                    <a:rPr lang="en-US" b="0" i="1" smtClean="0">
                                      <a:solidFill>
                                        <a:schemeClr val="bg1">
                                          <a:lumMod val="95000"/>
                                        </a:schemeClr>
                                      </a:solidFill>
                                      <a:latin typeface="Cambria Math" panose="02040503050406030204" pitchFamily="18" charset="0"/>
                                      <a:ea typeface="Cambria Math" panose="02040503050406030204" pitchFamily="18" charset="0"/>
                                    </a:rPr>
                                    <m:t>,</m:t>
                                  </m:r>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solidFill>
                                    <a:srgbClr val="C00000"/>
                                  </a:solidFill>
                                  <a:latin typeface="Cambria Math" panose="02040503050406030204" pitchFamily="18" charset="0"/>
                                  <a:ea typeface="Cambria Math" panose="02040503050406030204" pitchFamily="18" charset="0"/>
                                </a:rPr>
                              </m:ctrlPr>
                            </m:naryPr>
                            <m:sub>
                              <m:r>
                                <a:rPr lang="en-US" b="0" i="1" smtClean="0">
                                  <a:solidFill>
                                    <a:srgbClr val="C00000"/>
                                  </a:solidFill>
                                  <a:latin typeface="Cambria Math" panose="02040503050406030204" pitchFamily="18" charset="0"/>
                                  <a:ea typeface="Cambria Math" panose="02040503050406030204" pitchFamily="18" charset="0"/>
                                </a:rPr>
                                <m:t>𝑘</m:t>
                              </m:r>
                              <m:r>
                                <a:rPr lang="en-US" b="0" i="1" smtClean="0">
                                  <a:solidFill>
                                    <a:srgbClr val="C00000"/>
                                  </a:solidFill>
                                  <a:latin typeface="Cambria Math" panose="02040503050406030204" pitchFamily="18" charset="0"/>
                                  <a:ea typeface="Cambria Math" panose="02040503050406030204" pitchFamily="18" charset="0"/>
                                </a:rPr>
                                <m:t>=1</m:t>
                              </m:r>
                            </m:sub>
                            <m:sup>
                              <m:r>
                                <a:rPr lang="en-US" b="0" i="1" smtClean="0">
                                  <a:solidFill>
                                    <a:srgbClr val="C00000"/>
                                  </a:solidFill>
                                  <a:latin typeface="Cambria Math" panose="02040503050406030204" pitchFamily="18" charset="0"/>
                                  <a:ea typeface="Cambria Math" panose="02040503050406030204" pitchFamily="18" charset="0"/>
                                </a:rPr>
                                <m:t>𝐾</m:t>
                              </m:r>
                            </m:sup>
                            <m:e>
                              <m:r>
                                <a:rPr lang="en-US" b="0" i="1" smtClean="0">
                                  <a:solidFill>
                                    <a:srgbClr val="C00000"/>
                                  </a:solidFill>
                                  <a:latin typeface="Cambria Math" panose="02040503050406030204" pitchFamily="18" charset="0"/>
                                  <a:ea typeface="Cambria Math" panose="02040503050406030204" pitchFamily="18" charset="0"/>
                                </a:rPr>
                                <m:t>𝑝</m:t>
                              </m:r>
                              <m:d>
                                <m:dPr>
                                  <m:ctrlPr>
                                    <a:rPr lang="en-US" b="0" i="1" smtClean="0">
                                      <a:solidFill>
                                        <a:srgbClr val="C00000"/>
                                      </a:solidFill>
                                      <a:latin typeface="Cambria Math" panose="02040503050406030204" pitchFamily="18" charset="0"/>
                                      <a:ea typeface="Cambria Math" panose="02040503050406030204" pitchFamily="18" charset="0"/>
                                    </a:rPr>
                                  </m:ctrlPr>
                                </m:dPr>
                                <m:e>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𝛽</m:t>
                                      </m:r>
                                    </m:e>
                                    <m:sub>
                                      <m:r>
                                        <a:rPr lang="en-US" b="0" i="1" smtClean="0">
                                          <a:solidFill>
                                            <a:srgbClr val="C00000"/>
                                          </a:solidFill>
                                          <a:latin typeface="Cambria Math" panose="02040503050406030204" pitchFamily="18" charset="0"/>
                                          <a:ea typeface="Cambria Math" panose="02040503050406030204" pitchFamily="18" charset="0"/>
                                        </a:rPr>
                                        <m:t>𝑘</m:t>
                                      </m:r>
                                    </m:sub>
                                  </m:sSub>
                                </m:e>
                                <m:e>
                                  <m:r>
                                    <a:rPr lang="en-US" b="0" i="1" smtClean="0">
                                      <a:solidFill>
                                        <a:schemeClr val="bg1">
                                          <a:lumMod val="50000"/>
                                        </a:schemeClr>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5"/>
                <a:stretch>
                  <a:fillRect b="-13115"/>
                </a:stretch>
              </a:blipFill>
            </p:spPr>
            <p:txBody>
              <a:bodyPr/>
              <a:lstStyle/>
              <a:p>
                <a:r>
                  <a:rPr lang="en-US">
                    <a:noFill/>
                  </a:rPr>
                  <a:t> </a:t>
                </a:r>
              </a:p>
            </p:txBody>
          </p:sp>
        </mc:Fallback>
      </mc:AlternateContent>
      <p:sp>
        <p:nvSpPr>
          <p:cNvPr id="20" name="Oval 19"/>
          <p:cNvSpPr/>
          <p:nvPr/>
        </p:nvSpPr>
        <p:spPr>
          <a:xfrm>
            <a:off x="8486359"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η</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22" name="Straight Arrow Connector 21"/>
          <p:cNvCxnSpPr>
            <a:stCxn id="20" idx="2"/>
            <a:endCxn id="10" idx="6"/>
          </p:cNvCxnSpPr>
          <p:nvPr/>
        </p:nvCxnSpPr>
        <p:spPr>
          <a:xfrm flipH="1">
            <a:off x="8115302" y="4067175"/>
            <a:ext cx="37105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500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θ</a:t>
            </a:r>
            <a:r>
              <a:rPr lang="en-US" i="1" baseline="-25000"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α</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β</a:t>
            </a:r>
            <a:r>
              <a:rPr lang="en-US" i="1" baseline="-25000" dirty="0">
                <a:solidFill>
                  <a:srgbClr val="C00000"/>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14" name="Rectangle 13"/>
          <p:cNvSpPr/>
          <p:nvPr/>
        </p:nvSpPr>
        <p:spPr>
          <a:xfrm>
            <a:off x="3962400" y="3371850"/>
            <a:ext cx="3292106" cy="1731950"/>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N</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solidFill>
                  <a:srgbClr val="C00000"/>
                </a:solidFill>
                <a:latin typeface="Times New Roman" panose="02020603050405020304" pitchFamily="18" charset="0"/>
                <a:cs typeface="Times New Roman" panose="02020603050405020304" pitchFamily="18" charset="0"/>
              </a:rPr>
              <a:t>K</a:t>
            </a:r>
            <a:endParaRPr lang="en-US" i="1" dirty="0">
              <a:solidFill>
                <a:srgbClr val="C00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These aren’t really topics. They are PDFs over a vocabulary. We can (and should) argue over what a “topic” really is in our model.</a:t>
            </a:r>
          </a:p>
          <a:p>
            <a:endParaRPr lang="en-US" dirty="0"/>
          </a:p>
          <a:p>
            <a:r>
              <a:rPr lang="en-US" dirty="0" smtClean="0"/>
              <a:t>“We </a:t>
            </a:r>
            <a:r>
              <a:rPr lang="en-US" dirty="0"/>
              <a:t>refer to the latent multinomial variables in the LDA model as topics, so as to exploit text-oriented intuitions, but we make no epistemological claims regarding these latent variables beyond their utility in representing probability distributions on sets of words</a:t>
            </a:r>
            <a:r>
              <a:rPr lang="en-US" dirty="0" smtClean="0"/>
              <a:t>.” </a:t>
            </a:r>
          </a:p>
          <a:p>
            <a:pPr algn="r"/>
            <a:r>
              <a:rPr lang="en-US" dirty="0" smtClean="0"/>
              <a:t>– </a:t>
            </a:r>
            <a:r>
              <a:rPr lang="en-US" dirty="0" err="1" smtClean="0"/>
              <a:t>Blei</a:t>
            </a:r>
            <a:r>
              <a:rPr lang="en-US" dirty="0" smtClean="0"/>
              <a:t>, 2003</a:t>
            </a:r>
            <a:endParaRPr lang="en-US" dirty="0"/>
          </a:p>
        </p:txBody>
      </p:sp>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𝐷</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95000"/>
                                        </a:schemeClr>
                                      </a:solidFill>
                                      <a:latin typeface="Cambria Math" panose="02040503050406030204" pitchFamily="18" charset="0"/>
                                      <a:ea typeface="Cambria Math" panose="02040503050406030204" pitchFamily="18" charset="0"/>
                                    </a:rPr>
                                    <m:t>𝛼</m:t>
                                  </m:r>
                                </m:e>
                              </m:d>
                            </m:e>
                          </m:nary>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𝑛</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𝑁</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d>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𝑤</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𝛽</m:t>
                                      </m:r>
                                    </m:e>
                                    <m:sub>
                                      <m:r>
                                        <a:rPr lang="en-US" b="0" i="1" smtClean="0">
                                          <a:solidFill>
                                            <a:schemeClr val="bg1">
                                              <a:lumMod val="95000"/>
                                            </a:schemeClr>
                                          </a:solidFill>
                                          <a:latin typeface="Cambria Math" panose="02040503050406030204" pitchFamily="18" charset="0"/>
                                          <a:ea typeface="Cambria Math" panose="02040503050406030204" pitchFamily="18" charset="0"/>
                                        </a:rPr>
                                        <m:t>1:</m:t>
                                      </m:r>
                                      <m:r>
                                        <a:rPr lang="en-US" b="0" i="1" smtClean="0">
                                          <a:solidFill>
                                            <a:schemeClr val="bg1">
                                              <a:lumMod val="95000"/>
                                            </a:schemeClr>
                                          </a:solidFill>
                                          <a:latin typeface="Cambria Math" panose="02040503050406030204" pitchFamily="18" charset="0"/>
                                          <a:ea typeface="Cambria Math" panose="02040503050406030204" pitchFamily="18" charset="0"/>
                                        </a:rPr>
                                        <m:t>𝐾</m:t>
                                      </m:r>
                                    </m:sub>
                                  </m:sSub>
                                  <m:r>
                                    <a:rPr lang="en-US" b="0" i="1" smtClean="0">
                                      <a:solidFill>
                                        <a:schemeClr val="bg1">
                                          <a:lumMod val="95000"/>
                                        </a:schemeClr>
                                      </a:solidFill>
                                      <a:latin typeface="Cambria Math" panose="02040503050406030204" pitchFamily="18" charset="0"/>
                                      <a:ea typeface="Cambria Math" panose="02040503050406030204" pitchFamily="18" charset="0"/>
                                    </a:rPr>
                                    <m:t>,</m:t>
                                  </m:r>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solidFill>
                                    <a:srgbClr val="C00000"/>
                                  </a:solidFill>
                                  <a:latin typeface="Cambria Math" panose="02040503050406030204" pitchFamily="18" charset="0"/>
                                  <a:ea typeface="Cambria Math" panose="02040503050406030204" pitchFamily="18" charset="0"/>
                                </a:rPr>
                              </m:ctrlPr>
                            </m:naryPr>
                            <m:sub>
                              <m:r>
                                <a:rPr lang="en-US" b="0" i="1" smtClean="0">
                                  <a:solidFill>
                                    <a:srgbClr val="C00000"/>
                                  </a:solidFill>
                                  <a:latin typeface="Cambria Math" panose="02040503050406030204" pitchFamily="18" charset="0"/>
                                  <a:ea typeface="Cambria Math" panose="02040503050406030204" pitchFamily="18" charset="0"/>
                                </a:rPr>
                                <m:t>𝑘</m:t>
                              </m:r>
                              <m:r>
                                <a:rPr lang="en-US" b="0" i="1" smtClean="0">
                                  <a:solidFill>
                                    <a:srgbClr val="C00000"/>
                                  </a:solidFill>
                                  <a:latin typeface="Cambria Math" panose="02040503050406030204" pitchFamily="18" charset="0"/>
                                  <a:ea typeface="Cambria Math" panose="02040503050406030204" pitchFamily="18" charset="0"/>
                                </a:rPr>
                                <m:t>=1</m:t>
                              </m:r>
                            </m:sub>
                            <m:sup>
                              <m:r>
                                <a:rPr lang="en-US" b="0" i="1" smtClean="0">
                                  <a:solidFill>
                                    <a:srgbClr val="C00000"/>
                                  </a:solidFill>
                                  <a:latin typeface="Cambria Math" panose="02040503050406030204" pitchFamily="18" charset="0"/>
                                  <a:ea typeface="Cambria Math" panose="02040503050406030204" pitchFamily="18" charset="0"/>
                                </a:rPr>
                                <m:t>𝐾</m:t>
                              </m:r>
                            </m:sup>
                            <m:e>
                              <m:r>
                                <a:rPr lang="en-US" b="0" i="1" smtClean="0">
                                  <a:solidFill>
                                    <a:srgbClr val="C00000"/>
                                  </a:solidFill>
                                  <a:latin typeface="Cambria Math" panose="02040503050406030204" pitchFamily="18" charset="0"/>
                                  <a:ea typeface="Cambria Math" panose="02040503050406030204" pitchFamily="18" charset="0"/>
                                </a:rPr>
                                <m:t>𝑝</m:t>
                              </m:r>
                              <m:d>
                                <m:dPr>
                                  <m:ctrlPr>
                                    <a:rPr lang="en-US" b="0" i="1" smtClean="0">
                                      <a:solidFill>
                                        <a:srgbClr val="C00000"/>
                                      </a:solidFill>
                                      <a:latin typeface="Cambria Math" panose="02040503050406030204" pitchFamily="18" charset="0"/>
                                      <a:ea typeface="Cambria Math" panose="02040503050406030204" pitchFamily="18" charset="0"/>
                                    </a:rPr>
                                  </m:ctrlPr>
                                </m:dPr>
                                <m:e>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𝛽</m:t>
                                      </m:r>
                                    </m:e>
                                    <m:sub>
                                      <m:r>
                                        <a:rPr lang="en-US" b="0" i="1" smtClean="0">
                                          <a:solidFill>
                                            <a:srgbClr val="C00000"/>
                                          </a:solidFill>
                                          <a:latin typeface="Cambria Math" panose="02040503050406030204" pitchFamily="18" charset="0"/>
                                          <a:ea typeface="Cambria Math" panose="02040503050406030204" pitchFamily="18" charset="0"/>
                                        </a:rPr>
                                        <m:t>𝑘</m:t>
                                      </m:r>
                                    </m:sub>
                                  </m:sSub>
                                </m:e>
                                <m:e>
                                  <m:r>
                                    <a:rPr lang="en-US" b="0" i="1" smtClean="0">
                                      <a:solidFill>
                                        <a:schemeClr val="bg1">
                                          <a:lumMod val="50000"/>
                                        </a:schemeClr>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4"/>
                <a:stretch>
                  <a:fillRect b="-13115"/>
                </a:stretch>
              </a:blipFill>
            </p:spPr>
            <p:txBody>
              <a:bodyPr/>
              <a:lstStyle/>
              <a:p>
                <a:r>
                  <a:rPr lang="en-US">
                    <a:noFill/>
                  </a:rPr>
                  <a:t> </a:t>
                </a:r>
              </a:p>
            </p:txBody>
          </p:sp>
        </mc:Fallback>
      </mc:AlternateContent>
      <p:sp>
        <p:nvSpPr>
          <p:cNvPr id="20" name="Oval 19"/>
          <p:cNvSpPr/>
          <p:nvPr/>
        </p:nvSpPr>
        <p:spPr>
          <a:xfrm>
            <a:off x="8486359"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η</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22" name="Straight Arrow Connector 21"/>
          <p:cNvCxnSpPr>
            <a:stCxn id="20" idx="2"/>
            <a:endCxn id="10" idx="6"/>
          </p:cNvCxnSpPr>
          <p:nvPr/>
        </p:nvCxnSpPr>
        <p:spPr>
          <a:xfrm flipH="1">
            <a:off x="8115302" y="4067175"/>
            <a:ext cx="37105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497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8486359"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η</a:t>
            </a:r>
            <a:endParaRPr lang="en-US" i="1" baseline="-25000" dirty="0">
              <a:solidFill>
                <a:srgbClr val="C00000"/>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p:cNvCxnSpPr>
          <p:nvPr/>
        </p:nvCxnSpPr>
        <p:spPr>
          <a:xfrm flipH="1">
            <a:off x="8115303" y="4067175"/>
            <a:ext cx="371056"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Some important statistical housekeeping. We need a way compute the likelihood of any given topic </a:t>
                </a:r>
                <a:r>
                  <a:rPr lang="en-US" i="1" dirty="0" smtClean="0"/>
                  <a:t>p(</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baseline="-25000">
                        <a:latin typeface="Cambria Math" panose="02040503050406030204" pitchFamily="18" charset="0"/>
                        <a:ea typeface="Cambria Math" panose="02040503050406030204" pitchFamily="18" charset="0"/>
                      </a:rPr>
                      <m:t>𝑘</m:t>
                    </m:r>
                  </m:oMath>
                </a14:m>
                <a:r>
                  <a:rPr lang="en-US" dirty="0" smtClean="0"/>
                  <a:t>). </a:t>
                </a:r>
              </a:p>
              <a:p>
                <a:endParaRPr lang="en-US" dirty="0"/>
              </a:p>
              <a:p>
                <a:r>
                  <a:rPr lang="en-US" dirty="0" smtClean="0"/>
                  <a:t>To do this, we will assume that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baseline="-25000">
                        <a:latin typeface="Cambria Math" panose="02040503050406030204" pitchFamily="18" charset="0"/>
                        <a:ea typeface="Cambria Math" panose="02040503050406030204" pitchFamily="18" charset="0"/>
                      </a:rPr>
                      <m:t>𝑘</m:t>
                    </m:r>
                  </m:oMath>
                </a14:m>
                <a:r>
                  <a:rPr lang="en-US" dirty="0" smtClean="0"/>
                  <a:t> is drawn from a </a:t>
                </a:r>
                <a:r>
                  <a:rPr lang="en-US" dirty="0" err="1" smtClean="0"/>
                  <a:t>Dirichlet</a:t>
                </a:r>
                <a:r>
                  <a:rPr lang="en-US" dirty="0" smtClean="0"/>
                  <a:t> (hence Latent </a:t>
                </a:r>
                <a:r>
                  <a:rPr lang="en-US" dirty="0" err="1" smtClean="0"/>
                  <a:t>Dirichlet</a:t>
                </a:r>
                <a:r>
                  <a:rPr lang="en-US" dirty="0" smtClean="0"/>
                  <a:t> Allocation). A </a:t>
                </a:r>
                <a:r>
                  <a:rPr lang="en-US" dirty="0" err="1" smtClean="0"/>
                  <a:t>Dirichlet</a:t>
                </a:r>
                <a:r>
                  <a:rPr lang="en-US" dirty="0" smtClean="0"/>
                  <a:t> is a probability distribution that generates random probability distributions given (instead of, for example, drawing a single random value by flipping a coin</a:t>
                </a:r>
                <a:r>
                  <a:rPr lang="en-US" dirty="0"/>
                  <a:t>). </a:t>
                </a:r>
                <a:r>
                  <a:rPr lang="en-US" dirty="0" smtClean="0"/>
                  <a:t>𝜂 is a parameter that governs the dispersion of that </a:t>
                </a:r>
                <a:r>
                  <a:rPr lang="en-US" dirty="0" err="1" smtClean="0"/>
                  <a:t>Dirichlet</a:t>
                </a:r>
                <a:r>
                  <a:rPr lang="en-US" dirty="0" smtClean="0"/>
                  <a:t>.</a:t>
                </a:r>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609850" y="723900"/>
                <a:ext cx="6809920" cy="2171700"/>
              </a:xfrm>
              <a:prstGeom prst="rect">
                <a:avLst/>
              </a:prstGeom>
              <a:blipFill rotWithShape="0">
                <a:blip r:embed="rId2"/>
                <a:stretch>
                  <a:fillRect l="-716" t="-1685" r="-269" b="-9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3"/>
                <a:stretch>
                  <a:fillRect b="-13115"/>
                </a:stretch>
              </a:blipFill>
            </p:spPr>
            <p:txBody>
              <a:bodyPr/>
              <a:lstStyle/>
              <a:p>
                <a:r>
                  <a:rPr lang="en-US">
                    <a:noFill/>
                  </a:rPr>
                  <a:t> </a:t>
                </a:r>
              </a:p>
            </p:txBody>
          </p:sp>
        </mc:Fallback>
      </mc:AlternateContent>
      <p:sp>
        <p:nvSpPr>
          <p:cNvPr id="24" name="Oval 23"/>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Oval 25"/>
          <p:cNvSpPr/>
          <p:nvPr/>
        </p:nvSpPr>
        <p:spPr>
          <a:xfrm>
            <a:off x="5210840"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7" name="Oval 26"/>
          <p:cNvSpPr/>
          <p:nvPr/>
        </p:nvSpPr>
        <p:spPr>
          <a:xfrm>
            <a:off x="4166437"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θ</a:t>
            </a:r>
            <a:r>
              <a:rPr lang="en-US" i="1" baseline="-25000"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1" name="Oval 30"/>
          <p:cNvSpPr/>
          <p:nvPr/>
        </p:nvSpPr>
        <p:spPr>
          <a:xfrm>
            <a:off x="3180292"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α</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32" name="Straight Arrow Connector 31"/>
          <p:cNvCxnSpPr>
            <a:stCxn id="26" idx="6"/>
            <a:endCxn id="24"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010151" y="3533775"/>
            <a:ext cx="2057400" cy="1247775"/>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5" name="Rectangle 34"/>
          <p:cNvSpPr/>
          <p:nvPr/>
        </p:nvSpPr>
        <p:spPr>
          <a:xfrm>
            <a:off x="3962400" y="3371850"/>
            <a:ext cx="3292106" cy="1731950"/>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27" idx="6"/>
            <a:endCxn id="26" idx="2"/>
          </p:cNvCxnSpPr>
          <p:nvPr/>
        </p:nvCxnSpPr>
        <p:spPr>
          <a:xfrm>
            <a:off x="4682903" y="4067175"/>
            <a:ext cx="52793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4"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6"/>
            <a:endCxn id="27" idx="2"/>
          </p:cNvCxnSpPr>
          <p:nvPr/>
        </p:nvCxnSpPr>
        <p:spPr>
          <a:xfrm>
            <a:off x="3696758" y="4067175"/>
            <a:ext cx="469679"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28997" y="4412218"/>
            <a:ext cx="338554"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N</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6917470" y="4781550"/>
            <a:ext cx="351378"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Rectangle 4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𝐷</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95000"/>
                                        </a:schemeClr>
                                      </a:solidFill>
                                      <a:latin typeface="Cambria Math" panose="02040503050406030204" pitchFamily="18" charset="0"/>
                                      <a:ea typeface="Cambria Math" panose="02040503050406030204" pitchFamily="18" charset="0"/>
                                    </a:rPr>
                                    <m:t>𝛼</m:t>
                                  </m:r>
                                </m:e>
                              </m:d>
                            </m:e>
                          </m:nary>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𝑛</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𝑁</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d>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𝑤</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𝛽</m:t>
                                      </m:r>
                                    </m:e>
                                    <m:sub>
                                      <m:r>
                                        <a:rPr lang="en-US" b="0" i="1" smtClean="0">
                                          <a:solidFill>
                                            <a:schemeClr val="bg1">
                                              <a:lumMod val="95000"/>
                                            </a:schemeClr>
                                          </a:solidFill>
                                          <a:latin typeface="Cambria Math" panose="02040503050406030204" pitchFamily="18" charset="0"/>
                                          <a:ea typeface="Cambria Math" panose="02040503050406030204" pitchFamily="18" charset="0"/>
                                        </a:rPr>
                                        <m:t>1:</m:t>
                                      </m:r>
                                      <m:r>
                                        <a:rPr lang="en-US" b="0" i="1" smtClean="0">
                                          <a:solidFill>
                                            <a:schemeClr val="bg1">
                                              <a:lumMod val="95000"/>
                                            </a:schemeClr>
                                          </a:solidFill>
                                          <a:latin typeface="Cambria Math" panose="02040503050406030204" pitchFamily="18" charset="0"/>
                                          <a:ea typeface="Cambria Math" panose="02040503050406030204" pitchFamily="18" charset="0"/>
                                        </a:rPr>
                                        <m:t>𝐾</m:t>
                                      </m:r>
                                    </m:sub>
                                  </m:sSub>
                                  <m:r>
                                    <a:rPr lang="en-US" b="0" i="1" smtClean="0">
                                      <a:solidFill>
                                        <a:schemeClr val="bg1">
                                          <a:lumMod val="95000"/>
                                        </a:schemeClr>
                                      </a:solidFill>
                                      <a:latin typeface="Cambria Math" panose="02040503050406030204" pitchFamily="18" charset="0"/>
                                      <a:ea typeface="Cambria Math" panose="02040503050406030204" pitchFamily="18" charset="0"/>
                                    </a:rPr>
                                    <m:t>,</m:t>
                                  </m:r>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𝐾</m:t>
                              </m:r>
                            </m:sup>
                            <m:e>
                              <m:r>
                                <a:rPr lang="en-US" b="0" i="1" smtClean="0">
                                  <a:solidFill>
                                    <a:schemeClr val="tx1"/>
                                  </a:solidFill>
                                  <a:latin typeface="Cambria Math" panose="02040503050406030204" pitchFamily="18" charset="0"/>
                                  <a:ea typeface="Cambria Math" panose="02040503050406030204" pitchFamily="18" charset="0"/>
                                </a:rPr>
                                <m:t>𝑝</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ea typeface="Cambria Math" panose="02040503050406030204" pitchFamily="18" charset="0"/>
                                        </a:rPr>
                                        <m:t>𝑘</m:t>
                                      </m:r>
                                    </m:sub>
                                  </m:sSub>
                                </m:e>
                                <m:e>
                                  <m:r>
                                    <a:rPr lang="en-US" b="0" i="1" smtClean="0">
                                      <a:solidFill>
                                        <a:srgbClr val="C00000"/>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5231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8486359"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η</a:t>
            </a:r>
            <a:endParaRPr lang="en-US" i="1" baseline="-25000" dirty="0">
              <a:solidFill>
                <a:srgbClr val="C00000"/>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p:cNvCxnSpPr>
          <p:nvPr/>
        </p:nvCxnSpPr>
        <p:spPr>
          <a:xfrm flipH="1">
            <a:off x="8115303" y="4067175"/>
            <a:ext cx="371056"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584039"/>
          </a:xfrm>
          <a:prstGeom prst="rect">
            <a:avLst/>
          </a:prstGeom>
          <a:noFill/>
        </p:spPr>
        <p:txBody>
          <a:bodyPr wrap="square" rtlCol="0">
            <a:noAutofit/>
          </a:bodyPr>
          <a:lstStyle/>
          <a:p>
            <a:r>
              <a:rPr lang="en-US" dirty="0" smtClean="0"/>
              <a:t>In case you were wondering.</a:t>
            </a:r>
            <a:endParaRPr lang="en-US" dirty="0"/>
          </a:p>
        </p:txBody>
      </p:sp>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2"/>
                <a:stretch>
                  <a:fillRect b="-13115"/>
                </a:stretch>
              </a:blipFill>
            </p:spPr>
            <p:txBody>
              <a:bodyPr/>
              <a:lstStyle/>
              <a:p>
                <a:r>
                  <a:rPr lang="en-US">
                    <a:noFill/>
                  </a:rPr>
                  <a:t> </a:t>
                </a:r>
              </a:p>
            </p:txBody>
          </p:sp>
        </mc:Fallback>
      </mc:AlternateContent>
      <p:sp>
        <p:nvSpPr>
          <p:cNvPr id="24" name="Oval 23"/>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Oval 25"/>
          <p:cNvSpPr/>
          <p:nvPr/>
        </p:nvSpPr>
        <p:spPr>
          <a:xfrm>
            <a:off x="5210840"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7" name="Oval 26"/>
          <p:cNvSpPr/>
          <p:nvPr/>
        </p:nvSpPr>
        <p:spPr>
          <a:xfrm>
            <a:off x="4166437"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θ</a:t>
            </a:r>
            <a:r>
              <a:rPr lang="en-US" i="1" baseline="-25000"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1" name="Oval 30"/>
          <p:cNvSpPr/>
          <p:nvPr/>
        </p:nvSpPr>
        <p:spPr>
          <a:xfrm>
            <a:off x="3180292"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α</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32" name="Straight Arrow Connector 31"/>
          <p:cNvCxnSpPr>
            <a:stCxn id="26" idx="6"/>
            <a:endCxn id="24"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010151" y="3533775"/>
            <a:ext cx="2057400" cy="1247775"/>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5" name="Rectangle 34"/>
          <p:cNvSpPr/>
          <p:nvPr/>
        </p:nvSpPr>
        <p:spPr>
          <a:xfrm>
            <a:off x="3962400" y="3371850"/>
            <a:ext cx="3292106" cy="1731950"/>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27" idx="6"/>
            <a:endCxn id="26" idx="2"/>
          </p:cNvCxnSpPr>
          <p:nvPr/>
        </p:nvCxnSpPr>
        <p:spPr>
          <a:xfrm>
            <a:off x="4682903" y="4067175"/>
            <a:ext cx="52793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4"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6"/>
            <a:endCxn id="27" idx="2"/>
          </p:cNvCxnSpPr>
          <p:nvPr/>
        </p:nvCxnSpPr>
        <p:spPr>
          <a:xfrm>
            <a:off x="3696758" y="4067175"/>
            <a:ext cx="469679"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28997" y="4412218"/>
            <a:ext cx="338554"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N</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6917470" y="4781550"/>
            <a:ext cx="351378"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Rectangle 4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𝐷</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95000"/>
                                        </a:schemeClr>
                                      </a:solidFill>
                                      <a:latin typeface="Cambria Math" panose="02040503050406030204" pitchFamily="18" charset="0"/>
                                      <a:ea typeface="Cambria Math" panose="02040503050406030204" pitchFamily="18" charset="0"/>
                                    </a:rPr>
                                    <m:t>𝛼</m:t>
                                  </m:r>
                                </m:e>
                              </m:d>
                            </m:e>
                          </m:nary>
                          <m:nary>
                            <m:naryPr>
                              <m:chr m:val="∏"/>
                              <m:ctrlPr>
                                <a:rPr lang="en-US" b="0" i="1" smtClean="0">
                                  <a:solidFill>
                                    <a:schemeClr val="bg1">
                                      <a:lumMod val="95000"/>
                                    </a:schemeClr>
                                  </a:solidFill>
                                  <a:latin typeface="Cambria Math" panose="02040503050406030204" pitchFamily="18" charset="0"/>
                                  <a:ea typeface="Cambria Math" panose="02040503050406030204" pitchFamily="18" charset="0"/>
                                </a:rPr>
                              </m:ctrlPr>
                            </m:naryPr>
                            <m:sub>
                              <m:r>
                                <a:rPr lang="en-US" b="0" i="1" smtClean="0">
                                  <a:solidFill>
                                    <a:schemeClr val="bg1">
                                      <a:lumMod val="95000"/>
                                    </a:schemeClr>
                                  </a:solidFill>
                                  <a:latin typeface="Cambria Math" panose="02040503050406030204" pitchFamily="18" charset="0"/>
                                  <a:ea typeface="Cambria Math" panose="02040503050406030204" pitchFamily="18" charset="0"/>
                                </a:rPr>
                                <m:t>𝑛</m:t>
                              </m:r>
                              <m:r>
                                <a:rPr lang="en-US" b="0" i="1" smtClean="0">
                                  <a:solidFill>
                                    <a:schemeClr val="bg1">
                                      <a:lumMod val="95000"/>
                                    </a:schemeClr>
                                  </a:solidFill>
                                  <a:latin typeface="Cambria Math" panose="02040503050406030204" pitchFamily="18" charset="0"/>
                                  <a:ea typeface="Cambria Math" panose="02040503050406030204" pitchFamily="18" charset="0"/>
                                </a:rPr>
                                <m:t>=1</m:t>
                              </m:r>
                            </m:sub>
                            <m:sup>
                              <m:r>
                                <a:rPr lang="en-US" b="0" i="1" smtClean="0">
                                  <a:solidFill>
                                    <a:schemeClr val="bg1">
                                      <a:lumMod val="95000"/>
                                    </a:schemeClr>
                                  </a:solidFill>
                                  <a:latin typeface="Cambria Math" panose="02040503050406030204" pitchFamily="18" charset="0"/>
                                  <a:ea typeface="Cambria Math" panose="02040503050406030204" pitchFamily="18" charset="0"/>
                                </a:rPr>
                                <m:t>𝑁</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d>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𝑤</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𝛽</m:t>
                                      </m:r>
                                    </m:e>
                                    <m:sub>
                                      <m:r>
                                        <a:rPr lang="en-US" b="0" i="1" smtClean="0">
                                          <a:solidFill>
                                            <a:schemeClr val="bg1">
                                              <a:lumMod val="95000"/>
                                            </a:schemeClr>
                                          </a:solidFill>
                                          <a:latin typeface="Cambria Math" panose="02040503050406030204" pitchFamily="18" charset="0"/>
                                          <a:ea typeface="Cambria Math" panose="02040503050406030204" pitchFamily="18" charset="0"/>
                                        </a:rPr>
                                        <m:t>1:</m:t>
                                      </m:r>
                                      <m:r>
                                        <a:rPr lang="en-US" b="0" i="1" smtClean="0">
                                          <a:solidFill>
                                            <a:schemeClr val="bg1">
                                              <a:lumMod val="95000"/>
                                            </a:schemeClr>
                                          </a:solidFill>
                                          <a:latin typeface="Cambria Math" panose="02040503050406030204" pitchFamily="18" charset="0"/>
                                          <a:ea typeface="Cambria Math" panose="02040503050406030204" pitchFamily="18" charset="0"/>
                                        </a:rPr>
                                        <m:t>𝐾</m:t>
                                      </m:r>
                                    </m:sub>
                                  </m:sSub>
                                  <m:r>
                                    <a:rPr lang="en-US" b="0" i="1" smtClean="0">
                                      <a:solidFill>
                                        <a:schemeClr val="bg1">
                                          <a:lumMod val="95000"/>
                                        </a:schemeClr>
                                      </a:solidFill>
                                      <a:latin typeface="Cambria Math" panose="02040503050406030204" pitchFamily="18" charset="0"/>
                                      <a:ea typeface="Cambria Math" panose="02040503050406030204" pitchFamily="18" charset="0"/>
                                    </a:rPr>
                                    <m:t>,</m:t>
                                  </m:r>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𝐾</m:t>
                              </m:r>
                            </m:sup>
                            <m:e>
                              <m:r>
                                <a:rPr lang="en-US" b="0" i="1" smtClean="0">
                                  <a:solidFill>
                                    <a:schemeClr val="tx1"/>
                                  </a:solidFill>
                                  <a:latin typeface="Cambria Math" panose="02040503050406030204" pitchFamily="18" charset="0"/>
                                  <a:ea typeface="Cambria Math" panose="02040503050406030204" pitchFamily="18" charset="0"/>
                                </a:rPr>
                                <m:t>𝑝</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ea typeface="Cambria Math" panose="02040503050406030204" pitchFamily="18" charset="0"/>
                                        </a:rPr>
                                        <m:t>𝑘</m:t>
                                      </m:r>
                                    </m:sub>
                                  </m:sSub>
                                </m:e>
                                <m:e>
                                  <m:r>
                                    <a:rPr lang="en-US" b="0" i="1" smtClean="0">
                                      <a:solidFill>
                                        <a:srgbClr val="C00000"/>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749160" y="1394749"/>
                <a:ext cx="3929153" cy="668645"/>
              </a:xfrm>
              <a:prstGeom prst="rect">
                <a:avLst/>
              </a:prstGeom>
            </p:spPr>
            <p:txBody>
              <a:bodyPr wrap="none">
                <a:spAutoFit/>
              </a:bodyPr>
              <a:lstStyle/>
              <a:p>
                <a:r>
                  <a:rPr lang="en-US" sz="2000" i="1" dirty="0" smtClean="0">
                    <a:solidFill>
                      <a:schemeClr val="tx1"/>
                    </a:solidFill>
                    <a:latin typeface="Cambria Math" panose="02040503050406030204" pitchFamily="18" charset="0"/>
                    <a:ea typeface="Cambria Math" panose="02040503050406030204" pitchFamily="18" charset="0"/>
                  </a:rPr>
                  <a:t>p</a:t>
                </a:r>
                <a14:m>
                  <m:oMath xmlns:m="http://schemas.openxmlformats.org/officeDocument/2006/math">
                    <m:d>
                      <m:dPr>
                        <m:ctrlPr>
                          <a:rPr lang="en-US" sz="2000" i="1" smtClean="0">
                            <a:solidFill>
                              <a:schemeClr val="tx1"/>
                            </a:solidFill>
                            <a:latin typeface="Cambria Math" panose="02040503050406030204" pitchFamily="18" charset="0"/>
                            <a:ea typeface="Cambria Math" panose="02040503050406030204" pitchFamily="18" charset="0"/>
                          </a:rPr>
                        </m:ctrlPr>
                      </m:dPr>
                      <m:e>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𝛽</m:t>
                            </m:r>
                          </m:e>
                          <m:sub>
                            <m:r>
                              <a:rPr lang="en-US" sz="2000" i="1">
                                <a:solidFill>
                                  <a:schemeClr val="tx1"/>
                                </a:solidFill>
                                <a:latin typeface="Cambria Math" panose="02040503050406030204" pitchFamily="18" charset="0"/>
                                <a:ea typeface="Cambria Math" panose="02040503050406030204" pitchFamily="18" charset="0"/>
                              </a:rPr>
                              <m:t>𝑘</m:t>
                            </m:r>
                          </m:sub>
                        </m:sSub>
                      </m:e>
                      <m:e>
                        <m:r>
                          <a:rPr lang="en-US" sz="2000" i="1" smtClean="0">
                            <a:solidFill>
                              <a:schemeClr val="tx1"/>
                            </a:solidFill>
                            <a:latin typeface="Cambria Math" panose="02040503050406030204" pitchFamily="18" charset="0"/>
                            <a:ea typeface="Cambria Math" panose="02040503050406030204" pitchFamily="18" charset="0"/>
                          </a:rPr>
                          <m:t>𝜂</m:t>
                        </m:r>
                      </m:e>
                    </m:d>
                    <m:r>
                      <a:rPr lang="en-US" sz="2000" b="0" i="1" smtClean="0">
                        <a:solidFill>
                          <a:schemeClr val="tx1"/>
                        </a:solidFill>
                        <a:latin typeface="Cambria Math" panose="02040503050406030204" pitchFamily="18" charset="0"/>
                        <a:ea typeface="Cambria Math" panose="02040503050406030204" pitchFamily="18" charset="0"/>
                      </a:rPr>
                      <m:t>=</m:t>
                    </m:r>
                    <m:f>
                      <m:fPr>
                        <m:ctrlPr>
                          <a:rPr lang="en-US" sz="2000" b="0" i="1" smtClean="0">
                            <a:solidFill>
                              <a:schemeClr val="tx1"/>
                            </a:solidFill>
                            <a:latin typeface="Cambria Math" panose="02040503050406030204" pitchFamily="18" charset="0"/>
                            <a:ea typeface="Cambria Math" panose="02040503050406030204" pitchFamily="18" charset="0"/>
                          </a:rPr>
                        </m:ctrlPr>
                      </m:fPr>
                      <m:num>
                        <m:r>
                          <m:rPr>
                            <m:sty m:val="p"/>
                          </m:rPr>
                          <a:rPr lang="el-GR" sz="2000" i="1" smtClean="0">
                            <a:solidFill>
                              <a:schemeClr val="tx1"/>
                            </a:solidFill>
                            <a:latin typeface="Cambria Math" panose="02040503050406030204" pitchFamily="18" charset="0"/>
                            <a:ea typeface="Cambria Math" panose="02040503050406030204" pitchFamily="18" charset="0"/>
                          </a:rPr>
                          <m:t>Γ</m:t>
                        </m:r>
                        <m:d>
                          <m:dPr>
                            <m:ctrlPr>
                              <a:rPr lang="el-GR" sz="2000" i="1" smtClean="0">
                                <a:solidFill>
                                  <a:schemeClr val="tx1"/>
                                </a:solidFill>
                                <a:latin typeface="Cambria Math" panose="02040503050406030204" pitchFamily="18" charset="0"/>
                                <a:ea typeface="Cambria Math" panose="02040503050406030204" pitchFamily="18" charset="0"/>
                              </a:rPr>
                            </m:ctrlPr>
                          </m:dPr>
                          <m:e>
                            <m:nary>
                              <m:naryPr>
                                <m:chr m:val="∑"/>
                                <m:ctrlPr>
                                  <a:rPr lang="el-GR" sz="2000" i="1" smtClean="0">
                                    <a:solidFill>
                                      <a:schemeClr val="tx1"/>
                                    </a:solidFill>
                                    <a:latin typeface="Cambria Math" panose="02040503050406030204" pitchFamily="18" charset="0"/>
                                    <a:ea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𝑉</m:t>
                                </m:r>
                              </m:sup>
                              <m:e>
                                <m:sSub>
                                  <m:sSubPr>
                                    <m:ctrlPr>
                                      <a:rPr lang="el-GR" sz="2000" i="1" smtClean="0">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𝜂</m:t>
                                    </m:r>
                                  </m:e>
                                  <m:sub>
                                    <m:r>
                                      <a:rPr lang="en-US" sz="2000" b="0" i="1" smtClean="0">
                                        <a:solidFill>
                                          <a:schemeClr val="tx1"/>
                                        </a:solidFill>
                                        <a:latin typeface="Cambria Math" panose="02040503050406030204" pitchFamily="18" charset="0"/>
                                        <a:ea typeface="Cambria Math" panose="02040503050406030204" pitchFamily="18" charset="0"/>
                                      </a:rPr>
                                      <m:t>𝑖</m:t>
                                    </m:r>
                                  </m:sub>
                                </m:sSub>
                              </m:e>
                            </m:nary>
                          </m:e>
                        </m:d>
                      </m:num>
                      <m:den>
                        <m:nary>
                          <m:naryPr>
                            <m:chr m:val="∏"/>
                            <m:ctrlPr>
                              <a:rPr lang="en-US" sz="2000" i="1" smtClean="0">
                                <a:solidFill>
                                  <a:schemeClr val="tx1"/>
                                </a:solidFill>
                                <a:latin typeface="Cambria Math" panose="02040503050406030204" pitchFamily="18" charset="0"/>
                                <a:ea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ea typeface="Cambria Math" panose="02040503050406030204" pitchFamily="18" charset="0"/>
                              </a:rPr>
                              <m:t>𝑖</m:t>
                            </m:r>
                            <m:r>
                              <a:rPr lang="en-US" sz="2000" b="0" i="1" smtClean="0">
                                <a:solidFill>
                                  <a:schemeClr val="tx1"/>
                                </a:solidFill>
                                <a:latin typeface="Cambria Math" panose="02040503050406030204" pitchFamily="18" charset="0"/>
                                <a:ea typeface="Cambria Math" panose="02040503050406030204" pitchFamily="18" charset="0"/>
                              </a:rPr>
                              <m:t>=1</m:t>
                            </m:r>
                          </m:sub>
                          <m:sup>
                            <m:r>
                              <a:rPr lang="en-US" sz="2000" b="0" i="1" smtClean="0">
                                <a:solidFill>
                                  <a:schemeClr val="tx1"/>
                                </a:solidFill>
                                <a:latin typeface="Cambria Math" panose="02040503050406030204" pitchFamily="18" charset="0"/>
                                <a:ea typeface="Cambria Math" panose="02040503050406030204" pitchFamily="18" charset="0"/>
                              </a:rPr>
                              <m:t>𝑉</m:t>
                            </m:r>
                          </m:sup>
                          <m:e>
                            <m:r>
                              <m:rPr>
                                <m:sty m:val="p"/>
                              </m:rPr>
                              <a:rPr lang="el-GR" sz="2000" i="1">
                                <a:solidFill>
                                  <a:schemeClr val="tx1"/>
                                </a:solidFill>
                                <a:latin typeface="Cambria Math" panose="02040503050406030204" pitchFamily="18" charset="0"/>
                                <a:ea typeface="Cambria Math" panose="02040503050406030204" pitchFamily="18" charset="0"/>
                              </a:rPr>
                              <m:t>Γ</m:t>
                            </m:r>
                            <m:d>
                              <m:dPr>
                                <m:ctrlPr>
                                  <a:rPr lang="el-GR" sz="2000" i="1" smtClean="0">
                                    <a:solidFill>
                                      <a:schemeClr val="tx1"/>
                                    </a:solidFill>
                                    <a:latin typeface="Cambria Math" panose="02040503050406030204" pitchFamily="18" charset="0"/>
                                    <a:ea typeface="Cambria Math" panose="02040503050406030204" pitchFamily="18" charset="0"/>
                                  </a:rPr>
                                </m:ctrlPr>
                              </m:dPr>
                              <m:e>
                                <m:sSub>
                                  <m:sSubPr>
                                    <m:ctrlPr>
                                      <a:rPr lang="el-GR"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𝜂</m:t>
                                    </m:r>
                                  </m:e>
                                  <m:sub>
                                    <m:r>
                                      <a:rPr lang="en-US" sz="2000" i="1">
                                        <a:solidFill>
                                          <a:schemeClr val="tx1"/>
                                        </a:solidFill>
                                        <a:latin typeface="Cambria Math" panose="02040503050406030204" pitchFamily="18" charset="0"/>
                                        <a:ea typeface="Cambria Math" panose="02040503050406030204" pitchFamily="18" charset="0"/>
                                      </a:rPr>
                                      <m:t>𝑖</m:t>
                                    </m:r>
                                  </m:sub>
                                </m:sSub>
                              </m:e>
                            </m:d>
                          </m:e>
                        </m:nary>
                      </m:den>
                    </m:f>
                    <m:sSubSup>
                      <m:sSubSupPr>
                        <m:ctrlPr>
                          <a:rPr lang="en-US" sz="2000" b="0" i="1" smtClean="0">
                            <a:solidFill>
                              <a:schemeClr val="tx1"/>
                            </a:solidFill>
                            <a:latin typeface="Cambria Math" panose="02040503050406030204" pitchFamily="18" charset="0"/>
                            <a:ea typeface="Cambria Math" panose="02040503050406030204" pitchFamily="18" charset="0"/>
                          </a:rPr>
                        </m:ctrlPr>
                      </m:sSubSup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𝑘</m:t>
                        </m:r>
                        <m:r>
                          <a:rPr lang="en-US" sz="2000" b="0" i="1" smtClean="0">
                            <a:solidFill>
                              <a:schemeClr val="tx1"/>
                            </a:solidFill>
                            <a:latin typeface="Cambria Math" panose="02040503050406030204" pitchFamily="18" charset="0"/>
                            <a:ea typeface="Cambria Math" panose="02040503050406030204" pitchFamily="18" charset="0"/>
                          </a:rPr>
                          <m:t>,1</m:t>
                        </m:r>
                      </m:sub>
                      <m:sup>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𝜂</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−1</m:t>
                        </m:r>
                      </m:sup>
                    </m:sSubSup>
                    <m:r>
                      <a:rPr lang="en-US" sz="2000" b="0" i="1" smtClean="0">
                        <a:solidFill>
                          <a:schemeClr val="tx1"/>
                        </a:solidFill>
                        <a:latin typeface="Cambria Math" panose="02040503050406030204" pitchFamily="18" charset="0"/>
                        <a:ea typeface="Cambria Math" panose="02040503050406030204" pitchFamily="18" charset="0"/>
                      </a:rPr>
                      <m:t>…</m:t>
                    </m:r>
                    <m:sSubSup>
                      <m:sSubSupPr>
                        <m:ctrlPr>
                          <a:rPr lang="en-US" sz="2000" i="1">
                            <a:solidFill>
                              <a:schemeClr val="tx1"/>
                            </a:solidFill>
                            <a:latin typeface="Cambria Math" panose="02040503050406030204" pitchFamily="18" charset="0"/>
                            <a:ea typeface="Cambria Math" panose="02040503050406030204" pitchFamily="18" charset="0"/>
                          </a:rPr>
                        </m:ctrlPr>
                      </m:sSubSupPr>
                      <m:e>
                        <m:r>
                          <a:rPr lang="en-US" sz="2000" i="1">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ea typeface="Cambria Math" panose="02040503050406030204" pitchFamily="18" charset="0"/>
                          </a:rPr>
                          <m:t>𝑘</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𝑉</m:t>
                        </m:r>
                      </m:sub>
                      <m:sup>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𝜂</m:t>
                            </m:r>
                          </m:e>
                          <m:sub>
                            <m:r>
                              <a:rPr lang="en-US" sz="2000" b="0" i="1" smtClean="0">
                                <a:solidFill>
                                  <a:schemeClr val="tx1"/>
                                </a:solidFill>
                                <a:latin typeface="Cambria Math" panose="02040503050406030204" pitchFamily="18" charset="0"/>
                                <a:ea typeface="Cambria Math" panose="02040503050406030204" pitchFamily="18" charset="0"/>
                              </a:rPr>
                              <m:t>𝑉</m:t>
                            </m:r>
                          </m:sub>
                        </m:sSub>
                        <m:r>
                          <a:rPr lang="en-US" sz="2000" i="1">
                            <a:solidFill>
                              <a:schemeClr val="tx1"/>
                            </a:solidFill>
                            <a:latin typeface="Cambria Math" panose="02040503050406030204" pitchFamily="18" charset="0"/>
                            <a:ea typeface="Cambria Math" panose="02040503050406030204" pitchFamily="18" charset="0"/>
                          </a:rPr>
                          <m:t>−1</m:t>
                        </m:r>
                      </m:sup>
                    </m:sSubSup>
                  </m:oMath>
                </a14:m>
                <a:r>
                  <a:rPr lang="en-US" sz="2000" dirty="0" smtClean="0">
                    <a:solidFill>
                      <a:schemeClr val="tx1"/>
                    </a:solidFill>
                    <a:latin typeface="Cambria Math" panose="02040503050406030204" pitchFamily="18" charset="0"/>
                    <a:ea typeface="Cambria Math" panose="02040503050406030204" pitchFamily="18" charset="0"/>
                  </a:rPr>
                  <a:t> </a:t>
                </a:r>
                <a:endParaRPr lang="en-US" sz="2000" dirty="0">
                  <a:solidFill>
                    <a:schemeClr val="tx1"/>
                  </a:solidFill>
                  <a:latin typeface="Cambria Math" panose="02040503050406030204" pitchFamily="18" charset="0"/>
                  <a:ea typeface="Cambria Math"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749160" y="1394749"/>
                <a:ext cx="3929153" cy="668645"/>
              </a:xfrm>
              <a:prstGeom prst="rect">
                <a:avLst/>
              </a:prstGeom>
              <a:blipFill rotWithShape="0">
                <a:blip r:embed="rId4"/>
                <a:stretch>
                  <a:fillRect l="-1705"/>
                </a:stretch>
              </a:blipFill>
            </p:spPr>
            <p:txBody>
              <a:bodyPr/>
              <a:lstStyle/>
              <a:p>
                <a:r>
                  <a:rPr lang="en-US">
                    <a:noFill/>
                  </a:rPr>
                  <a:t> </a:t>
                </a:r>
              </a:p>
            </p:txBody>
          </p:sp>
        </mc:Fallback>
      </mc:AlternateContent>
    </p:spTree>
    <p:extLst>
      <p:ext uri="{BB962C8B-B14F-4D97-AF65-F5344CB8AC3E}">
        <p14:creationId xmlns:p14="http://schemas.microsoft.com/office/powerpoint/2010/main" val="2100094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sp>
        <p:nvSpPr>
          <p:cNvPr id="14" name="Rectangle 13"/>
          <p:cNvSpPr/>
          <p:nvPr/>
        </p:nvSpPr>
        <p:spPr>
          <a:xfrm>
            <a:off x="3962400" y="3371850"/>
            <a:ext cx="3292106" cy="173195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With this universe of topics, we can start generating documents.</a:t>
            </a:r>
          </a:p>
          <a:p>
            <a:endParaRPr lang="en-US" dirty="0"/>
          </a:p>
          <a:p>
            <a:r>
              <a:rPr lang="en-US" dirty="0"/>
              <a:t>For each document </a:t>
            </a:r>
            <a:r>
              <a:rPr lang="en-US" i="1" dirty="0">
                <a:latin typeface="Cambria Math" panose="02040503050406030204" pitchFamily="18" charset="0"/>
                <a:ea typeface="Cambria Math" panose="02040503050406030204" pitchFamily="18" charset="0"/>
              </a:rPr>
              <a:t>d</a:t>
            </a:r>
            <a:endParaRPr lang="en-US" b="1" i="1" dirty="0" smtClean="0"/>
          </a:p>
          <a:p>
            <a:pPr>
              <a:tabLst>
                <a:tab pos="347663" algn="l"/>
              </a:tabLst>
            </a:pPr>
            <a:r>
              <a:rPr lang="en-US" b="1" dirty="0" smtClean="0"/>
              <a:t>	</a:t>
            </a:r>
            <a:endParaRPr lang="en-US" dirty="0"/>
          </a:p>
        </p:txBody>
      </p:sp>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3"/>
                <a:stretch>
                  <a:fillRect b="-13115"/>
                </a:stretch>
              </a:blipFill>
            </p:spPr>
            <p:txBody>
              <a:bodyPr/>
              <a:lstStyle/>
              <a:p>
                <a:r>
                  <a:rPr lang="en-US">
                    <a:noFill/>
                  </a:rPr>
                  <a:t> </a:t>
                </a:r>
              </a:p>
            </p:txBody>
          </p:sp>
        </mc:Fallback>
      </mc:AlternateContent>
      <p:sp>
        <p:nvSpPr>
          <p:cNvPr id="24" name="Oval 23"/>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Oval 25"/>
          <p:cNvSpPr/>
          <p:nvPr/>
        </p:nvSpPr>
        <p:spPr>
          <a:xfrm>
            <a:off x="5210840"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27" name="Straight Arrow Connector 26"/>
          <p:cNvCxnSpPr>
            <a:stCxn id="26" idx="6"/>
            <a:endCxn id="24"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010151" y="3533775"/>
            <a:ext cx="2057400" cy="1247775"/>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32" name="Straight Arrow Connector 31"/>
          <p:cNvCxnSpPr>
            <a:endCxn id="26" idx="2"/>
          </p:cNvCxnSpPr>
          <p:nvPr/>
        </p:nvCxnSpPr>
        <p:spPr>
          <a:xfrm>
            <a:off x="4682903" y="4067175"/>
            <a:ext cx="52793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4"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8997" y="4412218"/>
            <a:ext cx="338554"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N</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6917470" y="4781550"/>
            <a:ext cx="351378" cy="369332"/>
          </a:xfrm>
          <a:prstGeom prst="rect">
            <a:avLst/>
          </a:prstGeom>
          <a:noFill/>
        </p:spPr>
        <p:txBody>
          <a:bodyPr wrap="none" rtlCol="0">
            <a:spAutoFit/>
          </a:bodyPr>
          <a:lstStyle/>
          <a:p>
            <a:r>
              <a:rPr lang="en-US" i="1" dirty="0" smtClean="0">
                <a:solidFill>
                  <a:srgbClr val="C00000"/>
                </a:solidFill>
                <a:latin typeface="Times New Roman" panose="02020603050405020304" pitchFamily="18" charset="0"/>
                <a:cs typeface="Times New Roman" panose="02020603050405020304" pitchFamily="18" charset="0"/>
              </a:rPr>
              <a:t>D</a:t>
            </a:r>
            <a:endParaRPr lang="en-US" i="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Rectangle 36"/>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rgbClr val="C00000"/>
                              </a:solidFill>
                              <a:latin typeface="Cambria Math" panose="02040503050406030204" pitchFamily="18" charset="0"/>
                              <a:ea typeface="Cambria Math" panose="02040503050406030204" pitchFamily="18" charset="0"/>
                            </a:rPr>
                          </m:ctrlPr>
                        </m:dPr>
                        <m:e>
                          <m:nary>
                            <m:naryPr>
                              <m:chr m:val="∏"/>
                              <m:ctrlPr>
                                <a:rPr lang="en-US" b="0" i="1" smtClean="0">
                                  <a:solidFill>
                                    <a:srgbClr val="C00000"/>
                                  </a:solidFill>
                                  <a:latin typeface="Cambria Math" panose="02040503050406030204" pitchFamily="18" charset="0"/>
                                  <a:ea typeface="Cambria Math" panose="02040503050406030204" pitchFamily="18" charset="0"/>
                                </a:rPr>
                              </m:ctrlPr>
                            </m:naryPr>
                            <m:sub>
                              <m:r>
                                <a:rPr lang="en-US" b="0" i="1" smtClean="0">
                                  <a:solidFill>
                                    <a:srgbClr val="C00000"/>
                                  </a:solidFill>
                                  <a:latin typeface="Cambria Math" panose="02040503050406030204" pitchFamily="18" charset="0"/>
                                  <a:ea typeface="Cambria Math" panose="02040503050406030204" pitchFamily="18" charset="0"/>
                                </a:rPr>
                                <m:t>𝑑</m:t>
                              </m:r>
                              <m:r>
                                <a:rPr lang="en-US" b="0" i="1" smtClean="0">
                                  <a:solidFill>
                                    <a:srgbClr val="C00000"/>
                                  </a:solidFill>
                                  <a:latin typeface="Cambria Math" panose="02040503050406030204" pitchFamily="18" charset="0"/>
                                  <a:ea typeface="Cambria Math" panose="02040503050406030204" pitchFamily="18" charset="0"/>
                                </a:rPr>
                                <m:t>=1</m:t>
                              </m:r>
                            </m:sub>
                            <m:sup>
                              <m:r>
                                <a:rPr lang="en-US" b="0" i="1" smtClean="0">
                                  <a:solidFill>
                                    <a:srgbClr val="C00000"/>
                                  </a:solidFill>
                                  <a:latin typeface="Cambria Math" panose="02040503050406030204" pitchFamily="18" charset="0"/>
                                  <a:ea typeface="Cambria Math" panose="02040503050406030204" pitchFamily="18" charset="0"/>
                                </a:rPr>
                                <m:t>𝐷</m:t>
                              </m:r>
                            </m:sup>
                            <m:e>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𝜃</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95000"/>
                                        </a:schemeClr>
                                      </a:solidFill>
                                      <a:latin typeface="Cambria Math" panose="02040503050406030204" pitchFamily="18" charset="0"/>
                                      <a:ea typeface="Cambria Math" panose="02040503050406030204" pitchFamily="18" charset="0"/>
                                    </a:rPr>
                                    <m:t>𝛼</m:t>
                                  </m:r>
                                </m:e>
                              </m:d>
                            </m:e>
                          </m:nary>
                          <m:nary>
                            <m:naryPr>
                              <m:chr m:val="∏"/>
                              <m:ctrlPr>
                                <a:rPr lang="en-US" i="1">
                                  <a:solidFill>
                                    <a:schemeClr val="bg1">
                                      <a:lumMod val="95000"/>
                                    </a:schemeClr>
                                  </a:solidFill>
                                  <a:latin typeface="Cambria Math" panose="02040503050406030204" pitchFamily="18" charset="0"/>
                                  <a:ea typeface="Cambria Math" panose="02040503050406030204" pitchFamily="18" charset="0"/>
                                </a:rPr>
                              </m:ctrlPr>
                            </m:naryPr>
                            <m:sub>
                              <m:r>
                                <a:rPr lang="en-US" i="1">
                                  <a:solidFill>
                                    <a:schemeClr val="bg1">
                                      <a:lumMod val="95000"/>
                                    </a:schemeClr>
                                  </a:solidFill>
                                  <a:latin typeface="Cambria Math" panose="02040503050406030204" pitchFamily="18" charset="0"/>
                                  <a:ea typeface="Cambria Math" panose="02040503050406030204" pitchFamily="18" charset="0"/>
                                </a:rPr>
                                <m:t>𝑛</m:t>
                              </m:r>
                              <m:r>
                                <a:rPr lang="en-US" i="1">
                                  <a:solidFill>
                                    <a:schemeClr val="bg1">
                                      <a:lumMod val="95000"/>
                                    </a:schemeClr>
                                  </a:solidFill>
                                  <a:latin typeface="Cambria Math" panose="02040503050406030204" pitchFamily="18" charset="0"/>
                                  <a:ea typeface="Cambria Math" panose="02040503050406030204" pitchFamily="18" charset="0"/>
                                </a:rPr>
                                <m:t>=1</m:t>
                              </m:r>
                            </m:sub>
                            <m:sup>
                              <m:r>
                                <a:rPr lang="en-US" i="1">
                                  <a:solidFill>
                                    <a:schemeClr val="bg1">
                                      <a:lumMod val="95000"/>
                                    </a:schemeClr>
                                  </a:solidFill>
                                  <a:latin typeface="Cambria Math" panose="02040503050406030204" pitchFamily="18" charset="0"/>
                                  <a:ea typeface="Cambria Math" panose="02040503050406030204" pitchFamily="18" charset="0"/>
                                </a:rPr>
                                <m:t>𝑁</m:t>
                              </m:r>
                            </m:sup>
                            <m:e>
                              <m:r>
                                <a:rPr lang="en-US" i="1">
                                  <a:solidFill>
                                    <a:schemeClr val="bg1">
                                      <a:lumMod val="95000"/>
                                    </a:schemeClr>
                                  </a:solidFill>
                                  <a:latin typeface="Cambria Math" panose="02040503050406030204" pitchFamily="18" charset="0"/>
                                  <a:ea typeface="Cambria Math" panose="02040503050406030204" pitchFamily="18" charset="0"/>
                                </a:rPr>
                                <m:t>𝑝</m:t>
                              </m:r>
                              <m:d>
                                <m:dPr>
                                  <m:ctrlPr>
                                    <a:rPr lang="en-US" i="1">
                                      <a:solidFill>
                                        <a:schemeClr val="bg1">
                                          <a:lumMod val="95000"/>
                                        </a:schemeClr>
                                      </a:solidFill>
                                      <a:latin typeface="Cambria Math" panose="02040503050406030204" pitchFamily="18" charset="0"/>
                                      <a:ea typeface="Cambria Math" panose="02040503050406030204" pitchFamily="18" charset="0"/>
                                    </a:rPr>
                                  </m:ctrlPr>
                                </m:dPr>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𝑧</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𝜃</m:t>
                                      </m:r>
                                    </m:e>
                                    <m:sub>
                                      <m:r>
                                        <a:rPr lang="en-US" i="1">
                                          <a:solidFill>
                                            <a:schemeClr val="bg1">
                                              <a:lumMod val="95000"/>
                                            </a:schemeClr>
                                          </a:solidFill>
                                          <a:latin typeface="Cambria Math" panose="02040503050406030204" pitchFamily="18" charset="0"/>
                                          <a:ea typeface="Cambria Math" panose="02040503050406030204" pitchFamily="18" charset="0"/>
                                        </a:rPr>
                                        <m:t>𝑑</m:t>
                                      </m:r>
                                    </m:sub>
                                  </m:sSub>
                                </m:e>
                              </m:d>
                              <m:r>
                                <a:rPr lang="en-US" i="1">
                                  <a:solidFill>
                                    <a:schemeClr val="bg1">
                                      <a:lumMod val="95000"/>
                                    </a:schemeClr>
                                  </a:solidFill>
                                  <a:latin typeface="Cambria Math" panose="02040503050406030204" pitchFamily="18" charset="0"/>
                                  <a:ea typeface="Cambria Math" panose="02040503050406030204" pitchFamily="18" charset="0"/>
                                </a:rPr>
                                <m:t>𝑝</m:t>
                              </m:r>
                              <m:d>
                                <m:dPr>
                                  <m:ctrlPr>
                                    <a:rPr lang="en-US" i="1">
                                      <a:solidFill>
                                        <a:schemeClr val="bg1">
                                          <a:lumMod val="95000"/>
                                        </a:schemeClr>
                                      </a:solidFill>
                                      <a:latin typeface="Cambria Math" panose="02040503050406030204" pitchFamily="18" charset="0"/>
                                      <a:ea typeface="Cambria Math" panose="02040503050406030204" pitchFamily="18" charset="0"/>
                                    </a:rPr>
                                  </m:ctrlPr>
                                </m:dPr>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𝑤</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𝛽</m:t>
                                      </m:r>
                                    </m:e>
                                    <m:sub>
                                      <m:r>
                                        <a:rPr lang="en-US" i="1">
                                          <a:solidFill>
                                            <a:schemeClr val="bg1">
                                              <a:lumMod val="95000"/>
                                            </a:schemeClr>
                                          </a:solidFill>
                                          <a:latin typeface="Cambria Math" panose="02040503050406030204" pitchFamily="18" charset="0"/>
                                          <a:ea typeface="Cambria Math" panose="02040503050406030204" pitchFamily="18" charset="0"/>
                                        </a:rPr>
                                        <m:t>1:</m:t>
                                      </m:r>
                                      <m:r>
                                        <a:rPr lang="en-US" i="1">
                                          <a:solidFill>
                                            <a:schemeClr val="bg1">
                                              <a:lumMod val="95000"/>
                                            </a:schemeClr>
                                          </a:solidFill>
                                          <a:latin typeface="Cambria Math" panose="02040503050406030204" pitchFamily="18" charset="0"/>
                                          <a:ea typeface="Cambria Math" panose="02040503050406030204" pitchFamily="18" charset="0"/>
                                        </a:rPr>
                                        <m:t>𝐾</m:t>
                                      </m:r>
                                    </m:sub>
                                  </m:sSub>
                                  <m:r>
                                    <a:rPr lang="en-US" i="1">
                                      <a:solidFill>
                                        <a:schemeClr val="bg1">
                                          <a:lumMod val="95000"/>
                                        </a:schemeClr>
                                      </a:solidFill>
                                      <a:latin typeface="Cambria Math" panose="02040503050406030204" pitchFamily="18" charset="0"/>
                                      <a:ea typeface="Cambria Math" panose="02040503050406030204" pitchFamily="18" charset="0"/>
                                    </a:rPr>
                                    <m:t>,</m:t>
                                  </m:r>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𝑧</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𝐾</m:t>
                              </m:r>
                            </m:sup>
                            <m:e>
                              <m:r>
                                <a:rPr lang="en-US" b="0" i="1" smtClean="0">
                                  <a:solidFill>
                                    <a:schemeClr val="tx1"/>
                                  </a:solidFill>
                                  <a:latin typeface="Cambria Math" panose="02040503050406030204" pitchFamily="18" charset="0"/>
                                  <a:ea typeface="Cambria Math" panose="02040503050406030204" pitchFamily="18" charset="0"/>
                                </a:rPr>
                                <m:t>𝑝</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ea typeface="Cambria Math" panose="02040503050406030204" pitchFamily="18" charset="0"/>
                                        </a:rPr>
                                        <m:t>𝑘</m:t>
                                      </m:r>
                                    </m:sub>
                                  </m:sSub>
                                </m:e>
                                <m:e>
                                  <m:r>
                                    <a:rPr lang="en-US" b="0" i="1" smtClean="0">
                                      <a:solidFill>
                                        <a:schemeClr val="tx1"/>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4"/>
                <a:stretch>
                  <a:fillRect/>
                </a:stretch>
              </a:blipFill>
            </p:spPr>
            <p:txBody>
              <a:bodyPr/>
              <a:lstStyle/>
              <a:p>
                <a:r>
                  <a:rPr lang="en-US">
                    <a:noFill/>
                  </a:rPr>
                  <a:t> </a:t>
                </a:r>
              </a:p>
            </p:txBody>
          </p:sp>
        </mc:Fallback>
      </mc:AlternateContent>
      <p:sp>
        <p:nvSpPr>
          <p:cNvPr id="38" name="Oval 37"/>
          <p:cNvSpPr/>
          <p:nvPr/>
        </p:nvSpPr>
        <p:spPr>
          <a:xfrm>
            <a:off x="4166437"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θ</a:t>
            </a:r>
            <a:r>
              <a:rPr lang="en-US" i="1" baseline="-25000" dirty="0" smtClean="0">
                <a:solidFill>
                  <a:schemeClr val="bg1">
                    <a:lumMod val="95000"/>
                  </a:schemeClr>
                </a:solidFill>
                <a:latin typeface="Times New Roman" panose="02020603050405020304" pitchFamily="18" charset="0"/>
                <a:cs typeface="Times New Roman" panose="02020603050405020304" pitchFamily="18" charset="0"/>
              </a:rPr>
              <a:t>d</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9" name="Oval 38"/>
          <p:cNvSpPr/>
          <p:nvPr/>
        </p:nvSpPr>
        <p:spPr>
          <a:xfrm>
            <a:off x="3180292"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bg1">
                    <a:lumMod val="95000"/>
                  </a:schemeClr>
                </a:solidFill>
                <a:latin typeface="Times New Roman" panose="02020603050405020304" pitchFamily="18" charset="0"/>
                <a:cs typeface="Times New Roman" panose="02020603050405020304" pitchFamily="18" charset="0"/>
              </a:rPr>
              <a:t>α</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40" name="Straight Arrow Connector 39"/>
          <p:cNvCxnSpPr>
            <a:stCxn id="39" idx="6"/>
            <a:endCxn id="38" idx="2"/>
          </p:cNvCxnSpPr>
          <p:nvPr/>
        </p:nvCxnSpPr>
        <p:spPr>
          <a:xfrm>
            <a:off x="3696758" y="4067175"/>
            <a:ext cx="469679"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331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4166437"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θ</a:t>
            </a:r>
            <a:r>
              <a:rPr lang="en-US" i="1" baseline="-25000" dirty="0" smtClean="0">
                <a:solidFill>
                  <a:srgbClr val="C00000"/>
                </a:solidFill>
                <a:latin typeface="Times New Roman" panose="02020603050405020304" pitchFamily="18" charset="0"/>
                <a:cs typeface="Times New Roman" panose="02020603050405020304" pitchFamily="18" charset="0"/>
              </a:rPr>
              <a:t>d</a:t>
            </a:r>
            <a:endParaRPr lang="en-US" i="1" baseline="-25000" dirty="0">
              <a:solidFill>
                <a:srgbClr val="C00000"/>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α</a:t>
            </a:r>
            <a:endParaRPr lang="en-US" i="1" baseline="-25000" dirty="0">
              <a:solidFill>
                <a:srgbClr val="C00000"/>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sp>
        <p:nvSpPr>
          <p:cNvPr id="14" name="Rectangle 13"/>
          <p:cNvSpPr/>
          <p:nvPr/>
        </p:nvSpPr>
        <p:spPr>
          <a:xfrm>
            <a:off x="3962400" y="3371850"/>
            <a:ext cx="3292106" cy="173195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With this universe of topics, we can start generating documents.</a:t>
            </a:r>
          </a:p>
          <a:p>
            <a:endParaRPr lang="en-US" dirty="0"/>
          </a:p>
          <a:p>
            <a:r>
              <a:rPr lang="en-US" dirty="0"/>
              <a:t>For each document </a:t>
            </a:r>
            <a:r>
              <a:rPr lang="en-US" i="1" dirty="0">
                <a:latin typeface="Cambria Math" panose="02040503050406030204" pitchFamily="18" charset="0"/>
                <a:ea typeface="Cambria Math" panose="02040503050406030204" pitchFamily="18" charset="0"/>
              </a:rPr>
              <a:t>d</a:t>
            </a:r>
            <a:endParaRPr lang="en-US" b="1" i="1" dirty="0" smtClean="0"/>
          </a:p>
          <a:p>
            <a:pPr>
              <a:tabLst>
                <a:tab pos="347663" algn="l"/>
              </a:tabLst>
            </a:pPr>
            <a:r>
              <a:rPr lang="en-US" b="1" dirty="0" smtClean="0"/>
              <a:t>	Step 1:</a:t>
            </a:r>
            <a:r>
              <a:rPr lang="en-US" dirty="0" smtClean="0"/>
              <a:t> Choose </a:t>
            </a:r>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smtClean="0">
                <a:latin typeface="Cambria Math" panose="02040503050406030204" pitchFamily="18" charset="0"/>
                <a:ea typeface="Cambria Math" panose="02040503050406030204" pitchFamily="18" charset="0"/>
              </a:rPr>
              <a:t>Dir(</a:t>
            </a:r>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a:t>
            </a:r>
            <a:r>
              <a:rPr lang="en-US" dirty="0" smtClean="0">
                <a:latin typeface="Cambria Math" panose="02040503050406030204" pitchFamily="18" charset="0"/>
                <a:ea typeface="Cambria Math" panose="02040503050406030204" pitchFamily="18" charset="0"/>
              </a:rPr>
              <a:t>) </a:t>
            </a:r>
          </a:p>
          <a:p>
            <a:endParaRPr lang="en-US" dirty="0" smtClean="0">
              <a:latin typeface="Cambria Math" panose="02040503050406030204" pitchFamily="18" charset="0"/>
              <a:ea typeface="Cambria Math" panose="02040503050406030204" pitchFamily="18" charset="0"/>
            </a:endParaRPr>
          </a:p>
          <a:p>
            <a:endParaRPr lang="en-US" dirty="0"/>
          </a:p>
        </p:txBody>
      </p:sp>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3"/>
                <a:stretch>
                  <a:fillRect b="-13115"/>
                </a:stretch>
              </a:blipFill>
            </p:spPr>
            <p:txBody>
              <a:bodyPr/>
              <a:lstStyle/>
              <a:p>
                <a:r>
                  <a:rPr lang="en-US">
                    <a:noFill/>
                  </a:rPr>
                  <a:t> </a:t>
                </a:r>
              </a:p>
            </p:txBody>
          </p:sp>
        </mc:Fallback>
      </mc:AlternateContent>
      <p:sp>
        <p:nvSpPr>
          <p:cNvPr id="24" name="Oval 23"/>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Oval 25"/>
          <p:cNvSpPr/>
          <p:nvPr/>
        </p:nvSpPr>
        <p:spPr>
          <a:xfrm>
            <a:off x="5210840"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27" name="Straight Arrow Connector 26"/>
          <p:cNvCxnSpPr>
            <a:stCxn id="26" idx="6"/>
            <a:endCxn id="24"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010151" y="3533775"/>
            <a:ext cx="2057400" cy="1247775"/>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32" name="Straight Arrow Connector 31"/>
          <p:cNvCxnSpPr>
            <a:endCxn id="26" idx="2"/>
          </p:cNvCxnSpPr>
          <p:nvPr/>
        </p:nvCxnSpPr>
        <p:spPr>
          <a:xfrm>
            <a:off x="4682903" y="4067175"/>
            <a:ext cx="52793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4"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8997" y="4412218"/>
            <a:ext cx="338554"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N</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Rectangle 36"/>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ea typeface="Cambria Math" panose="02040503050406030204" pitchFamily="18" charset="0"/>
                            </a:rPr>
                          </m:ctrlPr>
                        </m:dPr>
                        <m:e>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𝑑</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𝐷</m:t>
                              </m:r>
                            </m:sup>
                            <m:e>
                              <m:r>
                                <a:rPr lang="en-US" i="1">
                                  <a:solidFill>
                                    <a:srgbClr val="C00000"/>
                                  </a:solidFill>
                                  <a:latin typeface="Cambria Math" panose="02040503050406030204" pitchFamily="18" charset="0"/>
                                  <a:ea typeface="Cambria Math" panose="02040503050406030204" pitchFamily="18" charset="0"/>
                                </a:rPr>
                                <m:t>𝑝</m:t>
                              </m:r>
                              <m:d>
                                <m:dPr>
                                  <m:ctrlPr>
                                    <a:rPr lang="en-US" i="1">
                                      <a:solidFill>
                                        <a:srgbClr val="C00000"/>
                                      </a:solidFill>
                                      <a:latin typeface="Cambria Math" panose="02040503050406030204" pitchFamily="18" charset="0"/>
                                      <a:ea typeface="Cambria Math" panose="02040503050406030204" pitchFamily="18" charset="0"/>
                                    </a:rPr>
                                  </m:ctrlPr>
                                </m:dPr>
                                <m:e>
                                  <m:sSub>
                                    <m:sSubPr>
                                      <m:ctrlPr>
                                        <a:rPr lang="en-US" i="1">
                                          <a:solidFill>
                                            <a:srgbClr val="C00000"/>
                                          </a:solidFill>
                                          <a:latin typeface="Cambria Math" panose="02040503050406030204" pitchFamily="18" charset="0"/>
                                          <a:ea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𝜃</m:t>
                                      </m:r>
                                    </m:e>
                                    <m:sub>
                                      <m:r>
                                        <a:rPr lang="en-US" i="1">
                                          <a:solidFill>
                                            <a:srgbClr val="C00000"/>
                                          </a:solidFill>
                                          <a:latin typeface="Cambria Math" panose="02040503050406030204" pitchFamily="18" charset="0"/>
                                          <a:ea typeface="Cambria Math" panose="02040503050406030204" pitchFamily="18" charset="0"/>
                                        </a:rPr>
                                        <m:t>𝑑</m:t>
                                      </m:r>
                                    </m:sub>
                                  </m:sSub>
                                </m:e>
                                <m:e>
                                  <m:r>
                                    <a:rPr lang="en-US" i="1">
                                      <a:solidFill>
                                        <a:srgbClr val="C00000"/>
                                      </a:solidFill>
                                      <a:latin typeface="Cambria Math" panose="02040503050406030204" pitchFamily="18" charset="0"/>
                                      <a:ea typeface="Cambria Math" panose="02040503050406030204" pitchFamily="18" charset="0"/>
                                    </a:rPr>
                                    <m:t>𝛼</m:t>
                                  </m:r>
                                </m:e>
                              </m:d>
                            </m:e>
                          </m:nary>
                          <m:nary>
                            <m:naryPr>
                              <m:chr m:val="∏"/>
                              <m:ctrlPr>
                                <a:rPr lang="en-US" i="1" smtClean="0">
                                  <a:solidFill>
                                    <a:schemeClr val="bg1">
                                      <a:lumMod val="95000"/>
                                    </a:schemeClr>
                                  </a:solidFill>
                                  <a:latin typeface="Cambria Math" panose="02040503050406030204" pitchFamily="18" charset="0"/>
                                  <a:ea typeface="Cambria Math" panose="02040503050406030204" pitchFamily="18" charset="0"/>
                                </a:rPr>
                              </m:ctrlPr>
                            </m:naryPr>
                            <m:sub>
                              <m:r>
                                <a:rPr lang="en-US" i="1">
                                  <a:solidFill>
                                    <a:schemeClr val="bg1">
                                      <a:lumMod val="95000"/>
                                    </a:schemeClr>
                                  </a:solidFill>
                                  <a:latin typeface="Cambria Math" panose="02040503050406030204" pitchFamily="18" charset="0"/>
                                  <a:ea typeface="Cambria Math" panose="02040503050406030204" pitchFamily="18" charset="0"/>
                                </a:rPr>
                                <m:t>𝑛</m:t>
                              </m:r>
                              <m:r>
                                <a:rPr lang="en-US" i="1">
                                  <a:solidFill>
                                    <a:schemeClr val="bg1">
                                      <a:lumMod val="95000"/>
                                    </a:schemeClr>
                                  </a:solidFill>
                                  <a:latin typeface="Cambria Math" panose="02040503050406030204" pitchFamily="18" charset="0"/>
                                  <a:ea typeface="Cambria Math" panose="02040503050406030204" pitchFamily="18" charset="0"/>
                                </a:rPr>
                                <m:t>=1</m:t>
                              </m:r>
                            </m:sub>
                            <m:sup>
                              <m:r>
                                <a:rPr lang="en-US" i="1">
                                  <a:solidFill>
                                    <a:schemeClr val="bg1">
                                      <a:lumMod val="95000"/>
                                    </a:schemeClr>
                                  </a:solidFill>
                                  <a:latin typeface="Cambria Math" panose="02040503050406030204" pitchFamily="18" charset="0"/>
                                  <a:ea typeface="Cambria Math" panose="02040503050406030204" pitchFamily="18" charset="0"/>
                                </a:rPr>
                                <m:t>𝑁</m:t>
                              </m:r>
                            </m:sup>
                            <m:e>
                              <m:r>
                                <a:rPr lang="en-US" i="1">
                                  <a:solidFill>
                                    <a:schemeClr val="bg1">
                                      <a:lumMod val="95000"/>
                                    </a:schemeClr>
                                  </a:solidFill>
                                  <a:latin typeface="Cambria Math" panose="02040503050406030204" pitchFamily="18" charset="0"/>
                                  <a:ea typeface="Cambria Math" panose="02040503050406030204" pitchFamily="18" charset="0"/>
                                </a:rPr>
                                <m:t>𝑝</m:t>
                              </m:r>
                              <m:d>
                                <m:dPr>
                                  <m:ctrlPr>
                                    <a:rPr lang="en-US" i="1">
                                      <a:solidFill>
                                        <a:schemeClr val="bg1">
                                          <a:lumMod val="95000"/>
                                        </a:schemeClr>
                                      </a:solidFill>
                                      <a:latin typeface="Cambria Math" panose="02040503050406030204" pitchFamily="18" charset="0"/>
                                      <a:ea typeface="Cambria Math" panose="02040503050406030204" pitchFamily="18" charset="0"/>
                                    </a:rPr>
                                  </m:ctrlPr>
                                </m:dPr>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𝑧</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𝜃</m:t>
                                      </m:r>
                                    </m:e>
                                    <m:sub>
                                      <m:r>
                                        <a:rPr lang="en-US" i="1">
                                          <a:solidFill>
                                            <a:schemeClr val="bg1">
                                              <a:lumMod val="95000"/>
                                            </a:schemeClr>
                                          </a:solidFill>
                                          <a:latin typeface="Cambria Math" panose="02040503050406030204" pitchFamily="18" charset="0"/>
                                          <a:ea typeface="Cambria Math" panose="02040503050406030204" pitchFamily="18" charset="0"/>
                                        </a:rPr>
                                        <m:t>𝑑</m:t>
                                      </m:r>
                                    </m:sub>
                                  </m:sSub>
                                </m:e>
                              </m:d>
                              <m:r>
                                <a:rPr lang="en-US" i="1">
                                  <a:solidFill>
                                    <a:schemeClr val="bg1">
                                      <a:lumMod val="95000"/>
                                    </a:schemeClr>
                                  </a:solidFill>
                                  <a:latin typeface="Cambria Math" panose="02040503050406030204" pitchFamily="18" charset="0"/>
                                  <a:ea typeface="Cambria Math" panose="02040503050406030204" pitchFamily="18" charset="0"/>
                                </a:rPr>
                                <m:t>𝑝</m:t>
                              </m:r>
                              <m:d>
                                <m:dPr>
                                  <m:ctrlPr>
                                    <a:rPr lang="en-US" i="1">
                                      <a:solidFill>
                                        <a:schemeClr val="bg1">
                                          <a:lumMod val="95000"/>
                                        </a:schemeClr>
                                      </a:solidFill>
                                      <a:latin typeface="Cambria Math" panose="02040503050406030204" pitchFamily="18" charset="0"/>
                                      <a:ea typeface="Cambria Math" panose="02040503050406030204" pitchFamily="18" charset="0"/>
                                    </a:rPr>
                                  </m:ctrlPr>
                                </m:dPr>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𝑤</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𝛽</m:t>
                                      </m:r>
                                    </m:e>
                                    <m:sub>
                                      <m:r>
                                        <a:rPr lang="en-US" i="1">
                                          <a:solidFill>
                                            <a:schemeClr val="bg1">
                                              <a:lumMod val="95000"/>
                                            </a:schemeClr>
                                          </a:solidFill>
                                          <a:latin typeface="Cambria Math" panose="02040503050406030204" pitchFamily="18" charset="0"/>
                                          <a:ea typeface="Cambria Math" panose="02040503050406030204" pitchFamily="18" charset="0"/>
                                        </a:rPr>
                                        <m:t>1:</m:t>
                                      </m:r>
                                      <m:r>
                                        <a:rPr lang="en-US" i="1">
                                          <a:solidFill>
                                            <a:schemeClr val="bg1">
                                              <a:lumMod val="95000"/>
                                            </a:schemeClr>
                                          </a:solidFill>
                                          <a:latin typeface="Cambria Math" panose="02040503050406030204" pitchFamily="18" charset="0"/>
                                          <a:ea typeface="Cambria Math" panose="02040503050406030204" pitchFamily="18" charset="0"/>
                                        </a:rPr>
                                        <m:t>𝐾</m:t>
                                      </m:r>
                                    </m:sub>
                                  </m:sSub>
                                  <m:r>
                                    <a:rPr lang="en-US" i="1">
                                      <a:solidFill>
                                        <a:schemeClr val="bg1">
                                          <a:lumMod val="95000"/>
                                        </a:schemeClr>
                                      </a:solidFill>
                                      <a:latin typeface="Cambria Math" panose="02040503050406030204" pitchFamily="18" charset="0"/>
                                      <a:ea typeface="Cambria Math" panose="02040503050406030204" pitchFamily="18" charset="0"/>
                                    </a:rPr>
                                    <m:t>,</m:t>
                                  </m:r>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𝑧</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𝐾</m:t>
                              </m:r>
                            </m:sup>
                            <m:e>
                              <m:r>
                                <a:rPr lang="en-US" b="0" i="1" smtClean="0">
                                  <a:solidFill>
                                    <a:schemeClr val="tx1"/>
                                  </a:solidFill>
                                  <a:latin typeface="Cambria Math" panose="02040503050406030204" pitchFamily="18" charset="0"/>
                                  <a:ea typeface="Cambria Math" panose="02040503050406030204" pitchFamily="18" charset="0"/>
                                </a:rPr>
                                <m:t>𝑝</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ea typeface="Cambria Math" panose="02040503050406030204" pitchFamily="18" charset="0"/>
                                        </a:rPr>
                                        <m:t>𝑘</m:t>
                                      </m:r>
                                    </m:sub>
                                  </m:sSub>
                                </m:e>
                                <m:e>
                                  <m:r>
                                    <a:rPr lang="en-US" b="0" i="1" smtClean="0">
                                      <a:solidFill>
                                        <a:schemeClr val="tx1"/>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9226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4166437" y="3808942"/>
            <a:ext cx="516466" cy="5164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1"/>
                </a:solidFill>
                <a:latin typeface="Times New Roman" panose="02020603050405020304" pitchFamily="18" charset="0"/>
                <a:cs typeface="Times New Roman" panose="02020603050405020304" pitchFamily="18" charset="0"/>
              </a:rPr>
              <a:t>θ</a:t>
            </a:r>
            <a:r>
              <a:rPr lang="en-US" i="1" baseline="-25000" dirty="0" smtClean="0">
                <a:solidFill>
                  <a:schemeClr val="tx1"/>
                </a:solidFill>
                <a:latin typeface="Times New Roman" panose="02020603050405020304" pitchFamily="18" charset="0"/>
                <a:cs typeface="Times New Roman" panose="02020603050405020304" pitchFamily="18" charset="0"/>
              </a:rPr>
              <a:t>d</a:t>
            </a:r>
            <a:endParaRPr lang="en-US" i="1" baseline="-25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1"/>
                </a:solidFill>
                <a:latin typeface="Times New Roman" panose="02020603050405020304" pitchFamily="18" charset="0"/>
                <a:cs typeface="Times New Roman" panose="02020603050405020304" pitchFamily="18" charset="0"/>
              </a:rPr>
              <a:t>α</a:t>
            </a:r>
            <a:endParaRPr lang="en-US" i="1" baseline="-25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sp>
        <p:nvSpPr>
          <p:cNvPr id="14" name="Rectangle 13"/>
          <p:cNvSpPr/>
          <p:nvPr/>
        </p:nvSpPr>
        <p:spPr>
          <a:xfrm>
            <a:off x="3962400" y="3371850"/>
            <a:ext cx="3292106" cy="173195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With this universe of topics, we can start generating documents.</a:t>
            </a:r>
          </a:p>
          <a:p>
            <a:endParaRPr lang="en-US" dirty="0"/>
          </a:p>
          <a:p>
            <a:r>
              <a:rPr lang="en-US" dirty="0"/>
              <a:t>For each document </a:t>
            </a:r>
            <a:r>
              <a:rPr lang="en-US" i="1" dirty="0">
                <a:latin typeface="Cambria Math" panose="02040503050406030204" pitchFamily="18" charset="0"/>
                <a:ea typeface="Cambria Math" panose="02040503050406030204" pitchFamily="18" charset="0"/>
              </a:rPr>
              <a:t>d</a:t>
            </a:r>
            <a:endParaRPr lang="en-US" b="1" i="1" dirty="0" smtClean="0"/>
          </a:p>
          <a:p>
            <a:pPr>
              <a:tabLst>
                <a:tab pos="347663" algn="l"/>
              </a:tabLst>
            </a:pPr>
            <a:r>
              <a:rPr lang="en-US" b="1" dirty="0" smtClean="0"/>
              <a:t>	Step 1:</a:t>
            </a:r>
            <a:r>
              <a:rPr lang="en-US" dirty="0" smtClean="0"/>
              <a:t> Choose </a:t>
            </a:r>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smtClean="0">
                <a:latin typeface="Cambria Math" panose="02040503050406030204" pitchFamily="18" charset="0"/>
                <a:ea typeface="Cambria Math" panose="02040503050406030204" pitchFamily="18" charset="0"/>
              </a:rPr>
              <a:t>Dir(</a:t>
            </a:r>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a:t>
            </a:r>
            <a:r>
              <a:rPr lang="en-US" dirty="0" smtClean="0">
                <a:latin typeface="Cambria Math" panose="02040503050406030204" pitchFamily="18" charset="0"/>
                <a:ea typeface="Cambria Math" panose="02040503050406030204" pitchFamily="18" charset="0"/>
              </a:rPr>
              <a:t>) </a:t>
            </a:r>
          </a:p>
          <a:p>
            <a:endParaRPr lang="en-US" dirty="0" smtClean="0">
              <a:latin typeface="Cambria Math" panose="02040503050406030204" pitchFamily="18" charset="0"/>
              <a:ea typeface="Cambria Math" panose="02040503050406030204" pitchFamily="18" charset="0"/>
            </a:endParaRPr>
          </a:p>
          <a:p>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dirty="0" smtClean="0">
                <a:ea typeface="Cambria Math" panose="02040503050406030204" pitchFamily="18" charset="0"/>
              </a:rPr>
              <a:t>  is a PDF that describes how a document relates to each topic</a:t>
            </a:r>
          </a:p>
          <a:p>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 </a:t>
            </a:r>
            <a:r>
              <a:rPr lang="en-US"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smtClean="0">
                <a:ea typeface="Cambria Math" panose="02040503050406030204" pitchFamily="18" charset="0"/>
              </a:rPr>
              <a:t>is a </a:t>
            </a:r>
            <a:r>
              <a:rPr lang="en-US" dirty="0" err="1" smtClean="0">
                <a:ea typeface="Cambria Math" panose="02040503050406030204" pitchFamily="18" charset="0"/>
              </a:rPr>
              <a:t>hyperparameter</a:t>
            </a:r>
            <a:r>
              <a:rPr lang="en-US" dirty="0" smtClean="0">
                <a:ea typeface="Cambria Math" panose="02040503050406030204" pitchFamily="18" charset="0"/>
              </a:rPr>
              <a:t> that controls about how </a:t>
            </a:r>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 </a:t>
            </a:r>
            <a:r>
              <a:rPr lang="en-US" dirty="0" smtClean="0">
                <a:ea typeface="Cambria Math" panose="02040503050406030204" pitchFamily="18" charset="0"/>
              </a:rPr>
              <a:t> is distributed</a:t>
            </a:r>
          </a:p>
          <a:p>
            <a:endParaRPr lang="en-US" dirty="0"/>
          </a:p>
        </p:txBody>
      </p:sp>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3"/>
                <a:stretch>
                  <a:fillRect b="-13115"/>
                </a:stretch>
              </a:blipFill>
            </p:spPr>
            <p:txBody>
              <a:bodyPr/>
              <a:lstStyle/>
              <a:p>
                <a:r>
                  <a:rPr lang="en-US">
                    <a:noFill/>
                  </a:rPr>
                  <a:t> </a:t>
                </a:r>
              </a:p>
            </p:txBody>
          </p:sp>
        </mc:Fallback>
      </mc:AlternateContent>
      <p:sp>
        <p:nvSpPr>
          <p:cNvPr id="24" name="Oval 23"/>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Oval 25"/>
          <p:cNvSpPr/>
          <p:nvPr/>
        </p:nvSpPr>
        <p:spPr>
          <a:xfrm>
            <a:off x="5210840"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27" name="Straight Arrow Connector 26"/>
          <p:cNvCxnSpPr>
            <a:stCxn id="26" idx="6"/>
            <a:endCxn id="24"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010151" y="3533775"/>
            <a:ext cx="2057400" cy="1247775"/>
          </a:xfrm>
          <a:prstGeom prst="rect">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32" name="Straight Arrow Connector 31"/>
          <p:cNvCxnSpPr>
            <a:endCxn id="26" idx="2"/>
          </p:cNvCxnSpPr>
          <p:nvPr/>
        </p:nvCxnSpPr>
        <p:spPr>
          <a:xfrm>
            <a:off x="4682903" y="4067175"/>
            <a:ext cx="52793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4"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8997" y="4412218"/>
            <a:ext cx="338554" cy="369332"/>
          </a:xfrm>
          <a:prstGeom prst="rect">
            <a:avLst/>
          </a:prstGeom>
          <a:noFill/>
        </p:spPr>
        <p:txBody>
          <a:bodyPr wrap="none" rtlCol="0">
            <a:spAutoFit/>
          </a:bodyPr>
          <a:lstStyle/>
          <a:p>
            <a:r>
              <a:rPr lang="en-US" i="1" dirty="0" smtClean="0">
                <a:solidFill>
                  <a:schemeClr val="bg1">
                    <a:lumMod val="95000"/>
                  </a:schemeClr>
                </a:solidFill>
                <a:latin typeface="Times New Roman" panose="02020603050405020304" pitchFamily="18" charset="0"/>
                <a:cs typeface="Times New Roman" panose="02020603050405020304" pitchFamily="18" charset="0"/>
              </a:rPr>
              <a:t>N</a:t>
            </a:r>
            <a:endParaRPr lang="en-US" i="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Rectangle 36"/>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ea typeface="Cambria Math" panose="02040503050406030204" pitchFamily="18" charset="0"/>
                            </a:rPr>
                          </m:ctrlPr>
                        </m:dPr>
                        <m:e>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𝑑</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𝐷</m:t>
                              </m:r>
                            </m:sup>
                            <m:e>
                              <m:r>
                                <a:rPr lang="en-US" i="1" smtClean="0">
                                  <a:solidFill>
                                    <a:schemeClr val="tx1"/>
                                  </a:solidFill>
                                  <a:latin typeface="Cambria Math" panose="02040503050406030204" pitchFamily="18" charset="0"/>
                                  <a:ea typeface="Cambria Math" panose="02040503050406030204" pitchFamily="18" charset="0"/>
                                </a:rPr>
                                <m:t>𝑝</m:t>
                              </m:r>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𝑑</m:t>
                                      </m:r>
                                    </m:sub>
                                  </m:sSub>
                                </m:e>
                                <m:e>
                                  <m:r>
                                    <a:rPr lang="en-US" i="1">
                                      <a:solidFill>
                                        <a:schemeClr val="tx1"/>
                                      </a:solidFill>
                                      <a:latin typeface="Cambria Math" panose="02040503050406030204" pitchFamily="18" charset="0"/>
                                      <a:ea typeface="Cambria Math" panose="02040503050406030204" pitchFamily="18" charset="0"/>
                                    </a:rPr>
                                    <m:t>𝛼</m:t>
                                  </m:r>
                                </m:e>
                              </m:d>
                            </m:e>
                          </m:nary>
                          <m:nary>
                            <m:naryPr>
                              <m:chr m:val="∏"/>
                              <m:ctrlPr>
                                <a:rPr lang="en-US" i="1" smtClean="0">
                                  <a:solidFill>
                                    <a:schemeClr val="bg1">
                                      <a:lumMod val="95000"/>
                                    </a:schemeClr>
                                  </a:solidFill>
                                  <a:latin typeface="Cambria Math" panose="02040503050406030204" pitchFamily="18" charset="0"/>
                                  <a:ea typeface="Cambria Math" panose="02040503050406030204" pitchFamily="18" charset="0"/>
                                </a:rPr>
                              </m:ctrlPr>
                            </m:naryPr>
                            <m:sub>
                              <m:r>
                                <a:rPr lang="en-US" i="1">
                                  <a:solidFill>
                                    <a:schemeClr val="bg1">
                                      <a:lumMod val="95000"/>
                                    </a:schemeClr>
                                  </a:solidFill>
                                  <a:latin typeface="Cambria Math" panose="02040503050406030204" pitchFamily="18" charset="0"/>
                                  <a:ea typeface="Cambria Math" panose="02040503050406030204" pitchFamily="18" charset="0"/>
                                </a:rPr>
                                <m:t>𝑛</m:t>
                              </m:r>
                              <m:r>
                                <a:rPr lang="en-US" i="1">
                                  <a:solidFill>
                                    <a:schemeClr val="bg1">
                                      <a:lumMod val="95000"/>
                                    </a:schemeClr>
                                  </a:solidFill>
                                  <a:latin typeface="Cambria Math" panose="02040503050406030204" pitchFamily="18" charset="0"/>
                                  <a:ea typeface="Cambria Math" panose="02040503050406030204" pitchFamily="18" charset="0"/>
                                </a:rPr>
                                <m:t>=1</m:t>
                              </m:r>
                            </m:sub>
                            <m:sup>
                              <m:r>
                                <a:rPr lang="en-US" i="1">
                                  <a:solidFill>
                                    <a:schemeClr val="bg1">
                                      <a:lumMod val="95000"/>
                                    </a:schemeClr>
                                  </a:solidFill>
                                  <a:latin typeface="Cambria Math" panose="02040503050406030204" pitchFamily="18" charset="0"/>
                                  <a:ea typeface="Cambria Math" panose="02040503050406030204" pitchFamily="18" charset="0"/>
                                </a:rPr>
                                <m:t>𝑁</m:t>
                              </m:r>
                            </m:sup>
                            <m:e>
                              <m:r>
                                <a:rPr lang="en-US" i="1">
                                  <a:solidFill>
                                    <a:schemeClr val="bg1">
                                      <a:lumMod val="95000"/>
                                    </a:schemeClr>
                                  </a:solidFill>
                                  <a:latin typeface="Cambria Math" panose="02040503050406030204" pitchFamily="18" charset="0"/>
                                  <a:ea typeface="Cambria Math" panose="02040503050406030204" pitchFamily="18" charset="0"/>
                                </a:rPr>
                                <m:t>𝑝</m:t>
                              </m:r>
                              <m:d>
                                <m:dPr>
                                  <m:ctrlPr>
                                    <a:rPr lang="en-US" i="1">
                                      <a:solidFill>
                                        <a:schemeClr val="bg1">
                                          <a:lumMod val="95000"/>
                                        </a:schemeClr>
                                      </a:solidFill>
                                      <a:latin typeface="Cambria Math" panose="02040503050406030204" pitchFamily="18" charset="0"/>
                                      <a:ea typeface="Cambria Math" panose="02040503050406030204" pitchFamily="18" charset="0"/>
                                    </a:rPr>
                                  </m:ctrlPr>
                                </m:dPr>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𝑧</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𝜃</m:t>
                                      </m:r>
                                    </m:e>
                                    <m:sub>
                                      <m:r>
                                        <a:rPr lang="en-US" i="1">
                                          <a:solidFill>
                                            <a:schemeClr val="bg1">
                                              <a:lumMod val="95000"/>
                                            </a:schemeClr>
                                          </a:solidFill>
                                          <a:latin typeface="Cambria Math" panose="02040503050406030204" pitchFamily="18" charset="0"/>
                                          <a:ea typeface="Cambria Math" panose="02040503050406030204" pitchFamily="18" charset="0"/>
                                        </a:rPr>
                                        <m:t>𝑑</m:t>
                                      </m:r>
                                    </m:sub>
                                  </m:sSub>
                                </m:e>
                              </m:d>
                              <m:r>
                                <a:rPr lang="en-US" i="1">
                                  <a:solidFill>
                                    <a:schemeClr val="bg1">
                                      <a:lumMod val="95000"/>
                                    </a:schemeClr>
                                  </a:solidFill>
                                  <a:latin typeface="Cambria Math" panose="02040503050406030204" pitchFamily="18" charset="0"/>
                                  <a:ea typeface="Cambria Math" panose="02040503050406030204" pitchFamily="18" charset="0"/>
                                </a:rPr>
                                <m:t>𝑝</m:t>
                              </m:r>
                              <m:d>
                                <m:dPr>
                                  <m:ctrlPr>
                                    <a:rPr lang="en-US" i="1">
                                      <a:solidFill>
                                        <a:schemeClr val="bg1">
                                          <a:lumMod val="95000"/>
                                        </a:schemeClr>
                                      </a:solidFill>
                                      <a:latin typeface="Cambria Math" panose="02040503050406030204" pitchFamily="18" charset="0"/>
                                      <a:ea typeface="Cambria Math" panose="02040503050406030204" pitchFamily="18" charset="0"/>
                                    </a:rPr>
                                  </m:ctrlPr>
                                </m:dPr>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𝑤</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𝛽</m:t>
                                      </m:r>
                                    </m:e>
                                    <m:sub>
                                      <m:r>
                                        <a:rPr lang="en-US" i="1">
                                          <a:solidFill>
                                            <a:schemeClr val="bg1">
                                              <a:lumMod val="95000"/>
                                            </a:schemeClr>
                                          </a:solidFill>
                                          <a:latin typeface="Cambria Math" panose="02040503050406030204" pitchFamily="18" charset="0"/>
                                          <a:ea typeface="Cambria Math" panose="02040503050406030204" pitchFamily="18" charset="0"/>
                                        </a:rPr>
                                        <m:t>1:</m:t>
                                      </m:r>
                                      <m:r>
                                        <a:rPr lang="en-US" i="1">
                                          <a:solidFill>
                                            <a:schemeClr val="bg1">
                                              <a:lumMod val="95000"/>
                                            </a:schemeClr>
                                          </a:solidFill>
                                          <a:latin typeface="Cambria Math" panose="02040503050406030204" pitchFamily="18" charset="0"/>
                                          <a:ea typeface="Cambria Math" panose="02040503050406030204" pitchFamily="18" charset="0"/>
                                        </a:rPr>
                                        <m:t>𝐾</m:t>
                                      </m:r>
                                    </m:sub>
                                  </m:sSub>
                                  <m:r>
                                    <a:rPr lang="en-US" i="1">
                                      <a:solidFill>
                                        <a:schemeClr val="bg1">
                                          <a:lumMod val="95000"/>
                                        </a:schemeClr>
                                      </a:solidFill>
                                      <a:latin typeface="Cambria Math" panose="02040503050406030204" pitchFamily="18" charset="0"/>
                                      <a:ea typeface="Cambria Math" panose="02040503050406030204" pitchFamily="18" charset="0"/>
                                    </a:rPr>
                                    <m:t>,</m:t>
                                  </m:r>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𝑧</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𝐾</m:t>
                              </m:r>
                            </m:sup>
                            <m:e>
                              <m:r>
                                <a:rPr lang="en-US" b="0" i="1" smtClean="0">
                                  <a:solidFill>
                                    <a:schemeClr val="tx1"/>
                                  </a:solidFill>
                                  <a:latin typeface="Cambria Math" panose="02040503050406030204" pitchFamily="18" charset="0"/>
                                  <a:ea typeface="Cambria Math" panose="02040503050406030204" pitchFamily="18" charset="0"/>
                                </a:rPr>
                                <m:t>𝑝</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ea typeface="Cambria Math" panose="02040503050406030204" pitchFamily="18" charset="0"/>
                                        </a:rPr>
                                        <m:t>𝑘</m:t>
                                      </m:r>
                                    </m:sub>
                                  </m:sSub>
                                </m:e>
                                <m:e>
                                  <m:r>
                                    <a:rPr lang="en-US" b="0" i="1" smtClean="0">
                                      <a:solidFill>
                                        <a:schemeClr val="tx1"/>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7363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𝐷</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e>
                                  <m:r>
                                    <a:rPr lang="en-US" b="0" i="1" smtClean="0">
                                      <a:latin typeface="Cambria Math" panose="02040503050406030204" pitchFamily="18" charset="0"/>
                                      <a:ea typeface="Cambria Math" panose="02040503050406030204" pitchFamily="18" charset="0"/>
                                    </a:rPr>
                                    <m:t>𝛼</m:t>
                                  </m:r>
                                </m:e>
                              </m:d>
                            </m:e>
                          </m:nary>
                          <m:nary>
                            <m:naryPr>
                              <m:chr m:val="∏"/>
                              <m:ctrlPr>
                                <a:rPr lang="en-US" i="1" smtClean="0">
                                  <a:solidFill>
                                    <a:srgbClr val="C00000"/>
                                  </a:solidFill>
                                  <a:latin typeface="Cambria Math" panose="02040503050406030204" pitchFamily="18" charset="0"/>
                                  <a:ea typeface="Cambria Math" panose="02040503050406030204" pitchFamily="18" charset="0"/>
                                </a:rPr>
                              </m:ctrlPr>
                            </m:naryPr>
                            <m:sub>
                              <m:r>
                                <a:rPr lang="en-US" i="1">
                                  <a:solidFill>
                                    <a:srgbClr val="C00000"/>
                                  </a:solidFill>
                                  <a:latin typeface="Cambria Math" panose="02040503050406030204" pitchFamily="18" charset="0"/>
                                  <a:ea typeface="Cambria Math" panose="02040503050406030204" pitchFamily="18" charset="0"/>
                                </a:rPr>
                                <m:t>𝑛</m:t>
                              </m:r>
                              <m:r>
                                <a:rPr lang="en-US" i="1">
                                  <a:solidFill>
                                    <a:srgbClr val="C00000"/>
                                  </a:solidFill>
                                  <a:latin typeface="Cambria Math" panose="02040503050406030204" pitchFamily="18" charset="0"/>
                                  <a:ea typeface="Cambria Math" panose="02040503050406030204" pitchFamily="18" charset="0"/>
                                </a:rPr>
                                <m:t>=1</m:t>
                              </m:r>
                            </m:sub>
                            <m:sup>
                              <m:r>
                                <a:rPr lang="en-US" i="1">
                                  <a:solidFill>
                                    <a:srgbClr val="C00000"/>
                                  </a:solidFill>
                                  <a:latin typeface="Cambria Math" panose="02040503050406030204" pitchFamily="18" charset="0"/>
                                  <a:ea typeface="Cambria Math" panose="02040503050406030204" pitchFamily="18" charset="0"/>
                                </a:rPr>
                                <m:t>𝑁</m:t>
                              </m:r>
                            </m:sup>
                            <m:e>
                              <m:r>
                                <a:rPr lang="en-US" i="1">
                                  <a:solidFill>
                                    <a:schemeClr val="bg1">
                                      <a:lumMod val="95000"/>
                                    </a:schemeClr>
                                  </a:solidFill>
                                  <a:latin typeface="Cambria Math" panose="02040503050406030204" pitchFamily="18" charset="0"/>
                                  <a:ea typeface="Cambria Math" panose="02040503050406030204" pitchFamily="18" charset="0"/>
                                </a:rPr>
                                <m:t>𝑝</m:t>
                              </m:r>
                              <m:d>
                                <m:dPr>
                                  <m:ctrlPr>
                                    <a:rPr lang="en-US" i="1">
                                      <a:solidFill>
                                        <a:schemeClr val="bg1">
                                          <a:lumMod val="95000"/>
                                        </a:schemeClr>
                                      </a:solidFill>
                                      <a:latin typeface="Cambria Math" panose="02040503050406030204" pitchFamily="18" charset="0"/>
                                      <a:ea typeface="Cambria Math" panose="02040503050406030204" pitchFamily="18" charset="0"/>
                                    </a:rPr>
                                  </m:ctrlPr>
                                </m:dPr>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𝑧</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𝜃</m:t>
                                      </m:r>
                                    </m:e>
                                    <m:sub>
                                      <m:r>
                                        <a:rPr lang="en-US" i="1">
                                          <a:solidFill>
                                            <a:schemeClr val="bg1">
                                              <a:lumMod val="95000"/>
                                            </a:schemeClr>
                                          </a:solidFill>
                                          <a:latin typeface="Cambria Math" panose="02040503050406030204" pitchFamily="18" charset="0"/>
                                          <a:ea typeface="Cambria Math" panose="02040503050406030204" pitchFamily="18" charset="0"/>
                                        </a:rPr>
                                        <m:t>𝑑</m:t>
                                      </m:r>
                                    </m:sub>
                                  </m:sSub>
                                </m:e>
                              </m:d>
                              <m:r>
                                <a:rPr lang="en-US" i="1">
                                  <a:solidFill>
                                    <a:schemeClr val="bg1">
                                      <a:lumMod val="95000"/>
                                    </a:schemeClr>
                                  </a:solidFill>
                                  <a:latin typeface="Cambria Math" panose="02040503050406030204" pitchFamily="18" charset="0"/>
                                  <a:ea typeface="Cambria Math" panose="02040503050406030204" pitchFamily="18" charset="0"/>
                                </a:rPr>
                                <m:t>𝑝</m:t>
                              </m:r>
                              <m:d>
                                <m:dPr>
                                  <m:ctrlPr>
                                    <a:rPr lang="en-US" i="1">
                                      <a:solidFill>
                                        <a:schemeClr val="bg1">
                                          <a:lumMod val="95000"/>
                                        </a:schemeClr>
                                      </a:solidFill>
                                      <a:latin typeface="Cambria Math" panose="02040503050406030204" pitchFamily="18" charset="0"/>
                                      <a:ea typeface="Cambria Math" panose="02040503050406030204" pitchFamily="18" charset="0"/>
                                    </a:rPr>
                                  </m:ctrlPr>
                                </m:dPr>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𝑤</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𝛽</m:t>
                                      </m:r>
                                    </m:e>
                                    <m:sub>
                                      <m:r>
                                        <a:rPr lang="en-US" i="1">
                                          <a:solidFill>
                                            <a:schemeClr val="bg1">
                                              <a:lumMod val="95000"/>
                                            </a:schemeClr>
                                          </a:solidFill>
                                          <a:latin typeface="Cambria Math" panose="02040503050406030204" pitchFamily="18" charset="0"/>
                                          <a:ea typeface="Cambria Math" panose="02040503050406030204" pitchFamily="18" charset="0"/>
                                        </a:rPr>
                                        <m:t>1:</m:t>
                                      </m:r>
                                      <m:r>
                                        <a:rPr lang="en-US" i="1">
                                          <a:solidFill>
                                            <a:schemeClr val="bg1">
                                              <a:lumMod val="95000"/>
                                            </a:schemeClr>
                                          </a:solidFill>
                                          <a:latin typeface="Cambria Math" panose="02040503050406030204" pitchFamily="18" charset="0"/>
                                          <a:ea typeface="Cambria Math" panose="02040503050406030204" pitchFamily="18" charset="0"/>
                                        </a:rPr>
                                        <m:t>𝐾</m:t>
                                      </m:r>
                                    </m:sub>
                                  </m:sSub>
                                  <m:r>
                                    <a:rPr lang="en-US" i="1">
                                      <a:solidFill>
                                        <a:schemeClr val="bg1">
                                          <a:lumMod val="95000"/>
                                        </a:schemeClr>
                                      </a:solidFill>
                                      <a:latin typeface="Cambria Math" panose="02040503050406030204" pitchFamily="18" charset="0"/>
                                      <a:ea typeface="Cambria Math" panose="02040503050406030204" pitchFamily="18" charset="0"/>
                                    </a:rPr>
                                    <m:t>,</m:t>
                                  </m:r>
                                  <m:sSub>
                                    <m:sSubPr>
                                      <m:ctrlPr>
                                        <a:rPr lang="en-US" i="1">
                                          <a:solidFill>
                                            <a:schemeClr val="bg1">
                                              <a:lumMod val="95000"/>
                                            </a:schemeClr>
                                          </a:solidFill>
                                          <a:latin typeface="Cambria Math" panose="02040503050406030204" pitchFamily="18" charset="0"/>
                                          <a:ea typeface="Cambria Math" panose="02040503050406030204" pitchFamily="18" charset="0"/>
                                        </a:rPr>
                                      </m:ctrlPr>
                                    </m:sSubPr>
                                    <m:e>
                                      <m:r>
                                        <a:rPr lang="en-US" i="1">
                                          <a:solidFill>
                                            <a:schemeClr val="bg1">
                                              <a:lumMod val="95000"/>
                                            </a:schemeClr>
                                          </a:solidFill>
                                          <a:latin typeface="Cambria Math" panose="02040503050406030204" pitchFamily="18" charset="0"/>
                                          <a:ea typeface="Cambria Math" panose="02040503050406030204" pitchFamily="18" charset="0"/>
                                        </a:rPr>
                                        <m:t>𝑧</m:t>
                                      </m:r>
                                    </m:e>
                                    <m:sub>
                                      <m:r>
                                        <a:rPr lang="en-US" i="1">
                                          <a:solidFill>
                                            <a:schemeClr val="bg1">
                                              <a:lumMod val="95000"/>
                                            </a:schemeClr>
                                          </a:solidFill>
                                          <a:latin typeface="Cambria Math" panose="02040503050406030204" pitchFamily="18" charset="0"/>
                                          <a:ea typeface="Cambria Math" panose="02040503050406030204" pitchFamily="18" charset="0"/>
                                        </a:rPr>
                                        <m:t>𝑑</m:t>
                                      </m:r>
                                      <m:r>
                                        <a:rPr lang="en-US" i="1">
                                          <a:solidFill>
                                            <a:schemeClr val="bg1">
                                              <a:lumMod val="95000"/>
                                            </a:schemeClr>
                                          </a:solidFill>
                                          <a:latin typeface="Cambria Math" panose="02040503050406030204" pitchFamily="18" charset="0"/>
                                          <a:ea typeface="Cambria Math" panose="02040503050406030204" pitchFamily="18" charset="0"/>
                                        </a:rPr>
                                        <m:t>, </m:t>
                                      </m:r>
                                      <m:r>
                                        <a:rPr lang="en-US" i="1">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e>
                                <m:e>
                                  <m:r>
                                    <a:rPr lang="en-US" b="0" i="1" smtClean="0">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3"/>
                <a:stretch>
                  <a:fillRect b="-13115"/>
                </a:stretch>
              </a:blipFill>
            </p:spPr>
            <p:txBody>
              <a:bodyPr/>
              <a:lstStyle/>
              <a:p>
                <a:r>
                  <a:rPr lang="en-US">
                    <a:noFill/>
                  </a:rPr>
                  <a:t> </a:t>
                </a:r>
              </a:p>
            </p:txBody>
          </p:sp>
        </mc:Fallback>
      </mc:AlternateContent>
      <p:sp>
        <p:nvSpPr>
          <p:cNvPr id="26" name="Oval 25"/>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7" name="Oval 26"/>
          <p:cNvSpPr/>
          <p:nvPr/>
        </p:nvSpPr>
        <p:spPr>
          <a:xfrm>
            <a:off x="5210840" y="3808942"/>
            <a:ext cx="516466" cy="516466"/>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27" idx="6"/>
            <a:endCxn id="26"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010151" y="3533775"/>
            <a:ext cx="2057400" cy="1247775"/>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34" name="Straight Arrow Connector 33"/>
          <p:cNvCxnSpPr>
            <a:endCxn id="27" idx="2"/>
          </p:cNvCxnSpPr>
          <p:nvPr/>
        </p:nvCxnSpPr>
        <p:spPr>
          <a:xfrm>
            <a:off x="4682903" y="4067175"/>
            <a:ext cx="527937"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6"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28997" y="4412218"/>
            <a:ext cx="338554" cy="369332"/>
          </a:xfrm>
          <a:prstGeom prst="rect">
            <a:avLst/>
          </a:prstGeom>
          <a:noFill/>
        </p:spPr>
        <p:txBody>
          <a:bodyPr wrap="none" rtlCol="0">
            <a:spAutoFit/>
          </a:bodyPr>
          <a:lstStyle/>
          <a:p>
            <a:r>
              <a:rPr lang="en-US" i="1" dirty="0" smtClean="0">
                <a:solidFill>
                  <a:srgbClr val="C00000"/>
                </a:solidFill>
                <a:latin typeface="Times New Roman" panose="02020603050405020304" pitchFamily="18" charset="0"/>
                <a:cs typeface="Times New Roman" panose="02020603050405020304" pitchFamily="18" charset="0"/>
              </a:rPr>
              <a:t>N</a:t>
            </a:r>
            <a:endParaRPr lang="en-US" i="1" dirty="0">
              <a:solidFill>
                <a:srgbClr val="C00000"/>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2609850" y="723900"/>
            <a:ext cx="6809920" cy="2171700"/>
          </a:xfrm>
          <a:prstGeom prst="rect">
            <a:avLst/>
          </a:prstGeom>
          <a:noFill/>
        </p:spPr>
        <p:txBody>
          <a:bodyPr wrap="square" rtlCol="0">
            <a:noAutofit/>
          </a:bodyPr>
          <a:lstStyle/>
          <a:p>
            <a:r>
              <a:rPr lang="en-US" dirty="0" smtClean="0"/>
              <a:t>With this universe of topics, we can start generating documents.</a:t>
            </a:r>
          </a:p>
          <a:p>
            <a:endParaRPr lang="en-US" dirty="0"/>
          </a:p>
          <a:p>
            <a:r>
              <a:rPr lang="en-US" dirty="0"/>
              <a:t>For each document </a:t>
            </a:r>
            <a:r>
              <a:rPr lang="en-US" i="1" dirty="0">
                <a:latin typeface="Cambria Math" panose="02040503050406030204" pitchFamily="18" charset="0"/>
                <a:ea typeface="Cambria Math" panose="02040503050406030204" pitchFamily="18" charset="0"/>
              </a:rPr>
              <a:t>d</a:t>
            </a:r>
            <a:endParaRPr lang="en-US" b="1" i="1" dirty="0" smtClean="0"/>
          </a:p>
          <a:p>
            <a:pPr>
              <a:tabLst>
                <a:tab pos="347663" algn="l"/>
              </a:tabLst>
            </a:pPr>
            <a:r>
              <a:rPr lang="en-US" b="1" dirty="0" smtClean="0"/>
              <a:t>	Step 1: </a:t>
            </a:r>
            <a:r>
              <a:rPr lang="en-US" dirty="0" smtClean="0"/>
              <a:t>Choose </a:t>
            </a:r>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smtClean="0">
                <a:latin typeface="Cambria Math" panose="02040503050406030204" pitchFamily="18" charset="0"/>
                <a:ea typeface="Cambria Math" panose="02040503050406030204" pitchFamily="18" charset="0"/>
              </a:rPr>
              <a:t>Dir(</a:t>
            </a:r>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a:t>
            </a:r>
            <a:r>
              <a:rPr lang="en-US" dirty="0" smtClean="0">
                <a:latin typeface="Cambria Math" panose="02040503050406030204" pitchFamily="18" charset="0"/>
                <a:ea typeface="Cambria Math" panose="02040503050406030204" pitchFamily="18" charset="0"/>
              </a:rPr>
              <a:t>) </a:t>
            </a:r>
          </a:p>
          <a:p>
            <a:pPr>
              <a:tabLst>
                <a:tab pos="338138" algn="l"/>
              </a:tabLst>
            </a:pPr>
            <a:r>
              <a:rPr lang="en-US" dirty="0" smtClean="0"/>
              <a:t>	For </a:t>
            </a:r>
            <a:r>
              <a:rPr lang="en-US" dirty="0"/>
              <a:t>each word </a:t>
            </a:r>
            <a:r>
              <a:rPr lang="en-US" i="1" dirty="0" err="1">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 </a:t>
            </a:r>
            <a:r>
              <a:rPr lang="en-US" dirty="0"/>
              <a:t>in </a:t>
            </a:r>
            <a:r>
              <a:rPr lang="en-US" dirty="0" smtClean="0"/>
              <a:t>document </a:t>
            </a:r>
            <a:r>
              <a:rPr lang="en-US" i="1" dirty="0">
                <a:latin typeface="Cambria Math" panose="02040503050406030204" pitchFamily="18" charset="0"/>
                <a:ea typeface="Cambria Math" panose="02040503050406030204" pitchFamily="18" charset="0"/>
              </a:rPr>
              <a:t>d</a:t>
            </a:r>
            <a:endParaRPr lang="en-US" dirty="0"/>
          </a:p>
          <a:p>
            <a:pPr>
              <a:tabLst>
                <a:tab pos="347663" algn="l"/>
                <a:tab pos="688975" algn="l"/>
              </a:tabLst>
            </a:pPr>
            <a:r>
              <a:rPr lang="en-US" b="1" dirty="0"/>
              <a:t>	</a:t>
            </a:r>
            <a:r>
              <a:rPr lang="en-US" b="1" dirty="0" smtClean="0"/>
              <a:t>	</a:t>
            </a:r>
            <a:endParaRPr lang="en-US" dirty="0" smtClean="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234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𝐷</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e>
                                  <m:r>
                                    <a:rPr lang="en-US" b="0" i="1" smtClean="0">
                                      <a:latin typeface="Cambria Math" panose="02040503050406030204" pitchFamily="18" charset="0"/>
                                      <a:ea typeface="Cambria Math" panose="02040503050406030204" pitchFamily="18" charset="0"/>
                                    </a:rPr>
                                    <m:t>𝛼</m:t>
                                  </m:r>
                                </m:e>
                              </m:d>
                            </m:e>
                          </m:nary>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solidFill>
                                    <a:srgbClr val="C00000"/>
                                  </a:solidFill>
                                  <a:latin typeface="Cambria Math" panose="02040503050406030204" pitchFamily="18" charset="0"/>
                                  <a:ea typeface="Cambria Math" panose="02040503050406030204" pitchFamily="18" charset="0"/>
                                </a:rPr>
                                <m:t>𝑝</m:t>
                              </m:r>
                              <m:d>
                                <m:dPr>
                                  <m:ctrlPr>
                                    <a:rPr lang="en-US" b="0" i="1" smtClean="0">
                                      <a:solidFill>
                                        <a:srgbClr val="C00000"/>
                                      </a:solidFill>
                                      <a:latin typeface="Cambria Math" panose="02040503050406030204" pitchFamily="18" charset="0"/>
                                      <a:ea typeface="Cambria Math" panose="02040503050406030204" pitchFamily="18" charset="0"/>
                                    </a:rPr>
                                  </m:ctrlPr>
                                </m:dPr>
                                <m:e>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𝑧</m:t>
                                      </m:r>
                                    </m:e>
                                    <m:sub>
                                      <m:r>
                                        <a:rPr lang="en-US" b="0" i="1" smtClean="0">
                                          <a:solidFill>
                                            <a:srgbClr val="C00000"/>
                                          </a:solidFill>
                                          <a:latin typeface="Cambria Math" panose="02040503050406030204" pitchFamily="18" charset="0"/>
                                          <a:ea typeface="Cambria Math" panose="02040503050406030204" pitchFamily="18" charset="0"/>
                                        </a:rPr>
                                        <m:t>𝑑</m:t>
                                      </m:r>
                                      <m:r>
                                        <a:rPr lang="en-US" b="0" i="1" smtClean="0">
                                          <a:solidFill>
                                            <a:srgbClr val="C00000"/>
                                          </a:solidFill>
                                          <a:latin typeface="Cambria Math" panose="02040503050406030204" pitchFamily="18" charset="0"/>
                                          <a:ea typeface="Cambria Math" panose="02040503050406030204" pitchFamily="18" charset="0"/>
                                        </a:rPr>
                                        <m:t>, </m:t>
                                      </m:r>
                                      <m:r>
                                        <a:rPr lang="en-US" b="0" i="1" smtClean="0">
                                          <a:solidFill>
                                            <a:srgbClr val="C00000"/>
                                          </a:solidFill>
                                          <a:latin typeface="Cambria Math" panose="02040503050406030204" pitchFamily="18" charset="0"/>
                                          <a:ea typeface="Cambria Math" panose="02040503050406030204" pitchFamily="18" charset="0"/>
                                        </a:rPr>
                                        <m:t>𝑛</m:t>
                                      </m:r>
                                    </m:sub>
                                  </m:sSub>
                                </m:e>
                                <m:e>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𝜃</m:t>
                                      </m:r>
                                    </m:e>
                                    <m:sub>
                                      <m:r>
                                        <a:rPr lang="en-US" b="0" i="1" smtClean="0">
                                          <a:solidFill>
                                            <a:srgbClr val="C00000"/>
                                          </a:solidFill>
                                          <a:latin typeface="Cambria Math" panose="02040503050406030204" pitchFamily="18" charset="0"/>
                                          <a:ea typeface="Cambria Math" panose="02040503050406030204" pitchFamily="18" charset="0"/>
                                        </a:rPr>
                                        <m:t>𝑑</m:t>
                                      </m:r>
                                    </m:sub>
                                  </m:sSub>
                                </m:e>
                              </m:d>
                              <m:r>
                                <a:rPr lang="en-US" b="0" i="1" smtClean="0">
                                  <a:solidFill>
                                    <a:schemeClr val="bg1">
                                      <a:lumMod val="9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9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𝑤</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𝛽</m:t>
                                      </m:r>
                                    </m:e>
                                    <m:sub>
                                      <m:r>
                                        <a:rPr lang="en-US" b="0" i="1" smtClean="0">
                                          <a:solidFill>
                                            <a:schemeClr val="bg1">
                                              <a:lumMod val="95000"/>
                                            </a:schemeClr>
                                          </a:solidFill>
                                          <a:latin typeface="Cambria Math" panose="02040503050406030204" pitchFamily="18" charset="0"/>
                                          <a:ea typeface="Cambria Math" panose="02040503050406030204" pitchFamily="18" charset="0"/>
                                        </a:rPr>
                                        <m:t>1:</m:t>
                                      </m:r>
                                      <m:r>
                                        <a:rPr lang="en-US" b="0" i="1" smtClean="0">
                                          <a:solidFill>
                                            <a:schemeClr val="bg1">
                                              <a:lumMod val="95000"/>
                                            </a:schemeClr>
                                          </a:solidFill>
                                          <a:latin typeface="Cambria Math" panose="02040503050406030204" pitchFamily="18" charset="0"/>
                                          <a:ea typeface="Cambria Math" panose="02040503050406030204" pitchFamily="18" charset="0"/>
                                        </a:rPr>
                                        <m:t>𝐾</m:t>
                                      </m:r>
                                    </m:sub>
                                  </m:sSub>
                                  <m:r>
                                    <a:rPr lang="en-US" b="0" i="1" smtClean="0">
                                      <a:solidFill>
                                        <a:schemeClr val="bg1">
                                          <a:lumMod val="95000"/>
                                        </a:schemeClr>
                                      </a:solidFill>
                                      <a:latin typeface="Cambria Math" panose="02040503050406030204" pitchFamily="18" charset="0"/>
                                      <a:ea typeface="Cambria Math" panose="02040503050406030204" pitchFamily="18" charset="0"/>
                                    </a:rPr>
                                    <m:t>,</m:t>
                                  </m:r>
                                  <m:sSub>
                                    <m:sSubPr>
                                      <m:ctrlPr>
                                        <a:rPr lang="en-US" b="0" i="1" smtClean="0">
                                          <a:solidFill>
                                            <a:schemeClr val="bg1">
                                              <a:lumMod val="95000"/>
                                            </a:schemeClr>
                                          </a:solidFill>
                                          <a:latin typeface="Cambria Math" panose="02040503050406030204" pitchFamily="18" charset="0"/>
                                          <a:ea typeface="Cambria Math" panose="02040503050406030204" pitchFamily="18" charset="0"/>
                                        </a:rPr>
                                      </m:ctrlPr>
                                    </m:sSubPr>
                                    <m:e>
                                      <m:r>
                                        <a:rPr lang="en-US" b="0" i="1" smtClean="0">
                                          <a:solidFill>
                                            <a:schemeClr val="bg1">
                                              <a:lumMod val="95000"/>
                                            </a:schemeClr>
                                          </a:solidFill>
                                          <a:latin typeface="Cambria Math" panose="02040503050406030204" pitchFamily="18" charset="0"/>
                                          <a:ea typeface="Cambria Math" panose="02040503050406030204" pitchFamily="18" charset="0"/>
                                        </a:rPr>
                                        <m:t>𝑧</m:t>
                                      </m:r>
                                    </m:e>
                                    <m:sub>
                                      <m:r>
                                        <a:rPr lang="en-US" b="0" i="1" smtClean="0">
                                          <a:solidFill>
                                            <a:schemeClr val="bg1">
                                              <a:lumMod val="95000"/>
                                            </a:schemeClr>
                                          </a:solidFill>
                                          <a:latin typeface="Cambria Math" panose="02040503050406030204" pitchFamily="18" charset="0"/>
                                          <a:ea typeface="Cambria Math" panose="02040503050406030204" pitchFamily="18" charset="0"/>
                                        </a:rPr>
                                        <m:t>𝑑</m:t>
                                      </m:r>
                                      <m:r>
                                        <a:rPr lang="en-US" b="0" i="1" smtClean="0">
                                          <a:solidFill>
                                            <a:schemeClr val="bg1">
                                              <a:lumMod val="95000"/>
                                            </a:schemeClr>
                                          </a:solidFill>
                                          <a:latin typeface="Cambria Math" panose="02040503050406030204" pitchFamily="18" charset="0"/>
                                          <a:ea typeface="Cambria Math" panose="02040503050406030204" pitchFamily="18" charset="0"/>
                                        </a:rPr>
                                        <m:t>, </m:t>
                                      </m:r>
                                      <m:r>
                                        <a:rPr lang="en-US" b="0" i="1" smtClean="0">
                                          <a:solidFill>
                                            <a:schemeClr val="bg1">
                                              <a:lumMod val="95000"/>
                                            </a:schemeClr>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e>
                                <m:e>
                                  <m:r>
                                    <a:rPr lang="en-US" b="0" i="1" smtClean="0">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3"/>
                <a:stretch>
                  <a:fillRect b="-13115"/>
                </a:stretch>
              </a:blipFill>
            </p:spPr>
            <p:txBody>
              <a:bodyPr/>
              <a:lstStyle/>
              <a:p>
                <a:r>
                  <a:rPr lang="en-US">
                    <a:noFill/>
                  </a:rPr>
                  <a:t> </a:t>
                </a:r>
              </a:p>
            </p:txBody>
          </p:sp>
        </mc:Fallback>
      </mc:AlternateContent>
      <p:sp>
        <p:nvSpPr>
          <p:cNvPr id="26" name="Oval 25"/>
          <p:cNvSpPr/>
          <p:nvPr/>
        </p:nvSpPr>
        <p:spPr>
          <a:xfrm>
            <a:off x="6312787" y="3808942"/>
            <a:ext cx="516466" cy="516466"/>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bg1">
                    <a:lumMod val="95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bg1">
                    <a:lumMod val="95000"/>
                  </a:schemeClr>
                </a:solidFill>
                <a:latin typeface="Times New Roman" panose="02020603050405020304" pitchFamily="18" charset="0"/>
                <a:cs typeface="Times New Roman" panose="02020603050405020304" pitchFamily="18" charset="0"/>
              </a:rPr>
              <a:t>dn</a:t>
            </a:r>
            <a:endParaRPr lang="en-US" i="1" baseline="-25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7" name="Oval 26"/>
          <p:cNvSpPr/>
          <p:nvPr/>
        </p:nvSpPr>
        <p:spPr>
          <a:xfrm>
            <a:off x="5210840"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rgbClr val="C00000"/>
                </a:solidFill>
                <a:latin typeface="Times New Roman" panose="02020603050405020304" pitchFamily="18" charset="0"/>
                <a:cs typeface="Times New Roman" panose="02020603050405020304" pitchFamily="18" charset="0"/>
              </a:rPr>
              <a:t>z</a:t>
            </a:r>
            <a:r>
              <a:rPr lang="en-US" i="1" baseline="-25000" dirty="0" err="1" smtClean="0">
                <a:solidFill>
                  <a:srgbClr val="C00000"/>
                </a:solidFill>
                <a:latin typeface="Times New Roman" panose="02020603050405020304" pitchFamily="18" charset="0"/>
                <a:cs typeface="Times New Roman" panose="02020603050405020304" pitchFamily="18" charset="0"/>
              </a:rPr>
              <a:t>dn</a:t>
            </a:r>
            <a:endParaRPr lang="en-US" i="1" baseline="-25000" dirty="0">
              <a:solidFill>
                <a:srgbClr val="C00000"/>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27" idx="6"/>
            <a:endCxn id="26" idx="2"/>
          </p:cNvCxnSpPr>
          <p:nvPr/>
        </p:nvCxnSpPr>
        <p:spPr>
          <a:xfrm>
            <a:off x="5727306" y="4067175"/>
            <a:ext cx="585481"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010151" y="3533775"/>
            <a:ext cx="2057400" cy="124777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34" name="Straight Arrow Connector 33"/>
          <p:cNvCxnSpPr>
            <a:endCxn id="27" idx="2"/>
          </p:cNvCxnSpPr>
          <p:nvPr/>
        </p:nvCxnSpPr>
        <p:spPr>
          <a:xfrm>
            <a:off x="4682903" y="4067175"/>
            <a:ext cx="527937"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6" idx="6"/>
          </p:cNvCxnSpPr>
          <p:nvPr/>
        </p:nvCxnSpPr>
        <p:spPr>
          <a:xfrm flipH="1">
            <a:off x="6829253" y="4067175"/>
            <a:ext cx="769583" cy="0"/>
          </a:xfrm>
          <a:prstGeom prst="straightConnector1">
            <a:avLst/>
          </a:prstGeom>
          <a:ln w="15875">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609850" y="723900"/>
            <a:ext cx="6809920" cy="2171700"/>
          </a:xfrm>
          <a:prstGeom prst="rect">
            <a:avLst/>
          </a:prstGeom>
          <a:noFill/>
        </p:spPr>
        <p:txBody>
          <a:bodyPr wrap="square" rtlCol="0">
            <a:noAutofit/>
          </a:bodyPr>
          <a:lstStyle/>
          <a:p>
            <a:r>
              <a:rPr lang="en-US" dirty="0" smtClean="0"/>
              <a:t>With this universe of topics, we can start generating documents.</a:t>
            </a:r>
          </a:p>
          <a:p>
            <a:endParaRPr lang="en-US" dirty="0"/>
          </a:p>
          <a:p>
            <a:r>
              <a:rPr lang="en-US" dirty="0"/>
              <a:t>For each document </a:t>
            </a:r>
            <a:r>
              <a:rPr lang="en-US" i="1" dirty="0">
                <a:latin typeface="Cambria Math" panose="02040503050406030204" pitchFamily="18" charset="0"/>
                <a:ea typeface="Cambria Math" panose="02040503050406030204" pitchFamily="18" charset="0"/>
              </a:rPr>
              <a:t>d</a:t>
            </a:r>
            <a:endParaRPr lang="en-US" b="1" i="1" dirty="0" smtClean="0"/>
          </a:p>
          <a:p>
            <a:pPr>
              <a:tabLst>
                <a:tab pos="347663" algn="l"/>
              </a:tabLst>
            </a:pPr>
            <a:r>
              <a:rPr lang="en-US" b="1" dirty="0" smtClean="0"/>
              <a:t>	Step 1: </a:t>
            </a:r>
            <a:r>
              <a:rPr lang="en-US" dirty="0" smtClean="0"/>
              <a:t>Choose </a:t>
            </a:r>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smtClean="0">
                <a:latin typeface="Cambria Math" panose="02040503050406030204" pitchFamily="18" charset="0"/>
                <a:ea typeface="Cambria Math" panose="02040503050406030204" pitchFamily="18" charset="0"/>
              </a:rPr>
              <a:t>Dir(</a:t>
            </a:r>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a:t>
            </a:r>
            <a:r>
              <a:rPr lang="en-US" dirty="0" smtClean="0">
                <a:latin typeface="Cambria Math" panose="02040503050406030204" pitchFamily="18" charset="0"/>
                <a:ea typeface="Cambria Math" panose="02040503050406030204" pitchFamily="18" charset="0"/>
              </a:rPr>
              <a:t>) </a:t>
            </a:r>
          </a:p>
          <a:p>
            <a:pPr>
              <a:tabLst>
                <a:tab pos="338138" algn="l"/>
              </a:tabLst>
            </a:pPr>
            <a:r>
              <a:rPr lang="en-US" dirty="0" smtClean="0"/>
              <a:t>	For </a:t>
            </a:r>
            <a:r>
              <a:rPr lang="en-US" dirty="0"/>
              <a:t>each word </a:t>
            </a:r>
            <a:r>
              <a:rPr lang="en-US" i="1" dirty="0" err="1">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 </a:t>
            </a:r>
            <a:r>
              <a:rPr lang="en-US" dirty="0"/>
              <a:t>in the document</a:t>
            </a:r>
          </a:p>
          <a:p>
            <a:pPr>
              <a:tabLst>
                <a:tab pos="347663" algn="l"/>
                <a:tab pos="688975" algn="l"/>
              </a:tabLst>
            </a:pPr>
            <a:r>
              <a:rPr lang="en-US" b="1" dirty="0"/>
              <a:t>	</a:t>
            </a:r>
            <a:r>
              <a:rPr lang="en-US" b="1" dirty="0" smtClean="0"/>
              <a:t>	Step </a:t>
            </a:r>
            <a:r>
              <a:rPr lang="en-US" b="1" dirty="0"/>
              <a:t>2:</a:t>
            </a:r>
            <a:r>
              <a:rPr lang="en-US" dirty="0"/>
              <a:t> Choose a topic </a:t>
            </a:r>
            <a:r>
              <a:rPr lang="en-US" i="1" dirty="0" err="1">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i="1" dirty="0">
                <a:solidFill>
                  <a:schemeClr val="tx2">
                    <a:lumMod val="50000"/>
                  </a:schemeClr>
                </a:solidFill>
                <a:latin typeface="Times New Roman" panose="02020603050405020304" pitchFamily="18" charset="0"/>
                <a:cs typeface="Times New Roman" panose="02020603050405020304" pitchFamily="18" charset="0"/>
              </a:rPr>
              <a:t> </a:t>
            </a:r>
            <a:r>
              <a:rPr lang="en-US"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rPr>
              <a:t>Multinomial(</a:t>
            </a:r>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dirty="0">
                <a:latin typeface="Cambria Math" panose="02040503050406030204" pitchFamily="18" charset="0"/>
                <a:ea typeface="Cambria Math" panose="02040503050406030204" pitchFamily="18" charset="0"/>
              </a:rPr>
              <a:t>) </a:t>
            </a:r>
          </a:p>
          <a:p>
            <a:pPr>
              <a:tabLst>
                <a:tab pos="347663" algn="l"/>
                <a:tab pos="688975" algn="l"/>
              </a:tabLst>
            </a:pP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542812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𝐷</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e>
                                  <m:r>
                                    <a:rPr lang="en-US" b="0" i="1" smtClean="0">
                                      <a:latin typeface="Cambria Math" panose="02040503050406030204" pitchFamily="18" charset="0"/>
                                      <a:ea typeface="Cambria Math" panose="02040503050406030204" pitchFamily="18" charset="0"/>
                                    </a:rPr>
                                    <m:t>𝛼</m:t>
                                  </m:r>
                                </m:e>
                              </m:d>
                            </m:e>
                          </m:nary>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solidFill>
                                    <a:schemeClr val="tx1"/>
                                  </a:solidFill>
                                  <a:latin typeface="Cambria Math" panose="02040503050406030204" pitchFamily="18" charset="0"/>
                                  <a:ea typeface="Cambria Math" panose="02040503050406030204" pitchFamily="18" charset="0"/>
                                </a:rPr>
                                <m:t>𝑝</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𝑧</m:t>
                                      </m:r>
                                    </m:e>
                                    <m:sub>
                                      <m:r>
                                        <a:rPr lang="en-US" b="0" i="1" smtClean="0">
                                          <a:solidFill>
                                            <a:schemeClr val="tx1"/>
                                          </a:solidFill>
                                          <a:latin typeface="Cambria Math" panose="02040503050406030204" pitchFamily="18" charset="0"/>
                                          <a:ea typeface="Cambria Math" panose="02040503050406030204" pitchFamily="18" charset="0"/>
                                        </a:rPr>
                                        <m:t>𝑑</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𝑛</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𝜃</m:t>
                                      </m:r>
                                    </m:e>
                                    <m:sub>
                                      <m:r>
                                        <a:rPr lang="en-US" b="0" i="1" smtClean="0">
                                          <a:solidFill>
                                            <a:schemeClr val="tx1"/>
                                          </a:solidFill>
                                          <a:latin typeface="Cambria Math" panose="02040503050406030204" pitchFamily="18" charset="0"/>
                                          <a:ea typeface="Cambria Math" panose="02040503050406030204" pitchFamily="18" charset="0"/>
                                        </a:rPr>
                                        <m:t>𝑑</m:t>
                                      </m:r>
                                    </m:sub>
                                  </m:sSub>
                                </m:e>
                              </m:d>
                              <m:r>
                                <a:rPr lang="en-US" b="0" i="1" smtClean="0">
                                  <a:solidFill>
                                    <a:srgbClr val="C00000"/>
                                  </a:solidFill>
                                  <a:latin typeface="Cambria Math" panose="02040503050406030204" pitchFamily="18" charset="0"/>
                                  <a:ea typeface="Cambria Math" panose="02040503050406030204" pitchFamily="18" charset="0"/>
                                </a:rPr>
                                <m:t>𝑝</m:t>
                              </m:r>
                              <m:d>
                                <m:dPr>
                                  <m:ctrlPr>
                                    <a:rPr lang="en-US" b="0" i="1" smtClean="0">
                                      <a:solidFill>
                                        <a:srgbClr val="C00000"/>
                                      </a:solidFill>
                                      <a:latin typeface="Cambria Math" panose="02040503050406030204" pitchFamily="18" charset="0"/>
                                      <a:ea typeface="Cambria Math" panose="02040503050406030204" pitchFamily="18" charset="0"/>
                                    </a:rPr>
                                  </m:ctrlPr>
                                </m:dPr>
                                <m:e>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𝑤</m:t>
                                      </m:r>
                                    </m:e>
                                    <m:sub>
                                      <m:r>
                                        <a:rPr lang="en-US" b="0" i="1" smtClean="0">
                                          <a:solidFill>
                                            <a:srgbClr val="C00000"/>
                                          </a:solidFill>
                                          <a:latin typeface="Cambria Math" panose="02040503050406030204" pitchFamily="18" charset="0"/>
                                          <a:ea typeface="Cambria Math" panose="02040503050406030204" pitchFamily="18" charset="0"/>
                                        </a:rPr>
                                        <m:t>𝑑</m:t>
                                      </m:r>
                                      <m:r>
                                        <a:rPr lang="en-US" b="0" i="1" smtClean="0">
                                          <a:solidFill>
                                            <a:srgbClr val="C00000"/>
                                          </a:solidFill>
                                          <a:latin typeface="Cambria Math" panose="02040503050406030204" pitchFamily="18" charset="0"/>
                                          <a:ea typeface="Cambria Math" panose="02040503050406030204" pitchFamily="18" charset="0"/>
                                        </a:rPr>
                                        <m:t>, </m:t>
                                      </m:r>
                                      <m:r>
                                        <a:rPr lang="en-US" b="0" i="1" smtClean="0">
                                          <a:solidFill>
                                            <a:srgbClr val="C00000"/>
                                          </a:solidFill>
                                          <a:latin typeface="Cambria Math" panose="02040503050406030204" pitchFamily="18" charset="0"/>
                                          <a:ea typeface="Cambria Math" panose="02040503050406030204" pitchFamily="18" charset="0"/>
                                        </a:rPr>
                                        <m:t>𝑛</m:t>
                                      </m:r>
                                    </m:sub>
                                  </m:sSub>
                                </m:e>
                                <m:e>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𝛽</m:t>
                                      </m:r>
                                    </m:e>
                                    <m:sub>
                                      <m:r>
                                        <a:rPr lang="en-US" b="0" i="1" smtClean="0">
                                          <a:solidFill>
                                            <a:srgbClr val="C00000"/>
                                          </a:solidFill>
                                          <a:latin typeface="Cambria Math" panose="02040503050406030204" pitchFamily="18" charset="0"/>
                                          <a:ea typeface="Cambria Math" panose="02040503050406030204" pitchFamily="18" charset="0"/>
                                        </a:rPr>
                                        <m:t>1:</m:t>
                                      </m:r>
                                      <m:r>
                                        <a:rPr lang="en-US" b="0" i="1" smtClean="0">
                                          <a:solidFill>
                                            <a:srgbClr val="C00000"/>
                                          </a:solidFill>
                                          <a:latin typeface="Cambria Math" panose="02040503050406030204" pitchFamily="18" charset="0"/>
                                          <a:ea typeface="Cambria Math" panose="02040503050406030204" pitchFamily="18" charset="0"/>
                                        </a:rPr>
                                        <m:t>𝐾</m:t>
                                      </m:r>
                                    </m:sub>
                                  </m:sSub>
                                  <m:r>
                                    <a:rPr lang="en-US" b="0" i="1" smtClean="0">
                                      <a:solidFill>
                                        <a:srgbClr val="C00000"/>
                                      </a:solidFill>
                                      <a:latin typeface="Cambria Math" panose="02040503050406030204" pitchFamily="18" charset="0"/>
                                      <a:ea typeface="Cambria Math" panose="02040503050406030204" pitchFamily="18" charset="0"/>
                                    </a:rPr>
                                    <m:t>,</m:t>
                                  </m:r>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𝑧</m:t>
                                      </m:r>
                                    </m:e>
                                    <m:sub>
                                      <m:r>
                                        <a:rPr lang="en-US" b="0" i="1" smtClean="0">
                                          <a:solidFill>
                                            <a:srgbClr val="C00000"/>
                                          </a:solidFill>
                                          <a:latin typeface="Cambria Math" panose="02040503050406030204" pitchFamily="18" charset="0"/>
                                          <a:ea typeface="Cambria Math" panose="02040503050406030204" pitchFamily="18" charset="0"/>
                                        </a:rPr>
                                        <m:t>𝑑</m:t>
                                      </m:r>
                                      <m:r>
                                        <a:rPr lang="en-US" b="0" i="1" smtClean="0">
                                          <a:solidFill>
                                            <a:srgbClr val="C00000"/>
                                          </a:solidFill>
                                          <a:latin typeface="Cambria Math" panose="02040503050406030204" pitchFamily="18" charset="0"/>
                                          <a:ea typeface="Cambria Math" panose="02040503050406030204" pitchFamily="18" charset="0"/>
                                        </a:rPr>
                                        <m:t>, </m:t>
                                      </m:r>
                                      <m:r>
                                        <a:rPr lang="en-US" b="0" i="1" smtClean="0">
                                          <a:solidFill>
                                            <a:srgbClr val="C00000"/>
                                          </a:solidFill>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e>
                                <m:e>
                                  <m:r>
                                    <a:rPr lang="en-US" b="0" i="1" smtClean="0">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7095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𝜽</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𝒛</m:t>
                          </m:r>
                          <m:r>
                            <a:rPr lang="en-US"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𝒘</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709571" cy="369332"/>
              </a:xfrm>
              <a:prstGeom prst="rect">
                <a:avLst/>
              </a:prstGeom>
              <a:blipFill rotWithShape="0">
                <a:blip r:embed="rId3"/>
                <a:stretch>
                  <a:fillRect b="-13115"/>
                </a:stretch>
              </a:blipFill>
            </p:spPr>
            <p:txBody>
              <a:bodyPr/>
              <a:lstStyle/>
              <a:p>
                <a:r>
                  <a:rPr lang="en-US">
                    <a:noFill/>
                  </a:rPr>
                  <a:t> </a:t>
                </a:r>
              </a:p>
            </p:txBody>
          </p:sp>
        </mc:Fallback>
      </mc:AlternateContent>
      <p:sp>
        <p:nvSpPr>
          <p:cNvPr id="26" name="Oval 25"/>
          <p:cNvSpPr/>
          <p:nvPr/>
        </p:nvSpPr>
        <p:spPr>
          <a:xfrm>
            <a:off x="6312787" y="3808942"/>
            <a:ext cx="516466" cy="516466"/>
          </a:xfrm>
          <a:prstGeom prst="ellipse">
            <a:avLst/>
          </a:prstGeom>
          <a:solidFill>
            <a:srgbClr val="FFABAB"/>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rgbClr val="C00000"/>
                </a:solidFill>
                <a:latin typeface="Times New Roman" panose="02020603050405020304" pitchFamily="18" charset="0"/>
                <a:cs typeface="Times New Roman" panose="02020603050405020304" pitchFamily="18" charset="0"/>
              </a:rPr>
              <a:t>w</a:t>
            </a:r>
            <a:r>
              <a:rPr lang="en-US" i="1" baseline="-25000" dirty="0" err="1" smtClean="0">
                <a:solidFill>
                  <a:srgbClr val="C00000"/>
                </a:solidFill>
                <a:latin typeface="Times New Roman" panose="02020603050405020304" pitchFamily="18" charset="0"/>
                <a:cs typeface="Times New Roman" panose="02020603050405020304" pitchFamily="18" charset="0"/>
              </a:rPr>
              <a:t>dn</a:t>
            </a:r>
            <a:endParaRPr lang="en-US" i="1" baseline="-25000" dirty="0">
              <a:solidFill>
                <a:srgbClr val="C00000"/>
              </a:solidFill>
              <a:latin typeface="Times New Roman" panose="02020603050405020304" pitchFamily="18" charset="0"/>
              <a:cs typeface="Times New Roman" panose="02020603050405020304" pitchFamily="18" charset="0"/>
            </a:endParaRPr>
          </a:p>
        </p:txBody>
      </p:sp>
      <p:sp>
        <p:nvSpPr>
          <p:cNvPr id="27" name="Oval 26"/>
          <p:cNvSpPr/>
          <p:nvPr/>
        </p:nvSpPr>
        <p:spPr>
          <a:xfrm>
            <a:off x="5210840" y="3808942"/>
            <a:ext cx="516466" cy="5164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1"/>
                </a:solidFill>
                <a:latin typeface="Times New Roman" panose="02020603050405020304" pitchFamily="18" charset="0"/>
                <a:cs typeface="Times New Roman" panose="02020603050405020304" pitchFamily="18" charset="0"/>
              </a:rPr>
              <a:t>z</a:t>
            </a:r>
            <a:r>
              <a:rPr lang="en-US" i="1" baseline="-25000" dirty="0" err="1" smtClean="0">
                <a:solidFill>
                  <a:schemeClr val="tx1"/>
                </a:solidFill>
                <a:latin typeface="Times New Roman" panose="02020603050405020304" pitchFamily="18" charset="0"/>
                <a:cs typeface="Times New Roman" panose="02020603050405020304" pitchFamily="18" charset="0"/>
              </a:rPr>
              <a:t>dn</a:t>
            </a:r>
            <a:endParaRPr lang="en-US" i="1" baseline="-25000" dirty="0">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27" idx="6"/>
            <a:endCxn id="26" idx="2"/>
          </p:cNvCxnSpPr>
          <p:nvPr/>
        </p:nvCxnSpPr>
        <p:spPr>
          <a:xfrm>
            <a:off x="5727306" y="4067175"/>
            <a:ext cx="585481"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010151" y="3533775"/>
            <a:ext cx="2057400" cy="124777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34" name="Straight Arrow Connector 33"/>
          <p:cNvCxnSpPr>
            <a:endCxn id="27" idx="2"/>
          </p:cNvCxnSpPr>
          <p:nvPr/>
        </p:nvCxnSpPr>
        <p:spPr>
          <a:xfrm>
            <a:off x="4682903" y="4067175"/>
            <a:ext cx="52793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6" idx="6"/>
          </p:cNvCxnSpPr>
          <p:nvPr/>
        </p:nvCxnSpPr>
        <p:spPr>
          <a:xfrm flipH="1">
            <a:off x="6829253" y="4067175"/>
            <a:ext cx="769583"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TextBox 36"/>
              <p:cNvSpPr txBox="1"/>
              <p:nvPr/>
            </p:nvSpPr>
            <p:spPr>
              <a:xfrm>
                <a:off x="2609850" y="723900"/>
                <a:ext cx="6809920" cy="2171700"/>
              </a:xfrm>
              <a:prstGeom prst="rect">
                <a:avLst/>
              </a:prstGeom>
              <a:noFill/>
            </p:spPr>
            <p:txBody>
              <a:bodyPr wrap="square" rtlCol="0">
                <a:noAutofit/>
              </a:bodyPr>
              <a:lstStyle/>
              <a:p>
                <a:r>
                  <a:rPr lang="en-US" dirty="0" smtClean="0"/>
                  <a:t>With this universe of topics, we can start generating documents.</a:t>
                </a:r>
              </a:p>
              <a:p>
                <a:endParaRPr lang="en-US" dirty="0"/>
              </a:p>
              <a:p>
                <a:r>
                  <a:rPr lang="en-US" dirty="0"/>
                  <a:t>For each document </a:t>
                </a:r>
                <a:r>
                  <a:rPr lang="en-US" i="1" dirty="0">
                    <a:latin typeface="Cambria Math" panose="02040503050406030204" pitchFamily="18" charset="0"/>
                    <a:ea typeface="Cambria Math" panose="02040503050406030204" pitchFamily="18" charset="0"/>
                  </a:rPr>
                  <a:t>d</a:t>
                </a:r>
                <a:endParaRPr lang="en-US" b="1" i="1" dirty="0" smtClean="0"/>
              </a:p>
              <a:p>
                <a:pPr>
                  <a:tabLst>
                    <a:tab pos="347663" algn="l"/>
                  </a:tabLst>
                </a:pPr>
                <a:r>
                  <a:rPr lang="en-US" b="1" dirty="0" smtClean="0"/>
                  <a:t>	Step 1: </a:t>
                </a:r>
                <a:r>
                  <a:rPr lang="en-US" dirty="0" smtClean="0"/>
                  <a:t>Choose </a:t>
                </a:r>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a:t>
                </a:r>
                <a:r>
                  <a:rPr lang="en-US" dirty="0" smtClean="0">
                    <a:latin typeface="Cambria Math" panose="02040503050406030204" pitchFamily="18" charset="0"/>
                    <a:ea typeface="Cambria Math" panose="02040503050406030204" pitchFamily="18" charset="0"/>
                  </a:rPr>
                  <a:t>Dir(</a:t>
                </a:r>
                <a:r>
                  <a:rPr lang="el-GR" i="1" dirty="0" smtClean="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a:t>
                </a:r>
                <a:r>
                  <a:rPr lang="en-US" dirty="0" smtClean="0">
                    <a:latin typeface="Cambria Math" panose="02040503050406030204" pitchFamily="18" charset="0"/>
                    <a:ea typeface="Cambria Math" panose="02040503050406030204" pitchFamily="18" charset="0"/>
                  </a:rPr>
                  <a:t>) </a:t>
                </a:r>
              </a:p>
              <a:p>
                <a:pPr>
                  <a:tabLst>
                    <a:tab pos="338138" algn="l"/>
                  </a:tabLst>
                </a:pPr>
                <a:r>
                  <a:rPr lang="en-US" dirty="0" smtClean="0"/>
                  <a:t>	For </a:t>
                </a:r>
                <a:r>
                  <a:rPr lang="en-US" dirty="0"/>
                  <a:t>each word </a:t>
                </a:r>
                <a:r>
                  <a:rPr lang="en-US" i="1" dirty="0" err="1">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 </a:t>
                </a:r>
                <a:r>
                  <a:rPr lang="en-US" dirty="0"/>
                  <a:t>in the document</a:t>
                </a:r>
              </a:p>
              <a:p>
                <a:pPr>
                  <a:tabLst>
                    <a:tab pos="347663" algn="l"/>
                    <a:tab pos="688975" algn="l"/>
                  </a:tabLst>
                </a:pPr>
                <a:r>
                  <a:rPr lang="en-US" b="1" dirty="0"/>
                  <a:t>	</a:t>
                </a:r>
                <a:r>
                  <a:rPr lang="en-US" b="1" dirty="0" smtClean="0"/>
                  <a:t>	Step </a:t>
                </a:r>
                <a:r>
                  <a:rPr lang="en-US" b="1" dirty="0"/>
                  <a:t>2:</a:t>
                </a:r>
                <a:r>
                  <a:rPr lang="en-US" dirty="0"/>
                  <a:t> Choose a topic </a:t>
                </a:r>
                <a:r>
                  <a:rPr lang="en-US" i="1" dirty="0" err="1">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i="1" dirty="0">
                    <a:solidFill>
                      <a:schemeClr val="tx2">
                        <a:lumMod val="50000"/>
                      </a:schemeClr>
                    </a:solidFill>
                    <a:latin typeface="Times New Roman" panose="02020603050405020304" pitchFamily="18" charset="0"/>
                    <a:cs typeface="Times New Roman" panose="02020603050405020304" pitchFamily="18" charset="0"/>
                  </a:rPr>
                  <a:t> </a:t>
                </a:r>
                <a:r>
                  <a:rPr lang="en-US"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rPr>
                  <a:t>Multinomial(</a:t>
                </a:r>
                <a:r>
                  <a:rPr lang="el-GR"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i="1" baseline="-25000"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dirty="0">
                    <a:latin typeface="Cambria Math" panose="02040503050406030204" pitchFamily="18" charset="0"/>
                    <a:ea typeface="Cambria Math" panose="02040503050406030204" pitchFamily="18" charset="0"/>
                  </a:rPr>
                  <a:t>) </a:t>
                </a:r>
              </a:p>
              <a:p>
                <a:pPr>
                  <a:tabLst>
                    <a:tab pos="347663" algn="l"/>
                    <a:tab pos="688975" algn="l"/>
                  </a:tabLst>
                </a:pP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a:t>
                </a:r>
                <a:r>
                  <a:rPr lang="en-US" b="1" dirty="0" smtClean="0">
                    <a:latin typeface="Cambria Math" panose="02040503050406030204" pitchFamily="18" charset="0"/>
                    <a:ea typeface="Cambria Math" panose="02040503050406030204" pitchFamily="18" charset="0"/>
                  </a:rPr>
                  <a:t>Step </a:t>
                </a:r>
                <a:r>
                  <a:rPr lang="en-US" b="1"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Choose a word </a:t>
                </a:r>
                <a:r>
                  <a:rPr lang="en-US" i="1" dirty="0" err="1">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e>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ea typeface="Cambria Math" panose="02040503050406030204" pitchFamily="18" charset="0"/>
                              </a:rPr>
                              <m:t>1:</m:t>
                            </m:r>
                            <m:r>
                              <a:rPr lang="en-US" i="1">
                                <a:solidFill>
                                  <a:schemeClr val="tx1"/>
                                </a:solidFill>
                                <a:latin typeface="Cambria Math" panose="02040503050406030204" pitchFamily="18" charset="0"/>
                                <a:ea typeface="Cambria Math" panose="02040503050406030204" pitchFamily="18" charset="0"/>
                              </a:rPr>
                              <m:t>𝐾</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d>
                  </m:oMath>
                </a14:m>
                <a:endParaRPr lang="en-US" dirty="0" smtClean="0">
                  <a:latin typeface="Cambria Math" panose="02040503050406030204" pitchFamily="18" charset="0"/>
                  <a:ea typeface="Cambria Math" panose="020405030504060302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609850" y="723900"/>
                <a:ext cx="6809920" cy="2171700"/>
              </a:xfrm>
              <a:prstGeom prst="rect">
                <a:avLst/>
              </a:prstGeom>
              <a:blipFill rotWithShape="0">
                <a:blip r:embed="rId4"/>
                <a:stretch>
                  <a:fillRect l="-716" t="-1685"/>
                </a:stretch>
              </a:blipFill>
            </p:spPr>
            <p:txBody>
              <a:bodyPr/>
              <a:lstStyle/>
              <a:p>
                <a:r>
                  <a:rPr lang="en-US">
                    <a:noFill/>
                  </a:rPr>
                  <a:t> </a:t>
                </a:r>
              </a:p>
            </p:txBody>
          </p:sp>
        </mc:Fallback>
      </mc:AlternateContent>
    </p:spTree>
    <p:extLst>
      <p:ext uri="{BB962C8B-B14F-4D97-AF65-F5344CB8AC3E}">
        <p14:creationId xmlns:p14="http://schemas.microsoft.com/office/powerpoint/2010/main" val="96557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Topic Modeling</a:t>
            </a:r>
            <a:endParaRPr lang="en-US" dirty="0"/>
          </a:p>
        </p:txBody>
      </p:sp>
      <p:sp>
        <p:nvSpPr>
          <p:cNvPr id="3" name="Content Placeholder 2"/>
          <p:cNvSpPr>
            <a:spLocks noGrp="1"/>
          </p:cNvSpPr>
          <p:nvPr>
            <p:ph idx="1"/>
          </p:nvPr>
        </p:nvSpPr>
        <p:spPr/>
        <p:txBody>
          <a:bodyPr/>
          <a:lstStyle/>
          <a:p>
            <a:pPr marL="0" indent="0">
              <a:buNone/>
            </a:pPr>
            <a:r>
              <a:rPr lang="en-US" dirty="0" smtClean="0"/>
              <a:t>Family of statistical techniques for analyzing corpora that</a:t>
            </a:r>
          </a:p>
          <a:p>
            <a:pPr marL="688975" lvl="1" indent="-231775">
              <a:buNone/>
            </a:pPr>
            <a:r>
              <a:rPr lang="en-US" dirty="0" smtClean="0"/>
              <a:t>Represents the structure of relationships within and between documents</a:t>
            </a:r>
          </a:p>
          <a:p>
            <a:pPr marL="688975" lvl="1" indent="-231775">
              <a:buNone/>
            </a:pPr>
            <a:r>
              <a:rPr lang="en-US" dirty="0" smtClean="0"/>
              <a:t>Provides methods for automatically organizing, understanding, searching and summarizing</a:t>
            </a:r>
          </a:p>
          <a:p>
            <a:pPr marL="688975" lvl="1" indent="-231775">
              <a:buNone/>
            </a:pPr>
            <a:endParaRPr lang="en-US" dirty="0"/>
          </a:p>
          <a:p>
            <a:pPr marL="231775" lvl="1" indent="-231775">
              <a:buNone/>
            </a:pPr>
            <a:r>
              <a:rPr lang="en-US" sz="2800" dirty="0" smtClean="0"/>
              <a:t>LDA – Latent </a:t>
            </a:r>
            <a:r>
              <a:rPr lang="en-US" sz="2800" dirty="0" err="1" smtClean="0"/>
              <a:t>Dirichlet</a:t>
            </a:r>
            <a:r>
              <a:rPr lang="en-US" sz="2800" dirty="0" smtClean="0"/>
              <a:t> Allocation</a:t>
            </a:r>
          </a:p>
          <a:p>
            <a:pPr marL="688975" lvl="1" indent="-231775">
              <a:buNone/>
            </a:pPr>
            <a:r>
              <a:rPr lang="en-US" sz="2800" dirty="0"/>
              <a:t>	</a:t>
            </a:r>
            <a:r>
              <a:rPr lang="en-US" dirty="0" smtClean="0"/>
              <a:t>First and most widely used technique</a:t>
            </a:r>
          </a:p>
          <a:p>
            <a:pPr marL="688975" lvl="1" indent="-231775">
              <a:buNone/>
            </a:pPr>
            <a:r>
              <a:rPr lang="en-US" dirty="0"/>
              <a:t>	</a:t>
            </a:r>
            <a:r>
              <a:rPr lang="en-US" dirty="0" smtClean="0"/>
              <a:t>Unsupervised clustering of words into topics</a:t>
            </a:r>
          </a:p>
          <a:p>
            <a:pPr marL="688975" lvl="1" indent="-231775">
              <a:buNone/>
            </a:pPr>
            <a:r>
              <a:rPr lang="en-US" dirty="0"/>
              <a:t>	</a:t>
            </a:r>
            <a:r>
              <a:rPr lang="en-US" dirty="0" smtClean="0"/>
              <a:t>Foundation for more complex models</a:t>
            </a:r>
            <a:endParaRPr lang="en-US" dirty="0"/>
          </a:p>
        </p:txBody>
      </p:sp>
    </p:spTree>
    <p:extLst>
      <p:ext uri="{BB962C8B-B14F-4D97-AF65-F5344CB8AC3E}">
        <p14:creationId xmlns:p14="http://schemas.microsoft.com/office/powerpoint/2010/main" val="689772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Translation</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sz="half" idx="1"/>
              </p:nvPr>
            </p:nvSpPr>
            <p:spPr>
              <a:xfrm>
                <a:off x="838200" y="1825625"/>
                <a:ext cx="5181600" cy="2407708"/>
              </a:xfrm>
            </p:spPr>
            <p:txBody>
              <a:bodyPr>
                <a:normAutofit/>
              </a:bodyPr>
              <a:lstStyle/>
              <a:p>
                <a:pPr marL="0" indent="0">
                  <a:buNone/>
                </a:pPr>
                <a:r>
                  <a:rPr lang="en-US" sz="1800" dirty="0"/>
                  <a:t>For each document </a:t>
                </a:r>
                <a:r>
                  <a:rPr lang="en-US" sz="1800" i="1" dirty="0">
                    <a:latin typeface="Cambria Math" panose="02040503050406030204" pitchFamily="18" charset="0"/>
                    <a:ea typeface="Cambria Math" panose="02040503050406030204" pitchFamily="18" charset="0"/>
                  </a:rPr>
                  <a:t>d</a:t>
                </a:r>
                <a:endParaRPr lang="en-US" sz="1800" b="1" i="1" dirty="0"/>
              </a:p>
              <a:p>
                <a:pPr marL="0" indent="0">
                  <a:buNone/>
                  <a:tabLst>
                    <a:tab pos="225425" algn="l"/>
                    <a:tab pos="463550" algn="l"/>
                  </a:tabLst>
                </a:pPr>
                <a:r>
                  <a:rPr lang="en-US" sz="1800" b="1" dirty="0"/>
                  <a:t>	Step 1: </a:t>
                </a:r>
                <a:r>
                  <a:rPr lang="en-US" sz="1800" dirty="0"/>
                  <a:t>Choose </a:t>
                </a:r>
                <a:r>
                  <a:rPr lang="el-GR" sz="1800"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sz="1800" i="1" baseline="-25000"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sz="1800"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a:t>
                </a:r>
                <a:r>
                  <a:rPr lang="en-US" sz="1800" dirty="0">
                    <a:latin typeface="Cambria Math" panose="02040503050406030204" pitchFamily="18" charset="0"/>
                    <a:ea typeface="Cambria Math" panose="02040503050406030204" pitchFamily="18" charset="0"/>
                  </a:rPr>
                  <a:t>Dir(</a:t>
                </a:r>
                <a:r>
                  <a:rPr lang="el-GR" sz="1800"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α</a:t>
                </a:r>
                <a:r>
                  <a:rPr lang="en-US" sz="1800" dirty="0">
                    <a:latin typeface="Cambria Math" panose="02040503050406030204" pitchFamily="18" charset="0"/>
                    <a:ea typeface="Cambria Math" panose="02040503050406030204" pitchFamily="18" charset="0"/>
                  </a:rPr>
                  <a:t>) </a:t>
                </a:r>
              </a:p>
              <a:p>
                <a:pPr marL="0" indent="0">
                  <a:buNone/>
                  <a:tabLst>
                    <a:tab pos="225425" algn="l"/>
                    <a:tab pos="463550" algn="l"/>
                  </a:tabLst>
                </a:pPr>
                <a:r>
                  <a:rPr lang="en-US" sz="1800" dirty="0"/>
                  <a:t>	For each word </a:t>
                </a:r>
                <a:r>
                  <a:rPr lang="en-US" sz="1800" i="1" dirty="0" err="1">
                    <a:solidFill>
                      <a:schemeClr val="tx2">
                        <a:lumMod val="50000"/>
                      </a:schemeClr>
                    </a:solidFill>
                    <a:latin typeface="Times New Roman" panose="02020603050405020304" pitchFamily="18" charset="0"/>
                    <a:cs typeface="Times New Roman" panose="02020603050405020304" pitchFamily="18" charset="0"/>
                  </a:rPr>
                  <a:t>w</a:t>
                </a:r>
                <a:r>
                  <a:rPr lang="en-US" sz="1800"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sz="1800" i="1" baseline="-25000" dirty="0">
                    <a:solidFill>
                      <a:schemeClr val="tx2">
                        <a:lumMod val="50000"/>
                      </a:schemeClr>
                    </a:solidFill>
                    <a:latin typeface="Times New Roman" panose="02020603050405020304" pitchFamily="18" charset="0"/>
                    <a:cs typeface="Times New Roman" panose="02020603050405020304" pitchFamily="18" charset="0"/>
                  </a:rPr>
                  <a:t> </a:t>
                </a:r>
                <a:r>
                  <a:rPr lang="en-US" sz="1800" dirty="0"/>
                  <a:t>in the document</a:t>
                </a:r>
              </a:p>
              <a:p>
                <a:pPr marL="0" indent="0">
                  <a:buNone/>
                  <a:tabLst>
                    <a:tab pos="225425" algn="l"/>
                    <a:tab pos="463550" algn="l"/>
                  </a:tabLst>
                </a:pPr>
                <a:r>
                  <a:rPr lang="en-US" sz="1800" b="1" dirty="0"/>
                  <a:t>		Step 2:</a:t>
                </a:r>
                <a:r>
                  <a:rPr lang="en-US" sz="1800" dirty="0"/>
                  <a:t> Choose a topic </a:t>
                </a:r>
                <a:r>
                  <a:rPr lang="en-US" sz="1800" i="1" dirty="0" err="1">
                    <a:solidFill>
                      <a:schemeClr val="tx2">
                        <a:lumMod val="50000"/>
                      </a:schemeClr>
                    </a:solidFill>
                    <a:latin typeface="Times New Roman" panose="02020603050405020304" pitchFamily="18" charset="0"/>
                    <a:cs typeface="Times New Roman" panose="02020603050405020304" pitchFamily="18" charset="0"/>
                  </a:rPr>
                  <a:t>z</a:t>
                </a:r>
                <a:r>
                  <a:rPr lang="en-US" sz="1800"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sz="1800" i="1" dirty="0">
                    <a:solidFill>
                      <a:schemeClr val="tx2">
                        <a:lumMod val="50000"/>
                      </a:schemeClr>
                    </a:solidFill>
                    <a:latin typeface="Times New Roman" panose="02020603050405020304" pitchFamily="18" charset="0"/>
                    <a:cs typeface="Times New Roman" panose="02020603050405020304" pitchFamily="18" charset="0"/>
                  </a:rPr>
                  <a:t> </a:t>
                </a:r>
                <a:r>
                  <a:rPr lang="en-US" sz="1800"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a:t>
                </a:r>
                <a:r>
                  <a:rPr lang="en-US" sz="1800" dirty="0">
                    <a:latin typeface="Cambria Math" panose="02040503050406030204" pitchFamily="18" charset="0"/>
                    <a:ea typeface="Cambria Math" panose="02040503050406030204" pitchFamily="18" charset="0"/>
                  </a:rPr>
                  <a:t>Multinomial(</a:t>
                </a:r>
                <a:r>
                  <a:rPr lang="el-GR" sz="1800"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θ</a:t>
                </a:r>
                <a:r>
                  <a:rPr lang="en-US" sz="1800" i="1" baseline="-25000"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d</a:t>
                </a:r>
                <a:r>
                  <a:rPr lang="en-US" sz="1800" dirty="0">
                    <a:latin typeface="Cambria Math" panose="02040503050406030204" pitchFamily="18" charset="0"/>
                    <a:ea typeface="Cambria Math" panose="02040503050406030204" pitchFamily="18" charset="0"/>
                  </a:rPr>
                  <a:t>) </a:t>
                </a:r>
              </a:p>
              <a:p>
                <a:pPr marL="0" indent="0">
                  <a:buNone/>
                  <a:tabLst>
                    <a:tab pos="225425" algn="l"/>
                    <a:tab pos="463550" algn="l"/>
                  </a:tabLst>
                </a:pP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Step 3:</a:t>
                </a:r>
                <a:r>
                  <a:rPr lang="en-US" sz="1800" dirty="0">
                    <a:latin typeface="Cambria Math" panose="02040503050406030204" pitchFamily="18" charset="0"/>
                    <a:ea typeface="Cambria Math" panose="02040503050406030204" pitchFamily="18" charset="0"/>
                  </a:rPr>
                  <a:t> Choose a word </a:t>
                </a:r>
                <a:r>
                  <a:rPr lang="en-US" sz="1800" i="1" dirty="0" err="1">
                    <a:solidFill>
                      <a:schemeClr val="tx2">
                        <a:lumMod val="50000"/>
                      </a:schemeClr>
                    </a:solidFill>
                    <a:latin typeface="Times New Roman" panose="02020603050405020304" pitchFamily="18" charset="0"/>
                    <a:cs typeface="Times New Roman" panose="02020603050405020304" pitchFamily="18" charset="0"/>
                  </a:rPr>
                  <a:t>w</a:t>
                </a:r>
                <a:r>
                  <a:rPr lang="en-US" sz="1800" i="1" baseline="-25000" dirty="0" err="1">
                    <a:solidFill>
                      <a:schemeClr val="tx2">
                        <a:lumMod val="50000"/>
                      </a:schemeClr>
                    </a:solidFill>
                    <a:latin typeface="Times New Roman" panose="02020603050405020304" pitchFamily="18" charset="0"/>
                    <a:cs typeface="Times New Roman" panose="02020603050405020304" pitchFamily="18" charset="0"/>
                  </a:rPr>
                  <a:t>dn</a:t>
                </a:r>
                <a:r>
                  <a:rPr lang="en-US" sz="1800" i="1" dirty="0">
                    <a:solidFill>
                      <a:schemeClr val="tx2">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a:t>
                </a:r>
                <a:r>
                  <a:rPr lang="en-US" sz="1800" i="1" baseline="-25000" dirty="0">
                    <a:solidFill>
                      <a:schemeClr val="tx2">
                        <a:lumMod val="5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𝑝</m:t>
                    </m:r>
                    <m:d>
                      <m:dPr>
                        <m:ctrlPr>
                          <a:rPr lang="en-US" sz="1800" i="1" smtClean="0">
                            <a:solidFill>
                              <a:schemeClr val="tx1"/>
                            </a:solidFill>
                            <a:latin typeface="Cambria Math" panose="02040503050406030204" pitchFamily="18" charset="0"/>
                            <a:ea typeface="Cambria Math" panose="02040503050406030204" pitchFamily="18" charset="0"/>
                          </a:rPr>
                        </m:ctrlPr>
                      </m:dPr>
                      <m:e>
                        <m:sSub>
                          <m:sSubPr>
                            <m:ctrlPr>
                              <a:rPr lang="en-US" sz="1800" i="1">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𝑤</m:t>
                            </m:r>
                          </m:e>
                          <m:sub>
                            <m:r>
                              <a:rPr lang="en-US" sz="1800" i="1">
                                <a:solidFill>
                                  <a:schemeClr val="tx1"/>
                                </a:solidFill>
                                <a:latin typeface="Cambria Math" panose="02040503050406030204" pitchFamily="18" charset="0"/>
                                <a:ea typeface="Cambria Math" panose="02040503050406030204" pitchFamily="18" charset="0"/>
                              </a:rPr>
                              <m:t>𝑑</m:t>
                            </m:r>
                            <m:r>
                              <a:rPr lang="en-US" sz="1800" i="1">
                                <a:solidFill>
                                  <a:schemeClr val="tx1"/>
                                </a:solidFill>
                                <a:latin typeface="Cambria Math" panose="02040503050406030204" pitchFamily="18" charset="0"/>
                                <a:ea typeface="Cambria Math" panose="02040503050406030204" pitchFamily="18" charset="0"/>
                              </a:rPr>
                              <m:t>, </m:t>
                            </m:r>
                            <m:r>
                              <a:rPr lang="en-US" sz="1800" i="1">
                                <a:solidFill>
                                  <a:schemeClr val="tx1"/>
                                </a:solidFill>
                                <a:latin typeface="Cambria Math" panose="02040503050406030204" pitchFamily="18" charset="0"/>
                                <a:ea typeface="Cambria Math" panose="02040503050406030204" pitchFamily="18" charset="0"/>
                              </a:rPr>
                              <m:t>𝑛</m:t>
                            </m:r>
                          </m:sub>
                        </m:sSub>
                      </m:e>
                      <m:e>
                        <m:sSub>
                          <m:sSubPr>
                            <m:ctrlPr>
                              <a:rPr lang="en-US" sz="1800" i="1">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𝛽</m:t>
                            </m:r>
                          </m:e>
                          <m:sub>
                            <m:r>
                              <a:rPr lang="en-US" sz="1800" i="1">
                                <a:solidFill>
                                  <a:schemeClr val="tx1"/>
                                </a:solidFill>
                                <a:latin typeface="Cambria Math" panose="02040503050406030204" pitchFamily="18" charset="0"/>
                                <a:ea typeface="Cambria Math" panose="02040503050406030204" pitchFamily="18" charset="0"/>
                              </a:rPr>
                              <m:t>1:</m:t>
                            </m:r>
                            <m:r>
                              <a:rPr lang="en-US" sz="1800" i="1">
                                <a:solidFill>
                                  <a:schemeClr val="tx1"/>
                                </a:solidFill>
                                <a:latin typeface="Cambria Math" panose="02040503050406030204" pitchFamily="18" charset="0"/>
                                <a:ea typeface="Cambria Math" panose="02040503050406030204" pitchFamily="18" charset="0"/>
                              </a:rPr>
                              <m:t>𝐾</m:t>
                            </m:r>
                          </m:sub>
                        </m:sSub>
                        <m:r>
                          <a:rPr lang="en-US" sz="1800" i="1">
                            <a:solidFill>
                              <a:schemeClr val="tx1"/>
                            </a:solidFill>
                            <a:latin typeface="Cambria Math" panose="02040503050406030204" pitchFamily="18" charset="0"/>
                            <a:ea typeface="Cambria Math" panose="02040503050406030204" pitchFamily="18" charset="0"/>
                          </a:rPr>
                          <m:t>,</m:t>
                        </m:r>
                        <m:sSub>
                          <m:sSubPr>
                            <m:ctrlPr>
                              <a:rPr lang="en-US" sz="1800" i="1">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𝑧</m:t>
                            </m:r>
                          </m:e>
                          <m:sub>
                            <m:r>
                              <a:rPr lang="en-US" sz="1800" i="1">
                                <a:solidFill>
                                  <a:schemeClr val="tx1"/>
                                </a:solidFill>
                                <a:latin typeface="Cambria Math" panose="02040503050406030204" pitchFamily="18" charset="0"/>
                                <a:ea typeface="Cambria Math" panose="02040503050406030204" pitchFamily="18" charset="0"/>
                              </a:rPr>
                              <m:t>𝑑</m:t>
                            </m:r>
                            <m:r>
                              <a:rPr lang="en-US" sz="1800" i="1">
                                <a:solidFill>
                                  <a:schemeClr val="tx1"/>
                                </a:solidFill>
                                <a:latin typeface="Cambria Math" panose="02040503050406030204" pitchFamily="18" charset="0"/>
                                <a:ea typeface="Cambria Math" panose="02040503050406030204" pitchFamily="18" charset="0"/>
                              </a:rPr>
                              <m:t>, </m:t>
                            </m:r>
                            <m:r>
                              <a:rPr lang="en-US" sz="1800" i="1">
                                <a:solidFill>
                                  <a:schemeClr val="tx1"/>
                                </a:solidFill>
                                <a:latin typeface="Cambria Math" panose="02040503050406030204" pitchFamily="18" charset="0"/>
                                <a:ea typeface="Cambria Math" panose="02040503050406030204" pitchFamily="18" charset="0"/>
                              </a:rPr>
                              <m:t>𝑛</m:t>
                            </m:r>
                          </m:sub>
                        </m:sSub>
                      </m:e>
                    </m:d>
                  </m:oMath>
                </a14:m>
                <a:endParaRPr lang="en-US" sz="1800" dirty="0"/>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xfrm>
                <a:off x="838200" y="1825625"/>
                <a:ext cx="5181600" cy="2407708"/>
              </a:xfrm>
              <a:blipFill rotWithShape="0">
                <a:blip r:embed="rId2"/>
                <a:stretch>
                  <a:fillRect l="-1059" t="-2785"/>
                </a:stretch>
              </a:blipFill>
            </p:spPr>
            <p:txBody>
              <a:bodyPr/>
              <a:lstStyle/>
              <a:p>
                <a:r>
                  <a:rPr lang="en-US">
                    <a:noFill/>
                  </a:rPr>
                  <a:t> </a:t>
                </a:r>
              </a:p>
            </p:txBody>
          </p:sp>
        </mc:Fallback>
      </mc:AlternateContent>
      <p:sp>
        <p:nvSpPr>
          <p:cNvPr id="9" name="Content Placeholder 8"/>
          <p:cNvSpPr>
            <a:spLocks noGrp="1"/>
          </p:cNvSpPr>
          <p:nvPr>
            <p:ph sz="half" idx="2"/>
          </p:nvPr>
        </p:nvSpPr>
        <p:spPr>
          <a:xfrm>
            <a:off x="6172200" y="1825625"/>
            <a:ext cx="5181600" cy="2407708"/>
          </a:xfrm>
        </p:spPr>
        <p:txBody>
          <a:bodyPr/>
          <a:lstStyle/>
          <a:p>
            <a:pPr marL="0" lvl="0" indent="0">
              <a:buNone/>
            </a:pPr>
            <a:r>
              <a:rPr lang="en-US" sz="1800" dirty="0" smtClean="0">
                <a:solidFill>
                  <a:prstClr val="black"/>
                </a:solidFill>
              </a:rPr>
              <a:t>An author starts writing a document</a:t>
            </a:r>
            <a:endParaRPr lang="en-US" sz="1800" b="1" i="1" dirty="0">
              <a:solidFill>
                <a:prstClr val="black"/>
              </a:solidFill>
            </a:endParaRPr>
          </a:p>
          <a:p>
            <a:pPr marL="0" lvl="0" indent="0">
              <a:buNone/>
              <a:tabLst>
                <a:tab pos="225425" algn="l"/>
                <a:tab pos="463550" algn="l"/>
              </a:tabLst>
            </a:pPr>
            <a:r>
              <a:rPr lang="en-US" sz="1800" b="1" dirty="0">
                <a:solidFill>
                  <a:prstClr val="black"/>
                </a:solidFill>
              </a:rPr>
              <a:t>	Step 1: </a:t>
            </a:r>
            <a:r>
              <a:rPr lang="en-US" sz="1800" dirty="0" smtClean="0">
                <a:solidFill>
                  <a:prstClr val="black"/>
                </a:solidFill>
              </a:rPr>
              <a:t>She picks something to write about</a:t>
            </a:r>
            <a:endParaRPr lang="en-US" sz="1800" dirty="0">
              <a:solidFill>
                <a:prstClr val="black"/>
              </a:solidFill>
              <a:latin typeface="Cambria Math" panose="02040503050406030204" pitchFamily="18" charset="0"/>
              <a:ea typeface="Cambria Math" panose="02040503050406030204" pitchFamily="18" charset="0"/>
            </a:endParaRPr>
          </a:p>
          <a:p>
            <a:pPr marL="0" lvl="0" indent="0">
              <a:buNone/>
              <a:tabLst>
                <a:tab pos="225425" algn="l"/>
                <a:tab pos="463550" algn="l"/>
              </a:tabLst>
            </a:pPr>
            <a:r>
              <a:rPr lang="en-US" sz="1800" dirty="0">
                <a:solidFill>
                  <a:prstClr val="black"/>
                </a:solidFill>
              </a:rPr>
              <a:t>	</a:t>
            </a:r>
            <a:r>
              <a:rPr lang="en-US" sz="1800" dirty="0" smtClean="0">
                <a:solidFill>
                  <a:prstClr val="black"/>
                </a:solidFill>
              </a:rPr>
              <a:t>She writes words on the page by </a:t>
            </a:r>
            <a:endParaRPr lang="en-US" sz="1800" dirty="0">
              <a:solidFill>
                <a:prstClr val="black"/>
              </a:solidFill>
            </a:endParaRPr>
          </a:p>
          <a:p>
            <a:pPr marL="0" lvl="0" indent="0">
              <a:buNone/>
              <a:tabLst>
                <a:tab pos="225425" algn="l"/>
                <a:tab pos="463550" algn="l"/>
              </a:tabLst>
            </a:pPr>
            <a:r>
              <a:rPr lang="en-US" sz="1800" b="1" dirty="0">
                <a:solidFill>
                  <a:prstClr val="black"/>
                </a:solidFill>
              </a:rPr>
              <a:t>		Step 2:</a:t>
            </a:r>
            <a:r>
              <a:rPr lang="en-US" sz="1800" dirty="0">
                <a:solidFill>
                  <a:prstClr val="black"/>
                </a:solidFill>
              </a:rPr>
              <a:t> </a:t>
            </a:r>
            <a:r>
              <a:rPr lang="en-US" sz="1800" dirty="0" smtClean="0">
                <a:solidFill>
                  <a:prstClr val="black"/>
                </a:solidFill>
              </a:rPr>
              <a:t>Choosing the topic for this word</a:t>
            </a:r>
            <a:endParaRPr lang="en-US" sz="1800" dirty="0">
              <a:solidFill>
                <a:prstClr val="black"/>
              </a:solidFill>
              <a:latin typeface="Cambria Math" panose="02040503050406030204" pitchFamily="18" charset="0"/>
              <a:ea typeface="Cambria Math" panose="02040503050406030204" pitchFamily="18" charset="0"/>
            </a:endParaRPr>
          </a:p>
          <a:p>
            <a:pPr marL="0" lvl="0" indent="0">
              <a:buNone/>
              <a:tabLst>
                <a:tab pos="225425" algn="l"/>
                <a:tab pos="463550" algn="l"/>
              </a:tabLst>
            </a:pPr>
            <a:r>
              <a:rPr lang="en-US" sz="1800" dirty="0">
                <a:solidFill>
                  <a:prstClr val="black"/>
                </a:solidFill>
                <a:latin typeface="Cambria Math" panose="02040503050406030204" pitchFamily="18" charset="0"/>
                <a:ea typeface="Cambria Math" panose="02040503050406030204" pitchFamily="18" charset="0"/>
              </a:rPr>
              <a:t>		</a:t>
            </a:r>
            <a:r>
              <a:rPr lang="en-US" sz="1800" b="1" dirty="0">
                <a:solidFill>
                  <a:prstClr val="black"/>
                </a:solidFill>
                <a:latin typeface="Cambria Math" panose="02040503050406030204" pitchFamily="18" charset="0"/>
                <a:ea typeface="Cambria Math" panose="02040503050406030204" pitchFamily="18" charset="0"/>
              </a:rPr>
              <a:t>Step 3:</a:t>
            </a:r>
            <a:r>
              <a:rPr lang="en-US" sz="1800" dirty="0">
                <a:solidFill>
                  <a:prstClr val="black"/>
                </a:solidFill>
                <a:latin typeface="Cambria Math" panose="02040503050406030204" pitchFamily="18" charset="0"/>
                <a:ea typeface="Cambria Math" panose="02040503050406030204" pitchFamily="18" charset="0"/>
              </a:rPr>
              <a:t> </a:t>
            </a:r>
            <a:r>
              <a:rPr lang="en-US" sz="1800" dirty="0" smtClean="0">
                <a:solidFill>
                  <a:prstClr val="black"/>
                </a:solidFill>
                <a:latin typeface="Cambria Math" panose="02040503050406030204" pitchFamily="18" charset="0"/>
                <a:ea typeface="Cambria Math" panose="02040503050406030204" pitchFamily="18" charset="0"/>
              </a:rPr>
              <a:t>Picking a word related to that topic</a:t>
            </a:r>
            <a:endParaRPr lang="en-US" dirty="0"/>
          </a:p>
        </p:txBody>
      </p:sp>
    </p:spTree>
    <p:extLst>
      <p:ext uri="{BB962C8B-B14F-4D97-AF65-F5344CB8AC3E}">
        <p14:creationId xmlns:p14="http://schemas.microsoft.com/office/powerpoint/2010/main" val="1203853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519204"/>
          </a:xfrm>
          <a:prstGeom prst="rect">
            <a:avLst/>
          </a:prstGeom>
          <a:noFill/>
        </p:spPr>
        <p:txBody>
          <a:bodyPr wrap="square" rtlCol="0">
            <a:noAutofit/>
          </a:bodyPr>
          <a:lstStyle/>
          <a:p>
            <a:r>
              <a:rPr lang="en-US" dirty="0" smtClean="0"/>
              <a:t>Our statistical model consists of:</a:t>
            </a:r>
            <a:endParaRPr lang="en-US" dirty="0"/>
          </a:p>
        </p:txBody>
      </p:sp>
      <p:sp>
        <p:nvSpPr>
          <p:cNvPr id="3" name="TextBox 2"/>
          <p:cNvSpPr txBox="1"/>
          <p:nvPr/>
        </p:nvSpPr>
        <p:spPr>
          <a:xfrm>
            <a:off x="7414733" y="2064603"/>
            <a:ext cx="2247395" cy="830997"/>
          </a:xfrm>
          <a:prstGeom prst="rect">
            <a:avLst/>
          </a:prstGeom>
          <a:noFill/>
        </p:spPr>
        <p:txBody>
          <a:bodyPr wrap="square" rtlCol="0">
            <a:spAutoFit/>
          </a:bodyPr>
          <a:lstStyle/>
          <a:p>
            <a:pPr marL="225425" indent="-225425"/>
            <a:r>
              <a:rPr lang="en-US" sz="1600" dirty="0" smtClean="0"/>
              <a:t>A set of topics </a:t>
            </a:r>
          </a:p>
          <a:p>
            <a:pPr marL="225425" indent="-225425"/>
            <a:r>
              <a:rPr lang="en-US" sz="1600" dirty="0"/>
              <a:t>	</a:t>
            </a:r>
            <a:r>
              <a:rPr lang="en-US" sz="1600" dirty="0" smtClean="0"/>
              <a:t>PDF over a vocabulary</a:t>
            </a:r>
          </a:p>
          <a:p>
            <a:pPr marL="225425" indent="-225425"/>
            <a:r>
              <a:rPr lang="en-US" sz="1600" dirty="0"/>
              <a:t>	</a:t>
            </a:r>
            <a:r>
              <a:rPr lang="en-US" sz="1600" dirty="0" smtClean="0"/>
              <a:t>Finite and universal</a:t>
            </a:r>
            <a:endParaRPr lang="en-US" sz="1600" dirty="0"/>
          </a:p>
        </p:txBody>
      </p:sp>
      <p:cxnSp>
        <p:nvCxnSpPr>
          <p:cNvPr id="6" name="Straight Arrow Connector 5"/>
          <p:cNvCxnSpPr>
            <a:stCxn id="3" idx="2"/>
            <a:endCxn id="18" idx="0"/>
          </p:cNvCxnSpPr>
          <p:nvPr/>
        </p:nvCxnSpPr>
        <p:spPr>
          <a:xfrm flipH="1">
            <a:off x="7858495" y="2895600"/>
            <a:ext cx="679936" cy="47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13104" y="5627369"/>
            <a:ext cx="1149160" cy="338554"/>
          </a:xfrm>
          <a:prstGeom prst="rect">
            <a:avLst/>
          </a:prstGeom>
          <a:noFill/>
        </p:spPr>
        <p:txBody>
          <a:bodyPr wrap="square" rtlCol="0">
            <a:spAutoFit/>
          </a:bodyPr>
          <a:lstStyle/>
          <a:p>
            <a:pPr marL="225425" indent="-225425"/>
            <a:r>
              <a:rPr lang="en-US" sz="1600" dirty="0" smtClean="0"/>
              <a:t>Documents</a:t>
            </a:r>
            <a:endParaRPr lang="en-US" sz="1600" dirty="0"/>
          </a:p>
        </p:txBody>
      </p:sp>
      <p:sp>
        <p:nvSpPr>
          <p:cNvPr id="31" name="TextBox 30"/>
          <p:cNvSpPr txBox="1"/>
          <p:nvPr/>
        </p:nvSpPr>
        <p:spPr>
          <a:xfrm>
            <a:off x="4666784" y="5627369"/>
            <a:ext cx="827124" cy="338554"/>
          </a:xfrm>
          <a:prstGeom prst="rect">
            <a:avLst/>
          </a:prstGeom>
          <a:noFill/>
        </p:spPr>
        <p:txBody>
          <a:bodyPr wrap="square" rtlCol="0">
            <a:spAutoFit/>
          </a:bodyPr>
          <a:lstStyle/>
          <a:p>
            <a:pPr marL="225425" indent="-225425"/>
            <a:r>
              <a:rPr lang="en-US" sz="1600" dirty="0" smtClean="0"/>
              <a:t>Words</a:t>
            </a:r>
            <a:endParaRPr lang="en-US" sz="1600" dirty="0"/>
          </a:p>
        </p:txBody>
      </p:sp>
      <p:sp>
        <p:nvSpPr>
          <p:cNvPr id="32" name="TextBox 31"/>
          <p:cNvSpPr txBox="1"/>
          <p:nvPr/>
        </p:nvSpPr>
        <p:spPr>
          <a:xfrm>
            <a:off x="6783517" y="5627369"/>
            <a:ext cx="815319" cy="338554"/>
          </a:xfrm>
          <a:prstGeom prst="rect">
            <a:avLst/>
          </a:prstGeom>
          <a:noFill/>
        </p:spPr>
        <p:txBody>
          <a:bodyPr wrap="square" rtlCol="0">
            <a:spAutoFit/>
          </a:bodyPr>
          <a:lstStyle/>
          <a:p>
            <a:pPr marL="225425" indent="-225425"/>
            <a:r>
              <a:rPr lang="en-US" sz="1600" dirty="0" smtClean="0"/>
              <a:t>Corpus</a:t>
            </a:r>
            <a:endParaRPr lang="en-US" sz="1600" dirty="0"/>
          </a:p>
        </p:txBody>
      </p:sp>
      <p:cxnSp>
        <p:nvCxnSpPr>
          <p:cNvPr id="34" name="Straight Arrow Connector 33"/>
          <p:cNvCxnSpPr>
            <a:stCxn id="32" idx="0"/>
            <a:endCxn id="29" idx="2"/>
          </p:cNvCxnSpPr>
          <p:nvPr/>
        </p:nvCxnSpPr>
        <p:spPr>
          <a:xfrm flipH="1" flipV="1">
            <a:off x="7093159" y="5150882"/>
            <a:ext cx="98018" cy="476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0"/>
            <a:endCxn id="28" idx="1"/>
          </p:cNvCxnSpPr>
          <p:nvPr/>
        </p:nvCxnSpPr>
        <p:spPr>
          <a:xfrm flipV="1">
            <a:off x="6087684" y="4596884"/>
            <a:ext cx="641313" cy="1030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a:endCxn id="2" idx="4"/>
          </p:cNvCxnSpPr>
          <p:nvPr/>
        </p:nvCxnSpPr>
        <p:spPr>
          <a:xfrm flipV="1">
            <a:off x="5080346" y="4325408"/>
            <a:ext cx="1490674" cy="1301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98037" y="2064603"/>
            <a:ext cx="1519433" cy="584775"/>
          </a:xfrm>
          <a:prstGeom prst="rect">
            <a:avLst/>
          </a:prstGeom>
          <a:noFill/>
        </p:spPr>
        <p:txBody>
          <a:bodyPr wrap="square" rtlCol="0">
            <a:spAutoFit/>
          </a:bodyPr>
          <a:lstStyle/>
          <a:p>
            <a:pPr marL="225425" indent="-225425" algn="r"/>
            <a:r>
              <a:rPr lang="en-US" sz="1600" dirty="0" smtClean="0"/>
              <a:t>Per-Word Topic Assignments</a:t>
            </a:r>
            <a:endParaRPr lang="en-US" sz="1600" dirty="0"/>
          </a:p>
        </p:txBody>
      </p:sp>
      <p:sp>
        <p:nvSpPr>
          <p:cNvPr id="48" name="TextBox 47"/>
          <p:cNvSpPr txBox="1"/>
          <p:nvPr/>
        </p:nvSpPr>
        <p:spPr>
          <a:xfrm>
            <a:off x="3270452" y="2064602"/>
            <a:ext cx="1878953" cy="584775"/>
          </a:xfrm>
          <a:prstGeom prst="rect">
            <a:avLst/>
          </a:prstGeom>
          <a:noFill/>
        </p:spPr>
        <p:txBody>
          <a:bodyPr wrap="square" rtlCol="0">
            <a:spAutoFit/>
          </a:bodyPr>
          <a:lstStyle/>
          <a:p>
            <a:pPr marL="225425" indent="-225425" algn="r"/>
            <a:r>
              <a:rPr lang="en-US" sz="1600" dirty="0" smtClean="0"/>
              <a:t>Per-Document Topic Assignments</a:t>
            </a:r>
            <a:endParaRPr lang="en-US" sz="1600" dirty="0"/>
          </a:p>
        </p:txBody>
      </p:sp>
      <p:cxnSp>
        <p:nvCxnSpPr>
          <p:cNvPr id="49" name="Straight Arrow Connector 48"/>
          <p:cNvCxnSpPr/>
          <p:nvPr/>
        </p:nvCxnSpPr>
        <p:spPr>
          <a:xfrm flipH="1">
            <a:off x="5513104" y="2772318"/>
            <a:ext cx="777932" cy="972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7" idx="0"/>
          </p:cNvCxnSpPr>
          <p:nvPr/>
        </p:nvCxnSpPr>
        <p:spPr>
          <a:xfrm>
            <a:off x="4319191" y="2742405"/>
            <a:ext cx="105479" cy="1066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0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P spid="31" grpId="0"/>
      <p:bldP spid="32"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1002148"/>
          </a:xfrm>
          <a:prstGeom prst="rect">
            <a:avLst/>
          </a:prstGeom>
          <a:noFill/>
        </p:spPr>
        <p:txBody>
          <a:bodyPr wrap="square" rtlCol="0">
            <a:noAutofit/>
          </a:bodyPr>
          <a:lstStyle/>
          <a:p>
            <a:r>
              <a:rPr lang="en-US" dirty="0" smtClean="0"/>
              <a:t>The only data we actually have are the individual words and the documents they appear in. From that rather minimal starting point, we have to infer all the other parameters in the model. </a:t>
            </a:r>
            <a:endParaRPr lang="en-US" dirty="0"/>
          </a:p>
        </p:txBody>
      </p:sp>
      <p:sp>
        <p:nvSpPr>
          <p:cNvPr id="3" name="TextBox 2"/>
          <p:cNvSpPr txBox="1"/>
          <p:nvPr/>
        </p:nvSpPr>
        <p:spPr>
          <a:xfrm>
            <a:off x="7414733" y="2064603"/>
            <a:ext cx="2247395" cy="830997"/>
          </a:xfrm>
          <a:prstGeom prst="rect">
            <a:avLst/>
          </a:prstGeom>
          <a:noFill/>
        </p:spPr>
        <p:txBody>
          <a:bodyPr wrap="square" rtlCol="0">
            <a:spAutoFit/>
          </a:bodyPr>
          <a:lstStyle/>
          <a:p>
            <a:pPr marL="225425" indent="-225425"/>
            <a:r>
              <a:rPr lang="en-US" sz="1600" dirty="0" smtClean="0">
                <a:solidFill>
                  <a:schemeClr val="accent6">
                    <a:lumMod val="75000"/>
                  </a:schemeClr>
                </a:solidFill>
              </a:rPr>
              <a:t>A set of topics </a:t>
            </a:r>
          </a:p>
          <a:p>
            <a:pPr marL="225425" indent="-225425"/>
            <a:r>
              <a:rPr lang="en-US" sz="1600" dirty="0">
                <a:solidFill>
                  <a:schemeClr val="accent6">
                    <a:lumMod val="75000"/>
                  </a:schemeClr>
                </a:solidFill>
              </a:rPr>
              <a:t>	</a:t>
            </a:r>
            <a:r>
              <a:rPr lang="en-US" sz="1600" dirty="0" smtClean="0">
                <a:solidFill>
                  <a:schemeClr val="accent6">
                    <a:lumMod val="75000"/>
                  </a:schemeClr>
                </a:solidFill>
              </a:rPr>
              <a:t>PDF over a vocabulary</a:t>
            </a:r>
          </a:p>
          <a:p>
            <a:pPr marL="225425" indent="-225425"/>
            <a:r>
              <a:rPr lang="en-US" sz="1600" dirty="0">
                <a:solidFill>
                  <a:schemeClr val="accent6">
                    <a:lumMod val="75000"/>
                  </a:schemeClr>
                </a:solidFill>
              </a:rPr>
              <a:t>	</a:t>
            </a:r>
            <a:r>
              <a:rPr lang="en-US" sz="1600" dirty="0" smtClean="0">
                <a:solidFill>
                  <a:schemeClr val="accent6">
                    <a:lumMod val="75000"/>
                  </a:schemeClr>
                </a:solidFill>
              </a:rPr>
              <a:t>Finite and universal</a:t>
            </a:r>
            <a:endParaRPr lang="en-US" sz="1600" dirty="0">
              <a:solidFill>
                <a:schemeClr val="accent6">
                  <a:lumMod val="75000"/>
                </a:schemeClr>
              </a:solidFill>
            </a:endParaRPr>
          </a:p>
        </p:txBody>
      </p:sp>
      <p:cxnSp>
        <p:nvCxnSpPr>
          <p:cNvPr id="6" name="Straight Arrow Connector 5"/>
          <p:cNvCxnSpPr>
            <a:stCxn id="3" idx="2"/>
            <a:endCxn id="18" idx="0"/>
          </p:cNvCxnSpPr>
          <p:nvPr/>
        </p:nvCxnSpPr>
        <p:spPr>
          <a:xfrm flipH="1">
            <a:off x="7858495" y="2895600"/>
            <a:ext cx="679936" cy="47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13104" y="5627369"/>
            <a:ext cx="1149160" cy="338554"/>
          </a:xfrm>
          <a:prstGeom prst="rect">
            <a:avLst/>
          </a:prstGeom>
          <a:noFill/>
        </p:spPr>
        <p:txBody>
          <a:bodyPr wrap="square" rtlCol="0">
            <a:spAutoFit/>
          </a:bodyPr>
          <a:lstStyle/>
          <a:p>
            <a:pPr marL="225425" indent="-225425"/>
            <a:r>
              <a:rPr lang="en-US" sz="1600" dirty="0" smtClean="0">
                <a:solidFill>
                  <a:schemeClr val="accent5">
                    <a:lumMod val="75000"/>
                  </a:schemeClr>
                </a:solidFill>
              </a:rPr>
              <a:t>Documents</a:t>
            </a:r>
            <a:endParaRPr lang="en-US" sz="1600" dirty="0">
              <a:solidFill>
                <a:schemeClr val="accent5">
                  <a:lumMod val="75000"/>
                </a:schemeClr>
              </a:solidFill>
            </a:endParaRPr>
          </a:p>
        </p:txBody>
      </p:sp>
      <p:sp>
        <p:nvSpPr>
          <p:cNvPr id="31" name="TextBox 30"/>
          <p:cNvSpPr txBox="1"/>
          <p:nvPr/>
        </p:nvSpPr>
        <p:spPr>
          <a:xfrm>
            <a:off x="4666784" y="5627369"/>
            <a:ext cx="827124" cy="338554"/>
          </a:xfrm>
          <a:prstGeom prst="rect">
            <a:avLst/>
          </a:prstGeom>
          <a:noFill/>
        </p:spPr>
        <p:txBody>
          <a:bodyPr wrap="square" rtlCol="0">
            <a:spAutoFit/>
          </a:bodyPr>
          <a:lstStyle/>
          <a:p>
            <a:pPr marL="225425" indent="-225425"/>
            <a:r>
              <a:rPr lang="en-US" sz="1600" dirty="0" smtClean="0">
                <a:solidFill>
                  <a:schemeClr val="accent5">
                    <a:lumMod val="75000"/>
                  </a:schemeClr>
                </a:solidFill>
              </a:rPr>
              <a:t>Words</a:t>
            </a:r>
            <a:endParaRPr lang="en-US" sz="1600" dirty="0">
              <a:solidFill>
                <a:schemeClr val="accent5">
                  <a:lumMod val="75000"/>
                </a:schemeClr>
              </a:solidFill>
            </a:endParaRPr>
          </a:p>
        </p:txBody>
      </p:sp>
      <p:sp>
        <p:nvSpPr>
          <p:cNvPr id="32" name="TextBox 31"/>
          <p:cNvSpPr txBox="1"/>
          <p:nvPr/>
        </p:nvSpPr>
        <p:spPr>
          <a:xfrm>
            <a:off x="6783517" y="5627369"/>
            <a:ext cx="815319" cy="338554"/>
          </a:xfrm>
          <a:prstGeom prst="rect">
            <a:avLst/>
          </a:prstGeom>
          <a:noFill/>
        </p:spPr>
        <p:txBody>
          <a:bodyPr wrap="square" rtlCol="0">
            <a:spAutoFit/>
          </a:bodyPr>
          <a:lstStyle/>
          <a:p>
            <a:pPr marL="225425" indent="-225425"/>
            <a:r>
              <a:rPr lang="en-US" sz="1600" dirty="0" smtClean="0">
                <a:solidFill>
                  <a:schemeClr val="accent5">
                    <a:lumMod val="75000"/>
                  </a:schemeClr>
                </a:solidFill>
              </a:rPr>
              <a:t>Corpus</a:t>
            </a:r>
            <a:endParaRPr lang="en-US" sz="1600" dirty="0">
              <a:solidFill>
                <a:schemeClr val="accent5">
                  <a:lumMod val="75000"/>
                </a:schemeClr>
              </a:solidFill>
            </a:endParaRPr>
          </a:p>
        </p:txBody>
      </p:sp>
      <p:cxnSp>
        <p:nvCxnSpPr>
          <p:cNvPr id="34" name="Straight Arrow Connector 33"/>
          <p:cNvCxnSpPr>
            <a:stCxn id="32" idx="0"/>
            <a:endCxn id="29" idx="2"/>
          </p:cNvCxnSpPr>
          <p:nvPr/>
        </p:nvCxnSpPr>
        <p:spPr>
          <a:xfrm flipH="1" flipV="1">
            <a:off x="7093159" y="5150882"/>
            <a:ext cx="98018" cy="476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0"/>
            <a:endCxn id="28" idx="1"/>
          </p:cNvCxnSpPr>
          <p:nvPr/>
        </p:nvCxnSpPr>
        <p:spPr>
          <a:xfrm flipV="1">
            <a:off x="6087684" y="4596884"/>
            <a:ext cx="641313" cy="1030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a:endCxn id="2" idx="4"/>
          </p:cNvCxnSpPr>
          <p:nvPr/>
        </p:nvCxnSpPr>
        <p:spPr>
          <a:xfrm flipV="1">
            <a:off x="5080346" y="4325408"/>
            <a:ext cx="1490674" cy="1301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98037" y="2064603"/>
            <a:ext cx="1519433" cy="584775"/>
          </a:xfrm>
          <a:prstGeom prst="rect">
            <a:avLst/>
          </a:prstGeom>
          <a:noFill/>
        </p:spPr>
        <p:txBody>
          <a:bodyPr wrap="square" rtlCol="0">
            <a:spAutoFit/>
          </a:bodyPr>
          <a:lstStyle/>
          <a:p>
            <a:pPr marL="225425" indent="-225425" algn="r"/>
            <a:r>
              <a:rPr lang="en-US" sz="1600" dirty="0" smtClean="0">
                <a:solidFill>
                  <a:schemeClr val="accent6">
                    <a:lumMod val="75000"/>
                  </a:schemeClr>
                </a:solidFill>
              </a:rPr>
              <a:t>Per-Word Topic Assignments</a:t>
            </a:r>
            <a:endParaRPr lang="en-US" sz="1600" dirty="0">
              <a:solidFill>
                <a:schemeClr val="accent6">
                  <a:lumMod val="75000"/>
                </a:schemeClr>
              </a:solidFill>
            </a:endParaRPr>
          </a:p>
        </p:txBody>
      </p:sp>
      <p:sp>
        <p:nvSpPr>
          <p:cNvPr id="48" name="TextBox 47"/>
          <p:cNvSpPr txBox="1"/>
          <p:nvPr/>
        </p:nvSpPr>
        <p:spPr>
          <a:xfrm>
            <a:off x="3270452" y="2064602"/>
            <a:ext cx="1878953" cy="584775"/>
          </a:xfrm>
          <a:prstGeom prst="rect">
            <a:avLst/>
          </a:prstGeom>
          <a:noFill/>
        </p:spPr>
        <p:txBody>
          <a:bodyPr wrap="square" rtlCol="0">
            <a:spAutoFit/>
          </a:bodyPr>
          <a:lstStyle/>
          <a:p>
            <a:pPr marL="225425" indent="-225425" algn="r"/>
            <a:r>
              <a:rPr lang="en-US" sz="1600" dirty="0" smtClean="0">
                <a:solidFill>
                  <a:schemeClr val="accent6">
                    <a:lumMod val="75000"/>
                  </a:schemeClr>
                </a:solidFill>
              </a:rPr>
              <a:t>Per-Document Topic Assignments</a:t>
            </a:r>
            <a:endParaRPr lang="en-US" sz="1600" dirty="0">
              <a:solidFill>
                <a:schemeClr val="accent6">
                  <a:lumMod val="75000"/>
                </a:schemeClr>
              </a:solidFill>
            </a:endParaRPr>
          </a:p>
        </p:txBody>
      </p:sp>
      <p:cxnSp>
        <p:nvCxnSpPr>
          <p:cNvPr id="49" name="Straight Arrow Connector 48"/>
          <p:cNvCxnSpPr/>
          <p:nvPr/>
        </p:nvCxnSpPr>
        <p:spPr>
          <a:xfrm flipH="1">
            <a:off x="5513104" y="2772318"/>
            <a:ext cx="777932" cy="972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7" idx="0"/>
          </p:cNvCxnSpPr>
          <p:nvPr/>
        </p:nvCxnSpPr>
        <p:spPr>
          <a:xfrm>
            <a:off x="4319191" y="2742405"/>
            <a:ext cx="105479" cy="1066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53067" y="2064602"/>
            <a:ext cx="1710462" cy="707886"/>
          </a:xfrm>
          <a:prstGeom prst="rect">
            <a:avLst/>
          </a:prstGeom>
          <a:noFill/>
        </p:spPr>
        <p:txBody>
          <a:bodyPr wrap="square" rtlCol="0">
            <a:spAutoFit/>
          </a:bodyPr>
          <a:lstStyle/>
          <a:p>
            <a:pPr marL="225425" indent="-225425" algn="r"/>
            <a:r>
              <a:rPr lang="en-US" sz="2000" b="1" dirty="0" smtClean="0">
                <a:solidFill>
                  <a:schemeClr val="accent6">
                    <a:lumMod val="75000"/>
                  </a:schemeClr>
                </a:solidFill>
              </a:rPr>
              <a:t>Latent Variables</a:t>
            </a:r>
            <a:endParaRPr lang="en-US" sz="2000" b="1" dirty="0">
              <a:solidFill>
                <a:schemeClr val="accent6">
                  <a:lumMod val="75000"/>
                </a:schemeClr>
              </a:solidFill>
            </a:endParaRPr>
          </a:p>
        </p:txBody>
      </p:sp>
      <p:sp>
        <p:nvSpPr>
          <p:cNvPr id="37" name="TextBox 36"/>
          <p:cNvSpPr txBox="1"/>
          <p:nvPr/>
        </p:nvSpPr>
        <p:spPr>
          <a:xfrm>
            <a:off x="1253067" y="5258037"/>
            <a:ext cx="1710462" cy="707886"/>
          </a:xfrm>
          <a:prstGeom prst="rect">
            <a:avLst/>
          </a:prstGeom>
          <a:noFill/>
        </p:spPr>
        <p:txBody>
          <a:bodyPr wrap="square" rtlCol="0">
            <a:spAutoFit/>
          </a:bodyPr>
          <a:lstStyle/>
          <a:p>
            <a:pPr marL="225425" indent="-225425" algn="r"/>
            <a:r>
              <a:rPr lang="en-US" sz="2000" b="1" dirty="0" smtClean="0">
                <a:solidFill>
                  <a:schemeClr val="accent5">
                    <a:lumMod val="75000"/>
                  </a:schemeClr>
                </a:solidFill>
              </a:rPr>
              <a:t>Observed Variables</a:t>
            </a:r>
            <a:endParaRPr lang="en-US" sz="2000" b="1" dirty="0">
              <a:solidFill>
                <a:schemeClr val="accent5">
                  <a:lumMod val="75000"/>
                </a:schemeClr>
              </a:solidFill>
            </a:endParaRPr>
          </a:p>
        </p:txBody>
      </p:sp>
    </p:spTree>
    <p:extLst>
      <p:ext uri="{BB962C8B-B14F-4D97-AF65-F5344CB8AC3E}">
        <p14:creationId xmlns:p14="http://schemas.microsoft.com/office/powerpoint/2010/main" val="1719933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527282"/>
          </a:xfrm>
          <a:prstGeom prst="rect">
            <a:avLst/>
          </a:prstGeom>
          <a:noFill/>
        </p:spPr>
        <p:txBody>
          <a:bodyPr wrap="square" rtlCol="0">
            <a:noAutofit/>
          </a:bodyPr>
          <a:lstStyle/>
          <a:p>
            <a:r>
              <a:rPr lang="en-US" dirty="0" smtClean="0"/>
              <a:t>We started by saying this modeled our assumptions about documents.</a:t>
            </a:r>
            <a:endParaRPr lang="en-US" dirty="0"/>
          </a:p>
        </p:txBody>
      </p:sp>
      <p:sp>
        <p:nvSpPr>
          <p:cNvPr id="3" name="TextBox 2"/>
          <p:cNvSpPr txBox="1"/>
          <p:nvPr/>
        </p:nvSpPr>
        <p:spPr>
          <a:xfrm>
            <a:off x="7886608" y="1344852"/>
            <a:ext cx="3769075" cy="1323439"/>
          </a:xfrm>
          <a:prstGeom prst="rect">
            <a:avLst/>
          </a:prstGeom>
          <a:noFill/>
        </p:spPr>
        <p:txBody>
          <a:bodyPr wrap="square" rtlCol="0">
            <a:spAutoFit/>
          </a:bodyPr>
          <a:lstStyle/>
          <a:p>
            <a:pPr marL="225425" indent="-225425"/>
            <a:r>
              <a:rPr lang="en-US" sz="1600" dirty="0" smtClean="0"/>
              <a:t>There are a fixed number of topics.</a:t>
            </a:r>
          </a:p>
          <a:p>
            <a:pPr marL="225425" indent="-225425"/>
            <a:r>
              <a:rPr lang="en-US" sz="1600" dirty="0" smtClean="0"/>
              <a:t>Topics are defined by word use (i.e., a given word is more likely to be associated with one topic than another)</a:t>
            </a:r>
          </a:p>
          <a:p>
            <a:pPr marL="225425" indent="-225425"/>
            <a:r>
              <a:rPr lang="en-US" sz="1600" dirty="0" smtClean="0"/>
              <a:t>Topics are fixed, finite and universal</a:t>
            </a:r>
            <a:endParaRPr lang="en-US" sz="1600" dirty="0"/>
          </a:p>
        </p:txBody>
      </p:sp>
      <p:sp>
        <p:nvSpPr>
          <p:cNvPr id="24" name="TextBox 23"/>
          <p:cNvSpPr txBox="1"/>
          <p:nvPr/>
        </p:nvSpPr>
        <p:spPr>
          <a:xfrm>
            <a:off x="9285047" y="2977494"/>
            <a:ext cx="2207042" cy="584775"/>
          </a:xfrm>
          <a:prstGeom prst="rect">
            <a:avLst/>
          </a:prstGeom>
          <a:noFill/>
        </p:spPr>
        <p:txBody>
          <a:bodyPr wrap="square" rtlCol="0">
            <a:spAutoFit/>
          </a:bodyPr>
          <a:lstStyle/>
          <a:p>
            <a:r>
              <a:rPr lang="en-US" sz="1600" dirty="0" smtClean="0"/>
              <a:t>How many words will have high-probability</a:t>
            </a:r>
            <a:endParaRPr lang="en-US" sz="1600" dirty="0"/>
          </a:p>
        </p:txBody>
      </p:sp>
      <p:sp>
        <p:nvSpPr>
          <p:cNvPr id="26" name="TextBox 25"/>
          <p:cNvSpPr txBox="1"/>
          <p:nvPr/>
        </p:nvSpPr>
        <p:spPr>
          <a:xfrm>
            <a:off x="1489716" y="2977493"/>
            <a:ext cx="2207042" cy="584775"/>
          </a:xfrm>
          <a:prstGeom prst="rect">
            <a:avLst/>
          </a:prstGeom>
          <a:noFill/>
        </p:spPr>
        <p:txBody>
          <a:bodyPr wrap="square" rtlCol="0">
            <a:spAutoFit/>
          </a:bodyPr>
          <a:lstStyle/>
          <a:p>
            <a:r>
              <a:rPr lang="en-US" sz="1600" dirty="0" smtClean="0"/>
              <a:t>How focused are the documents</a:t>
            </a:r>
            <a:endParaRPr lang="en-US" sz="1600" dirty="0"/>
          </a:p>
        </p:txBody>
      </p:sp>
      <p:sp>
        <p:nvSpPr>
          <p:cNvPr id="27" name="TextBox 26"/>
          <p:cNvSpPr txBox="1"/>
          <p:nvPr/>
        </p:nvSpPr>
        <p:spPr>
          <a:xfrm>
            <a:off x="3031416" y="1609068"/>
            <a:ext cx="2547014" cy="830997"/>
          </a:xfrm>
          <a:prstGeom prst="rect">
            <a:avLst/>
          </a:prstGeom>
          <a:noFill/>
        </p:spPr>
        <p:txBody>
          <a:bodyPr wrap="square" rtlCol="0">
            <a:spAutoFit/>
          </a:bodyPr>
          <a:lstStyle/>
          <a:p>
            <a:r>
              <a:rPr lang="en-US" sz="1600" dirty="0" smtClean="0"/>
              <a:t>Documents can be about more than one topic, in different proportions</a:t>
            </a:r>
            <a:endParaRPr lang="en-US" sz="1600" dirty="0"/>
          </a:p>
        </p:txBody>
      </p:sp>
      <p:sp>
        <p:nvSpPr>
          <p:cNvPr id="31" name="TextBox 30"/>
          <p:cNvSpPr txBox="1"/>
          <p:nvPr/>
        </p:nvSpPr>
        <p:spPr>
          <a:xfrm>
            <a:off x="4509478" y="2578763"/>
            <a:ext cx="1839099" cy="584775"/>
          </a:xfrm>
          <a:prstGeom prst="rect">
            <a:avLst/>
          </a:prstGeom>
          <a:noFill/>
        </p:spPr>
        <p:txBody>
          <a:bodyPr wrap="square" rtlCol="0">
            <a:spAutoFit/>
          </a:bodyPr>
          <a:lstStyle/>
          <a:p>
            <a:r>
              <a:rPr lang="en-US" sz="1600" dirty="0" smtClean="0"/>
              <a:t>Each word relates to exactly one topic</a:t>
            </a:r>
            <a:endParaRPr lang="en-US" sz="1600" dirty="0"/>
          </a:p>
        </p:txBody>
      </p:sp>
      <p:cxnSp>
        <p:nvCxnSpPr>
          <p:cNvPr id="32" name="Straight Arrow Connector 31"/>
          <p:cNvCxnSpPr>
            <a:stCxn id="3" idx="2"/>
            <a:endCxn id="18" idx="0"/>
          </p:cNvCxnSpPr>
          <p:nvPr/>
        </p:nvCxnSpPr>
        <p:spPr>
          <a:xfrm flipH="1">
            <a:off x="7858495" y="2668291"/>
            <a:ext cx="1912651" cy="703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9" idx="6"/>
          </p:cNvCxnSpPr>
          <p:nvPr/>
        </p:nvCxnSpPr>
        <p:spPr>
          <a:xfrm flipH="1">
            <a:off x="9002825" y="3533776"/>
            <a:ext cx="1270065" cy="533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2"/>
            <a:endCxn id="8" idx="2"/>
          </p:cNvCxnSpPr>
          <p:nvPr/>
        </p:nvCxnSpPr>
        <p:spPr>
          <a:xfrm>
            <a:off x="2593237" y="3562268"/>
            <a:ext cx="587055" cy="504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2"/>
            <a:endCxn id="7" idx="0"/>
          </p:cNvCxnSpPr>
          <p:nvPr/>
        </p:nvCxnSpPr>
        <p:spPr>
          <a:xfrm>
            <a:off x="4304923" y="2440065"/>
            <a:ext cx="119747" cy="1368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2"/>
            <a:endCxn id="5" idx="0"/>
          </p:cNvCxnSpPr>
          <p:nvPr/>
        </p:nvCxnSpPr>
        <p:spPr>
          <a:xfrm>
            <a:off x="5429028" y="3163538"/>
            <a:ext cx="40045" cy="645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6" idx="2"/>
            <a:endCxn id="2" idx="0"/>
          </p:cNvCxnSpPr>
          <p:nvPr/>
        </p:nvCxnSpPr>
        <p:spPr>
          <a:xfrm>
            <a:off x="6545881" y="2364885"/>
            <a:ext cx="25139" cy="1444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454455" y="1533888"/>
            <a:ext cx="2182852" cy="830997"/>
          </a:xfrm>
          <a:prstGeom prst="rect">
            <a:avLst/>
          </a:prstGeom>
          <a:noFill/>
        </p:spPr>
        <p:txBody>
          <a:bodyPr wrap="square" rtlCol="0">
            <a:spAutoFit/>
          </a:bodyPr>
          <a:lstStyle/>
          <a:p>
            <a:r>
              <a:rPr lang="en-US" sz="1600" dirty="0" smtClean="0"/>
              <a:t>Words are discrete units of information (stemming, stopping)</a:t>
            </a:r>
            <a:endParaRPr lang="en-US" sz="1600" dirty="0"/>
          </a:p>
        </p:txBody>
      </p:sp>
      <p:sp>
        <p:nvSpPr>
          <p:cNvPr id="51" name="TextBox 50"/>
          <p:cNvSpPr txBox="1"/>
          <p:nvPr/>
        </p:nvSpPr>
        <p:spPr>
          <a:xfrm>
            <a:off x="2471401" y="5504095"/>
            <a:ext cx="3626900" cy="830997"/>
          </a:xfrm>
          <a:prstGeom prst="rect">
            <a:avLst/>
          </a:prstGeom>
          <a:noFill/>
        </p:spPr>
        <p:txBody>
          <a:bodyPr wrap="square" rtlCol="0">
            <a:spAutoFit/>
          </a:bodyPr>
          <a:lstStyle/>
          <a:p>
            <a:r>
              <a:rPr lang="en-US" sz="1600" dirty="0" smtClean="0"/>
              <a:t>The only relevant fact about documents is the words they contain. (ignore author, time period, journal, quality, etc.)</a:t>
            </a:r>
            <a:endParaRPr lang="en-US" sz="1600" dirty="0"/>
          </a:p>
        </p:txBody>
      </p:sp>
      <p:sp>
        <p:nvSpPr>
          <p:cNvPr id="52" name="TextBox 51"/>
          <p:cNvSpPr txBox="1"/>
          <p:nvPr/>
        </p:nvSpPr>
        <p:spPr>
          <a:xfrm>
            <a:off x="6761341" y="5546781"/>
            <a:ext cx="2707922" cy="338554"/>
          </a:xfrm>
          <a:prstGeom prst="rect">
            <a:avLst/>
          </a:prstGeom>
          <a:noFill/>
        </p:spPr>
        <p:txBody>
          <a:bodyPr wrap="square" rtlCol="0">
            <a:spAutoFit/>
          </a:bodyPr>
          <a:lstStyle/>
          <a:p>
            <a:r>
              <a:rPr lang="en-US" sz="1600" dirty="0" smtClean="0"/>
              <a:t>Documents are bags of words.</a:t>
            </a:r>
            <a:endParaRPr lang="en-US" sz="1600" dirty="0"/>
          </a:p>
        </p:txBody>
      </p:sp>
      <p:cxnSp>
        <p:nvCxnSpPr>
          <p:cNvPr id="53" name="Straight Arrow Connector 52"/>
          <p:cNvCxnSpPr>
            <a:stCxn id="51" idx="0"/>
            <a:endCxn id="29" idx="1"/>
          </p:cNvCxnSpPr>
          <p:nvPr/>
        </p:nvCxnSpPr>
        <p:spPr>
          <a:xfrm flipV="1">
            <a:off x="4284851" y="4966216"/>
            <a:ext cx="2632619" cy="537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0"/>
            <a:endCxn id="28" idx="3"/>
          </p:cNvCxnSpPr>
          <p:nvPr/>
        </p:nvCxnSpPr>
        <p:spPr>
          <a:xfrm flipH="1" flipV="1">
            <a:off x="7067551" y="4596884"/>
            <a:ext cx="1047751" cy="9498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25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P spid="26" grpId="0"/>
      <p:bldP spid="27" grpId="0"/>
      <p:bldP spid="31" grpId="0"/>
      <p:bldP spid="46" grpId="0"/>
      <p:bldP spid="51" grpId="0"/>
      <p:bldP spid="5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49781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Time</a:t>
            </a:r>
            <a:endParaRPr lang="en-US" dirty="0"/>
          </a:p>
        </p:txBody>
      </p:sp>
      <p:sp>
        <p:nvSpPr>
          <p:cNvPr id="5" name="Content Placeholder 4"/>
          <p:cNvSpPr>
            <a:spLocks noGrp="1"/>
          </p:cNvSpPr>
          <p:nvPr>
            <p:ph idx="1"/>
          </p:nvPr>
        </p:nvSpPr>
        <p:spPr/>
        <p:txBody>
          <a:bodyPr/>
          <a:lstStyle/>
          <a:p>
            <a:r>
              <a:rPr lang="en-US" dirty="0" smtClean="0"/>
              <a:t>Please read the programming historian’s intro to Mallet</a:t>
            </a:r>
          </a:p>
          <a:p>
            <a:r>
              <a:rPr lang="en-US" dirty="0" smtClean="0"/>
              <a:t>Download and install Mallet</a:t>
            </a:r>
          </a:p>
          <a:p>
            <a:r>
              <a:rPr lang="en-US" dirty="0" smtClean="0"/>
              <a:t>Download and install </a:t>
            </a:r>
            <a:r>
              <a:rPr lang="en-US" dirty="0" err="1" smtClean="0"/>
              <a:t>RStudio</a:t>
            </a:r>
            <a:endParaRPr lang="en-US" dirty="0"/>
          </a:p>
        </p:txBody>
      </p:sp>
    </p:spTree>
    <p:extLst>
      <p:ext uri="{BB962C8B-B14F-4D97-AF65-F5344CB8AC3E}">
        <p14:creationId xmlns:p14="http://schemas.microsoft.com/office/powerpoint/2010/main" val="3295427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Rectangle 31"/>
              <p:cNvSpPr/>
              <p:nvPr/>
            </p:nvSpPr>
            <p:spPr>
              <a:xfrm>
                <a:off x="3029239" y="5367890"/>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𝑑</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𝐷</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𝜃</m:t>
                                      </m:r>
                                    </m:e>
                                    <m:sub>
                                      <m:r>
                                        <a:rPr lang="en-US" b="0" i="1" smtClean="0">
                                          <a:solidFill>
                                            <a:schemeClr val="bg1">
                                              <a:lumMod val="8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85000"/>
                                        </a:schemeClr>
                                      </a:solidFill>
                                      <a:latin typeface="Cambria Math" panose="02040503050406030204" pitchFamily="18" charset="0"/>
                                      <a:ea typeface="Cambria Math" panose="02040503050406030204" pitchFamily="18" charset="0"/>
                                    </a:rPr>
                                    <m:t>𝛼</m:t>
                                  </m:r>
                                </m:e>
                              </m:d>
                            </m:e>
                          </m:nary>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𝑛</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𝑁</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𝑧</m:t>
                                      </m:r>
                                    </m:e>
                                    <m:sub>
                                      <m:r>
                                        <a:rPr lang="en-US" b="0" i="1" smtClean="0">
                                          <a:solidFill>
                                            <a:schemeClr val="bg1">
                                              <a:lumMod val="85000"/>
                                            </a:schemeClr>
                                          </a:solidFill>
                                          <a:latin typeface="Cambria Math" panose="02040503050406030204" pitchFamily="18" charset="0"/>
                                          <a:ea typeface="Cambria Math" panose="02040503050406030204" pitchFamily="18" charset="0"/>
                                        </a:rPr>
                                        <m:t>𝑑</m:t>
                                      </m:r>
                                      <m:r>
                                        <a:rPr lang="en-US" b="0" i="1" smtClean="0">
                                          <a:solidFill>
                                            <a:schemeClr val="bg1">
                                              <a:lumMod val="85000"/>
                                            </a:schemeClr>
                                          </a:solidFill>
                                          <a:latin typeface="Cambria Math" panose="02040503050406030204" pitchFamily="18" charset="0"/>
                                          <a:ea typeface="Cambria Math" panose="02040503050406030204" pitchFamily="18" charset="0"/>
                                        </a:rPr>
                                        <m:t>, </m:t>
                                      </m:r>
                                      <m:r>
                                        <a:rPr lang="en-US" b="0" i="1" smtClean="0">
                                          <a:solidFill>
                                            <a:schemeClr val="bg1">
                                              <a:lumMod val="85000"/>
                                            </a:schemeClr>
                                          </a:solidFill>
                                          <a:latin typeface="Cambria Math" panose="02040503050406030204" pitchFamily="18" charset="0"/>
                                          <a:ea typeface="Cambria Math" panose="02040503050406030204" pitchFamily="18" charset="0"/>
                                        </a:rPr>
                                        <m:t>𝑛</m:t>
                                      </m:r>
                                    </m:sub>
                                  </m:sSub>
                                </m:e>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𝜃</m:t>
                                      </m:r>
                                    </m:e>
                                    <m:sub>
                                      <m:r>
                                        <a:rPr lang="en-US" b="0" i="1" smtClean="0">
                                          <a:solidFill>
                                            <a:schemeClr val="bg1">
                                              <a:lumMod val="85000"/>
                                            </a:schemeClr>
                                          </a:solidFill>
                                          <a:latin typeface="Cambria Math" panose="02040503050406030204" pitchFamily="18" charset="0"/>
                                          <a:ea typeface="Cambria Math" panose="02040503050406030204" pitchFamily="18" charset="0"/>
                                        </a:rPr>
                                        <m:t>𝑑</m:t>
                                      </m:r>
                                    </m:sub>
                                  </m:sSub>
                                </m:e>
                              </m:d>
                              <m:r>
                                <a:rPr lang="en-US" i="1">
                                  <a:solidFill>
                                    <a:srgbClr val="C00000"/>
                                  </a:solidFill>
                                  <a:latin typeface="Cambria Math" panose="02040503050406030204" pitchFamily="18" charset="0"/>
                                  <a:ea typeface="Cambria Math" panose="02040503050406030204" pitchFamily="18" charset="0"/>
                                </a:rPr>
                                <m:t>𝑝</m:t>
                              </m:r>
                              <m:d>
                                <m:dPr>
                                  <m:ctrlPr>
                                    <a:rPr lang="en-US" i="1">
                                      <a:solidFill>
                                        <a:srgbClr val="C00000"/>
                                      </a:solidFill>
                                      <a:latin typeface="Cambria Math" panose="02040503050406030204" pitchFamily="18" charset="0"/>
                                      <a:ea typeface="Cambria Math" panose="02040503050406030204" pitchFamily="18" charset="0"/>
                                    </a:rPr>
                                  </m:ctrlPr>
                                </m:dPr>
                                <m:e>
                                  <m:sSub>
                                    <m:sSubPr>
                                      <m:ctrlPr>
                                        <a:rPr lang="en-US" i="1">
                                          <a:solidFill>
                                            <a:srgbClr val="C00000"/>
                                          </a:solidFill>
                                          <a:latin typeface="Cambria Math" panose="02040503050406030204" pitchFamily="18" charset="0"/>
                                          <a:ea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𝑤</m:t>
                                      </m:r>
                                    </m:e>
                                    <m:sub>
                                      <m:r>
                                        <a:rPr lang="en-US" i="1">
                                          <a:solidFill>
                                            <a:srgbClr val="C00000"/>
                                          </a:solidFill>
                                          <a:latin typeface="Cambria Math" panose="02040503050406030204" pitchFamily="18" charset="0"/>
                                          <a:ea typeface="Cambria Math" panose="02040503050406030204" pitchFamily="18" charset="0"/>
                                        </a:rPr>
                                        <m:t>𝑑</m:t>
                                      </m:r>
                                      <m:r>
                                        <a:rPr lang="en-US" i="1">
                                          <a:solidFill>
                                            <a:srgbClr val="C00000"/>
                                          </a:solidFill>
                                          <a:latin typeface="Cambria Math" panose="02040503050406030204" pitchFamily="18" charset="0"/>
                                          <a:ea typeface="Cambria Math" panose="02040503050406030204" pitchFamily="18" charset="0"/>
                                        </a:rPr>
                                        <m:t>, </m:t>
                                      </m:r>
                                      <m:r>
                                        <a:rPr lang="en-US" i="1">
                                          <a:solidFill>
                                            <a:srgbClr val="C00000"/>
                                          </a:solidFill>
                                          <a:latin typeface="Cambria Math" panose="02040503050406030204" pitchFamily="18" charset="0"/>
                                          <a:ea typeface="Cambria Math" panose="02040503050406030204" pitchFamily="18" charset="0"/>
                                        </a:rPr>
                                        <m:t>𝑛</m:t>
                                      </m:r>
                                    </m:sub>
                                  </m:sSub>
                                </m:e>
                                <m:e>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en-US" i="1">
                                          <a:solidFill>
                                            <a:schemeClr val="bg1">
                                              <a:lumMod val="50000"/>
                                            </a:schemeClr>
                                          </a:solidFill>
                                          <a:latin typeface="Cambria Math" panose="02040503050406030204" pitchFamily="18" charset="0"/>
                                          <a:ea typeface="Cambria Math" panose="02040503050406030204" pitchFamily="18" charset="0"/>
                                        </a:rPr>
                                        <m:t>𝛽</m:t>
                                      </m:r>
                                    </m:e>
                                    <m:sub>
                                      <m:r>
                                        <a:rPr lang="en-US" i="1">
                                          <a:solidFill>
                                            <a:schemeClr val="bg1">
                                              <a:lumMod val="50000"/>
                                            </a:schemeClr>
                                          </a:solidFill>
                                          <a:latin typeface="Cambria Math" panose="02040503050406030204" pitchFamily="18" charset="0"/>
                                          <a:ea typeface="Cambria Math" panose="02040503050406030204" pitchFamily="18" charset="0"/>
                                        </a:rPr>
                                        <m:t>1:</m:t>
                                      </m:r>
                                      <m:r>
                                        <a:rPr lang="en-US" i="1">
                                          <a:solidFill>
                                            <a:schemeClr val="bg1">
                                              <a:lumMod val="50000"/>
                                            </a:schemeClr>
                                          </a:solidFill>
                                          <a:latin typeface="Cambria Math" panose="02040503050406030204" pitchFamily="18" charset="0"/>
                                          <a:ea typeface="Cambria Math" panose="02040503050406030204" pitchFamily="18" charset="0"/>
                                        </a:rPr>
                                        <m:t>𝐾</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en-US" i="1">
                                          <a:solidFill>
                                            <a:schemeClr val="bg1">
                                              <a:lumMod val="50000"/>
                                            </a:schemeClr>
                                          </a:solidFill>
                                          <a:latin typeface="Cambria Math" panose="02040503050406030204" pitchFamily="18" charset="0"/>
                                          <a:ea typeface="Cambria Math" panose="02040503050406030204" pitchFamily="18" charset="0"/>
                                        </a:rPr>
                                        <m:t>𝑧</m:t>
                                      </m:r>
                                    </m:e>
                                    <m:sub>
                                      <m:r>
                                        <a:rPr lang="en-US" i="1">
                                          <a:solidFill>
                                            <a:schemeClr val="bg1">
                                              <a:lumMod val="50000"/>
                                            </a:schemeClr>
                                          </a:solidFill>
                                          <a:latin typeface="Cambria Math" panose="02040503050406030204" pitchFamily="18" charset="0"/>
                                          <a:ea typeface="Cambria Math" panose="02040503050406030204" pitchFamily="18" charset="0"/>
                                        </a:rPr>
                                        <m:t>𝑑</m:t>
                                      </m:r>
                                      <m:r>
                                        <a:rPr lang="en-US" i="1">
                                          <a:solidFill>
                                            <a:schemeClr val="bg1">
                                              <a:lumMod val="50000"/>
                                            </a:schemeClr>
                                          </a:solidFill>
                                          <a:latin typeface="Cambria Math" panose="02040503050406030204" pitchFamily="18" charset="0"/>
                                          <a:ea typeface="Cambria Math" panose="02040503050406030204" pitchFamily="18" charset="0"/>
                                        </a:rPr>
                                        <m:t>, </m:t>
                                      </m:r>
                                      <m:r>
                                        <a:rPr lang="en-US" i="1">
                                          <a:solidFill>
                                            <a:schemeClr val="bg1">
                                              <a:lumMod val="50000"/>
                                            </a:schemeClr>
                                          </a:solidFill>
                                          <a:latin typeface="Cambria Math" panose="02040503050406030204" pitchFamily="18" charset="0"/>
                                          <a:ea typeface="Cambria Math" panose="02040503050406030204" pitchFamily="18" charset="0"/>
                                        </a:rPr>
                                        <m:t>𝑛</m:t>
                                      </m:r>
                                    </m:sub>
                                  </m:sSub>
                                </m:e>
                              </m:d>
                            </m:e>
                          </m:nary>
                        </m:e>
                      </m:d>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𝑘</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𝐾</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𝛽</m:t>
                                      </m:r>
                                    </m:e>
                                    <m:sub>
                                      <m:r>
                                        <a:rPr lang="en-US" b="0" i="1" smtClean="0">
                                          <a:solidFill>
                                            <a:schemeClr val="bg1">
                                              <a:lumMod val="85000"/>
                                            </a:schemeClr>
                                          </a:solidFill>
                                          <a:latin typeface="Cambria Math" panose="02040503050406030204" pitchFamily="18" charset="0"/>
                                          <a:ea typeface="Cambria Math" panose="02040503050406030204" pitchFamily="18" charset="0"/>
                                        </a:rPr>
                                        <m:t>𝑘</m:t>
                                      </m:r>
                                    </m:sub>
                                  </m:sSub>
                                </m:e>
                                <m:e>
                                  <m:r>
                                    <a:rPr lang="en-US" b="0" i="1" smtClean="0">
                                      <a:solidFill>
                                        <a:schemeClr val="bg1">
                                          <a:lumMod val="85000"/>
                                        </a:schemeClr>
                                      </a:solidFill>
                                      <a:latin typeface="Cambria Math" panose="02040503050406030204" pitchFamily="18" charset="0"/>
                                      <a:ea typeface="Cambria Math" panose="02040503050406030204" pitchFamily="18" charset="0"/>
                                    </a:rPr>
                                    <m:t>𝜂</m:t>
                                  </m:r>
                                </m:e>
                              </m:d>
                            </m:e>
                          </m:nary>
                        </m:e>
                      </m:d>
                    </m:oMath>
                  </m:oMathPara>
                </a14:m>
                <a:endParaRPr lang="en-US" dirty="0">
                  <a:solidFill>
                    <a:schemeClr val="bg1">
                      <a:lumMod val="85000"/>
                    </a:schemeClr>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3029239" y="5367890"/>
                <a:ext cx="6390531" cy="98405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We will start from the inside and move out. Looking at a single word in a single document, we we’ll by describing the probability of finding that particular word,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r>
                      <a:rPr lang="en-US" b="0" i="0" smtClean="0">
                        <a:latin typeface="Cambria Math" panose="02040503050406030204" pitchFamily="18" charset="0"/>
                        <a:ea typeface="Cambria Math" panose="02040503050406030204" pitchFamily="18" charset="0"/>
                      </a:rPr>
                      <m:t>,</m:t>
                    </m:r>
                  </m:oMath>
                </a14:m>
                <a:r>
                  <a:rPr lang="en-US" dirty="0" smtClean="0"/>
                  <a:t> given that we already know the universe of topics in our corpus and the topic associated with this word.</a:t>
                </a:r>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609850" y="723900"/>
                <a:ext cx="6809920" cy="2171700"/>
              </a:xfrm>
              <a:prstGeom prst="rect">
                <a:avLst/>
              </a:prstGeom>
              <a:blipFill rotWithShape="0">
                <a:blip r:embed="rId3"/>
                <a:stretch>
                  <a:fillRect l="-716" t="-1685" r="-3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549775" y="5676100"/>
                <a:ext cx="1684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549775" y="5676100"/>
                <a:ext cx="1684307" cy="369332"/>
              </a:xfrm>
              <a:prstGeom prst="rect">
                <a:avLst/>
              </a:prstGeom>
              <a:blipFill rotWithShape="0">
                <a:blip r:embed="rId7"/>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512092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rgbClr val="C00000"/>
                </a:solidFill>
                <a:latin typeface="Times New Roman" panose="02020603050405020304" pitchFamily="18" charset="0"/>
                <a:cs typeface="Times New Roman" panose="02020603050405020304" pitchFamily="18" charset="0"/>
              </a:rPr>
              <a:t>z</a:t>
            </a:r>
            <a:r>
              <a:rPr lang="en-US" i="1" baseline="-25000" dirty="0" err="1" smtClean="0">
                <a:solidFill>
                  <a:srgbClr val="C00000"/>
                </a:solidFill>
                <a:latin typeface="Times New Roman" panose="02020603050405020304" pitchFamily="18" charset="0"/>
                <a:cs typeface="Times New Roman" panose="02020603050405020304" pitchFamily="18" charset="0"/>
              </a:rPr>
              <a:t>dn</a:t>
            </a:r>
            <a:endParaRPr lang="en-US" i="1" baseline="-25000" dirty="0">
              <a:solidFill>
                <a:srgbClr val="C00000"/>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p:nvPr/>
            </p:nvSpPr>
            <p:spPr>
              <a:xfrm>
                <a:off x="3031416" y="5367890"/>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𝑑</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𝐷</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𝜃</m:t>
                                      </m:r>
                                    </m:e>
                                    <m:sub>
                                      <m:r>
                                        <a:rPr lang="en-US" b="0" i="1" smtClean="0">
                                          <a:solidFill>
                                            <a:schemeClr val="bg1">
                                              <a:lumMod val="8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85000"/>
                                        </a:schemeClr>
                                      </a:solidFill>
                                      <a:latin typeface="Cambria Math" panose="02040503050406030204" pitchFamily="18" charset="0"/>
                                      <a:ea typeface="Cambria Math" panose="02040503050406030204" pitchFamily="18" charset="0"/>
                                    </a:rPr>
                                    <m:t>𝛼</m:t>
                                  </m:r>
                                </m:e>
                              </m:d>
                            </m:e>
                          </m:nary>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𝑛</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𝑁</m:t>
                              </m:r>
                            </m:sup>
                            <m:e>
                              <m:r>
                                <a:rPr lang="en-US" i="1">
                                  <a:solidFill>
                                    <a:srgbClr val="C00000"/>
                                  </a:solidFill>
                                  <a:latin typeface="Cambria Math" panose="02040503050406030204" pitchFamily="18" charset="0"/>
                                  <a:ea typeface="Cambria Math" panose="02040503050406030204" pitchFamily="18" charset="0"/>
                                </a:rPr>
                                <m:t>𝑝</m:t>
                              </m:r>
                              <m:d>
                                <m:dPr>
                                  <m:ctrlPr>
                                    <a:rPr lang="en-US" i="1">
                                      <a:solidFill>
                                        <a:srgbClr val="C00000"/>
                                      </a:solidFill>
                                      <a:latin typeface="Cambria Math" panose="02040503050406030204" pitchFamily="18" charset="0"/>
                                      <a:ea typeface="Cambria Math" panose="02040503050406030204" pitchFamily="18" charset="0"/>
                                    </a:rPr>
                                  </m:ctrlPr>
                                </m:dPr>
                                <m:e>
                                  <m:sSub>
                                    <m:sSubPr>
                                      <m:ctrlPr>
                                        <a:rPr lang="en-US" i="1">
                                          <a:solidFill>
                                            <a:srgbClr val="C00000"/>
                                          </a:solidFill>
                                          <a:latin typeface="Cambria Math" panose="02040503050406030204" pitchFamily="18" charset="0"/>
                                          <a:ea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𝑧</m:t>
                                      </m:r>
                                    </m:e>
                                    <m:sub>
                                      <m:r>
                                        <a:rPr lang="en-US" i="1">
                                          <a:solidFill>
                                            <a:srgbClr val="C00000"/>
                                          </a:solidFill>
                                          <a:latin typeface="Cambria Math" panose="02040503050406030204" pitchFamily="18" charset="0"/>
                                          <a:ea typeface="Cambria Math" panose="02040503050406030204" pitchFamily="18" charset="0"/>
                                        </a:rPr>
                                        <m:t>𝑑</m:t>
                                      </m:r>
                                      <m:r>
                                        <a:rPr lang="en-US" i="1">
                                          <a:solidFill>
                                            <a:srgbClr val="C00000"/>
                                          </a:solidFill>
                                          <a:latin typeface="Cambria Math" panose="02040503050406030204" pitchFamily="18" charset="0"/>
                                          <a:ea typeface="Cambria Math" panose="02040503050406030204" pitchFamily="18" charset="0"/>
                                        </a:rPr>
                                        <m:t>, </m:t>
                                      </m:r>
                                      <m:r>
                                        <a:rPr lang="en-US" i="1">
                                          <a:solidFill>
                                            <a:srgbClr val="C00000"/>
                                          </a:solidFill>
                                          <a:latin typeface="Cambria Math" panose="02040503050406030204" pitchFamily="18" charset="0"/>
                                          <a:ea typeface="Cambria Math" panose="02040503050406030204" pitchFamily="18" charset="0"/>
                                        </a:rPr>
                                        <m:t>𝑛</m:t>
                                      </m:r>
                                    </m:sub>
                                  </m:sSub>
                                </m:e>
                                <m:e>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en-US" i="1">
                                          <a:solidFill>
                                            <a:schemeClr val="bg1">
                                              <a:lumMod val="50000"/>
                                            </a:schemeClr>
                                          </a:solidFill>
                                          <a:latin typeface="Cambria Math" panose="02040503050406030204" pitchFamily="18" charset="0"/>
                                          <a:ea typeface="Cambria Math" panose="02040503050406030204" pitchFamily="18" charset="0"/>
                                        </a:rPr>
                                        <m:t>𝜃</m:t>
                                      </m:r>
                                    </m:e>
                                    <m:sub>
                                      <m:r>
                                        <a:rPr lang="en-US" i="1">
                                          <a:solidFill>
                                            <a:schemeClr val="bg1">
                                              <a:lumMod val="50000"/>
                                            </a:schemeClr>
                                          </a:solidFill>
                                          <a:latin typeface="Cambria Math" panose="02040503050406030204" pitchFamily="18" charset="0"/>
                                          <a:ea typeface="Cambria Math" panose="02040503050406030204" pitchFamily="18" charset="0"/>
                                        </a:rPr>
                                        <m:t>𝑑</m:t>
                                      </m:r>
                                    </m:sub>
                                  </m:sSub>
                                </m:e>
                              </m:d>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e>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en-US" i="1">
                                          <a:solidFill>
                                            <a:schemeClr val="bg1">
                                              <a:lumMod val="50000"/>
                                            </a:schemeClr>
                                          </a:solidFill>
                                          <a:latin typeface="Cambria Math" panose="02040503050406030204" pitchFamily="18" charset="0"/>
                                          <a:ea typeface="Cambria Math" panose="02040503050406030204" pitchFamily="18" charset="0"/>
                                        </a:rPr>
                                        <m:t>𝛽</m:t>
                                      </m:r>
                                    </m:e>
                                    <m:sub>
                                      <m:r>
                                        <a:rPr lang="en-US" i="1">
                                          <a:solidFill>
                                            <a:schemeClr val="bg1">
                                              <a:lumMod val="50000"/>
                                            </a:schemeClr>
                                          </a:solidFill>
                                          <a:latin typeface="Cambria Math" panose="02040503050406030204" pitchFamily="18" charset="0"/>
                                          <a:ea typeface="Cambria Math" panose="02040503050406030204" pitchFamily="18" charset="0"/>
                                        </a:rPr>
                                        <m:t>1:</m:t>
                                      </m:r>
                                      <m:r>
                                        <a:rPr lang="en-US" i="1">
                                          <a:solidFill>
                                            <a:schemeClr val="bg1">
                                              <a:lumMod val="50000"/>
                                            </a:schemeClr>
                                          </a:solidFill>
                                          <a:latin typeface="Cambria Math" panose="02040503050406030204" pitchFamily="18" charset="0"/>
                                          <a:ea typeface="Cambria Math" panose="02040503050406030204" pitchFamily="18" charset="0"/>
                                        </a:rPr>
                                        <m:t>𝐾</m:t>
                                      </m:r>
                                    </m:sub>
                                  </m:sSub>
                                  <m:r>
                                    <a:rPr lang="en-US" i="1">
                                      <a:latin typeface="Cambria Math" panose="02040503050406030204" pitchFamily="18" charset="0"/>
                                      <a:ea typeface="Cambria Math" panose="02040503050406030204" pitchFamily="18" charset="0"/>
                                    </a:rPr>
                                    <m:t>,</m:t>
                                  </m:r>
                                  <m:sSub>
                                    <m:sSubPr>
                                      <m:ctrlPr>
                                        <a:rPr lang="en-US" i="1">
                                          <a:solidFill>
                                            <a:srgbClr val="C00000"/>
                                          </a:solidFill>
                                          <a:latin typeface="Cambria Math" panose="02040503050406030204" pitchFamily="18" charset="0"/>
                                          <a:ea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𝑧</m:t>
                                      </m:r>
                                    </m:e>
                                    <m:sub>
                                      <m:r>
                                        <a:rPr lang="en-US" i="1">
                                          <a:solidFill>
                                            <a:srgbClr val="C00000"/>
                                          </a:solidFill>
                                          <a:latin typeface="Cambria Math" panose="02040503050406030204" pitchFamily="18" charset="0"/>
                                          <a:ea typeface="Cambria Math" panose="02040503050406030204" pitchFamily="18" charset="0"/>
                                        </a:rPr>
                                        <m:t>𝑑</m:t>
                                      </m:r>
                                      <m:r>
                                        <a:rPr lang="en-US" i="1">
                                          <a:solidFill>
                                            <a:srgbClr val="C00000"/>
                                          </a:solidFill>
                                          <a:latin typeface="Cambria Math" panose="02040503050406030204" pitchFamily="18" charset="0"/>
                                          <a:ea typeface="Cambria Math" panose="02040503050406030204" pitchFamily="18" charset="0"/>
                                        </a:rPr>
                                        <m:t>, </m:t>
                                      </m:r>
                                      <m:r>
                                        <a:rPr lang="en-US" i="1">
                                          <a:solidFill>
                                            <a:srgbClr val="C00000"/>
                                          </a:solidFill>
                                          <a:latin typeface="Cambria Math" panose="02040503050406030204" pitchFamily="18" charset="0"/>
                                          <a:ea typeface="Cambria Math" panose="02040503050406030204" pitchFamily="18" charset="0"/>
                                        </a:rPr>
                                        <m:t>𝑛</m:t>
                                      </m:r>
                                    </m:sub>
                                  </m:sSub>
                                </m:e>
                              </m:d>
                            </m:e>
                          </m:nary>
                        </m:e>
                      </m:d>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𝑘</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𝐾</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𝛽</m:t>
                                      </m:r>
                                    </m:e>
                                    <m:sub>
                                      <m:r>
                                        <a:rPr lang="en-US" b="0" i="1" smtClean="0">
                                          <a:solidFill>
                                            <a:schemeClr val="bg1">
                                              <a:lumMod val="85000"/>
                                            </a:schemeClr>
                                          </a:solidFill>
                                          <a:latin typeface="Cambria Math" panose="02040503050406030204" pitchFamily="18" charset="0"/>
                                          <a:ea typeface="Cambria Math" panose="02040503050406030204" pitchFamily="18" charset="0"/>
                                        </a:rPr>
                                        <m:t>𝑘</m:t>
                                      </m:r>
                                    </m:sub>
                                  </m:sSub>
                                </m:e>
                                <m:e>
                                  <m:r>
                                    <a:rPr lang="en-US" b="0" i="1" smtClean="0">
                                      <a:solidFill>
                                        <a:schemeClr val="bg1">
                                          <a:lumMod val="85000"/>
                                        </a:schemeClr>
                                      </a:solidFill>
                                      <a:latin typeface="Cambria Math" panose="02040503050406030204" pitchFamily="18" charset="0"/>
                                      <a:ea typeface="Cambria Math" panose="02040503050406030204" pitchFamily="18" charset="0"/>
                                    </a:rPr>
                                    <m:t>𝜂</m:t>
                                  </m:r>
                                </m:e>
                              </m:d>
                            </m:e>
                          </m:nary>
                        </m:e>
                      </m:d>
                    </m:oMath>
                  </m:oMathPara>
                </a14:m>
                <a:endParaRPr lang="en-US" dirty="0">
                  <a:solidFill>
                    <a:schemeClr val="bg1">
                      <a:lumMod val="85000"/>
                    </a:schemeClr>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3031416" y="5367890"/>
                <a:ext cx="6390531" cy="984052"/>
              </a:xfrm>
              <a:prstGeom prst="rect">
                <a:avLst/>
              </a:prstGeom>
              <a:blipFill rotWithShape="0">
                <a:blip r:embed="rId8"/>
                <a:stretch>
                  <a:fillRect/>
                </a:stretch>
              </a:blipFill>
            </p:spPr>
            <p:txBody>
              <a:bodyPr/>
              <a:lstStyle/>
              <a:p>
                <a:r>
                  <a:rPr lang="en-US">
                    <a:noFill/>
                  </a:rPr>
                  <a:t> </a:t>
                </a:r>
              </a:p>
            </p:txBody>
          </p:sp>
        </mc:Fallback>
      </mc:AlternateContent>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We have given the intuition behind this approach to topic modeling, now we need to state that intuition in a mathematically precise way so that we can compute it.</a:t>
            </a:r>
          </a:p>
          <a:p>
            <a:endParaRPr lang="en-US" dirty="0"/>
          </a:p>
          <a:p>
            <a:r>
              <a:rPr lang="en-US" dirty="0" smtClean="0"/>
              <a:t>To do this, we will turn to generative Bayesian statistics. </a:t>
            </a:r>
            <a:endParaRPr lang="en-US" dirty="0"/>
          </a:p>
        </p:txBody>
      </p:sp>
      <mc:AlternateContent xmlns:mc="http://schemas.openxmlformats.org/markup-compatibility/2006" xmlns:a14="http://schemas.microsoft.com/office/drawing/2010/main">
        <mc:Choice Requires="a14">
          <p:sp>
            <p:nvSpPr>
              <p:cNvPr id="23" name="Rectangle 22"/>
              <p:cNvSpPr/>
              <p:nvPr/>
            </p:nvSpPr>
            <p:spPr>
              <a:xfrm>
                <a:off x="1549775" y="5676100"/>
                <a:ext cx="1684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684307" cy="369332"/>
              </a:xfrm>
              <a:prstGeom prst="rect">
                <a:avLst/>
              </a:prstGeom>
              <a:blipFill rotWithShape="0">
                <a:blip r:embed="rId7"/>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89178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solidFill>
                  <a:srgbClr val="C00000"/>
                </a:solidFill>
                <a:latin typeface="Times New Roman" panose="02020603050405020304" pitchFamily="18" charset="0"/>
                <a:cs typeface="Times New Roman" panose="02020603050405020304" pitchFamily="18" charset="0"/>
              </a:rPr>
              <a:t>N</a:t>
            </a:r>
            <a:endParaRPr lang="en-US" i="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Rectangle 31"/>
              <p:cNvSpPr/>
              <p:nvPr/>
            </p:nvSpPr>
            <p:spPr>
              <a:xfrm>
                <a:off x="3029239" y="5367890"/>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𝑑</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𝐷</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𝜃</m:t>
                                      </m:r>
                                    </m:e>
                                    <m:sub>
                                      <m:r>
                                        <a:rPr lang="en-US" b="0" i="1" smtClean="0">
                                          <a:solidFill>
                                            <a:schemeClr val="bg1">
                                              <a:lumMod val="85000"/>
                                            </a:schemeClr>
                                          </a:solidFill>
                                          <a:latin typeface="Cambria Math" panose="02040503050406030204" pitchFamily="18" charset="0"/>
                                          <a:ea typeface="Cambria Math" panose="02040503050406030204" pitchFamily="18" charset="0"/>
                                        </a:rPr>
                                        <m:t>𝑑</m:t>
                                      </m:r>
                                    </m:sub>
                                  </m:sSub>
                                </m:e>
                                <m:e>
                                  <m:r>
                                    <a:rPr lang="en-US" b="0" i="1" smtClean="0">
                                      <a:solidFill>
                                        <a:schemeClr val="bg1">
                                          <a:lumMod val="85000"/>
                                        </a:schemeClr>
                                      </a:solidFill>
                                      <a:latin typeface="Cambria Math" panose="02040503050406030204" pitchFamily="18" charset="0"/>
                                      <a:ea typeface="Cambria Math" panose="02040503050406030204" pitchFamily="18" charset="0"/>
                                    </a:rPr>
                                    <m:t>𝛼</m:t>
                                  </m:r>
                                </m:e>
                              </m:d>
                            </m:e>
                          </m:nary>
                          <m:nary>
                            <m:naryPr>
                              <m:chr m:val="∏"/>
                              <m:ctrlPr>
                                <a:rPr lang="en-US" i="1">
                                  <a:solidFill>
                                    <a:srgbClr val="C00000"/>
                                  </a:solidFill>
                                  <a:latin typeface="Cambria Math" panose="02040503050406030204" pitchFamily="18" charset="0"/>
                                  <a:ea typeface="Cambria Math" panose="02040503050406030204" pitchFamily="18" charset="0"/>
                                </a:rPr>
                              </m:ctrlPr>
                            </m:naryPr>
                            <m:sub>
                              <m:r>
                                <a:rPr lang="en-US" i="1">
                                  <a:solidFill>
                                    <a:srgbClr val="C00000"/>
                                  </a:solidFill>
                                  <a:latin typeface="Cambria Math" panose="02040503050406030204" pitchFamily="18" charset="0"/>
                                  <a:ea typeface="Cambria Math" panose="02040503050406030204" pitchFamily="18" charset="0"/>
                                </a:rPr>
                                <m:t>𝑛</m:t>
                              </m:r>
                              <m:r>
                                <a:rPr lang="en-US" i="1">
                                  <a:solidFill>
                                    <a:srgbClr val="C00000"/>
                                  </a:solidFill>
                                  <a:latin typeface="Cambria Math" panose="02040503050406030204" pitchFamily="18" charset="0"/>
                                  <a:ea typeface="Cambria Math" panose="02040503050406030204" pitchFamily="18" charset="0"/>
                                </a:rPr>
                                <m:t>=1</m:t>
                              </m:r>
                            </m:sub>
                            <m:sup>
                              <m:r>
                                <a:rPr lang="en-US" i="1">
                                  <a:solidFill>
                                    <a:srgbClr val="C00000"/>
                                  </a:solidFill>
                                  <a:latin typeface="Cambria Math" panose="02040503050406030204" pitchFamily="18" charset="0"/>
                                  <a:ea typeface="Cambria Math" panose="02040503050406030204" pitchFamily="18" charset="0"/>
                                </a:rPr>
                                <m:t>𝑁</m:t>
                              </m:r>
                            </m:sup>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e>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en-US" i="1">
                                          <a:solidFill>
                                            <a:schemeClr val="bg1">
                                              <a:lumMod val="50000"/>
                                            </a:schemeClr>
                                          </a:solidFill>
                                          <a:latin typeface="Cambria Math" panose="02040503050406030204" pitchFamily="18" charset="0"/>
                                          <a:ea typeface="Cambria Math" panose="02040503050406030204" pitchFamily="18" charset="0"/>
                                        </a:rPr>
                                        <m:t>𝜃</m:t>
                                      </m:r>
                                    </m:e>
                                    <m:sub>
                                      <m:r>
                                        <a:rPr lang="en-US" i="1">
                                          <a:solidFill>
                                            <a:schemeClr val="bg1">
                                              <a:lumMod val="50000"/>
                                            </a:schemeClr>
                                          </a:solidFill>
                                          <a:latin typeface="Cambria Math" panose="02040503050406030204" pitchFamily="18" charset="0"/>
                                          <a:ea typeface="Cambria Math" panose="02040503050406030204" pitchFamily="18" charset="0"/>
                                        </a:rPr>
                                        <m:t>𝑑</m:t>
                                      </m:r>
                                    </m:sub>
                                  </m:sSub>
                                </m:e>
                              </m:d>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e>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en-US" i="1">
                                          <a:solidFill>
                                            <a:schemeClr val="bg1">
                                              <a:lumMod val="50000"/>
                                            </a:schemeClr>
                                          </a:solidFill>
                                          <a:latin typeface="Cambria Math" panose="02040503050406030204" pitchFamily="18" charset="0"/>
                                          <a:ea typeface="Cambria Math" panose="02040503050406030204" pitchFamily="18" charset="0"/>
                                        </a:rPr>
                                        <m:t>𝛽</m:t>
                                      </m:r>
                                    </m:e>
                                    <m:sub>
                                      <m:r>
                                        <a:rPr lang="en-US" i="1">
                                          <a:solidFill>
                                            <a:schemeClr val="bg1">
                                              <a:lumMod val="50000"/>
                                            </a:schemeClr>
                                          </a:solidFill>
                                          <a:latin typeface="Cambria Math" panose="02040503050406030204" pitchFamily="18" charset="0"/>
                                          <a:ea typeface="Cambria Math" panose="02040503050406030204" pitchFamily="18" charset="0"/>
                                        </a:rPr>
                                        <m:t>1:</m:t>
                                      </m:r>
                                      <m:r>
                                        <a:rPr lang="en-US" i="1">
                                          <a:solidFill>
                                            <a:schemeClr val="bg1">
                                              <a:lumMod val="50000"/>
                                            </a:schemeClr>
                                          </a:solidFill>
                                          <a:latin typeface="Cambria Math" panose="02040503050406030204" pitchFamily="18" charset="0"/>
                                          <a:ea typeface="Cambria Math" panose="02040503050406030204" pitchFamily="18" charset="0"/>
                                        </a:rPr>
                                        <m:t>𝐾</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d>
                            </m:e>
                          </m:nary>
                        </m:e>
                      </m:d>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𝑘</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𝐾</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𝛽</m:t>
                                      </m:r>
                                    </m:e>
                                    <m:sub>
                                      <m:r>
                                        <a:rPr lang="en-US" b="0" i="1" smtClean="0">
                                          <a:solidFill>
                                            <a:schemeClr val="bg1">
                                              <a:lumMod val="85000"/>
                                            </a:schemeClr>
                                          </a:solidFill>
                                          <a:latin typeface="Cambria Math" panose="02040503050406030204" pitchFamily="18" charset="0"/>
                                          <a:ea typeface="Cambria Math" panose="02040503050406030204" pitchFamily="18" charset="0"/>
                                        </a:rPr>
                                        <m:t>𝑘</m:t>
                                      </m:r>
                                    </m:sub>
                                  </m:sSub>
                                </m:e>
                                <m:e>
                                  <m:r>
                                    <a:rPr lang="en-US" b="0" i="1" smtClean="0">
                                      <a:solidFill>
                                        <a:schemeClr val="bg1">
                                          <a:lumMod val="85000"/>
                                        </a:schemeClr>
                                      </a:solidFill>
                                      <a:latin typeface="Cambria Math" panose="02040503050406030204" pitchFamily="18" charset="0"/>
                                      <a:ea typeface="Cambria Math" panose="02040503050406030204" pitchFamily="18" charset="0"/>
                                    </a:rPr>
                                    <m:t>𝜂</m:t>
                                  </m:r>
                                </m:e>
                              </m:d>
                            </m:e>
                          </m:nary>
                        </m:e>
                      </m:d>
                    </m:oMath>
                  </m:oMathPara>
                </a14:m>
                <a:endParaRPr lang="en-US" dirty="0">
                  <a:solidFill>
                    <a:schemeClr val="bg1">
                      <a:lumMod val="85000"/>
                    </a:schemeClr>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3029239" y="5367890"/>
                <a:ext cx="6390531" cy="984052"/>
              </a:xfrm>
              <a:prstGeom prst="rect">
                <a:avLst/>
              </a:prstGeom>
              <a:blipFill rotWithShape="0">
                <a:blip r:embed="rId9"/>
                <a:stretch>
                  <a:fillRect/>
                </a:stretch>
              </a:blipFill>
            </p:spPr>
            <p:txBody>
              <a:bodyPr/>
              <a:lstStyle/>
              <a:p>
                <a:r>
                  <a:rPr lang="en-US">
                    <a:noFill/>
                  </a:rPr>
                  <a:t> </a:t>
                </a:r>
              </a:p>
            </p:txBody>
          </p:sp>
        </mc:Fallback>
      </mc:AlternateContent>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We have given the intuition behind this approach to topic modeling, now we need to state that intuition in a mathematically precise way so that we can compute it.</a:t>
            </a:r>
          </a:p>
          <a:p>
            <a:endParaRPr lang="en-US" dirty="0"/>
          </a:p>
          <a:p>
            <a:r>
              <a:rPr lang="en-US" dirty="0" smtClean="0"/>
              <a:t>To do this, we will turn to generative Bayesian statistics. </a:t>
            </a:r>
            <a:endParaRPr lang="en-US" dirty="0"/>
          </a:p>
        </p:txBody>
      </p:sp>
      <mc:AlternateContent xmlns:mc="http://schemas.openxmlformats.org/markup-compatibility/2006" xmlns:a14="http://schemas.microsoft.com/office/drawing/2010/main">
        <mc:Choice Requires="a14">
          <p:sp>
            <p:nvSpPr>
              <p:cNvPr id="23" name="Rectangle 22"/>
              <p:cNvSpPr/>
              <p:nvPr/>
            </p:nvSpPr>
            <p:spPr>
              <a:xfrm>
                <a:off x="1549775" y="5676100"/>
                <a:ext cx="1684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684307" cy="369332"/>
              </a:xfrm>
              <a:prstGeom prst="rect">
                <a:avLst/>
              </a:prstGeom>
              <a:blipFill rotWithShape="0">
                <a:blip r:embed="rId8"/>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836272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θ</a:t>
            </a:r>
            <a:r>
              <a:rPr lang="en-US" i="1" baseline="-25000" dirty="0" smtClean="0">
                <a:solidFill>
                  <a:srgbClr val="C00000"/>
                </a:solidFill>
                <a:latin typeface="Times New Roman" panose="02020603050405020304" pitchFamily="18" charset="0"/>
                <a:cs typeface="Times New Roman" panose="02020603050405020304" pitchFamily="18" charset="0"/>
              </a:rPr>
              <a:t>d</a:t>
            </a:r>
            <a:endParaRPr lang="en-US" i="1" baseline="-25000" dirty="0">
              <a:solidFill>
                <a:srgbClr val="C00000"/>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solidFill>
                  <a:srgbClr val="C00000"/>
                </a:solidFill>
                <a:latin typeface="Times New Roman" panose="02020603050405020304" pitchFamily="18" charset="0"/>
                <a:cs typeface="Times New Roman" panose="02020603050405020304" pitchFamily="18" charset="0"/>
              </a:rPr>
              <a:t>D</a:t>
            </a:r>
            <a:endParaRPr lang="en-US" i="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Rectangle 31"/>
              <p:cNvSpPr/>
              <p:nvPr/>
            </p:nvSpPr>
            <p:spPr>
              <a:xfrm>
                <a:off x="3029239" y="5362033"/>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i="1">
                                  <a:solidFill>
                                    <a:srgbClr val="C00000"/>
                                  </a:solidFill>
                                  <a:latin typeface="Cambria Math" panose="02040503050406030204" pitchFamily="18" charset="0"/>
                                  <a:ea typeface="Cambria Math" panose="02040503050406030204" pitchFamily="18" charset="0"/>
                                </a:rPr>
                              </m:ctrlPr>
                            </m:naryPr>
                            <m:sub>
                              <m:r>
                                <a:rPr lang="en-US" i="1">
                                  <a:solidFill>
                                    <a:srgbClr val="C00000"/>
                                  </a:solidFill>
                                  <a:latin typeface="Cambria Math" panose="02040503050406030204" pitchFamily="18" charset="0"/>
                                  <a:ea typeface="Cambria Math" panose="02040503050406030204" pitchFamily="18" charset="0"/>
                                </a:rPr>
                                <m:t>𝑑</m:t>
                              </m:r>
                              <m:r>
                                <a:rPr lang="en-US" i="1">
                                  <a:solidFill>
                                    <a:srgbClr val="C00000"/>
                                  </a:solidFill>
                                  <a:latin typeface="Cambria Math" panose="02040503050406030204" pitchFamily="18" charset="0"/>
                                  <a:ea typeface="Cambria Math" panose="02040503050406030204" pitchFamily="18" charset="0"/>
                                </a:rPr>
                                <m:t>=1</m:t>
                              </m:r>
                            </m:sub>
                            <m:sup>
                              <m:r>
                                <a:rPr lang="en-US" i="1">
                                  <a:solidFill>
                                    <a:srgbClr val="C00000"/>
                                  </a:solidFill>
                                  <a:latin typeface="Cambria Math" panose="02040503050406030204" pitchFamily="18" charset="0"/>
                                  <a:ea typeface="Cambria Math" panose="02040503050406030204" pitchFamily="18" charset="0"/>
                                </a:rPr>
                                <m:t>𝐷</m:t>
                              </m:r>
                            </m:sup>
                            <m:e>
                              <m:r>
                                <a:rPr lang="en-US" i="1">
                                  <a:solidFill>
                                    <a:srgbClr val="C00000"/>
                                  </a:solidFill>
                                  <a:latin typeface="Cambria Math" panose="02040503050406030204" pitchFamily="18" charset="0"/>
                                  <a:ea typeface="Cambria Math" panose="02040503050406030204" pitchFamily="18" charset="0"/>
                                </a:rPr>
                                <m:t>𝑝</m:t>
                              </m:r>
                              <m:d>
                                <m:dPr>
                                  <m:ctrlPr>
                                    <a:rPr lang="en-US" i="1">
                                      <a:solidFill>
                                        <a:srgbClr val="C00000"/>
                                      </a:solidFill>
                                      <a:latin typeface="Cambria Math" panose="02040503050406030204" pitchFamily="18" charset="0"/>
                                      <a:ea typeface="Cambria Math" panose="02040503050406030204" pitchFamily="18" charset="0"/>
                                    </a:rPr>
                                  </m:ctrlPr>
                                </m:dPr>
                                <m:e>
                                  <m:sSub>
                                    <m:sSubPr>
                                      <m:ctrlPr>
                                        <a:rPr lang="en-US" i="1">
                                          <a:solidFill>
                                            <a:srgbClr val="C00000"/>
                                          </a:solidFill>
                                          <a:latin typeface="Cambria Math" panose="02040503050406030204" pitchFamily="18" charset="0"/>
                                          <a:ea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𝜃</m:t>
                                      </m:r>
                                    </m:e>
                                    <m:sub>
                                      <m:r>
                                        <a:rPr lang="en-US" i="1">
                                          <a:solidFill>
                                            <a:srgbClr val="C00000"/>
                                          </a:solidFill>
                                          <a:latin typeface="Cambria Math" panose="02040503050406030204" pitchFamily="18" charset="0"/>
                                          <a:ea typeface="Cambria Math" panose="02040503050406030204" pitchFamily="18" charset="0"/>
                                        </a:rPr>
                                        <m:t>𝑑</m:t>
                                      </m:r>
                                    </m:sub>
                                  </m:sSub>
                                </m:e>
                                <m:e>
                                  <m:r>
                                    <a:rPr lang="en-US" i="1">
                                      <a:solidFill>
                                        <a:schemeClr val="bg1">
                                          <a:lumMod val="50000"/>
                                        </a:schemeClr>
                                      </a:solidFill>
                                      <a:latin typeface="Cambria Math" panose="02040503050406030204" pitchFamily="18" charset="0"/>
                                      <a:ea typeface="Cambria Math" panose="02040503050406030204" pitchFamily="18" charset="0"/>
                                    </a:rPr>
                                    <m:t>𝛼</m:t>
                                  </m:r>
                                </m:e>
                              </m:d>
                            </m:e>
                          </m:nary>
                          <m:nary>
                            <m:naryPr>
                              <m:chr m:val="∏"/>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𝑁</m:t>
                              </m:r>
                            </m:sup>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𝑑</m:t>
                                      </m:r>
                                    </m:sub>
                                  </m:sSub>
                                </m:e>
                              </m:d>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e>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en-US" i="1">
                                          <a:solidFill>
                                            <a:schemeClr val="bg1">
                                              <a:lumMod val="50000"/>
                                            </a:schemeClr>
                                          </a:solidFill>
                                          <a:latin typeface="Cambria Math" panose="02040503050406030204" pitchFamily="18" charset="0"/>
                                          <a:ea typeface="Cambria Math" panose="02040503050406030204" pitchFamily="18" charset="0"/>
                                        </a:rPr>
                                        <m:t>𝛽</m:t>
                                      </m:r>
                                    </m:e>
                                    <m:sub>
                                      <m:r>
                                        <a:rPr lang="en-US" i="1">
                                          <a:solidFill>
                                            <a:schemeClr val="bg1">
                                              <a:lumMod val="50000"/>
                                            </a:schemeClr>
                                          </a:solidFill>
                                          <a:latin typeface="Cambria Math" panose="02040503050406030204" pitchFamily="18" charset="0"/>
                                          <a:ea typeface="Cambria Math" panose="02040503050406030204" pitchFamily="18" charset="0"/>
                                        </a:rPr>
                                        <m:t>1:</m:t>
                                      </m:r>
                                      <m:r>
                                        <a:rPr lang="en-US" i="1">
                                          <a:solidFill>
                                            <a:schemeClr val="bg1">
                                              <a:lumMod val="50000"/>
                                            </a:schemeClr>
                                          </a:solidFill>
                                          <a:latin typeface="Cambria Math" panose="02040503050406030204" pitchFamily="18" charset="0"/>
                                          <a:ea typeface="Cambria Math" panose="02040503050406030204" pitchFamily="18" charset="0"/>
                                        </a:rPr>
                                        <m:t>𝐾</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d>
                            </m:e>
                          </m:nary>
                        </m:e>
                      </m:d>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𝑘</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𝐾</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𝛽</m:t>
                                      </m:r>
                                    </m:e>
                                    <m:sub>
                                      <m:r>
                                        <a:rPr lang="en-US" b="0" i="1" smtClean="0">
                                          <a:solidFill>
                                            <a:schemeClr val="bg1">
                                              <a:lumMod val="85000"/>
                                            </a:schemeClr>
                                          </a:solidFill>
                                          <a:latin typeface="Cambria Math" panose="02040503050406030204" pitchFamily="18" charset="0"/>
                                          <a:ea typeface="Cambria Math" panose="02040503050406030204" pitchFamily="18" charset="0"/>
                                        </a:rPr>
                                        <m:t>𝑘</m:t>
                                      </m:r>
                                    </m:sub>
                                  </m:sSub>
                                </m:e>
                                <m:e>
                                  <m:r>
                                    <a:rPr lang="en-US" b="0" i="1" smtClean="0">
                                      <a:solidFill>
                                        <a:schemeClr val="bg1">
                                          <a:lumMod val="85000"/>
                                        </a:schemeClr>
                                      </a:solidFill>
                                      <a:latin typeface="Cambria Math" panose="02040503050406030204" pitchFamily="18" charset="0"/>
                                      <a:ea typeface="Cambria Math" panose="02040503050406030204" pitchFamily="18" charset="0"/>
                                    </a:rPr>
                                    <m:t>𝜂</m:t>
                                  </m:r>
                                </m:e>
                              </m:d>
                            </m:e>
                          </m:nary>
                        </m:e>
                      </m:d>
                    </m:oMath>
                  </m:oMathPara>
                </a14:m>
                <a:endParaRPr lang="en-US" dirty="0">
                  <a:solidFill>
                    <a:schemeClr val="bg1">
                      <a:lumMod val="85000"/>
                    </a:schemeClr>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3029239" y="5362033"/>
                <a:ext cx="6390531" cy="984052"/>
              </a:xfrm>
              <a:prstGeom prst="rect">
                <a:avLst/>
              </a:prstGeom>
              <a:blipFill rotWithShape="0">
                <a:blip r:embed="rId8"/>
                <a:stretch>
                  <a:fillRect/>
                </a:stretch>
              </a:blipFill>
            </p:spPr>
            <p:txBody>
              <a:bodyPr/>
              <a:lstStyle/>
              <a:p>
                <a:r>
                  <a:rPr lang="en-US">
                    <a:noFill/>
                  </a:rPr>
                  <a:t> </a:t>
                </a:r>
              </a:p>
            </p:txBody>
          </p:sp>
        </mc:Fallback>
      </mc:AlternateContent>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We have given the intuition behind this approach to topic modeling, now we need to state that intuition in a mathematically precise way so that we can compute it.</a:t>
            </a:r>
          </a:p>
          <a:p>
            <a:endParaRPr lang="en-US" dirty="0"/>
          </a:p>
          <a:p>
            <a:r>
              <a:rPr lang="en-US" dirty="0" smtClean="0"/>
              <a:t>To do this, we will turn to generative Bayesian statistics. </a:t>
            </a:r>
            <a:endParaRPr lang="en-US" dirty="0"/>
          </a:p>
        </p:txBody>
      </p:sp>
      <mc:AlternateContent xmlns:mc="http://schemas.openxmlformats.org/markup-compatibility/2006" xmlns:a14="http://schemas.microsoft.com/office/drawing/2010/main">
        <mc:Choice Requires="a14">
          <p:sp>
            <p:nvSpPr>
              <p:cNvPr id="23" name="Rectangle 22"/>
              <p:cNvSpPr/>
              <p:nvPr/>
            </p:nvSpPr>
            <p:spPr>
              <a:xfrm>
                <a:off x="1549775" y="5676100"/>
                <a:ext cx="1684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684307" cy="369332"/>
              </a:xfrm>
              <a:prstGeom prst="rect">
                <a:avLst/>
              </a:prstGeom>
              <a:blipFill rotWithShape="0">
                <a:blip r:embed="rId7"/>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46238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12243" b="10526"/>
          <a:stretch/>
        </p:blipFill>
        <p:spPr>
          <a:xfrm>
            <a:off x="529177" y="419549"/>
            <a:ext cx="11484166" cy="5463115"/>
          </a:xfrm>
          <a:prstGeom prst="rect">
            <a:avLst/>
          </a:prstGeom>
        </p:spPr>
      </p:pic>
      <p:sp>
        <p:nvSpPr>
          <p:cNvPr id="5" name="TextBox 4"/>
          <p:cNvSpPr txBox="1"/>
          <p:nvPr/>
        </p:nvSpPr>
        <p:spPr>
          <a:xfrm>
            <a:off x="6600634" y="6506607"/>
            <a:ext cx="4069832" cy="276999"/>
          </a:xfrm>
          <a:prstGeom prst="rect">
            <a:avLst/>
          </a:prstGeom>
          <a:noFill/>
        </p:spPr>
        <p:txBody>
          <a:bodyPr wrap="none" rtlCol="0">
            <a:spAutoFit/>
          </a:bodyPr>
          <a:lstStyle/>
          <a:p>
            <a:pPr algn="r"/>
            <a:r>
              <a:rPr lang="en-US" sz="1200" dirty="0" smtClean="0"/>
              <a:t>From David </a:t>
            </a:r>
            <a:r>
              <a:rPr lang="en-US" sz="1200" dirty="0" err="1" smtClean="0"/>
              <a:t>Blei</a:t>
            </a:r>
            <a:r>
              <a:rPr lang="en-US" sz="1200" dirty="0" smtClean="0"/>
              <a:t> (2012) Probabilistic Topic Models, MLSS Slides</a:t>
            </a:r>
            <a:endParaRPr lang="en-US" sz="1200" dirty="0"/>
          </a:p>
        </p:txBody>
      </p:sp>
    </p:spTree>
    <p:extLst>
      <p:ext uri="{BB962C8B-B14F-4D97-AF65-F5344CB8AC3E}">
        <p14:creationId xmlns:p14="http://schemas.microsoft.com/office/powerpoint/2010/main" val="40109568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α</a:t>
            </a:r>
            <a:endParaRPr lang="en-US" i="1" baseline="-25000" dirty="0">
              <a:solidFill>
                <a:srgbClr val="C00000"/>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Rectangle 31"/>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𝐷</m:t>
                              </m:r>
                            </m:sup>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𝑑</m:t>
                                      </m:r>
                                    </m:sub>
                                  </m:sSub>
                                </m:e>
                                <m:e>
                                  <m:r>
                                    <a:rPr lang="en-US" i="1">
                                      <a:solidFill>
                                        <a:srgbClr val="C00000"/>
                                      </a:solidFill>
                                      <a:latin typeface="Cambria Math" panose="02040503050406030204" pitchFamily="18" charset="0"/>
                                      <a:ea typeface="Cambria Math" panose="02040503050406030204" pitchFamily="18" charset="0"/>
                                    </a:rPr>
                                    <m:t>𝛼</m:t>
                                  </m:r>
                                </m:e>
                              </m:d>
                            </m:e>
                          </m:nary>
                          <m:nary>
                            <m:naryPr>
                              <m:chr m:val="∏"/>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𝑁</m:t>
                              </m:r>
                            </m:sup>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𝑑</m:t>
                                      </m:r>
                                    </m:sub>
                                  </m:sSub>
                                </m:e>
                              </m:d>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e>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en-US" i="1">
                                          <a:solidFill>
                                            <a:schemeClr val="bg1">
                                              <a:lumMod val="50000"/>
                                            </a:schemeClr>
                                          </a:solidFill>
                                          <a:latin typeface="Cambria Math" panose="02040503050406030204" pitchFamily="18" charset="0"/>
                                          <a:ea typeface="Cambria Math" panose="02040503050406030204" pitchFamily="18" charset="0"/>
                                        </a:rPr>
                                        <m:t>𝛽</m:t>
                                      </m:r>
                                    </m:e>
                                    <m:sub>
                                      <m:r>
                                        <a:rPr lang="en-US" i="1">
                                          <a:solidFill>
                                            <a:schemeClr val="bg1">
                                              <a:lumMod val="50000"/>
                                            </a:schemeClr>
                                          </a:solidFill>
                                          <a:latin typeface="Cambria Math" panose="02040503050406030204" pitchFamily="18" charset="0"/>
                                          <a:ea typeface="Cambria Math" panose="02040503050406030204" pitchFamily="18" charset="0"/>
                                        </a:rPr>
                                        <m:t>1:</m:t>
                                      </m:r>
                                      <m:r>
                                        <a:rPr lang="en-US" i="1">
                                          <a:solidFill>
                                            <a:schemeClr val="bg1">
                                              <a:lumMod val="50000"/>
                                            </a:schemeClr>
                                          </a:solidFill>
                                          <a:latin typeface="Cambria Math" panose="02040503050406030204" pitchFamily="18" charset="0"/>
                                          <a:ea typeface="Cambria Math" panose="02040503050406030204" pitchFamily="18" charset="0"/>
                                        </a:rPr>
                                        <m:t>𝐾</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sub>
                                  </m:sSub>
                                </m:e>
                              </m:d>
                            </m:e>
                          </m:nary>
                        </m:e>
                      </m:d>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nary>
                            <m:naryPr>
                              <m:chr m:val="∏"/>
                              <m:ctrlPr>
                                <a:rPr lang="en-US" b="0" i="1" smtClean="0">
                                  <a:solidFill>
                                    <a:schemeClr val="bg1">
                                      <a:lumMod val="85000"/>
                                    </a:schemeClr>
                                  </a:solidFill>
                                  <a:latin typeface="Cambria Math" panose="02040503050406030204" pitchFamily="18" charset="0"/>
                                  <a:ea typeface="Cambria Math" panose="02040503050406030204" pitchFamily="18" charset="0"/>
                                </a:rPr>
                              </m:ctrlPr>
                            </m:naryPr>
                            <m:sub>
                              <m:r>
                                <a:rPr lang="en-US" b="0" i="1" smtClean="0">
                                  <a:solidFill>
                                    <a:schemeClr val="bg1">
                                      <a:lumMod val="85000"/>
                                    </a:schemeClr>
                                  </a:solidFill>
                                  <a:latin typeface="Cambria Math" panose="02040503050406030204" pitchFamily="18" charset="0"/>
                                  <a:ea typeface="Cambria Math" panose="02040503050406030204" pitchFamily="18" charset="0"/>
                                </a:rPr>
                                <m:t>𝑘</m:t>
                              </m:r>
                              <m:r>
                                <a:rPr lang="en-US" b="0" i="1" smtClean="0">
                                  <a:solidFill>
                                    <a:schemeClr val="bg1">
                                      <a:lumMod val="85000"/>
                                    </a:schemeClr>
                                  </a:solidFill>
                                  <a:latin typeface="Cambria Math" panose="02040503050406030204" pitchFamily="18" charset="0"/>
                                  <a:ea typeface="Cambria Math" panose="02040503050406030204" pitchFamily="18" charset="0"/>
                                </a:rPr>
                                <m:t>=1</m:t>
                              </m:r>
                            </m:sub>
                            <m:sup>
                              <m:r>
                                <a:rPr lang="en-US" b="0" i="1" smtClean="0">
                                  <a:solidFill>
                                    <a:schemeClr val="bg1">
                                      <a:lumMod val="85000"/>
                                    </a:schemeClr>
                                  </a:solidFill>
                                  <a:latin typeface="Cambria Math" panose="02040503050406030204" pitchFamily="18" charset="0"/>
                                  <a:ea typeface="Cambria Math" panose="02040503050406030204" pitchFamily="18" charset="0"/>
                                </a:rPr>
                                <m:t>𝐾</m:t>
                              </m:r>
                            </m:sup>
                            <m:e>
                              <m:r>
                                <a:rPr lang="en-US" b="0" i="1" smtClean="0">
                                  <a:solidFill>
                                    <a:schemeClr val="bg1">
                                      <a:lumMod val="85000"/>
                                    </a:schemeClr>
                                  </a:solidFill>
                                  <a:latin typeface="Cambria Math" panose="02040503050406030204" pitchFamily="18" charset="0"/>
                                  <a:ea typeface="Cambria Math" panose="02040503050406030204" pitchFamily="18" charset="0"/>
                                </a:rPr>
                                <m:t>𝑝</m:t>
                              </m:r>
                              <m:d>
                                <m:dPr>
                                  <m:ctrlPr>
                                    <a:rPr lang="en-US" b="0" i="1" smtClean="0">
                                      <a:solidFill>
                                        <a:schemeClr val="bg1">
                                          <a:lumMod val="85000"/>
                                        </a:schemeClr>
                                      </a:solidFill>
                                      <a:latin typeface="Cambria Math" panose="02040503050406030204" pitchFamily="18" charset="0"/>
                                      <a:ea typeface="Cambria Math" panose="02040503050406030204" pitchFamily="18" charset="0"/>
                                    </a:rPr>
                                  </m:ctrlPr>
                                </m:dPr>
                                <m:e>
                                  <m:sSub>
                                    <m:sSubPr>
                                      <m:ctrlPr>
                                        <a:rPr lang="en-US" b="0" i="1" smtClean="0">
                                          <a:solidFill>
                                            <a:schemeClr val="bg1">
                                              <a:lumMod val="85000"/>
                                            </a:schemeClr>
                                          </a:solidFill>
                                          <a:latin typeface="Cambria Math" panose="02040503050406030204" pitchFamily="18" charset="0"/>
                                          <a:ea typeface="Cambria Math" panose="02040503050406030204" pitchFamily="18" charset="0"/>
                                        </a:rPr>
                                      </m:ctrlPr>
                                    </m:sSubPr>
                                    <m:e>
                                      <m:r>
                                        <a:rPr lang="en-US" b="0" i="1" smtClean="0">
                                          <a:solidFill>
                                            <a:schemeClr val="bg1">
                                              <a:lumMod val="85000"/>
                                            </a:schemeClr>
                                          </a:solidFill>
                                          <a:latin typeface="Cambria Math" panose="02040503050406030204" pitchFamily="18" charset="0"/>
                                          <a:ea typeface="Cambria Math" panose="02040503050406030204" pitchFamily="18" charset="0"/>
                                        </a:rPr>
                                        <m:t>𝛽</m:t>
                                      </m:r>
                                    </m:e>
                                    <m:sub>
                                      <m:r>
                                        <a:rPr lang="en-US" b="0" i="1" smtClean="0">
                                          <a:solidFill>
                                            <a:schemeClr val="bg1">
                                              <a:lumMod val="85000"/>
                                            </a:schemeClr>
                                          </a:solidFill>
                                          <a:latin typeface="Cambria Math" panose="02040503050406030204" pitchFamily="18" charset="0"/>
                                          <a:ea typeface="Cambria Math" panose="02040503050406030204" pitchFamily="18" charset="0"/>
                                        </a:rPr>
                                        <m:t>𝑘</m:t>
                                      </m:r>
                                    </m:sub>
                                  </m:sSub>
                                </m:e>
                                <m:e>
                                  <m:r>
                                    <a:rPr lang="en-US" b="0" i="1" smtClean="0">
                                      <a:solidFill>
                                        <a:schemeClr val="bg1">
                                          <a:lumMod val="85000"/>
                                        </a:schemeClr>
                                      </a:solidFill>
                                      <a:latin typeface="Cambria Math" panose="02040503050406030204" pitchFamily="18" charset="0"/>
                                      <a:ea typeface="Cambria Math" panose="02040503050406030204" pitchFamily="18" charset="0"/>
                                    </a:rPr>
                                    <m:t>𝜂</m:t>
                                  </m:r>
                                </m:e>
                              </m:d>
                            </m:e>
                          </m:nary>
                        </m:e>
                      </m:d>
                    </m:oMath>
                  </m:oMathPara>
                </a14:m>
                <a:endParaRPr lang="en-US" dirty="0">
                  <a:solidFill>
                    <a:schemeClr val="bg1">
                      <a:lumMod val="85000"/>
                    </a:schemeClr>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9"/>
                <a:stretch>
                  <a:fillRect/>
                </a:stretch>
              </a:blipFill>
            </p:spPr>
            <p:txBody>
              <a:bodyPr/>
              <a:lstStyle/>
              <a:p>
                <a:r>
                  <a:rPr lang="en-US">
                    <a:noFill/>
                  </a:rPr>
                  <a:t> </a:t>
                </a:r>
              </a:p>
            </p:txBody>
          </p:sp>
        </mc:Fallback>
      </mc:AlternateContent>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We have given the intuition behind this approach to topic modeling, now we need to state that intuition in a mathematically precise way so that we can compute it.</a:t>
            </a:r>
          </a:p>
          <a:p>
            <a:endParaRPr lang="en-US" dirty="0"/>
          </a:p>
          <a:p>
            <a:r>
              <a:rPr lang="en-US" dirty="0" smtClean="0"/>
              <a:t>To do this, we will turn to generative Bayesian statistics. </a:t>
            </a:r>
            <a:endParaRPr lang="en-US" dirty="0"/>
          </a:p>
        </p:txBody>
      </p:sp>
      <mc:AlternateContent xmlns:mc="http://schemas.openxmlformats.org/markup-compatibility/2006" xmlns:a14="http://schemas.microsoft.com/office/drawing/2010/main">
        <mc:Choice Requires="a14">
          <p:sp>
            <p:nvSpPr>
              <p:cNvPr id="23" name="Rectangle 22"/>
              <p:cNvSpPr/>
              <p:nvPr/>
            </p:nvSpPr>
            <p:spPr>
              <a:xfrm>
                <a:off x="1549775" y="5676100"/>
                <a:ext cx="1684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684307" cy="369332"/>
              </a:xfrm>
              <a:prstGeom prst="rect">
                <a:avLst/>
              </a:prstGeom>
              <a:blipFill rotWithShape="0">
                <a:blip r:embed="rId8"/>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279837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β</a:t>
            </a:r>
            <a:r>
              <a:rPr lang="en-US" i="1" baseline="-25000" dirty="0">
                <a:solidFill>
                  <a:srgbClr val="C00000"/>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solidFill>
                  <a:srgbClr val="C00000"/>
                </a:solidFill>
                <a:latin typeface="Times New Roman" panose="02020603050405020304" pitchFamily="18" charset="0"/>
                <a:cs typeface="Times New Roman" panose="02020603050405020304" pitchFamily="18" charset="0"/>
              </a:rPr>
              <a:t>K</a:t>
            </a:r>
            <a:endParaRPr lang="en-US" i="1" dirty="0">
              <a:solidFill>
                <a:srgbClr val="C00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We have given the intuition behind this approach to topic modeling, now we need to state that intuition in a mathematically precise way so that we can compute it.</a:t>
            </a:r>
          </a:p>
          <a:p>
            <a:endParaRPr lang="en-US" dirty="0"/>
          </a:p>
          <a:p>
            <a:r>
              <a:rPr lang="en-US" dirty="0" smtClean="0"/>
              <a:t>To do this, we will turn to generative Bayesian statistics. </a:t>
            </a:r>
            <a:endParaRPr lang="en-US" dirty="0"/>
          </a:p>
        </p:txBody>
      </p:sp>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𝐷</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e>
                                  <m:r>
                                    <a:rPr lang="en-US" b="0" i="1" smtClean="0">
                                      <a:latin typeface="Cambria Math" panose="02040503050406030204" pitchFamily="18" charset="0"/>
                                      <a:ea typeface="Cambria Math" panose="02040503050406030204" pitchFamily="18" charset="0"/>
                                    </a:rPr>
                                    <m:t>𝛼</m:t>
                                  </m:r>
                                </m:e>
                              </m:d>
                            </m:e>
                          </m:nary>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d>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e>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𝛽</m:t>
                                      </m:r>
                                    </m:e>
                                    <m:sub>
                                      <m:r>
                                        <a:rPr lang="en-US" b="0" i="1" smtClean="0">
                                          <a:solidFill>
                                            <a:srgbClr val="C00000"/>
                                          </a:solidFill>
                                          <a:latin typeface="Cambria Math" panose="02040503050406030204" pitchFamily="18" charset="0"/>
                                          <a:ea typeface="Cambria Math" panose="02040503050406030204" pitchFamily="18" charset="0"/>
                                        </a:rPr>
                                        <m:t>1:</m:t>
                                      </m:r>
                                      <m:r>
                                        <a:rPr lang="en-US" b="0" i="1" smtClean="0">
                                          <a:solidFill>
                                            <a:srgbClr val="C00000"/>
                                          </a:solidFill>
                                          <a:latin typeface="Cambria Math" panose="02040503050406030204" pitchFamily="18" charset="0"/>
                                          <a:ea typeface="Cambria Math" panose="02040503050406030204" pitchFamily="18" charset="0"/>
                                        </a:rPr>
                                        <m:t>𝐾</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solidFill>
                                    <a:srgbClr val="C00000"/>
                                  </a:solidFill>
                                  <a:latin typeface="Cambria Math" panose="02040503050406030204" pitchFamily="18" charset="0"/>
                                  <a:ea typeface="Cambria Math" panose="02040503050406030204" pitchFamily="18" charset="0"/>
                                </a:rPr>
                              </m:ctrlPr>
                            </m:naryPr>
                            <m:sub>
                              <m:r>
                                <a:rPr lang="en-US" b="0" i="1" smtClean="0">
                                  <a:solidFill>
                                    <a:srgbClr val="C00000"/>
                                  </a:solidFill>
                                  <a:latin typeface="Cambria Math" panose="02040503050406030204" pitchFamily="18" charset="0"/>
                                  <a:ea typeface="Cambria Math" panose="02040503050406030204" pitchFamily="18" charset="0"/>
                                </a:rPr>
                                <m:t>𝑘</m:t>
                              </m:r>
                              <m:r>
                                <a:rPr lang="en-US" b="0" i="1" smtClean="0">
                                  <a:solidFill>
                                    <a:srgbClr val="C00000"/>
                                  </a:solidFill>
                                  <a:latin typeface="Cambria Math" panose="02040503050406030204" pitchFamily="18" charset="0"/>
                                  <a:ea typeface="Cambria Math" panose="02040503050406030204" pitchFamily="18" charset="0"/>
                                </a:rPr>
                                <m:t>=1</m:t>
                              </m:r>
                            </m:sub>
                            <m:sup>
                              <m:r>
                                <a:rPr lang="en-US" b="0" i="1" smtClean="0">
                                  <a:solidFill>
                                    <a:srgbClr val="C00000"/>
                                  </a:solidFill>
                                  <a:latin typeface="Cambria Math" panose="02040503050406030204" pitchFamily="18" charset="0"/>
                                  <a:ea typeface="Cambria Math" panose="02040503050406030204" pitchFamily="18" charset="0"/>
                                </a:rPr>
                                <m:t>𝐾</m:t>
                              </m:r>
                            </m:sup>
                            <m:e>
                              <m:r>
                                <a:rPr lang="en-US" b="0" i="1" smtClean="0">
                                  <a:solidFill>
                                    <a:srgbClr val="C00000"/>
                                  </a:solidFill>
                                  <a:latin typeface="Cambria Math" panose="02040503050406030204" pitchFamily="18" charset="0"/>
                                  <a:ea typeface="Cambria Math" panose="02040503050406030204" pitchFamily="18" charset="0"/>
                                </a:rPr>
                                <m:t>𝑝</m:t>
                              </m:r>
                              <m:d>
                                <m:dPr>
                                  <m:ctrlPr>
                                    <a:rPr lang="en-US" b="0" i="1" smtClean="0">
                                      <a:solidFill>
                                        <a:srgbClr val="C00000"/>
                                      </a:solidFill>
                                      <a:latin typeface="Cambria Math" panose="02040503050406030204" pitchFamily="18" charset="0"/>
                                      <a:ea typeface="Cambria Math" panose="02040503050406030204" pitchFamily="18" charset="0"/>
                                    </a:rPr>
                                  </m:ctrlPr>
                                </m:dPr>
                                <m:e>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𝛽</m:t>
                                      </m:r>
                                    </m:e>
                                    <m:sub>
                                      <m:r>
                                        <a:rPr lang="en-US" b="0" i="1" smtClean="0">
                                          <a:solidFill>
                                            <a:srgbClr val="C00000"/>
                                          </a:solidFill>
                                          <a:latin typeface="Cambria Math" panose="02040503050406030204" pitchFamily="18" charset="0"/>
                                          <a:ea typeface="Cambria Math" panose="02040503050406030204" pitchFamily="18" charset="0"/>
                                        </a:rPr>
                                        <m:t>𝑘</m:t>
                                      </m:r>
                                    </m:sub>
                                  </m:sSub>
                                </m:e>
                                <m:e>
                                  <m:r>
                                    <a:rPr lang="en-US" b="0" i="1" smtClean="0">
                                      <a:solidFill>
                                        <a:schemeClr val="bg1">
                                          <a:lumMod val="50000"/>
                                        </a:schemeClr>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684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684307" cy="369332"/>
              </a:xfrm>
              <a:prstGeom prst="rect">
                <a:avLst/>
              </a:prstGeom>
              <a:blipFill rotWithShape="0">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50420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rgbClr val="C00000"/>
                </a:solidFill>
                <a:latin typeface="Times New Roman" panose="02020603050405020304" pitchFamily="18" charset="0"/>
                <a:cs typeface="Times New Roman" panose="02020603050405020304" pitchFamily="18" charset="0"/>
              </a:rPr>
              <a:t>η</a:t>
            </a:r>
            <a:endParaRPr lang="en-US" i="1" baseline="-25000" dirty="0">
              <a:solidFill>
                <a:srgbClr val="C00000"/>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p:cNvCxnSpPr>
          <p:nvPr/>
        </p:nvCxnSpPr>
        <p:spPr>
          <a:xfrm flipH="1">
            <a:off x="8115303" y="4067175"/>
            <a:ext cx="371056"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We have given the intuition behind this approach to topic modeling, now we need to state that intuition in a mathematically precise way so that we can compute it.</a:t>
            </a:r>
          </a:p>
          <a:p>
            <a:endParaRPr lang="en-US" dirty="0"/>
          </a:p>
          <a:p>
            <a:r>
              <a:rPr lang="en-US" dirty="0" smtClean="0"/>
              <a:t>To do this, we will turn to generative Bayesian statistics. </a:t>
            </a:r>
            <a:endParaRPr lang="en-US" dirty="0"/>
          </a:p>
        </p:txBody>
      </p:sp>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𝐷</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e>
                                  <m:r>
                                    <a:rPr lang="en-US" b="0" i="1" smtClean="0">
                                      <a:latin typeface="Cambria Math" panose="02040503050406030204" pitchFamily="18" charset="0"/>
                                      <a:ea typeface="Cambria Math" panose="02040503050406030204" pitchFamily="18" charset="0"/>
                                    </a:rPr>
                                    <m:t>𝛼</m:t>
                                  </m:r>
                                </m:e>
                              </m:d>
                            </m:e>
                          </m:nary>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d>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𝐾</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e>
                                <m:e>
                                  <m:r>
                                    <a:rPr lang="en-US" b="0" i="1" smtClean="0">
                                      <a:solidFill>
                                        <a:srgbClr val="C00000"/>
                                      </a:solidFill>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684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684307" cy="369332"/>
              </a:xfrm>
              <a:prstGeom prst="rect">
                <a:avLst/>
              </a:prstGeom>
              <a:blipFill rotWithShape="0">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190475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p:cNvSpPr/>
          <p:nvPr/>
        </p:nvSpPr>
        <p:spPr>
          <a:xfrm>
            <a:off x="6312787" y="3808942"/>
            <a:ext cx="516466" cy="516466"/>
          </a:xfrm>
          <a:prstGeom prst="ellipse">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w</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Oval 4"/>
          <p:cNvSpPr/>
          <p:nvPr/>
        </p:nvSpPr>
        <p:spPr>
          <a:xfrm>
            <a:off x="5210840"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i="1" dirty="0" err="1" smtClean="0">
                <a:solidFill>
                  <a:schemeClr val="tx2">
                    <a:lumMod val="50000"/>
                  </a:schemeClr>
                </a:solidFill>
                <a:latin typeface="Times New Roman" panose="02020603050405020304" pitchFamily="18" charset="0"/>
                <a:cs typeface="Times New Roman" panose="02020603050405020304" pitchFamily="18" charset="0"/>
              </a:rPr>
              <a:t>z</a:t>
            </a:r>
            <a:r>
              <a:rPr lang="en-US" i="1" baseline="-25000" dirty="0" err="1" smtClean="0">
                <a:solidFill>
                  <a:schemeClr val="tx2">
                    <a:lumMod val="50000"/>
                  </a:schemeClr>
                </a:solidFill>
                <a:latin typeface="Times New Roman" panose="02020603050405020304" pitchFamily="18" charset="0"/>
                <a:cs typeface="Times New Roman" panose="02020603050405020304" pitchFamily="18" charset="0"/>
              </a:rPr>
              <a:t>dn</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166437"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θ</a:t>
            </a:r>
            <a:r>
              <a:rPr lang="en-US" i="1" baseline="-25000" dirty="0" smtClean="0">
                <a:solidFill>
                  <a:schemeClr val="tx2">
                    <a:lumMod val="50000"/>
                  </a:schemeClr>
                </a:solidFill>
                <a:latin typeface="Times New Roman" panose="02020603050405020304" pitchFamily="18" charset="0"/>
                <a:cs typeface="Times New Roman" panose="02020603050405020304" pitchFamily="18" charset="0"/>
              </a:rPr>
              <a:t>d</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 name="Oval 7"/>
          <p:cNvSpPr/>
          <p:nvPr/>
        </p:nvSpPr>
        <p:spPr>
          <a:xfrm>
            <a:off x="3180292"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α</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Oval 8"/>
          <p:cNvSpPr/>
          <p:nvPr/>
        </p:nvSpPr>
        <p:spPr>
          <a:xfrm>
            <a:off x="8486359"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η</a:t>
            </a:r>
            <a:endParaRPr lang="en-US" i="1" baseline="-2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7598836" y="3808942"/>
            <a:ext cx="516466" cy="51646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l-GR" i="1" dirty="0" smtClean="0">
                <a:solidFill>
                  <a:schemeClr val="tx2">
                    <a:lumMod val="50000"/>
                  </a:schemeClr>
                </a:solidFill>
                <a:latin typeface="Times New Roman" panose="02020603050405020304" pitchFamily="18" charset="0"/>
                <a:cs typeface="Times New Roman" panose="02020603050405020304" pitchFamily="18" charset="0"/>
              </a:rPr>
              <a:t>β</a:t>
            </a:r>
            <a:r>
              <a:rPr lang="en-US" i="1" baseline="-25000" dirty="0">
                <a:solidFill>
                  <a:schemeClr val="tx2">
                    <a:lumMod val="50000"/>
                  </a:schemeClr>
                </a:solidFill>
                <a:latin typeface="Times New Roman" panose="02020603050405020304" pitchFamily="18" charset="0"/>
                <a:cs typeface="Times New Roman" panose="02020603050405020304" pitchFamily="18" charset="0"/>
              </a:rPr>
              <a:t>k</a:t>
            </a:r>
          </a:p>
        </p:txBody>
      </p:sp>
      <p:cxnSp>
        <p:nvCxnSpPr>
          <p:cNvPr id="12" name="Straight Arrow Connector 11"/>
          <p:cNvCxnSpPr>
            <a:stCxn id="5" idx="6"/>
            <a:endCxn id="2" idx="2"/>
          </p:cNvCxnSpPr>
          <p:nvPr/>
        </p:nvCxnSpPr>
        <p:spPr>
          <a:xfrm>
            <a:off x="5727306" y="4067175"/>
            <a:ext cx="585481"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10151" y="3533775"/>
            <a:ext cx="2057400" cy="1247775"/>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3371850"/>
            <a:ext cx="3292106"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7" idx="6"/>
            <a:endCxn id="5" idx="2"/>
          </p:cNvCxnSpPr>
          <p:nvPr/>
        </p:nvCxnSpPr>
        <p:spPr>
          <a:xfrm>
            <a:off x="4682903" y="4067175"/>
            <a:ext cx="527937"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14733" y="3371850"/>
            <a:ext cx="887523" cy="1731950"/>
          </a:xfrm>
          <a:prstGeom prst="rect">
            <a:avLst/>
          </a:prstGeom>
          <a:noFill/>
          <a:ln w="158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2"/>
            <a:endCxn id="2" idx="6"/>
          </p:cNvCxnSpPr>
          <p:nvPr/>
        </p:nvCxnSpPr>
        <p:spPr>
          <a:xfrm flipH="1">
            <a:off x="6829253" y="4067175"/>
            <a:ext cx="769583"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p:cNvCxnSpPr>
          <p:nvPr/>
        </p:nvCxnSpPr>
        <p:spPr>
          <a:xfrm flipH="1">
            <a:off x="8115303" y="4067175"/>
            <a:ext cx="371056"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a:endCxn id="7" idx="2"/>
          </p:cNvCxnSpPr>
          <p:nvPr/>
        </p:nvCxnSpPr>
        <p:spPr>
          <a:xfrm>
            <a:off x="3696758" y="4067175"/>
            <a:ext cx="469679" cy="0"/>
          </a:xfrm>
          <a:prstGeom prst="straightConnector1">
            <a:avLst/>
          </a:prstGeom>
          <a:ln w="158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28997" y="4412218"/>
            <a:ext cx="33855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a:t>
            </a:r>
            <a:endParaRPr lang="en-US" i="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917470" y="478155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D</a:t>
            </a:r>
            <a:endParaRPr lang="en-US" i="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952814" y="4762500"/>
            <a:ext cx="35137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K</a:t>
            </a:r>
            <a:endParaRPr lang="en-US"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09850" y="723900"/>
            <a:ext cx="6809920" cy="2171700"/>
          </a:xfrm>
          <a:prstGeom prst="rect">
            <a:avLst/>
          </a:prstGeom>
          <a:noFill/>
        </p:spPr>
        <p:txBody>
          <a:bodyPr wrap="square" rtlCol="0">
            <a:noAutofit/>
          </a:bodyPr>
          <a:lstStyle/>
          <a:p>
            <a:r>
              <a:rPr lang="en-US" dirty="0" smtClean="0"/>
              <a:t>We have given the intuition behind this approach to topic modeling, now we need to state that intuition in a mathematically precise way so that we can compute it.</a:t>
            </a:r>
          </a:p>
          <a:p>
            <a:endParaRPr lang="en-US" dirty="0"/>
          </a:p>
          <a:p>
            <a:r>
              <a:rPr lang="en-US" dirty="0" smtClean="0"/>
              <a:t>To do this, we will turn to generative Bayesian statistics. </a:t>
            </a:r>
            <a:endParaRPr lang="en-US" dirty="0"/>
          </a:p>
        </p:txBody>
      </p:sp>
      <mc:AlternateContent xmlns:mc="http://schemas.openxmlformats.org/markup-compatibility/2006" xmlns:a14="http://schemas.microsoft.com/office/drawing/2010/main">
        <mc:Choice Requires="a14">
          <p:sp>
            <p:nvSpPr>
              <p:cNvPr id="21" name="Rectangle 20"/>
              <p:cNvSpPr/>
              <p:nvPr/>
            </p:nvSpPr>
            <p:spPr>
              <a:xfrm>
                <a:off x="3031416" y="5357982"/>
                <a:ext cx="6390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𝐷</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e>
                                  <m:r>
                                    <a:rPr lang="en-US" b="0" i="1" smtClean="0">
                                      <a:latin typeface="Cambria Math" panose="02040503050406030204" pitchFamily="18" charset="0"/>
                                      <a:ea typeface="Cambria Math" panose="02040503050406030204" pitchFamily="18" charset="0"/>
                                    </a:rPr>
                                    <m:t>𝛼</m:t>
                                  </m:r>
                                </m:e>
                              </m:d>
                            </m:e>
                          </m:nary>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𝑑</m:t>
                                      </m:r>
                                    </m:sub>
                                  </m:sSub>
                                </m:e>
                              </m:d>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ea typeface="Cambria Math" panose="02040503050406030204" pitchFamily="18" charset="0"/>
                                        </a:rPr>
                                        <m:t>1:</m:t>
                                      </m:r>
                                      <m:r>
                                        <a:rPr lang="en-US" b="0" i="1" smtClean="0">
                                          <a:solidFill>
                                            <a:schemeClr val="tx1"/>
                                          </a:solidFill>
                                          <a:latin typeface="Cambria Math" panose="02040503050406030204" pitchFamily="18" charset="0"/>
                                          <a:ea typeface="Cambria Math" panose="02040503050406030204" pitchFamily="18" charset="0"/>
                                        </a:rPr>
                                        <m:t>𝐾</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sub>
                                  </m:sSub>
                                </m:e>
                              </m:d>
                            </m:e>
                          </m:nary>
                        </m:e>
                      </m:d>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e>
                                <m:e>
                                  <m:r>
                                    <a:rPr lang="en-US" b="0" i="1" smtClean="0">
                                      <a:latin typeface="Cambria Math" panose="02040503050406030204" pitchFamily="18" charset="0"/>
                                      <a:ea typeface="Cambria Math" panose="02040503050406030204" pitchFamily="18" charset="0"/>
                                    </a:rPr>
                                    <m:t>𝜂</m:t>
                                  </m:r>
                                </m:e>
                              </m:d>
                            </m:e>
                          </m:nary>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031416" y="5357982"/>
                <a:ext cx="6390531" cy="98405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49775" y="5676100"/>
                <a:ext cx="16843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d>
                      <m:r>
                        <a:rPr lang="en-US" i="1">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49775" y="5676100"/>
                <a:ext cx="1684307" cy="369332"/>
              </a:xfrm>
              <a:prstGeom prst="rect">
                <a:avLst/>
              </a:prstGeom>
              <a:blipFill rotWithShape="0">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035889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9538" t="21805" r="29364" b="22038"/>
          <a:stretch/>
        </p:blipFill>
        <p:spPr>
          <a:xfrm>
            <a:off x="489472" y="345243"/>
            <a:ext cx="3468445" cy="3159551"/>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1107" t="22902" r="30200" b="22980"/>
          <a:stretch/>
        </p:blipFill>
        <p:spPr>
          <a:xfrm>
            <a:off x="8325523" y="252804"/>
            <a:ext cx="3468445" cy="3234090"/>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21773" t="14275" r="23534" b="14667"/>
          <a:stretch/>
        </p:blipFill>
        <p:spPr>
          <a:xfrm>
            <a:off x="4407497" y="252804"/>
            <a:ext cx="3468445" cy="3004217"/>
          </a:xfrm>
          <a:prstGeom prst="rect">
            <a:avLst/>
          </a:prstGeom>
          <a:ln>
            <a:noFill/>
          </a:ln>
        </p:spPr>
      </p:pic>
      <p:pic>
        <p:nvPicPr>
          <p:cNvPr id="4" name="Picture 3"/>
          <p:cNvPicPr>
            <a:picLocks noChangeAspect="1"/>
          </p:cNvPicPr>
          <p:nvPr/>
        </p:nvPicPr>
        <p:blipFill rotWithShape="1">
          <a:blip r:embed="rId6" cstate="print">
            <a:extLst>
              <a:ext uri="{28A0092B-C50C-407E-A947-70E740481C1C}">
                <a14:useLocalDpi xmlns:a14="http://schemas.microsoft.com/office/drawing/2010/main" val="0"/>
              </a:ext>
            </a:extLst>
          </a:blip>
          <a:srcRect l="33617" t="27765" r="32605" b="25490"/>
          <a:stretch/>
        </p:blipFill>
        <p:spPr>
          <a:xfrm>
            <a:off x="483197" y="3504794"/>
            <a:ext cx="3474720" cy="3205778"/>
          </a:xfrm>
          <a:prstGeom prst="rect">
            <a:avLst/>
          </a:prstGeom>
        </p:spPr>
      </p:pic>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37277" t="30275" r="37625" b="32863"/>
          <a:stretch/>
        </p:blipFill>
        <p:spPr>
          <a:xfrm>
            <a:off x="8534876" y="3376497"/>
            <a:ext cx="3049737" cy="2986203"/>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42274" t="37299" r="40961" b="36709"/>
          <a:stretch/>
        </p:blipFill>
        <p:spPr>
          <a:xfrm>
            <a:off x="4589483" y="3376475"/>
            <a:ext cx="3104473" cy="3208649"/>
          </a:xfrm>
          <a:prstGeom prst="rect">
            <a:avLst/>
          </a:prstGeom>
        </p:spPr>
      </p:pic>
    </p:spTree>
    <p:extLst>
      <p:ext uri="{BB962C8B-B14F-4D97-AF65-F5344CB8AC3E}">
        <p14:creationId xmlns:p14="http://schemas.microsoft.com/office/powerpoint/2010/main" val="399163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0298" r="11008"/>
          <a:stretch/>
        </p:blipFill>
        <p:spPr>
          <a:xfrm>
            <a:off x="486137" y="162045"/>
            <a:ext cx="11299303" cy="6169238"/>
          </a:xfrm>
          <a:prstGeom prst="rect">
            <a:avLst/>
          </a:prstGeom>
        </p:spPr>
      </p:pic>
      <p:sp>
        <p:nvSpPr>
          <p:cNvPr id="5" name="TextBox 4"/>
          <p:cNvSpPr txBox="1"/>
          <p:nvPr/>
        </p:nvSpPr>
        <p:spPr>
          <a:xfrm>
            <a:off x="5313799" y="6466872"/>
            <a:ext cx="6004850" cy="276999"/>
          </a:xfrm>
          <a:prstGeom prst="rect">
            <a:avLst/>
          </a:prstGeom>
          <a:noFill/>
        </p:spPr>
        <p:txBody>
          <a:bodyPr wrap="none" rtlCol="0">
            <a:spAutoFit/>
          </a:bodyPr>
          <a:lstStyle/>
          <a:p>
            <a:pPr algn="r"/>
            <a:r>
              <a:rPr lang="en-US" sz="1200" dirty="0" smtClean="0"/>
              <a:t>Jaimie Murdoc. </a:t>
            </a:r>
            <a:r>
              <a:rPr lang="en-US" sz="1200" dirty="0" err="1" smtClean="0"/>
              <a:t>InPho</a:t>
            </a:r>
            <a:r>
              <a:rPr lang="en-US" sz="1200" dirty="0" smtClean="0"/>
              <a:t> Topic Explorer (accessed Jan 2016)  </a:t>
            </a:r>
            <a:r>
              <a:rPr lang="en-US" sz="1200" dirty="0"/>
              <a:t>http://inphodata.cogs.indiana.edu/</a:t>
            </a:r>
          </a:p>
        </p:txBody>
      </p:sp>
    </p:spTree>
    <p:extLst>
      <p:ext uri="{BB962C8B-B14F-4D97-AF65-F5344CB8AC3E}">
        <p14:creationId xmlns:p14="http://schemas.microsoft.com/office/powerpoint/2010/main" val="295027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mla.site44.com/images/rage_css_imagem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27" y="289366"/>
            <a:ext cx="4547037" cy="6435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24433" y="6263226"/>
            <a:ext cx="8122480" cy="461665"/>
          </a:xfrm>
          <a:prstGeom prst="rect">
            <a:avLst/>
          </a:prstGeom>
          <a:noFill/>
        </p:spPr>
        <p:txBody>
          <a:bodyPr wrap="none" rtlCol="0">
            <a:spAutoFit/>
          </a:bodyPr>
          <a:lstStyle/>
          <a:p>
            <a:pPr algn="r"/>
            <a:r>
              <a:rPr lang="en-US" sz="1200" dirty="0" smtClean="0"/>
              <a:t>Andrew Goldstone and Ted Underwood (2012). What can topic models of PMLA teach us about the history of literary </a:t>
            </a:r>
            <a:r>
              <a:rPr lang="en-US" sz="1200" dirty="0" err="1" smtClean="0"/>
              <a:t>scholarhip</a:t>
            </a:r>
            <a:endParaRPr lang="en-US" sz="1200" dirty="0" smtClean="0"/>
          </a:p>
          <a:p>
            <a:pPr algn="r"/>
            <a:r>
              <a:rPr lang="en-US" sz="1200" dirty="0"/>
              <a:t>http://tedunderwood.com/2012/12/14/what-can-topic-models-of-pmla-teach-us-about-the-history-of-literary-scholarship/</a:t>
            </a:r>
          </a:p>
        </p:txBody>
      </p:sp>
      <p:pic>
        <p:nvPicPr>
          <p:cNvPr id="1028" name="Picture 4" descr="https://tedunderwood.files.wordpress.com/2012/12/overview-orde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1636" y="150470"/>
            <a:ext cx="4643448" cy="32872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pic 109 from Underwood's model of 150 top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636" y="3608388"/>
            <a:ext cx="4562052" cy="2484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1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8608" r="35746" b="15497"/>
          <a:stretch/>
        </p:blipFill>
        <p:spPr>
          <a:xfrm>
            <a:off x="1107793" y="223566"/>
            <a:ext cx="9595413" cy="6139134"/>
          </a:xfrm>
          <a:prstGeom prst="rect">
            <a:avLst/>
          </a:prstGeom>
        </p:spPr>
      </p:pic>
      <p:sp>
        <p:nvSpPr>
          <p:cNvPr id="5" name="TextBox 4"/>
          <p:cNvSpPr txBox="1"/>
          <p:nvPr/>
        </p:nvSpPr>
        <p:spPr>
          <a:xfrm>
            <a:off x="3946257" y="6396335"/>
            <a:ext cx="6770508" cy="461665"/>
          </a:xfrm>
          <a:prstGeom prst="rect">
            <a:avLst/>
          </a:prstGeom>
          <a:noFill/>
        </p:spPr>
        <p:txBody>
          <a:bodyPr wrap="none" rtlCol="0">
            <a:spAutoFit/>
          </a:bodyPr>
          <a:lstStyle/>
          <a:p>
            <a:pPr algn="r"/>
            <a:r>
              <a:rPr lang="en-US" sz="1200" dirty="0" smtClean="0"/>
              <a:t>Carson Sievert, Kenneth E Shirley (2014) </a:t>
            </a:r>
            <a:r>
              <a:rPr lang="en-US" sz="1200" dirty="0" err="1" smtClean="0"/>
              <a:t>LDAVis</a:t>
            </a:r>
            <a:r>
              <a:rPr lang="en-US" sz="1200" dirty="0" smtClean="0"/>
              <a:t>: A Method for Visualizing and Interpreting Documents.</a:t>
            </a:r>
          </a:p>
          <a:p>
            <a:pPr algn="r"/>
            <a:r>
              <a:rPr lang="en-US" sz="1200" dirty="0" smtClean="0"/>
              <a:t> </a:t>
            </a:r>
            <a:r>
              <a:rPr lang="en-US" sz="1200" dirty="0"/>
              <a:t>http://cpsievert.github.io/LDAvis/reviews/vis/#topic=3&amp;lambda=0.6&amp;term=</a:t>
            </a:r>
          </a:p>
        </p:txBody>
      </p:sp>
    </p:spTree>
    <p:extLst>
      <p:ext uri="{BB962C8B-B14F-4D97-AF65-F5344CB8AC3E}">
        <p14:creationId xmlns:p14="http://schemas.microsoft.com/office/powerpoint/2010/main" val="252444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Parable of the Factory</a:t>
            </a:r>
            <a:endParaRPr lang="en-US" dirty="0"/>
          </a:p>
        </p:txBody>
      </p:sp>
      <p:pic>
        <p:nvPicPr>
          <p:cNvPr id="1026" name="Picture 2" descr="http://images.all-free-download.com/images/graphicthumb/old_factory_clip_art_22746.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461" y="4099525"/>
            <a:ext cx="53625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82784" y="5789887"/>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1353" y="4506244"/>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7067" y="4756746"/>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21726" y="6249148"/>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7092" y="5605882"/>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66555" y="5977021"/>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8989" y="5167918"/>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4863" y="5881923"/>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1643" y="5478224"/>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1769" y="6086442"/>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2046" y="5681615"/>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pen Book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0072" y="5167919"/>
            <a:ext cx="832074" cy="9185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ixabay.com/static/uploads/photo/2014/09/21/21/56/repentant-455633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962487" y="2990580"/>
            <a:ext cx="2426801" cy="24268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00726" y="6065143"/>
            <a:ext cx="3482043" cy="584775"/>
          </a:xfrm>
          <a:prstGeom prst="rect">
            <a:avLst/>
          </a:prstGeom>
          <a:noFill/>
        </p:spPr>
        <p:txBody>
          <a:bodyPr wrap="none" rtlCol="0">
            <a:spAutoFit/>
          </a:bodyPr>
          <a:lstStyle/>
          <a:p>
            <a:r>
              <a:rPr lang="en-US" sz="3200" dirty="0" smtClean="0">
                <a:solidFill>
                  <a:srgbClr val="3D3825"/>
                </a:solidFill>
                <a:latin typeface="Candara" panose="020E0502030303020204" pitchFamily="34" charset="0"/>
              </a:rPr>
              <a:t>Document Factory </a:t>
            </a:r>
            <a:endParaRPr lang="en-US" sz="3200" dirty="0">
              <a:solidFill>
                <a:srgbClr val="3D3825"/>
              </a:solidFill>
              <a:latin typeface="Candara" panose="020E0502030303020204" pitchFamily="34" charset="0"/>
            </a:endParaRPr>
          </a:p>
        </p:txBody>
      </p:sp>
      <p:sp>
        <p:nvSpPr>
          <p:cNvPr id="23" name="TextBox 22"/>
          <p:cNvSpPr txBox="1"/>
          <p:nvPr/>
        </p:nvSpPr>
        <p:spPr>
          <a:xfrm>
            <a:off x="838200" y="1584547"/>
            <a:ext cx="6788867" cy="2308324"/>
          </a:xfrm>
          <a:prstGeom prst="rect">
            <a:avLst/>
          </a:prstGeom>
          <a:noFill/>
        </p:spPr>
        <p:txBody>
          <a:bodyPr wrap="square" rtlCol="0">
            <a:spAutoFit/>
          </a:bodyPr>
          <a:lstStyle/>
          <a:p>
            <a:r>
              <a:rPr lang="en-US" dirty="0" smtClean="0"/>
              <a:t>Document factory produces some well-defined set of documents (19</a:t>
            </a:r>
            <a:r>
              <a:rPr lang="en-US" baseline="30000" dirty="0" smtClean="0"/>
              <a:t>th</a:t>
            </a:r>
            <a:r>
              <a:rPr lang="en-US" dirty="0" smtClean="0"/>
              <a:t> C. novels, Victorian poetry, AP articles, letters of Margaret Sanger)</a:t>
            </a:r>
          </a:p>
          <a:p>
            <a:endParaRPr lang="en-US" dirty="0"/>
          </a:p>
          <a:p>
            <a:r>
              <a:rPr lang="en-US" dirty="0" smtClean="0"/>
              <a:t>The process of creating these documents is a trade secret of the factory that we’d like to reverse engineer to figure out what’s going on</a:t>
            </a:r>
          </a:p>
          <a:p>
            <a:endParaRPr lang="en-US" dirty="0"/>
          </a:p>
          <a:p>
            <a:r>
              <a:rPr lang="en-US" dirty="0" smtClean="0"/>
              <a:t>The only evidence we have is the documents that the factory produces and our theory about what is happening inside</a:t>
            </a:r>
            <a:endParaRPr lang="en-US" dirty="0"/>
          </a:p>
        </p:txBody>
      </p:sp>
      <p:sp>
        <p:nvSpPr>
          <p:cNvPr id="42" name="Cloud Callout 41"/>
          <p:cNvSpPr/>
          <p:nvPr/>
        </p:nvSpPr>
        <p:spPr>
          <a:xfrm>
            <a:off x="8320900" y="1150079"/>
            <a:ext cx="2787883" cy="1550819"/>
          </a:xfrm>
          <a:prstGeom prst="cloudCallout">
            <a:avLst>
              <a:gd name="adj1" fmla="val 48933"/>
              <a:gd name="adj2" fmla="val 81984"/>
            </a:avLst>
          </a:prstGeom>
          <a:noFill/>
          <a:ln w="57150">
            <a:solidFill>
              <a:srgbClr val="3D3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3D3825"/>
                </a:solidFill>
                <a:latin typeface="MV Boli" panose="02000500030200090000" pitchFamily="2" charset="0"/>
                <a:cs typeface="MV Boli" panose="02000500030200090000" pitchFamily="2" charset="0"/>
              </a:rPr>
              <a:t>What’s going on here?</a:t>
            </a:r>
            <a:endParaRPr lang="en-US" sz="2000" dirty="0">
              <a:solidFill>
                <a:srgbClr val="3D3825"/>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5078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uiExpand="1" build="p"/>
      <p:bldP spid="4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5811</TotalTime>
  <Words>2675</Words>
  <Application>Microsoft Office PowerPoint</Application>
  <PresentationFormat>Widescreen</PresentationFormat>
  <Paragraphs>515</Paragraphs>
  <Slides>43</Slides>
  <Notes>18</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Candara</vt:lpstr>
      <vt:lpstr>MV Boli</vt:lpstr>
      <vt:lpstr>Times New Roman</vt:lpstr>
      <vt:lpstr>Office Theme</vt:lpstr>
      <vt:lpstr>Introduction to  Topic Modeling</vt:lpstr>
      <vt:lpstr>Agenda</vt:lpstr>
      <vt:lpstr>What is Topic Modeling</vt:lpstr>
      <vt:lpstr>PowerPoint Presentation</vt:lpstr>
      <vt:lpstr>PowerPoint Presentation</vt:lpstr>
      <vt:lpstr>PowerPoint Presentation</vt:lpstr>
      <vt:lpstr>PowerPoint Presentation</vt:lpstr>
      <vt:lpstr>PowerPoint Presentation</vt:lpstr>
      <vt:lpstr>The Parable of the Factory</vt:lpstr>
      <vt:lpstr>Big ‘ol Bucket of Words</vt:lpstr>
      <vt:lpstr>Buckets of Words</vt:lpstr>
      <vt:lpstr>Buckets of Buckets of Words</vt:lpstr>
      <vt:lpstr>The Parable Explained</vt:lpstr>
      <vt:lpstr>PowerPoint Presentation</vt:lpstr>
      <vt:lpstr>Formalizing the Model</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Translation</vt:lpstr>
      <vt:lpstr>PowerPoint Presentation</vt:lpstr>
      <vt:lpstr>PowerPoint Presentation</vt:lpstr>
      <vt:lpstr>PowerPoint Presentation</vt:lpstr>
      <vt:lpstr>Questions and Discussion</vt:lpstr>
      <vt:lpstr>Next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Neal Audenaert</dc:creator>
  <cp:lastModifiedBy>Neal Audenaert</cp:lastModifiedBy>
  <cp:revision>72</cp:revision>
  <dcterms:created xsi:type="dcterms:W3CDTF">2016-01-14T23:29:50Z</dcterms:created>
  <dcterms:modified xsi:type="dcterms:W3CDTF">2016-05-20T01:36:57Z</dcterms:modified>
</cp:coreProperties>
</file>