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57" r:id="rId3"/>
    <p:sldId id="284" r:id="rId4"/>
    <p:sldId id="282" r:id="rId5"/>
    <p:sldId id="259" r:id="rId6"/>
    <p:sldId id="262" r:id="rId7"/>
    <p:sldId id="285" r:id="rId8"/>
    <p:sldId id="286" r:id="rId9"/>
    <p:sldId id="275" r:id="rId10"/>
    <p:sldId id="290" r:id="rId11"/>
    <p:sldId id="287" r:id="rId12"/>
    <p:sldId id="292" r:id="rId13"/>
    <p:sldId id="293"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4"/>
    <p:restoredTop sz="63537"/>
  </p:normalViewPr>
  <p:slideViewPr>
    <p:cSldViewPr snapToGrid="0">
      <p:cViewPr varScale="1">
        <p:scale>
          <a:sx n="79" d="100"/>
          <a:sy n="79" d="100"/>
        </p:scale>
        <p:origin x="2960" y="184"/>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CD4F6-E9CF-A84E-8078-14CF08B047FD}" type="datetimeFigureOut">
              <a:rPr lang="en-GB" smtClean="0"/>
              <a:t>10/01/2024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E366F-E7CF-E248-ADED-139E5FDB1E29}" type="slidenum">
              <a:rPr lang="en-GB" smtClean="0"/>
              <a:t>‹#›</a:t>
            </a:fld>
            <a:endParaRPr lang="en-GB"/>
          </a:p>
        </p:txBody>
      </p:sp>
    </p:spTree>
    <p:extLst>
      <p:ext uri="{BB962C8B-B14F-4D97-AF65-F5344CB8AC3E}">
        <p14:creationId xmlns:p14="http://schemas.microsoft.com/office/powerpoint/2010/main" val="34702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 be talking about stellar tidal dissipation factors</a:t>
            </a:r>
          </a:p>
          <a:p>
            <a:endParaRPr lang="en-GB" dirty="0"/>
          </a:p>
          <a:p>
            <a:r>
              <a:rPr lang="en-GB" dirty="0"/>
              <a:t>What they are</a:t>
            </a:r>
          </a:p>
          <a:p>
            <a:endParaRPr lang="en-GB" dirty="0"/>
          </a:p>
          <a:p>
            <a:r>
              <a:rPr lang="en-GB" dirty="0"/>
              <a:t>Why they are interesting to study</a:t>
            </a:r>
          </a:p>
          <a:p>
            <a:endParaRPr lang="en-GB" dirty="0"/>
          </a:p>
          <a:p>
            <a:r>
              <a:rPr lang="en-GB" dirty="0"/>
              <a:t>My method for studying them</a:t>
            </a:r>
          </a:p>
          <a:p>
            <a:endParaRPr lang="en-GB" dirty="0"/>
          </a:p>
          <a:p>
            <a:r>
              <a:rPr lang="en-GB" dirty="0"/>
              <a:t>And some early, initial results</a:t>
            </a:r>
          </a:p>
        </p:txBody>
      </p:sp>
      <p:sp>
        <p:nvSpPr>
          <p:cNvPr id="4" name="Slide Number Placeholder 3"/>
          <p:cNvSpPr>
            <a:spLocks noGrp="1"/>
          </p:cNvSpPr>
          <p:nvPr>
            <p:ph type="sldNum" sz="quarter" idx="5"/>
          </p:nvPr>
        </p:nvSpPr>
        <p:spPr/>
        <p:txBody>
          <a:bodyPr/>
          <a:lstStyle/>
          <a:p>
            <a:fld id="{120E366F-E7CF-E248-ADED-139E5FDB1E29}" type="slidenum">
              <a:rPr lang="en-GB" smtClean="0"/>
              <a:t>1</a:t>
            </a:fld>
            <a:endParaRPr lang="en-GB"/>
          </a:p>
        </p:txBody>
      </p:sp>
    </p:spTree>
    <p:extLst>
      <p:ext uri="{BB962C8B-B14F-4D97-AF65-F5344CB8AC3E}">
        <p14:creationId xmlns:p14="http://schemas.microsoft.com/office/powerpoint/2010/main" val="155508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might expect a steep drop in decay rate with semi major axis, as predicted by that 1/a^5.5 term from the equation I showed. But we don’t actually see that in our observations. What’s going on?</a:t>
            </a:r>
          </a:p>
          <a:p>
            <a:endParaRPr lang="en-GB" dirty="0"/>
          </a:p>
          <a:p>
            <a:r>
              <a:rPr lang="en-GB" dirty="0"/>
              <a:t>There seems to be some kind of relationship between stellar radius and semi major axis. Given the R*^5 relationship with decay, it's very possible this is what's masking the effect of semi major axis.</a:t>
            </a:r>
          </a:p>
          <a:p>
            <a:endParaRPr lang="en-GB" dirty="0"/>
          </a:p>
          <a:p>
            <a:r>
              <a:rPr lang="en-GB" dirty="0"/>
              <a:t>Why could this be?</a:t>
            </a:r>
          </a:p>
          <a:p>
            <a:r>
              <a:rPr lang="en-GB" dirty="0"/>
              <a:t>* Maybe we see fewer planets close to large, massive stars because they have already decayed into the star.</a:t>
            </a:r>
          </a:p>
          <a:p>
            <a:r>
              <a:rPr lang="en-GB" dirty="0"/>
              <a:t>* It's hard to form large planets (the kind we are biased towards detecting with transits) around large, massive stars.</a:t>
            </a:r>
          </a:p>
          <a:p>
            <a:r>
              <a:rPr lang="en-GB" dirty="0"/>
              <a:t>* Perhaps age, as the star gets larger? But this does not appear to be backed up by the plot of stellar age vs radius.</a:t>
            </a:r>
          </a:p>
        </p:txBody>
      </p:sp>
      <p:sp>
        <p:nvSpPr>
          <p:cNvPr id="4" name="Slide Number Placeholder 3"/>
          <p:cNvSpPr>
            <a:spLocks noGrp="1"/>
          </p:cNvSpPr>
          <p:nvPr>
            <p:ph type="sldNum" sz="quarter" idx="5"/>
          </p:nvPr>
        </p:nvSpPr>
        <p:spPr/>
        <p:txBody>
          <a:bodyPr/>
          <a:lstStyle/>
          <a:p>
            <a:fld id="{120E366F-E7CF-E248-ADED-139E5FDB1E29}" type="slidenum">
              <a:rPr lang="en-GB" smtClean="0"/>
              <a:t>11</a:t>
            </a:fld>
            <a:endParaRPr lang="en-GB"/>
          </a:p>
        </p:txBody>
      </p:sp>
    </p:spTree>
    <p:extLst>
      <p:ext uri="{BB962C8B-B14F-4D97-AF65-F5344CB8AC3E}">
        <p14:creationId xmlns:p14="http://schemas.microsoft.com/office/powerpoint/2010/main" val="309712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12</a:t>
            </a:fld>
            <a:endParaRPr lang="en-GB"/>
          </a:p>
        </p:txBody>
      </p:sp>
    </p:spTree>
    <p:extLst>
      <p:ext uri="{BB962C8B-B14F-4D97-AF65-F5344CB8AC3E}">
        <p14:creationId xmlns:p14="http://schemas.microsoft.com/office/powerpoint/2010/main" val="1622091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for what we really want: how does Q* vary with stellar properties like density, effective temperature and age?</a:t>
            </a:r>
          </a:p>
          <a:p>
            <a:endParaRPr lang="en-GB" dirty="0"/>
          </a:p>
          <a:p>
            <a:r>
              <a:rPr lang="en-GB" dirty="0"/>
              <a:t>Denser stars tend to have lower tidal dissipation factors</a:t>
            </a:r>
          </a:p>
          <a:p>
            <a:endParaRPr lang="en-GB" dirty="0"/>
          </a:p>
          <a:p>
            <a:r>
              <a:rPr lang="en-GB" dirty="0"/>
              <a:t>Hotter stars tend to have higher tidal dissipation factors</a:t>
            </a:r>
          </a:p>
          <a:p>
            <a:endParaRPr lang="en-GB" dirty="0"/>
          </a:p>
          <a:p>
            <a:r>
              <a:rPr lang="en-GB" dirty="0"/>
              <a:t>Older stars, very roughly, maybe have lower tidal dissipation factors</a:t>
            </a:r>
          </a:p>
        </p:txBody>
      </p:sp>
      <p:sp>
        <p:nvSpPr>
          <p:cNvPr id="4" name="Slide Number Placeholder 3"/>
          <p:cNvSpPr>
            <a:spLocks noGrp="1"/>
          </p:cNvSpPr>
          <p:nvPr>
            <p:ph type="sldNum" sz="quarter" idx="5"/>
          </p:nvPr>
        </p:nvSpPr>
        <p:spPr/>
        <p:txBody>
          <a:bodyPr/>
          <a:lstStyle/>
          <a:p>
            <a:fld id="{120E366F-E7CF-E248-ADED-139E5FDB1E29}" type="slidenum">
              <a:rPr lang="en-GB" smtClean="0"/>
              <a:t>13</a:t>
            </a:fld>
            <a:endParaRPr lang="en-GB"/>
          </a:p>
        </p:txBody>
      </p:sp>
    </p:spTree>
    <p:extLst>
      <p:ext uri="{BB962C8B-B14F-4D97-AF65-F5344CB8AC3E}">
        <p14:creationId xmlns:p14="http://schemas.microsoft.com/office/powerpoint/2010/main" val="723146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14</a:t>
            </a:fld>
            <a:endParaRPr lang="en-GB"/>
          </a:p>
        </p:txBody>
      </p:sp>
    </p:spTree>
    <p:extLst>
      <p:ext uri="{BB962C8B-B14F-4D97-AF65-F5344CB8AC3E}">
        <p14:creationId xmlns:p14="http://schemas.microsoft.com/office/powerpoint/2010/main" val="138058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are TTVs? Deviations of the midpoint transit time from what you would expect if this planet were orbiting in a perfect closed ellipse.</a:t>
            </a:r>
          </a:p>
          <a:p>
            <a:endParaRPr lang="en-GB" dirty="0"/>
          </a:p>
          <a:p>
            <a:r>
              <a:rPr lang="en-GB" dirty="0"/>
              <a:t>TTVs can be caused by several phenomena, but essentially points either to:</a:t>
            </a:r>
          </a:p>
          <a:p>
            <a:endParaRPr lang="en-GB" dirty="0"/>
          </a:p>
          <a:p>
            <a:r>
              <a:rPr lang="en-GB" dirty="0"/>
              <a:t>Apparent effects: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Due to changes in geometrical projection (most obviously, parallax, but potentially also proper motion of the star)</a:t>
            </a:r>
          </a:p>
          <a:p>
            <a:pPr marL="171450" indent="-171450">
              <a:buFont typeface="Arial" panose="020B0604020202020204" pitchFamily="34" charset="0"/>
              <a:buChar char="•"/>
            </a:pPr>
            <a:r>
              <a:rPr lang="en-GB" dirty="0"/>
              <a:t>Or line of sight acceleration</a:t>
            </a:r>
          </a:p>
          <a:p>
            <a:endParaRPr lang="en-GB" dirty="0"/>
          </a:p>
          <a:p>
            <a:r>
              <a:rPr lang="en-GB" dirty="0"/>
              <a:t>Actual effects: some kind of gravitational perturbation that means your potential is not exactly that of a two-body system (which would otherwise be a perfect closed ellipse) such 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Oblateness (or quadrupole moments)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 planet or another moon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GR</a:t>
            </a:r>
          </a:p>
          <a:p>
            <a:pPr marL="171450" indent="-171450">
              <a:buFont typeface="Arial" panose="020B0604020202020204" pitchFamily="34" charset="0"/>
              <a:buChar char="•"/>
            </a:pPr>
            <a:r>
              <a:rPr lang="en-GB" dirty="0"/>
              <a:t>Tidal influences which add or take away energy from the planet (primarily those raised by the planet on the star but potentially also star on planet or planet on planet)</a:t>
            </a:r>
          </a:p>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2</a:t>
            </a:fld>
            <a:endParaRPr lang="en-GB"/>
          </a:p>
        </p:txBody>
      </p:sp>
    </p:spTree>
    <p:extLst>
      <p:ext uri="{BB962C8B-B14F-4D97-AF65-F5344CB8AC3E}">
        <p14:creationId xmlns:p14="http://schemas.microsoft.com/office/powerpoint/2010/main" val="212989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Akin to the moon speeding up as it rotates around the Earth slower than the Earth spins.</a:t>
            </a:r>
          </a:p>
          <a:p>
            <a:endParaRPr lang="en-GB" dirty="0"/>
          </a:p>
          <a:p>
            <a:r>
              <a:rPr lang="en-GB" dirty="0"/>
              <a:t>This particularly affects hot Jupiters</a:t>
            </a:r>
          </a:p>
          <a:p>
            <a:endParaRPr lang="en-GB" dirty="0"/>
          </a:p>
          <a:p>
            <a:r>
              <a:rPr lang="en-GB" dirty="0"/>
              <a:t>Big Jupiter sized gas giants orbiting very close to their host star. </a:t>
            </a:r>
          </a:p>
          <a:p>
            <a:endParaRPr lang="en-GB" dirty="0"/>
          </a:p>
          <a:p>
            <a:r>
              <a:rPr lang="en-GB" dirty="0"/>
              <a:t>One famous example is WASP-12b</a:t>
            </a:r>
          </a:p>
          <a:p>
            <a:endParaRPr lang="en-GB" dirty="0"/>
          </a:p>
          <a:p>
            <a:r>
              <a:rPr lang="en-GB" dirty="0"/>
              <a:t>It’s still unclear how these could have formed so close to their star without their material getting sucked in as the star was born. Perhaps tidal decay caused migration inwards?</a:t>
            </a:r>
          </a:p>
        </p:txBody>
      </p:sp>
      <p:sp>
        <p:nvSpPr>
          <p:cNvPr id="4" name="Slide Number Placeholder 3"/>
          <p:cNvSpPr>
            <a:spLocks noGrp="1"/>
          </p:cNvSpPr>
          <p:nvPr>
            <p:ph type="sldNum" sz="quarter" idx="5"/>
          </p:nvPr>
        </p:nvSpPr>
        <p:spPr/>
        <p:txBody>
          <a:bodyPr/>
          <a:lstStyle/>
          <a:p>
            <a:fld id="{120E366F-E7CF-E248-ADED-139E5FDB1E29}" type="slidenum">
              <a:rPr lang="en-GB" smtClean="0"/>
              <a:t>3</a:t>
            </a:fld>
            <a:endParaRPr lang="en-GB"/>
          </a:p>
        </p:txBody>
      </p:sp>
    </p:spTree>
    <p:extLst>
      <p:ext uri="{BB962C8B-B14F-4D97-AF65-F5344CB8AC3E}">
        <p14:creationId xmlns:p14="http://schemas.microsoft.com/office/powerpoint/2010/main" val="400327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4</a:t>
            </a:fld>
            <a:endParaRPr lang="en-GB"/>
          </a:p>
        </p:txBody>
      </p:sp>
    </p:spTree>
    <p:extLst>
      <p:ext uri="{BB962C8B-B14F-4D97-AF65-F5344CB8AC3E}">
        <p14:creationId xmlns:p14="http://schemas.microsoft.com/office/powerpoint/2010/main" val="103016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Lots of work from Ogilvie and Barker trying to theoretically model how the internal structure of a star might affect what we call its “tidal dissipation factor”</a:t>
            </a:r>
          </a:p>
          <a:p>
            <a:pPr>
              <a:buFont typeface="Arial" panose="020B0604020202020204" pitchFamily="34" charset="0"/>
              <a:buChar char="•"/>
            </a:pPr>
            <a:r>
              <a:rPr lang="en-GB" dirty="0"/>
              <a:t>Lots of work from </a:t>
            </a:r>
            <a:r>
              <a:rPr lang="en-GB" dirty="0" err="1"/>
              <a:t>Maciejewski</a:t>
            </a:r>
            <a:r>
              <a:rPr lang="en-GB" dirty="0"/>
              <a:t>, Patra and others to look for transit timing variations and use those observations to constrain the tidal dissipation factors of stars.</a:t>
            </a:r>
          </a:p>
          <a:p>
            <a:pPr>
              <a:buFont typeface="Arial" panose="020B0604020202020204" pitchFamily="34" charset="0"/>
              <a:buChar char="•"/>
            </a:pPr>
            <a:r>
              <a:rPr lang="en-GB" dirty="0"/>
              <a:t>Lots of frequentist work. For each confirmed hot Jupiter, compute the age until the planet is destroyed using tidal decay theory. Add that to the stellar age, and the result is the age of the star at which the transit would no longer be seen. Compare that distribution to the one of stellar ages. Are the distributions consistent? That suggests the theory is correct.</a:t>
            </a:r>
          </a:p>
          <a:p>
            <a:pPr>
              <a:buFont typeface="Arial" panose="020B0604020202020204" pitchFamily="34" charset="0"/>
              <a:buChar char="•"/>
            </a:pPr>
            <a:endParaRPr lang="en-GB" dirty="0"/>
          </a:p>
          <a:p>
            <a:pPr>
              <a:buFont typeface="Arial" panose="020B0604020202020204" pitchFamily="34" charset="0"/>
              <a:buChar char="•"/>
            </a:pPr>
            <a:r>
              <a:rPr lang="en-GB" dirty="0"/>
              <a:t>I want to go one step further: let’s model all systems for which we have transit observations and try and test the theory by looking at how various stellar properties relate to observed orbital decay.</a:t>
            </a:r>
          </a:p>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5</a:t>
            </a:fld>
            <a:endParaRPr lang="en-GB"/>
          </a:p>
        </p:txBody>
      </p:sp>
    </p:spTree>
    <p:extLst>
      <p:ext uri="{BB962C8B-B14F-4D97-AF65-F5344CB8AC3E}">
        <p14:creationId xmlns:p14="http://schemas.microsoft.com/office/powerpoint/2010/main" val="245680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This is not an easy problem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Fundamental limit due to sampling rate lower limit: most Tess cadences are 2 minutes, I think some 20s going forward and full frame images every 30 minutes.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Large experimental error, especially from citizen-scientist data, but they are crucial to provide longer baseline time ranges of transit observations.</a:t>
            </a:r>
          </a:p>
          <a:p>
            <a:pPr marL="742950" lvl="1" indent="-285750">
              <a:buFont typeface="Arial" panose="020B0604020202020204" pitchFamily="34" charset="0"/>
              <a:buChar char="•"/>
            </a:pPr>
            <a:r>
              <a:rPr lang="en-GB" dirty="0"/>
              <a:t>Data comes from lots of </a:t>
            </a:r>
            <a:r>
              <a:rPr lang="en-GB" dirty="0" err="1"/>
              <a:t>inhomogenous</a:t>
            </a:r>
            <a:r>
              <a:rPr lang="en-GB" dirty="0"/>
              <a:t> sources, just the other week there was a paper about how you shouldn’t rely on </a:t>
            </a:r>
            <a:r>
              <a:rPr lang="en-GB" dirty="0" err="1"/>
              <a:t>inhomogenously</a:t>
            </a:r>
            <a:r>
              <a:rPr lang="en-GB" dirty="0"/>
              <a:t> fitted transit times, but should rather model light curves directly in a consistent manner if you want to fit decays.</a:t>
            </a:r>
          </a:p>
          <a:p>
            <a:pPr marL="742950" lvl="1" indent="-285750">
              <a:buFont typeface="Arial" panose="020B0604020202020204" pitchFamily="34" charset="0"/>
              <a:buChar char="•"/>
            </a:pPr>
            <a:r>
              <a:rPr lang="en-GB" dirty="0"/>
              <a:t>Not all TTV is the result of tidal dissipation with respect to the star. Other gravitational perturbations can have TTV effects too, including </a:t>
            </a:r>
            <a:r>
              <a:rPr lang="en-GB" dirty="0" err="1"/>
              <a:t>precessional</a:t>
            </a:r>
            <a:r>
              <a:rPr lang="en-GB" dirty="0"/>
              <a:t> effects like: </a:t>
            </a:r>
          </a:p>
          <a:p>
            <a:pPr marL="1143000" lvl="2" indent="-228600">
              <a:buFont typeface="Arial" panose="020B0604020202020204" pitchFamily="34" charset="0"/>
              <a:buChar char="•"/>
            </a:pPr>
            <a:r>
              <a:rPr lang="en-GB" dirty="0"/>
              <a:t>Quadrupole field as a result of rotational flattening</a:t>
            </a:r>
          </a:p>
          <a:p>
            <a:pPr marL="1143000" lvl="2" indent="-228600">
              <a:buFont typeface="Arial" panose="020B0604020202020204" pitchFamily="34" charset="0"/>
              <a:buChar char="•"/>
            </a:pPr>
            <a:r>
              <a:rPr lang="en-GB" dirty="0"/>
              <a:t>Tidal </a:t>
            </a:r>
            <a:r>
              <a:rPr lang="en-GB" dirty="0" err="1"/>
              <a:t>precessional</a:t>
            </a:r>
            <a:r>
              <a:rPr lang="en-GB" dirty="0"/>
              <a:t> effects (</a:t>
            </a:r>
            <a:r>
              <a:rPr lang="en-GB" dirty="0" err="1"/>
              <a:t>Raggozine</a:t>
            </a:r>
            <a:r>
              <a:rPr lang="en-GB" dirty="0"/>
              <a:t> and Wolf 2009)</a:t>
            </a:r>
          </a:p>
          <a:p>
            <a:pPr marL="1143000" lvl="2" indent="-228600">
              <a:buFont typeface="Arial" panose="020B0604020202020204" pitchFamily="34" charset="0"/>
              <a:buChar char="•"/>
            </a:pPr>
            <a:r>
              <a:rPr lang="en-GB" dirty="0"/>
              <a:t>Companion planets creating non-spherical potentials</a:t>
            </a:r>
          </a:p>
          <a:p>
            <a:pPr marL="1143000" lvl="2" indent="-228600">
              <a:buFont typeface="Arial" panose="020B0604020202020204" pitchFamily="34" charset="0"/>
              <a:buChar char="•"/>
            </a:pPr>
            <a:r>
              <a:rPr lang="en-GB" dirty="0"/>
              <a:t>General relativistic effects</a:t>
            </a:r>
          </a:p>
          <a:p>
            <a:pPr marL="742950" lvl="1" indent="-285750">
              <a:buFont typeface="Arial" panose="020B0604020202020204" pitchFamily="34" charset="0"/>
              <a:buChar char="•"/>
            </a:pPr>
            <a:r>
              <a:rPr lang="en-GB" dirty="0"/>
              <a:t>Fitting lots of light curves is slow and getting access to many light curves can be hard </a:t>
            </a:r>
          </a:p>
          <a:p>
            <a:pPr marL="1143000" lvl="2" indent="-228600">
              <a:buFont typeface="Arial" panose="020B0604020202020204" pitchFamily="34" charset="0"/>
              <a:buChar char="•"/>
            </a:pPr>
            <a:r>
              <a:rPr lang="en-GB" dirty="0"/>
              <a:t>Let’s work off existing fitted transit times</a:t>
            </a:r>
          </a:p>
          <a:p>
            <a:endParaRPr lang="en-GB" dirty="0"/>
          </a:p>
          <a:p>
            <a:r>
              <a:rPr lang="en-GB" dirty="0"/>
              <a:t>In fact, because decay per epoch compounds over time. Theory suggests that decay is roughly constant per orbit. As the planet decays it undergoes more orbits per year, so the decay per time goes up.</a:t>
            </a:r>
          </a:p>
          <a:p>
            <a:endParaRPr lang="en-GB" dirty="0"/>
          </a:p>
          <a:p>
            <a:r>
              <a:rPr lang="en-GB" dirty="0"/>
              <a:t>After 10 years we’re talking about a total transit time variation of more like 300s for WASP-12b.</a:t>
            </a:r>
          </a:p>
        </p:txBody>
      </p:sp>
      <p:sp>
        <p:nvSpPr>
          <p:cNvPr id="4" name="Slide Number Placeholder 3"/>
          <p:cNvSpPr>
            <a:spLocks noGrp="1"/>
          </p:cNvSpPr>
          <p:nvPr>
            <p:ph type="sldNum" sz="quarter" idx="5"/>
          </p:nvPr>
        </p:nvSpPr>
        <p:spPr/>
        <p:txBody>
          <a:bodyPr/>
          <a:lstStyle/>
          <a:p>
            <a:fld id="{120E366F-E7CF-E248-ADED-139E5FDB1E29}" type="slidenum">
              <a:rPr lang="en-GB" smtClean="0"/>
              <a:t>6</a:t>
            </a:fld>
            <a:endParaRPr lang="en-GB"/>
          </a:p>
        </p:txBody>
      </p:sp>
    </p:spTree>
    <p:extLst>
      <p:ext uri="{BB962C8B-B14F-4D97-AF65-F5344CB8AC3E}">
        <p14:creationId xmlns:p14="http://schemas.microsoft.com/office/powerpoint/2010/main" val="3675306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 Some assumptions we’re going to make to simplify the problem: </a:t>
            </a:r>
          </a:p>
          <a:p>
            <a:pPr marL="742950" lvl="1" indent="-285750">
              <a:buFont typeface="Arial" panose="020B0604020202020204" pitchFamily="34" charset="0"/>
              <a:buChar char="•"/>
            </a:pPr>
            <a:r>
              <a:rPr lang="en-GB" dirty="0"/>
              <a:t>We assume that any TTV we observe is the result of stellar tidal dissipation (i.e. tides raised by a planet on its star) causing orbital decay. We ignore all </a:t>
            </a:r>
            <a:r>
              <a:rPr lang="en-GB" dirty="0" err="1"/>
              <a:t>precessional</a:t>
            </a:r>
            <a:r>
              <a:rPr lang="en-GB" dirty="0"/>
              <a:t> or other effects.</a:t>
            </a:r>
          </a:p>
          <a:p>
            <a:pPr marL="742950" lvl="1" indent="-285750">
              <a:buFont typeface="Arial" panose="020B0604020202020204" pitchFamily="34" charset="0"/>
              <a:buChar char="•"/>
            </a:pPr>
            <a:r>
              <a:rPr lang="en-GB" dirty="0"/>
              <a:t>The effect of tides raised on the planet is orders of magnitude smaller due to the low mass of the planet.</a:t>
            </a:r>
          </a:p>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7</a:t>
            </a:fld>
            <a:endParaRPr lang="en-GB"/>
          </a:p>
        </p:txBody>
      </p:sp>
    </p:spTree>
    <p:extLst>
      <p:ext uri="{BB962C8B-B14F-4D97-AF65-F5344CB8AC3E}">
        <p14:creationId xmlns:p14="http://schemas.microsoft.com/office/powerpoint/2010/main" val="197453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E366F-E7CF-E248-ADED-139E5FDB1E29}" type="slidenum">
              <a:rPr lang="en-GB" smtClean="0"/>
              <a:t>8</a:t>
            </a:fld>
            <a:endParaRPr lang="en-GB"/>
          </a:p>
        </p:txBody>
      </p:sp>
    </p:spTree>
    <p:extLst>
      <p:ext uri="{BB962C8B-B14F-4D97-AF65-F5344CB8AC3E}">
        <p14:creationId xmlns:p14="http://schemas.microsoft.com/office/powerpoint/2010/main" val="1696216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through slide.</a:t>
            </a:r>
          </a:p>
          <a:p>
            <a:endParaRPr lang="en-GB" dirty="0"/>
          </a:p>
          <a:p>
            <a:r>
              <a:rPr lang="en-GB" dirty="0"/>
              <a:t>My assertion is that we want to investigate those systems that have high theoretical decay.</a:t>
            </a:r>
          </a:p>
          <a:p>
            <a:r>
              <a:rPr lang="en-GB" dirty="0"/>
              <a:t>Those with low observed variance are hopefully confirmed to be decaying (yellow) or can be confirmed with some further measurement to bring down the observed variance.</a:t>
            </a:r>
          </a:p>
          <a:p>
            <a:endParaRPr lang="en-GB" dirty="0"/>
          </a:p>
          <a:p>
            <a:r>
              <a:rPr lang="en-GB" dirty="0"/>
              <a:t>If the uncertainty in decay rate is large, then the observed decays could well be within 3 sigma of the theoretical decay and it can be hard to distinguish correct from incorrect theory.</a:t>
            </a:r>
          </a:p>
          <a:p>
            <a:endParaRPr lang="en-GB" dirty="0"/>
          </a:p>
          <a:p>
            <a:r>
              <a:rPr lang="en-GB" dirty="0"/>
              <a:t>WASP-12 agrees bang on with theory, that is maybe not entirely surprising given I based the Q* used in the theoretical calculation off of the of—quoted result for WASP-12b</a:t>
            </a:r>
          </a:p>
          <a:p>
            <a:endParaRPr lang="en-GB" dirty="0"/>
          </a:p>
          <a:p>
            <a:r>
              <a:rPr lang="en-GB" dirty="0"/>
              <a:t>Or Q* values of 10**5.5 is inappropriate?</a:t>
            </a:r>
          </a:p>
          <a:p>
            <a:endParaRPr lang="en-GB" dirty="0"/>
          </a:p>
          <a:p>
            <a:r>
              <a:rPr lang="en-GB" sz="2200" dirty="0"/>
              <a:t>Let’s remove some troublesome datapoints at the extremes for the rest of the analysis</a:t>
            </a:r>
          </a:p>
          <a:p>
            <a:pPr lvl="1"/>
            <a:r>
              <a:rPr lang="en-GB" sz="2200" dirty="0"/>
              <a:t>Multi-planet systems e.g. TOI-216</a:t>
            </a:r>
          </a:p>
          <a:p>
            <a:pPr lvl="1"/>
            <a:r>
              <a:rPr lang="en-GB" sz="2200" dirty="0"/>
              <a:t>Planets with few transits e.g. WASP-184</a:t>
            </a:r>
          </a:p>
        </p:txBody>
      </p:sp>
      <p:sp>
        <p:nvSpPr>
          <p:cNvPr id="4" name="Slide Number Placeholder 3"/>
          <p:cNvSpPr>
            <a:spLocks noGrp="1"/>
          </p:cNvSpPr>
          <p:nvPr>
            <p:ph type="sldNum" sz="quarter" idx="5"/>
          </p:nvPr>
        </p:nvSpPr>
        <p:spPr/>
        <p:txBody>
          <a:bodyPr/>
          <a:lstStyle/>
          <a:p>
            <a:fld id="{120E366F-E7CF-E248-ADED-139E5FDB1E29}" type="slidenum">
              <a:rPr lang="en-GB" smtClean="0"/>
              <a:t>10</a:t>
            </a:fld>
            <a:endParaRPr lang="en-GB"/>
          </a:p>
        </p:txBody>
      </p:sp>
    </p:spTree>
    <p:extLst>
      <p:ext uri="{BB962C8B-B14F-4D97-AF65-F5344CB8AC3E}">
        <p14:creationId xmlns:p14="http://schemas.microsoft.com/office/powerpoint/2010/main" val="277237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DACD-35C0-4B70-E90D-6D06CB8ED775}"/>
              </a:ext>
            </a:extLst>
          </p:cNvPr>
          <p:cNvSpPr>
            <a:spLocks noGrp="1"/>
          </p:cNvSpPr>
          <p:nvPr>
            <p:ph type="ctrTitle"/>
          </p:nvPr>
        </p:nvSpPr>
        <p:spPr>
          <a:xfrm>
            <a:off x="1524000" y="1122363"/>
            <a:ext cx="9144000" cy="2387600"/>
          </a:xfrm>
          <a:noFill/>
        </p:spPr>
        <p:txBody>
          <a:bodyPr anchor="ctr" anchorCtr="0"/>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15CE53F-5262-7B4F-DF5D-7DE8A176C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
        <p:nvSpPr>
          <p:cNvPr id="4" name="Date Placeholder 3">
            <a:extLst>
              <a:ext uri="{FF2B5EF4-FFF2-40B4-BE49-F238E27FC236}">
                <a16:creationId xmlns:a16="http://schemas.microsoft.com/office/drawing/2014/main" id="{C46B93F6-BCEF-D55A-B1D0-2D5BA173472C}"/>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63ED30E4-33C3-C33E-247F-4A59CA8AE5B8}"/>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FAC336E9-A5E3-35E3-69EB-55DE67FC8DAA}"/>
              </a:ext>
            </a:extLst>
          </p:cNvPr>
          <p:cNvSpPr>
            <a:spLocks noGrp="1"/>
          </p:cNvSpPr>
          <p:nvPr>
            <p:ph type="sldNum" sz="quarter" idx="12"/>
          </p:nvPr>
        </p:nvSpPr>
        <p:spPr/>
        <p:txBody>
          <a:bodyPr/>
          <a:lstStyle/>
          <a:p>
            <a:fld id="{C8315AF6-B4B7-9044-ABAB-B18384B3885D}" type="slidenum">
              <a:rPr lang="en-GB" smtClean="0"/>
              <a:t>‹#›</a:t>
            </a:fld>
            <a:endParaRPr lang="en-GB" dirty="0"/>
          </a:p>
        </p:txBody>
      </p:sp>
    </p:spTree>
    <p:extLst>
      <p:ext uri="{BB962C8B-B14F-4D97-AF65-F5344CB8AC3E}">
        <p14:creationId xmlns:p14="http://schemas.microsoft.com/office/powerpoint/2010/main" val="122156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0D1A-85C1-125A-F488-05A5937A04D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7334AD1-22A5-E7A3-9506-863E4E5DA9B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E3D810E-BA6B-FF1D-4788-800419C86E64}"/>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AC909EB4-1D8F-1EA5-F4AF-9A33DDD0FF8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7E546FE-DB92-BDD1-2758-C8B74F9FD925}"/>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67069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2A65E-005B-754A-89FB-0E725115571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446AE8D-21CB-27D3-C97F-B70FB48C55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01F501C-675A-D820-799D-8181C2B0868A}"/>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2E947BFC-9F42-3235-7F78-430EA216F65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113583B-8747-B2FB-E0F8-58D875346B8C}"/>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137062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B78-97C0-C4B8-AD8B-DAA9DEDA72F4}"/>
              </a:ext>
            </a:extLst>
          </p:cNvPr>
          <p:cNvSpPr>
            <a:spLocks noGrp="1"/>
          </p:cNvSpPr>
          <p:nvPr>
            <p:ph type="title"/>
          </p:nvPr>
        </p:nvSpPr>
        <p:spPr/>
        <p:txBody>
          <a:bodyPr/>
          <a:lstStyle/>
          <a:p>
            <a:r>
              <a:rPr lang="en-GB" dirty="0"/>
              <a:t>Click to edit Master title style</a:t>
            </a:r>
          </a:p>
        </p:txBody>
      </p:sp>
      <p:sp>
        <p:nvSpPr>
          <p:cNvPr id="3" name="Content Placeholder 2">
            <a:extLst>
              <a:ext uri="{FF2B5EF4-FFF2-40B4-BE49-F238E27FC236}">
                <a16:creationId xmlns:a16="http://schemas.microsoft.com/office/drawing/2014/main" id="{451298BB-C645-E9AB-37EF-C58795D63AA5}"/>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DB6B440B-DFE4-76DF-E829-8B57BD0F400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28EB578B-7809-F0F3-9A42-75175BFA75C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F7FC0F5-379E-C83B-12E6-EC51FF6CF8F2}"/>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62417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321E-00E3-3731-83C0-8829521F96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040CBDA-4A9D-38E3-1043-F61C2E112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CBC6F2-B74C-5EDA-A92C-FB869A5B2729}"/>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BC7AD323-2BA7-ED25-0A27-FD915D3AF44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AB7D7004-99B1-9804-3EDE-45E1C4DB960A}"/>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168325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9C1D-14B9-1458-88FE-C976DB09BA5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2C8AFEA-A0D2-55CB-CF3F-DCD79CC7F7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03D628E-63F0-DA51-2551-24EFFBF51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E535528-F785-84AD-2ECB-E840D0F46EAA}"/>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52907BAF-0E4A-F73F-6762-79F01E8D6353}"/>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91E19AC6-B963-E5A7-4CFE-2C09BFB47D17}"/>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45494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4856-90A8-2D42-68F3-32F99C3345E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E2E3A49-5A35-BAE0-3F91-624127E5D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23AB46F-39BA-67D0-5083-CDA6F84097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F49F877-9643-D872-AC93-0579ED3C1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1757EE-044A-2DFA-ECCF-F19CFF6B5B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A7FD86A-6F54-7A9E-8A9B-CC62B752BAD2}"/>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608219AE-3A37-FE3C-FF6D-8E4CB5F9A15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18789205-85FC-1075-8B85-91961207A505}"/>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64984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130C-EDC0-A0BA-6D39-42A365635D7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918B43F-3D47-B51E-C083-386A232BF2C8}"/>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26C156A7-9F4E-041C-4475-7A1D68FA98F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1E6D7468-A808-D32C-FCE9-FE51EDE28282}"/>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385895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EE80D-0E12-B373-915A-40E95890B177}"/>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3" name="Footer Placeholder 2">
            <a:extLst>
              <a:ext uri="{FF2B5EF4-FFF2-40B4-BE49-F238E27FC236}">
                <a16:creationId xmlns:a16="http://schemas.microsoft.com/office/drawing/2014/main" id="{4F9F14D9-129E-6625-FF7B-A86362EB87C8}"/>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714D0E67-86B5-6229-607C-7828BE846087}"/>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43443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183D-0F93-043C-B716-86A8D986B9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6299B9D-8B67-A964-4745-179F4A9A8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2776768-2D4E-4E6B-66FD-63387B613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1661E1-B61E-BE83-15A9-F206268795AA}"/>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36EC493B-A005-4DB5-FB7F-4D0B1497673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4CEEF0BB-FD23-E4F3-91AB-8911F417FDC8}"/>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266088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86CA-5426-249B-1ACA-BC90098264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3B2230A-E29E-80EF-0F13-D4635401D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FEA183-D58E-72C1-38B5-B36D5703A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AFD843-3835-66F2-A61A-FCCF319AE724}"/>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8DD24056-E626-6514-EA56-7F716A3024B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BCDF37D-9790-ACE7-6423-FEEA1886358B}"/>
              </a:ext>
            </a:extLst>
          </p:cNvPr>
          <p:cNvSpPr>
            <a:spLocks noGrp="1"/>
          </p:cNvSpPr>
          <p:nvPr>
            <p:ph type="sldNum" sz="quarter" idx="12"/>
          </p:nvPr>
        </p:nvSpPr>
        <p:spPr/>
        <p:txBody>
          <a:bodyPr/>
          <a:lstStyle/>
          <a:p>
            <a:fld id="{C8315AF6-B4B7-9044-ABAB-B18384B3885D}" type="slidenum">
              <a:rPr lang="en-GB" smtClean="0"/>
              <a:t>‹#›</a:t>
            </a:fld>
            <a:endParaRPr lang="en-GB"/>
          </a:p>
        </p:txBody>
      </p:sp>
    </p:spTree>
    <p:extLst>
      <p:ext uri="{BB962C8B-B14F-4D97-AF65-F5344CB8AC3E}">
        <p14:creationId xmlns:p14="http://schemas.microsoft.com/office/powerpoint/2010/main" val="31007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108DE-FAD8-2FC0-F82E-D64E944592C8}"/>
              </a:ext>
            </a:extLst>
          </p:cNvPr>
          <p:cNvSpPr>
            <a:spLocks noGrp="1"/>
          </p:cNvSpPr>
          <p:nvPr>
            <p:ph type="title"/>
          </p:nvPr>
        </p:nvSpPr>
        <p:spPr>
          <a:xfrm>
            <a:off x="0" y="0"/>
            <a:ext cx="12192000" cy="1077685"/>
          </a:xfrm>
          <a:prstGeom prst="rect">
            <a:avLst/>
          </a:prstGeom>
          <a:solidFill>
            <a:schemeClr val="bg2"/>
          </a:solidFill>
        </p:spPr>
        <p:txBody>
          <a:bodyPr vert="horz" lIns="720000" tIns="43200" rIns="720000" bIns="43200" rtlCol="0" anchor="ctr">
            <a:normAutofit/>
          </a:bodyPr>
          <a:lstStyle/>
          <a:p>
            <a:r>
              <a:rPr lang="en-GB" dirty="0"/>
              <a:t>Click to edit Master title style</a:t>
            </a:r>
          </a:p>
        </p:txBody>
      </p:sp>
      <p:sp>
        <p:nvSpPr>
          <p:cNvPr id="3" name="Text Placeholder 2">
            <a:extLst>
              <a:ext uri="{FF2B5EF4-FFF2-40B4-BE49-F238E27FC236}">
                <a16:creationId xmlns:a16="http://schemas.microsoft.com/office/drawing/2014/main" id="{C5E6B815-C40C-B5BC-2F86-572EFD4074D1}"/>
              </a:ext>
            </a:extLst>
          </p:cNvPr>
          <p:cNvSpPr>
            <a:spLocks noGrp="1"/>
          </p:cNvSpPr>
          <p:nvPr>
            <p:ph type="body" idx="1"/>
          </p:nvPr>
        </p:nvSpPr>
        <p:spPr>
          <a:xfrm>
            <a:off x="630621" y="1363320"/>
            <a:ext cx="10930758" cy="480625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7CACC939-A387-AFBC-F3F9-752B0BB53B2A}"/>
              </a:ext>
            </a:extLst>
          </p:cNvPr>
          <p:cNvSpPr>
            <a:spLocks noGrp="1"/>
          </p:cNvSpPr>
          <p:nvPr>
            <p:ph type="sldNum" sz="quarter" idx="4"/>
          </p:nvPr>
        </p:nvSpPr>
        <p:spPr>
          <a:xfrm>
            <a:off x="8818179" y="636686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15AF6-B4B7-9044-ABAB-B18384B3885D}" type="slidenum">
              <a:rPr lang="en-GB" smtClean="0"/>
              <a:t>‹#›</a:t>
            </a:fld>
            <a:endParaRPr lang="en-GB"/>
          </a:p>
        </p:txBody>
      </p:sp>
    </p:spTree>
    <p:extLst>
      <p:ext uri="{BB962C8B-B14F-4D97-AF65-F5344CB8AC3E}">
        <p14:creationId xmlns:p14="http://schemas.microsoft.com/office/powerpoint/2010/main" val="16115333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68CF-24B3-0C13-A86F-8C4A92CF8F37}"/>
              </a:ext>
            </a:extLst>
          </p:cNvPr>
          <p:cNvSpPr>
            <a:spLocks noGrp="1"/>
          </p:cNvSpPr>
          <p:nvPr>
            <p:ph type="ctrTitle"/>
          </p:nvPr>
        </p:nvSpPr>
        <p:spPr>
          <a:xfrm>
            <a:off x="754380" y="1591092"/>
            <a:ext cx="5783054" cy="2375118"/>
          </a:xfrm>
        </p:spPr>
        <p:txBody>
          <a:bodyPr>
            <a:noAutofit/>
          </a:bodyPr>
          <a:lstStyle/>
          <a:p>
            <a:r>
              <a:rPr lang="en-GB" sz="3400" dirty="0"/>
              <a:t>Investigating the empirical distribution of stellar tidal dissipation factors</a:t>
            </a:r>
          </a:p>
        </p:txBody>
      </p:sp>
      <p:sp>
        <p:nvSpPr>
          <p:cNvPr id="3" name="Subtitle 2">
            <a:extLst>
              <a:ext uri="{FF2B5EF4-FFF2-40B4-BE49-F238E27FC236}">
                <a16:creationId xmlns:a16="http://schemas.microsoft.com/office/drawing/2014/main" id="{54093937-23A4-0774-2189-F852AEE1CF73}"/>
              </a:ext>
            </a:extLst>
          </p:cNvPr>
          <p:cNvSpPr>
            <a:spLocks noGrp="1"/>
          </p:cNvSpPr>
          <p:nvPr>
            <p:ph type="subTitle" idx="1"/>
          </p:nvPr>
        </p:nvSpPr>
        <p:spPr>
          <a:xfrm>
            <a:off x="865921" y="3966210"/>
            <a:ext cx="5559972" cy="955458"/>
          </a:xfrm>
        </p:spPr>
        <p:txBody>
          <a:bodyPr/>
          <a:lstStyle/>
          <a:p>
            <a:r>
              <a:rPr lang="en-GB" dirty="0">
                <a:latin typeface="Corbel" panose="020B0503020204020204" pitchFamily="34" charset="0"/>
              </a:rPr>
              <a:t>Lawrence Berry</a:t>
            </a:r>
          </a:p>
          <a:p>
            <a:r>
              <a:rPr lang="en-GB" dirty="0">
                <a:latin typeface="Corbel" panose="020B0503020204020204" pitchFamily="34" charset="0"/>
              </a:rPr>
              <a:t>19/12/2023</a:t>
            </a:r>
          </a:p>
        </p:txBody>
      </p:sp>
      <p:sp>
        <p:nvSpPr>
          <p:cNvPr id="4" name="Slide Number Placeholder 3">
            <a:extLst>
              <a:ext uri="{FF2B5EF4-FFF2-40B4-BE49-F238E27FC236}">
                <a16:creationId xmlns:a16="http://schemas.microsoft.com/office/drawing/2014/main" id="{9492195B-398E-A1F4-1CE5-99B85E69ABAA}"/>
              </a:ext>
            </a:extLst>
          </p:cNvPr>
          <p:cNvSpPr>
            <a:spLocks noGrp="1"/>
          </p:cNvSpPr>
          <p:nvPr>
            <p:ph type="sldNum" sz="quarter" idx="12"/>
          </p:nvPr>
        </p:nvSpPr>
        <p:spPr/>
        <p:txBody>
          <a:bodyPr/>
          <a:lstStyle/>
          <a:p>
            <a:fld id="{C8315AF6-B4B7-9044-ABAB-B18384B3885D}" type="slidenum">
              <a:rPr lang="en-GB" smtClean="0"/>
              <a:t>1</a:t>
            </a:fld>
            <a:endParaRPr lang="en-GB" dirty="0"/>
          </a:p>
        </p:txBody>
      </p:sp>
      <p:pic>
        <p:nvPicPr>
          <p:cNvPr id="5" name="Picture 4" descr="A cartoon of a planet with a face and a planet in space&#10;&#10;Description automatically generated">
            <a:extLst>
              <a:ext uri="{FF2B5EF4-FFF2-40B4-BE49-F238E27FC236}">
                <a16:creationId xmlns:a16="http://schemas.microsoft.com/office/drawing/2014/main" id="{D29B4B39-BEE7-F44C-BAB5-8E19DF12576A}"/>
              </a:ext>
            </a:extLst>
          </p:cNvPr>
          <p:cNvPicPr>
            <a:picLocks noChangeAspect="1"/>
          </p:cNvPicPr>
          <p:nvPr/>
        </p:nvPicPr>
        <p:blipFill>
          <a:blip r:embed="rId3"/>
          <a:stretch>
            <a:fillRect/>
          </a:stretch>
        </p:blipFill>
        <p:spPr>
          <a:xfrm>
            <a:off x="6894349" y="1186629"/>
            <a:ext cx="4225596" cy="4225596"/>
          </a:xfrm>
          <a:prstGeom prst="rect">
            <a:avLst/>
          </a:prstGeom>
        </p:spPr>
      </p:pic>
      <p:sp>
        <p:nvSpPr>
          <p:cNvPr id="6" name="TextBox 5">
            <a:extLst>
              <a:ext uri="{FF2B5EF4-FFF2-40B4-BE49-F238E27FC236}">
                <a16:creationId xmlns:a16="http://schemas.microsoft.com/office/drawing/2014/main" id="{C2DFB8B4-8557-10B4-563F-6415F4235AE6}"/>
              </a:ext>
            </a:extLst>
          </p:cNvPr>
          <p:cNvSpPr txBox="1"/>
          <p:nvPr/>
        </p:nvSpPr>
        <p:spPr>
          <a:xfrm>
            <a:off x="10407169" y="5581765"/>
            <a:ext cx="712776" cy="307777"/>
          </a:xfrm>
          <a:prstGeom prst="rect">
            <a:avLst/>
          </a:prstGeom>
          <a:noFill/>
        </p:spPr>
        <p:txBody>
          <a:bodyPr wrap="square" rtlCol="0">
            <a:spAutoFit/>
          </a:bodyPr>
          <a:lstStyle/>
          <a:p>
            <a:r>
              <a:rPr lang="en-GB" sz="1400" dirty="0"/>
              <a:t>[Nasa]</a:t>
            </a:r>
          </a:p>
        </p:txBody>
      </p:sp>
    </p:spTree>
    <p:extLst>
      <p:ext uri="{BB962C8B-B14F-4D97-AF65-F5344CB8AC3E}">
        <p14:creationId xmlns:p14="http://schemas.microsoft.com/office/powerpoint/2010/main" val="47853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graph of data&#10;&#10;Description automatically generated with medium confidence">
            <a:extLst>
              <a:ext uri="{FF2B5EF4-FFF2-40B4-BE49-F238E27FC236}">
                <a16:creationId xmlns:a16="http://schemas.microsoft.com/office/drawing/2014/main" id="{FDBCDDF4-9D6D-FDE2-AAE1-39AD7E7AF86E}"/>
              </a:ext>
            </a:extLst>
          </p:cNvPr>
          <p:cNvPicPr>
            <a:picLocks noChangeAspect="1"/>
          </p:cNvPicPr>
          <p:nvPr/>
        </p:nvPicPr>
        <p:blipFill>
          <a:blip r:embed="rId3"/>
          <a:stretch>
            <a:fillRect/>
          </a:stretch>
        </p:blipFill>
        <p:spPr>
          <a:xfrm>
            <a:off x="318259" y="1956866"/>
            <a:ext cx="5801814" cy="3841164"/>
          </a:xfrm>
          <a:prstGeom prst="rect">
            <a:avLst/>
          </a:prstGeom>
        </p:spPr>
      </p:pic>
      <p:sp>
        <p:nvSpPr>
          <p:cNvPr id="2" name="Title 1">
            <a:extLst>
              <a:ext uri="{FF2B5EF4-FFF2-40B4-BE49-F238E27FC236}">
                <a16:creationId xmlns:a16="http://schemas.microsoft.com/office/drawing/2014/main" id="{F65DA6FB-56F1-4E94-D051-970CE0FBF02B}"/>
              </a:ext>
            </a:extLst>
          </p:cNvPr>
          <p:cNvSpPr>
            <a:spLocks noGrp="1"/>
          </p:cNvSpPr>
          <p:nvPr>
            <p:ph type="title"/>
          </p:nvPr>
        </p:nvSpPr>
        <p:spPr/>
        <p:txBody>
          <a:bodyPr>
            <a:normAutofit/>
          </a:bodyPr>
          <a:lstStyle/>
          <a:p>
            <a:r>
              <a:rPr lang="en-GB" dirty="0"/>
              <a:t>Results I: observations vs theory (442 planets)</a:t>
            </a:r>
          </a:p>
        </p:txBody>
      </p:sp>
      <p:sp>
        <p:nvSpPr>
          <p:cNvPr id="4" name="Slide Number Placeholder 3">
            <a:extLst>
              <a:ext uri="{FF2B5EF4-FFF2-40B4-BE49-F238E27FC236}">
                <a16:creationId xmlns:a16="http://schemas.microsoft.com/office/drawing/2014/main" id="{00E38C7E-E0B4-9FE9-BBFD-554A763AB322}"/>
              </a:ext>
            </a:extLst>
          </p:cNvPr>
          <p:cNvSpPr>
            <a:spLocks noGrp="1"/>
          </p:cNvSpPr>
          <p:nvPr>
            <p:ph type="sldNum" sz="quarter" idx="12"/>
          </p:nvPr>
        </p:nvSpPr>
        <p:spPr/>
        <p:txBody>
          <a:bodyPr/>
          <a:lstStyle/>
          <a:p>
            <a:fld id="{C8315AF6-B4B7-9044-ABAB-B18384B3885D}" type="slidenum">
              <a:rPr lang="en-GB" smtClean="0"/>
              <a:t>10</a:t>
            </a:fld>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8F07144-2DFB-B4C8-72A3-8E1C026C6744}"/>
                  </a:ext>
                </a:extLst>
              </p:cNvPr>
              <p:cNvSpPr txBox="1"/>
              <p:nvPr/>
            </p:nvSpPr>
            <p:spPr>
              <a:xfrm>
                <a:off x="4331814" y="5979732"/>
                <a:ext cx="3940904" cy="584775"/>
              </a:xfrm>
              <a:prstGeom prst="rect">
                <a:avLst/>
              </a:prstGeom>
              <a:noFill/>
            </p:spPr>
            <p:txBody>
              <a:bodyPr wrap="square" rtlCol="0">
                <a:spAutoFit/>
              </a:bodyPr>
              <a:lstStyle/>
              <a:p>
                <a:r>
                  <a:rPr lang="en-GB" sz="1600" dirty="0"/>
                  <a:t>Observation ≃ theory </a:t>
                </a:r>
                <a:r>
                  <a:rPr lang="en-GB" sz="1600" i="1" dirty="0"/>
                  <a:t>AND</a:t>
                </a:r>
                <a:r>
                  <a:rPr lang="en-GB" sz="1600" dirty="0"/>
                  <a:t> observation ≫ </a:t>
                </a:r>
                <a14:m>
                  <m:oMath xmlns:m="http://schemas.openxmlformats.org/officeDocument/2006/math">
                    <m:r>
                      <a:rPr lang="en-GB" sz="1600" i="1" dirty="0" smtClean="0">
                        <a:latin typeface="Cambria Math" panose="02040503050406030204" pitchFamily="18" charset="0"/>
                      </a:rPr>
                      <m:t>0</m:t>
                    </m:r>
                  </m:oMath>
                </a14:m>
                <a:endParaRPr lang="en-GB" sz="1600" dirty="0"/>
              </a:p>
              <a:p>
                <a:r>
                  <a:rPr lang="en-GB" sz="1600" b="1" dirty="0"/>
                  <a:t>Good candidates for tidal decay</a:t>
                </a:r>
              </a:p>
            </p:txBody>
          </p:sp>
        </mc:Choice>
        <mc:Fallback xmlns="">
          <p:sp>
            <p:nvSpPr>
              <p:cNvPr id="20" name="TextBox 19">
                <a:extLst>
                  <a:ext uri="{FF2B5EF4-FFF2-40B4-BE49-F238E27FC236}">
                    <a16:creationId xmlns:a16="http://schemas.microsoft.com/office/drawing/2014/main" id="{08F07144-2DFB-B4C8-72A3-8E1C026C6744}"/>
                  </a:ext>
                </a:extLst>
              </p:cNvPr>
              <p:cNvSpPr txBox="1">
                <a:spLocks noRot="1" noChangeAspect="1" noMove="1" noResize="1" noEditPoints="1" noAdjustHandles="1" noChangeArrowheads="1" noChangeShapeType="1" noTextEdit="1"/>
              </p:cNvSpPr>
              <p:nvPr/>
            </p:nvSpPr>
            <p:spPr>
              <a:xfrm>
                <a:off x="4331814" y="5979732"/>
                <a:ext cx="3940904" cy="584775"/>
              </a:xfrm>
              <a:prstGeom prst="rect">
                <a:avLst/>
              </a:prstGeom>
              <a:blipFill>
                <a:blip r:embed="rId4"/>
                <a:stretch>
                  <a:fillRect l="-965" t="-2128" b="-12766"/>
                </a:stretch>
              </a:blipFill>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C1635C75-AE66-6E6C-5F7B-2540F1F52F76}"/>
              </a:ext>
            </a:extLst>
          </p:cNvPr>
          <p:cNvCxnSpPr>
            <a:cxnSpLocks/>
          </p:cNvCxnSpPr>
          <p:nvPr/>
        </p:nvCxnSpPr>
        <p:spPr>
          <a:xfrm flipH="1" flipV="1">
            <a:off x="5089971" y="5380522"/>
            <a:ext cx="239399" cy="591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C32C2137-DD76-5BB9-1BE6-7D67188247FA}"/>
              </a:ext>
            </a:extLst>
          </p:cNvPr>
          <p:cNvSpPr/>
          <p:nvPr/>
        </p:nvSpPr>
        <p:spPr>
          <a:xfrm rot="18800714">
            <a:off x="4158259" y="4588033"/>
            <a:ext cx="1119455" cy="883717"/>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30" name="Oval 29">
            <a:extLst>
              <a:ext uri="{FF2B5EF4-FFF2-40B4-BE49-F238E27FC236}">
                <a16:creationId xmlns:a16="http://schemas.microsoft.com/office/drawing/2014/main" id="{13DB588E-6921-A057-34FC-35644D843955}"/>
              </a:ext>
            </a:extLst>
          </p:cNvPr>
          <p:cNvSpPr/>
          <p:nvPr/>
        </p:nvSpPr>
        <p:spPr>
          <a:xfrm rot="17088117">
            <a:off x="1521722" y="2058498"/>
            <a:ext cx="3168376" cy="3305664"/>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TextBox 34">
            <a:extLst>
              <a:ext uri="{FF2B5EF4-FFF2-40B4-BE49-F238E27FC236}">
                <a16:creationId xmlns:a16="http://schemas.microsoft.com/office/drawing/2014/main" id="{FE125D5D-08B7-DFD3-8883-F531746662B6}"/>
              </a:ext>
            </a:extLst>
          </p:cNvPr>
          <p:cNvSpPr txBox="1"/>
          <p:nvPr/>
        </p:nvSpPr>
        <p:spPr>
          <a:xfrm>
            <a:off x="556666" y="1197719"/>
            <a:ext cx="4208954" cy="584775"/>
          </a:xfrm>
          <a:prstGeom prst="rect">
            <a:avLst/>
          </a:prstGeom>
          <a:noFill/>
        </p:spPr>
        <p:txBody>
          <a:bodyPr wrap="square" rtlCol="0">
            <a:spAutoFit/>
          </a:bodyPr>
          <a:lstStyle/>
          <a:p>
            <a:r>
              <a:rPr lang="en-GB" sz="1600" dirty="0"/>
              <a:t>Observation ≠ theory</a:t>
            </a:r>
          </a:p>
          <a:p>
            <a:r>
              <a:rPr lang="en-GB" sz="1600" b="1" dirty="0"/>
              <a:t>Perhaps something else is going on?</a:t>
            </a:r>
          </a:p>
        </p:txBody>
      </p:sp>
      <p:cxnSp>
        <p:nvCxnSpPr>
          <p:cNvPr id="36" name="Straight Arrow Connector 35">
            <a:extLst>
              <a:ext uri="{FF2B5EF4-FFF2-40B4-BE49-F238E27FC236}">
                <a16:creationId xmlns:a16="http://schemas.microsoft.com/office/drawing/2014/main" id="{742544C3-F012-3135-111B-9850F7E85758}"/>
              </a:ext>
            </a:extLst>
          </p:cNvPr>
          <p:cNvCxnSpPr>
            <a:cxnSpLocks/>
            <a:endCxn id="30" idx="7"/>
          </p:cNvCxnSpPr>
          <p:nvPr/>
        </p:nvCxnSpPr>
        <p:spPr>
          <a:xfrm>
            <a:off x="1752600" y="1754147"/>
            <a:ext cx="509550" cy="57558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graph showing a number of dots&#10;&#10;Description automatically generated with medium confidence">
            <a:extLst>
              <a:ext uri="{FF2B5EF4-FFF2-40B4-BE49-F238E27FC236}">
                <a16:creationId xmlns:a16="http://schemas.microsoft.com/office/drawing/2014/main" id="{4C237460-888B-8D70-292D-031F52CCDB0D}"/>
              </a:ext>
            </a:extLst>
          </p:cNvPr>
          <p:cNvPicPr>
            <a:picLocks noChangeAspect="1"/>
          </p:cNvPicPr>
          <p:nvPr/>
        </p:nvPicPr>
        <p:blipFill>
          <a:blip r:embed="rId5"/>
          <a:stretch>
            <a:fillRect/>
          </a:stretch>
        </p:blipFill>
        <p:spPr>
          <a:xfrm>
            <a:off x="6359472" y="1955928"/>
            <a:ext cx="5755302" cy="3824387"/>
          </a:xfrm>
          <a:prstGeom prst="rect">
            <a:avLst/>
          </a:prstGeom>
        </p:spPr>
      </p:pic>
      <p:grpSp>
        <p:nvGrpSpPr>
          <p:cNvPr id="43" name="Group 42">
            <a:extLst>
              <a:ext uri="{FF2B5EF4-FFF2-40B4-BE49-F238E27FC236}">
                <a16:creationId xmlns:a16="http://schemas.microsoft.com/office/drawing/2014/main" id="{95A04A10-29AB-5B6C-4F33-030C95DFB936}"/>
              </a:ext>
            </a:extLst>
          </p:cNvPr>
          <p:cNvGrpSpPr/>
          <p:nvPr/>
        </p:nvGrpSpPr>
        <p:grpSpPr>
          <a:xfrm>
            <a:off x="5172790" y="1169372"/>
            <a:ext cx="5952517" cy="4253013"/>
            <a:chOff x="5172790" y="1169372"/>
            <a:chExt cx="5952517" cy="4253013"/>
          </a:xfrm>
        </p:grpSpPr>
        <p:sp>
          <p:nvSpPr>
            <p:cNvPr id="13" name="Oval 12">
              <a:extLst>
                <a:ext uri="{FF2B5EF4-FFF2-40B4-BE49-F238E27FC236}">
                  <a16:creationId xmlns:a16="http://schemas.microsoft.com/office/drawing/2014/main" id="{95673A5F-B3DE-64A0-DD6A-25D90B27160E}"/>
                </a:ext>
              </a:extLst>
            </p:cNvPr>
            <p:cNvSpPr/>
            <p:nvPr/>
          </p:nvSpPr>
          <p:spPr>
            <a:xfrm rot="19036934">
              <a:off x="7504927" y="2163726"/>
              <a:ext cx="3620380" cy="3258659"/>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TextBox 13">
              <a:extLst>
                <a:ext uri="{FF2B5EF4-FFF2-40B4-BE49-F238E27FC236}">
                  <a16:creationId xmlns:a16="http://schemas.microsoft.com/office/drawing/2014/main" id="{ABE424D6-6549-7D87-0DB1-BB26E4ECA04B}"/>
                </a:ext>
              </a:extLst>
            </p:cNvPr>
            <p:cNvSpPr txBox="1"/>
            <p:nvPr/>
          </p:nvSpPr>
          <p:spPr>
            <a:xfrm>
              <a:off x="5172790" y="1169372"/>
              <a:ext cx="4208954" cy="584775"/>
            </a:xfrm>
            <a:prstGeom prst="rect">
              <a:avLst/>
            </a:prstGeom>
            <a:noFill/>
          </p:spPr>
          <p:txBody>
            <a:bodyPr wrap="square" rtlCol="0">
              <a:spAutoFit/>
            </a:bodyPr>
            <a:lstStyle/>
            <a:p>
              <a:r>
                <a:rPr lang="en-GB" sz="1600" dirty="0"/>
                <a:t>Uncertainty &gt; theory</a:t>
              </a:r>
            </a:p>
            <a:p>
              <a:r>
                <a:rPr lang="en-GB" sz="1600" b="1" dirty="0"/>
                <a:t>These planets need further observing</a:t>
              </a:r>
            </a:p>
          </p:txBody>
        </p:sp>
        <p:cxnSp>
          <p:nvCxnSpPr>
            <p:cNvPr id="16" name="Straight Arrow Connector 15">
              <a:extLst>
                <a:ext uri="{FF2B5EF4-FFF2-40B4-BE49-F238E27FC236}">
                  <a16:creationId xmlns:a16="http://schemas.microsoft.com/office/drawing/2014/main" id="{62279D5D-F423-EC18-40CE-CB988D0376A1}"/>
                </a:ext>
              </a:extLst>
            </p:cNvPr>
            <p:cNvCxnSpPr>
              <a:cxnSpLocks/>
              <a:stCxn id="14" idx="2"/>
              <a:endCxn id="13" idx="0"/>
            </p:cNvCxnSpPr>
            <p:nvPr/>
          </p:nvCxnSpPr>
          <p:spPr>
            <a:xfrm>
              <a:off x="7277267" y="1754147"/>
              <a:ext cx="932533" cy="8418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0A64C603-794A-FC65-36CC-24D94B288337}"/>
              </a:ext>
            </a:extLst>
          </p:cNvPr>
          <p:cNvCxnSpPr>
            <a:cxnSpLocks/>
          </p:cNvCxnSpPr>
          <p:nvPr/>
        </p:nvCxnSpPr>
        <p:spPr>
          <a:xfrm flipV="1">
            <a:off x="3654457" y="4924926"/>
            <a:ext cx="842437" cy="11324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27A97E2-2999-8B89-AF7E-9419FA174A60}"/>
              </a:ext>
            </a:extLst>
          </p:cNvPr>
          <p:cNvSpPr txBox="1"/>
          <p:nvPr/>
        </p:nvSpPr>
        <p:spPr>
          <a:xfrm>
            <a:off x="2705385" y="6014033"/>
            <a:ext cx="991185" cy="338554"/>
          </a:xfrm>
          <a:prstGeom prst="rect">
            <a:avLst/>
          </a:prstGeom>
          <a:noFill/>
        </p:spPr>
        <p:txBody>
          <a:bodyPr wrap="square" rtlCol="0">
            <a:spAutoFit/>
          </a:bodyPr>
          <a:lstStyle/>
          <a:p>
            <a:r>
              <a:rPr lang="en-GB" sz="1600" dirty="0"/>
              <a:t>WASP-12</a:t>
            </a:r>
            <a:endParaRPr lang="en-GB" sz="1600" b="1" dirty="0"/>
          </a:p>
        </p:txBody>
      </p:sp>
      <p:cxnSp>
        <p:nvCxnSpPr>
          <p:cNvPr id="49" name="Straight Arrow Connector 48">
            <a:extLst>
              <a:ext uri="{FF2B5EF4-FFF2-40B4-BE49-F238E27FC236}">
                <a16:creationId xmlns:a16="http://schemas.microsoft.com/office/drawing/2014/main" id="{C3673B62-E872-EC25-5D2D-27702F964DEA}"/>
              </a:ext>
            </a:extLst>
          </p:cNvPr>
          <p:cNvCxnSpPr>
            <a:cxnSpLocks/>
          </p:cNvCxnSpPr>
          <p:nvPr/>
        </p:nvCxnSpPr>
        <p:spPr>
          <a:xfrm flipV="1">
            <a:off x="4050373" y="4807284"/>
            <a:ext cx="685920" cy="15008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FC07CE1-3A94-A519-0B0C-7041624C61F5}"/>
              </a:ext>
            </a:extLst>
          </p:cNvPr>
          <p:cNvSpPr txBox="1"/>
          <p:nvPr/>
        </p:nvSpPr>
        <p:spPr>
          <a:xfrm>
            <a:off x="3310115" y="6308154"/>
            <a:ext cx="991185" cy="338554"/>
          </a:xfrm>
          <a:prstGeom prst="rect">
            <a:avLst/>
          </a:prstGeom>
          <a:noFill/>
        </p:spPr>
        <p:txBody>
          <a:bodyPr wrap="square" rtlCol="0">
            <a:spAutoFit/>
          </a:bodyPr>
          <a:lstStyle/>
          <a:p>
            <a:r>
              <a:rPr lang="en-GB" sz="1600" dirty="0"/>
              <a:t>WASP-18</a:t>
            </a:r>
            <a:endParaRPr lang="en-GB" sz="1600" b="1" dirty="0"/>
          </a:p>
        </p:txBody>
      </p:sp>
      <p:cxnSp>
        <p:nvCxnSpPr>
          <p:cNvPr id="61" name="Straight Arrow Connector 60">
            <a:extLst>
              <a:ext uri="{FF2B5EF4-FFF2-40B4-BE49-F238E27FC236}">
                <a16:creationId xmlns:a16="http://schemas.microsoft.com/office/drawing/2014/main" id="{B1DD387A-2CD5-CC5B-EE5F-4551222794D7}"/>
              </a:ext>
            </a:extLst>
          </p:cNvPr>
          <p:cNvCxnSpPr>
            <a:cxnSpLocks/>
          </p:cNvCxnSpPr>
          <p:nvPr/>
        </p:nvCxnSpPr>
        <p:spPr>
          <a:xfrm flipH="1" flipV="1">
            <a:off x="11044679" y="5285087"/>
            <a:ext cx="82241" cy="569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C77F924-7DFD-C0D1-0802-4044C041EF21}"/>
              </a:ext>
            </a:extLst>
          </p:cNvPr>
          <p:cNvSpPr txBox="1"/>
          <p:nvPr/>
        </p:nvSpPr>
        <p:spPr>
          <a:xfrm>
            <a:off x="10889705" y="5888087"/>
            <a:ext cx="991185" cy="338554"/>
          </a:xfrm>
          <a:prstGeom prst="rect">
            <a:avLst/>
          </a:prstGeom>
          <a:noFill/>
        </p:spPr>
        <p:txBody>
          <a:bodyPr wrap="square" rtlCol="0">
            <a:spAutoFit/>
          </a:bodyPr>
          <a:lstStyle/>
          <a:p>
            <a:r>
              <a:rPr lang="en-GB" sz="1600" dirty="0"/>
              <a:t>WASP-18</a:t>
            </a:r>
            <a:endParaRPr lang="en-GB" sz="1600" b="1" dirty="0"/>
          </a:p>
        </p:txBody>
      </p:sp>
      <p:cxnSp>
        <p:nvCxnSpPr>
          <p:cNvPr id="68" name="Straight Arrow Connector 67">
            <a:extLst>
              <a:ext uri="{FF2B5EF4-FFF2-40B4-BE49-F238E27FC236}">
                <a16:creationId xmlns:a16="http://schemas.microsoft.com/office/drawing/2014/main" id="{EA159D2E-8D81-1225-CB6B-269F7FD1C74B}"/>
              </a:ext>
            </a:extLst>
          </p:cNvPr>
          <p:cNvCxnSpPr>
            <a:cxnSpLocks/>
          </p:cNvCxnSpPr>
          <p:nvPr/>
        </p:nvCxnSpPr>
        <p:spPr>
          <a:xfrm flipV="1">
            <a:off x="10632671" y="5285087"/>
            <a:ext cx="151005" cy="9024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EE23D2C-AC40-2A73-4ED3-3A4413E27C49}"/>
              </a:ext>
            </a:extLst>
          </p:cNvPr>
          <p:cNvSpPr txBox="1"/>
          <p:nvPr/>
        </p:nvSpPr>
        <p:spPr>
          <a:xfrm>
            <a:off x="10361502" y="6203640"/>
            <a:ext cx="991185" cy="338554"/>
          </a:xfrm>
          <a:prstGeom prst="rect">
            <a:avLst/>
          </a:prstGeom>
          <a:noFill/>
        </p:spPr>
        <p:txBody>
          <a:bodyPr wrap="square" rtlCol="0">
            <a:spAutoFit/>
          </a:bodyPr>
          <a:lstStyle/>
          <a:p>
            <a:r>
              <a:rPr lang="en-GB" sz="1600" dirty="0"/>
              <a:t>WASP-12</a:t>
            </a:r>
            <a:endParaRPr lang="en-GB" sz="1600" b="1" dirty="0"/>
          </a:p>
        </p:txBody>
      </p:sp>
      <p:cxnSp>
        <p:nvCxnSpPr>
          <p:cNvPr id="71" name="Straight Arrow Connector 70">
            <a:extLst>
              <a:ext uri="{FF2B5EF4-FFF2-40B4-BE49-F238E27FC236}">
                <a16:creationId xmlns:a16="http://schemas.microsoft.com/office/drawing/2014/main" id="{0603A123-4ACD-4159-A0E8-90CBBA5EF5FE}"/>
              </a:ext>
            </a:extLst>
          </p:cNvPr>
          <p:cNvCxnSpPr>
            <a:cxnSpLocks/>
          </p:cNvCxnSpPr>
          <p:nvPr/>
        </p:nvCxnSpPr>
        <p:spPr>
          <a:xfrm flipV="1">
            <a:off x="10152810" y="5389739"/>
            <a:ext cx="418228" cy="10036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C7AEC1B-86E2-6786-A90B-657B6AC2D15F}"/>
              </a:ext>
            </a:extLst>
          </p:cNvPr>
          <p:cNvSpPr txBox="1"/>
          <p:nvPr/>
        </p:nvSpPr>
        <p:spPr>
          <a:xfrm>
            <a:off x="9425717" y="6399542"/>
            <a:ext cx="991185" cy="338554"/>
          </a:xfrm>
          <a:prstGeom prst="rect">
            <a:avLst/>
          </a:prstGeom>
          <a:noFill/>
        </p:spPr>
        <p:txBody>
          <a:bodyPr wrap="square" rtlCol="0">
            <a:spAutoFit/>
          </a:bodyPr>
          <a:lstStyle/>
          <a:p>
            <a:r>
              <a:rPr lang="en-GB" sz="1600" dirty="0"/>
              <a:t>WASP-19</a:t>
            </a:r>
            <a:endParaRPr lang="en-GB" sz="1600" b="1" dirty="0"/>
          </a:p>
        </p:txBody>
      </p:sp>
      <p:cxnSp>
        <p:nvCxnSpPr>
          <p:cNvPr id="78" name="Straight Arrow Connector 77">
            <a:extLst>
              <a:ext uri="{FF2B5EF4-FFF2-40B4-BE49-F238E27FC236}">
                <a16:creationId xmlns:a16="http://schemas.microsoft.com/office/drawing/2014/main" id="{1FB899DF-3425-1CDF-BCF4-DF4B45DBE31F}"/>
              </a:ext>
            </a:extLst>
          </p:cNvPr>
          <p:cNvCxnSpPr>
            <a:cxnSpLocks/>
          </p:cNvCxnSpPr>
          <p:nvPr/>
        </p:nvCxnSpPr>
        <p:spPr>
          <a:xfrm flipV="1">
            <a:off x="9921309" y="5285087"/>
            <a:ext cx="381032" cy="6439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CC7E043-2D5E-6820-FAC8-B9ACDB962921}"/>
              </a:ext>
            </a:extLst>
          </p:cNvPr>
          <p:cNvSpPr txBox="1"/>
          <p:nvPr/>
        </p:nvSpPr>
        <p:spPr>
          <a:xfrm>
            <a:off x="8417005" y="5882643"/>
            <a:ext cx="1756347" cy="338554"/>
          </a:xfrm>
          <a:prstGeom prst="rect">
            <a:avLst/>
          </a:prstGeom>
          <a:noFill/>
        </p:spPr>
        <p:txBody>
          <a:bodyPr wrap="square" rtlCol="0">
            <a:spAutoFit/>
          </a:bodyPr>
          <a:lstStyle/>
          <a:p>
            <a:r>
              <a:rPr lang="en-GB" sz="1600" dirty="0"/>
              <a:t>TRES-3, WASP-4</a:t>
            </a:r>
            <a:endParaRPr lang="en-GB" sz="1600" b="1" dirty="0"/>
          </a:p>
        </p:txBody>
      </p:sp>
      <p:cxnSp>
        <p:nvCxnSpPr>
          <p:cNvPr id="86" name="Straight Arrow Connector 85">
            <a:extLst>
              <a:ext uri="{FF2B5EF4-FFF2-40B4-BE49-F238E27FC236}">
                <a16:creationId xmlns:a16="http://schemas.microsoft.com/office/drawing/2014/main" id="{245A9920-5C7D-563D-62E7-6D45E69D5E40}"/>
              </a:ext>
            </a:extLst>
          </p:cNvPr>
          <p:cNvCxnSpPr>
            <a:cxnSpLocks/>
          </p:cNvCxnSpPr>
          <p:nvPr/>
        </p:nvCxnSpPr>
        <p:spPr>
          <a:xfrm flipV="1">
            <a:off x="2409943" y="5159229"/>
            <a:ext cx="1631972" cy="6388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FF3F4219-8B85-5D56-A7A2-B462683B16DB}"/>
              </a:ext>
            </a:extLst>
          </p:cNvPr>
          <p:cNvSpPr txBox="1"/>
          <p:nvPr/>
        </p:nvSpPr>
        <p:spPr>
          <a:xfrm>
            <a:off x="1945613" y="5828169"/>
            <a:ext cx="991185" cy="338554"/>
          </a:xfrm>
          <a:prstGeom prst="rect">
            <a:avLst/>
          </a:prstGeom>
          <a:noFill/>
        </p:spPr>
        <p:txBody>
          <a:bodyPr wrap="square" rtlCol="0">
            <a:spAutoFit/>
          </a:bodyPr>
          <a:lstStyle/>
          <a:p>
            <a:r>
              <a:rPr lang="en-GB" sz="1600" dirty="0"/>
              <a:t>TRES-3</a:t>
            </a:r>
          </a:p>
        </p:txBody>
      </p:sp>
      <p:cxnSp>
        <p:nvCxnSpPr>
          <p:cNvPr id="97" name="Straight Arrow Connector 96">
            <a:extLst>
              <a:ext uri="{FF2B5EF4-FFF2-40B4-BE49-F238E27FC236}">
                <a16:creationId xmlns:a16="http://schemas.microsoft.com/office/drawing/2014/main" id="{F979CA5D-7C08-2894-0D1B-CCE4122B8FF9}"/>
              </a:ext>
            </a:extLst>
          </p:cNvPr>
          <p:cNvCxnSpPr>
            <a:cxnSpLocks/>
          </p:cNvCxnSpPr>
          <p:nvPr/>
        </p:nvCxnSpPr>
        <p:spPr>
          <a:xfrm flipH="1">
            <a:off x="4350380" y="2049916"/>
            <a:ext cx="481167" cy="25863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05284746-2888-F705-CA17-B6677DEAFD4A}"/>
              </a:ext>
            </a:extLst>
          </p:cNvPr>
          <p:cNvSpPr txBox="1"/>
          <p:nvPr/>
        </p:nvSpPr>
        <p:spPr>
          <a:xfrm>
            <a:off x="4335955" y="1704032"/>
            <a:ext cx="991185" cy="338554"/>
          </a:xfrm>
          <a:prstGeom prst="rect">
            <a:avLst/>
          </a:prstGeom>
          <a:noFill/>
        </p:spPr>
        <p:txBody>
          <a:bodyPr wrap="square" rtlCol="0">
            <a:spAutoFit/>
          </a:bodyPr>
          <a:lstStyle/>
          <a:p>
            <a:r>
              <a:rPr lang="en-GB" sz="1600" dirty="0"/>
              <a:t>WASP-19</a:t>
            </a:r>
            <a:endParaRPr lang="en-GB" sz="1600" b="1" dirty="0"/>
          </a:p>
        </p:txBody>
      </p:sp>
      <p:cxnSp>
        <p:nvCxnSpPr>
          <p:cNvPr id="109" name="Straight Arrow Connector 108">
            <a:extLst>
              <a:ext uri="{FF2B5EF4-FFF2-40B4-BE49-F238E27FC236}">
                <a16:creationId xmlns:a16="http://schemas.microsoft.com/office/drawing/2014/main" id="{AEEDC293-A732-4F9B-B1B0-AB7E9FA4C996}"/>
              </a:ext>
            </a:extLst>
          </p:cNvPr>
          <p:cNvCxnSpPr>
            <a:cxnSpLocks/>
          </p:cNvCxnSpPr>
          <p:nvPr/>
        </p:nvCxnSpPr>
        <p:spPr>
          <a:xfrm flipV="1">
            <a:off x="1945613" y="5006958"/>
            <a:ext cx="2082439" cy="6883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3021DD5-5F47-23AC-33C4-B4921081C7F0}"/>
              </a:ext>
            </a:extLst>
          </p:cNvPr>
          <p:cNvSpPr txBox="1"/>
          <p:nvPr/>
        </p:nvSpPr>
        <p:spPr>
          <a:xfrm>
            <a:off x="1065080" y="5614726"/>
            <a:ext cx="991185" cy="338554"/>
          </a:xfrm>
          <a:prstGeom prst="rect">
            <a:avLst/>
          </a:prstGeom>
          <a:noFill/>
        </p:spPr>
        <p:txBody>
          <a:bodyPr wrap="square" rtlCol="0">
            <a:spAutoFit/>
          </a:bodyPr>
          <a:lstStyle/>
          <a:p>
            <a:r>
              <a:rPr lang="en-GB" sz="1600" dirty="0"/>
              <a:t>WASP-4</a:t>
            </a:r>
          </a:p>
        </p:txBody>
      </p:sp>
    </p:spTree>
    <p:extLst>
      <p:ext uri="{BB962C8B-B14F-4D97-AF65-F5344CB8AC3E}">
        <p14:creationId xmlns:p14="http://schemas.microsoft.com/office/powerpoint/2010/main" val="275324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9118-F24B-C532-4B3D-D8CAACF9B208}"/>
              </a:ext>
            </a:extLst>
          </p:cNvPr>
          <p:cNvSpPr>
            <a:spLocks noGrp="1"/>
          </p:cNvSpPr>
          <p:nvPr>
            <p:ph type="title"/>
          </p:nvPr>
        </p:nvSpPr>
        <p:spPr/>
        <p:txBody>
          <a:bodyPr>
            <a:normAutofit fontScale="90000"/>
          </a:bodyPr>
          <a:lstStyle/>
          <a:p>
            <a:r>
              <a:rPr lang="en-GB" dirty="0"/>
              <a:t>Results II: does decay rate drop off with distance?</a:t>
            </a:r>
          </a:p>
        </p:txBody>
      </p:sp>
      <p:sp>
        <p:nvSpPr>
          <p:cNvPr id="3" name="Content Placeholder 2">
            <a:extLst>
              <a:ext uri="{FF2B5EF4-FFF2-40B4-BE49-F238E27FC236}">
                <a16:creationId xmlns:a16="http://schemas.microsoft.com/office/drawing/2014/main" id="{CBABADEB-6820-3D9E-F9CF-3968C2C7571F}"/>
              </a:ext>
            </a:extLst>
          </p:cNvPr>
          <p:cNvSpPr>
            <a:spLocks noGrp="1"/>
          </p:cNvSpPr>
          <p:nvPr>
            <p:ph idx="1"/>
          </p:nvPr>
        </p:nvSpPr>
        <p:spPr>
          <a:xfrm>
            <a:off x="1495594" y="5532024"/>
            <a:ext cx="6849679" cy="1174222"/>
          </a:xfrm>
        </p:spPr>
        <p:txBody>
          <a:bodyPr>
            <a:normAutofit/>
          </a:bodyPr>
          <a:lstStyle/>
          <a:p>
            <a:r>
              <a:rPr lang="en-GB" sz="1800" dirty="0"/>
              <a:t>For the rest of this analysis, I have removed:</a:t>
            </a:r>
          </a:p>
          <a:p>
            <a:pPr lvl="1"/>
            <a:r>
              <a:rPr lang="en-GB" sz="1800" dirty="0"/>
              <a:t>Multi-planet systems e.g. TOI-216</a:t>
            </a:r>
          </a:p>
          <a:p>
            <a:pPr lvl="1"/>
            <a:r>
              <a:rPr lang="en-GB" sz="1800" dirty="0"/>
              <a:t>Planets with few transits e.g. WASP-184</a:t>
            </a:r>
          </a:p>
          <a:p>
            <a:pPr lvl="1"/>
            <a:endParaRPr lang="en-GB" sz="1800" dirty="0"/>
          </a:p>
          <a:p>
            <a:pPr lvl="1"/>
            <a:endParaRPr lang="en-GB" sz="1800" dirty="0"/>
          </a:p>
        </p:txBody>
      </p:sp>
      <p:sp>
        <p:nvSpPr>
          <p:cNvPr id="4" name="Slide Number Placeholder 3">
            <a:extLst>
              <a:ext uri="{FF2B5EF4-FFF2-40B4-BE49-F238E27FC236}">
                <a16:creationId xmlns:a16="http://schemas.microsoft.com/office/drawing/2014/main" id="{6F2FDA1C-7653-C1A4-5708-5EF3424F91C8}"/>
              </a:ext>
            </a:extLst>
          </p:cNvPr>
          <p:cNvSpPr>
            <a:spLocks noGrp="1"/>
          </p:cNvSpPr>
          <p:nvPr>
            <p:ph type="sldNum" sz="quarter" idx="12"/>
          </p:nvPr>
        </p:nvSpPr>
        <p:spPr/>
        <p:txBody>
          <a:bodyPr/>
          <a:lstStyle/>
          <a:p>
            <a:fld id="{C8315AF6-B4B7-9044-ABAB-B18384B3885D}" type="slidenum">
              <a:rPr lang="en-GB" smtClean="0"/>
              <a:t>11</a:t>
            </a:fld>
            <a:endParaRPr lang="en-GB"/>
          </a:p>
        </p:txBody>
      </p:sp>
      <p:pic>
        <p:nvPicPr>
          <p:cNvPr id="16" name="Picture 15" descr="A graph showing a number of dots&#10;&#10;Description automatically generated">
            <a:extLst>
              <a:ext uri="{FF2B5EF4-FFF2-40B4-BE49-F238E27FC236}">
                <a16:creationId xmlns:a16="http://schemas.microsoft.com/office/drawing/2014/main" id="{A1B30229-4356-5BD5-D691-74253C9C92CC}"/>
              </a:ext>
            </a:extLst>
          </p:cNvPr>
          <p:cNvPicPr>
            <a:picLocks noChangeAspect="1"/>
          </p:cNvPicPr>
          <p:nvPr/>
        </p:nvPicPr>
        <p:blipFill>
          <a:blip r:embed="rId3"/>
          <a:stretch>
            <a:fillRect/>
          </a:stretch>
        </p:blipFill>
        <p:spPr>
          <a:xfrm>
            <a:off x="8057016" y="1274974"/>
            <a:ext cx="3583105" cy="2544839"/>
          </a:xfrm>
          <a:prstGeom prst="rect">
            <a:avLst/>
          </a:prstGeom>
        </p:spPr>
      </p:pic>
      <p:pic>
        <p:nvPicPr>
          <p:cNvPr id="18" name="Picture 17" descr="A graph showing a number of dots&#10;&#10;Description automatically generated">
            <a:extLst>
              <a:ext uri="{FF2B5EF4-FFF2-40B4-BE49-F238E27FC236}">
                <a16:creationId xmlns:a16="http://schemas.microsoft.com/office/drawing/2014/main" id="{26DE2D8E-5606-0BA4-59C0-B973D1F102F5}"/>
              </a:ext>
            </a:extLst>
          </p:cNvPr>
          <p:cNvPicPr>
            <a:picLocks noChangeAspect="1"/>
          </p:cNvPicPr>
          <p:nvPr/>
        </p:nvPicPr>
        <p:blipFill>
          <a:blip r:embed="rId4"/>
          <a:stretch>
            <a:fillRect/>
          </a:stretch>
        </p:blipFill>
        <p:spPr>
          <a:xfrm>
            <a:off x="8057017" y="3908159"/>
            <a:ext cx="3583104" cy="2550072"/>
          </a:xfrm>
          <a:prstGeom prst="rect">
            <a:avLst/>
          </a:prstGeom>
        </p:spPr>
      </p:pic>
      <p:pic>
        <p:nvPicPr>
          <p:cNvPr id="20" name="Picture 19" descr="A graph with blue dots&#10;&#10;Description automatically generated">
            <a:extLst>
              <a:ext uri="{FF2B5EF4-FFF2-40B4-BE49-F238E27FC236}">
                <a16:creationId xmlns:a16="http://schemas.microsoft.com/office/drawing/2014/main" id="{35170ECA-7407-2466-0C96-6995445A776D}"/>
              </a:ext>
            </a:extLst>
          </p:cNvPr>
          <p:cNvPicPr>
            <a:picLocks noChangeAspect="1"/>
          </p:cNvPicPr>
          <p:nvPr/>
        </p:nvPicPr>
        <p:blipFill>
          <a:blip r:embed="rId5"/>
          <a:stretch>
            <a:fillRect/>
          </a:stretch>
        </p:blipFill>
        <p:spPr>
          <a:xfrm>
            <a:off x="1130527" y="1325976"/>
            <a:ext cx="5676869" cy="4011881"/>
          </a:xfrm>
          <a:prstGeom prst="rect">
            <a:avLst/>
          </a:prstGeom>
        </p:spPr>
      </p:pic>
    </p:spTree>
    <p:extLst>
      <p:ext uri="{BB962C8B-B14F-4D97-AF65-F5344CB8AC3E}">
        <p14:creationId xmlns:p14="http://schemas.microsoft.com/office/powerpoint/2010/main" val="375800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1B09118-F24B-C532-4B3D-D8CAACF9B208}"/>
                  </a:ext>
                </a:extLst>
              </p:cNvPr>
              <p:cNvSpPr>
                <a:spLocks noGrp="1"/>
              </p:cNvSpPr>
              <p:nvPr>
                <p:ph type="title"/>
              </p:nvPr>
            </p:nvSpPr>
            <p:spPr/>
            <p:txBody>
              <a:bodyPr>
                <a:normAutofit/>
              </a:bodyPr>
              <a:lstStyle/>
              <a:p>
                <a:r>
                  <a:rPr lang="en-GB" dirty="0"/>
                  <a:t>Results III: empirical distribution of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𝑄</m:t>
                        </m:r>
                      </m:e>
                      <m:sub>
                        <m:r>
                          <a:rPr lang="en-GB" b="0" i="1" dirty="0" smtClean="0">
                            <a:latin typeface="Cambria Math" panose="02040503050406030204" pitchFamily="18" charset="0"/>
                          </a:rPr>
                          <m:t>∗</m:t>
                        </m:r>
                      </m:sub>
                    </m:sSub>
                  </m:oMath>
                </a14:m>
                <a:endParaRPr lang="en-GB" dirty="0"/>
              </a:p>
            </p:txBody>
          </p:sp>
        </mc:Choice>
        <mc:Fallback xmlns="">
          <p:sp>
            <p:nvSpPr>
              <p:cNvPr id="2" name="Title 1">
                <a:extLst>
                  <a:ext uri="{FF2B5EF4-FFF2-40B4-BE49-F238E27FC236}">
                    <a16:creationId xmlns:a16="http://schemas.microsoft.com/office/drawing/2014/main" id="{21B09118-F24B-C532-4B3D-D8CAACF9B208}"/>
                  </a:ext>
                </a:extLst>
              </p:cNvPr>
              <p:cNvSpPr>
                <a:spLocks noGrp="1" noRot="1" noChangeAspect="1" noMove="1" noResize="1" noEditPoints="1" noAdjustHandles="1" noChangeArrowheads="1" noChangeShapeType="1" noTextEdit="1"/>
              </p:cNvSpPr>
              <p:nvPr>
                <p:ph type="title"/>
              </p:nvPr>
            </p:nvSpPr>
            <p:spPr>
              <a:blipFill>
                <a:blip r:embed="rId3"/>
                <a:stretch>
                  <a:fillRect b="-1058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F2FDA1C-7653-C1A4-5708-5EF3424F91C8}"/>
              </a:ext>
            </a:extLst>
          </p:cNvPr>
          <p:cNvSpPr>
            <a:spLocks noGrp="1"/>
          </p:cNvSpPr>
          <p:nvPr>
            <p:ph type="sldNum" sz="quarter" idx="12"/>
          </p:nvPr>
        </p:nvSpPr>
        <p:spPr/>
        <p:txBody>
          <a:bodyPr/>
          <a:lstStyle/>
          <a:p>
            <a:fld id="{C8315AF6-B4B7-9044-ABAB-B18384B3885D}" type="slidenum">
              <a:rPr lang="en-GB" smtClean="0"/>
              <a:t>12</a:t>
            </a:fld>
            <a:endParaRPr lang="en-GB"/>
          </a:p>
        </p:txBody>
      </p:sp>
      <p:pic>
        <p:nvPicPr>
          <p:cNvPr id="14" name="Picture 13" descr="A graph of a number of blue bars&#10;&#10;Description automatically generated">
            <a:extLst>
              <a:ext uri="{FF2B5EF4-FFF2-40B4-BE49-F238E27FC236}">
                <a16:creationId xmlns:a16="http://schemas.microsoft.com/office/drawing/2014/main" id="{255CCACF-EA06-2CD6-8C1B-B3ED3100D57E}"/>
              </a:ext>
            </a:extLst>
          </p:cNvPr>
          <p:cNvPicPr>
            <a:picLocks noChangeAspect="1"/>
          </p:cNvPicPr>
          <p:nvPr/>
        </p:nvPicPr>
        <p:blipFill>
          <a:blip r:embed="rId4"/>
          <a:stretch>
            <a:fillRect/>
          </a:stretch>
        </p:blipFill>
        <p:spPr>
          <a:xfrm>
            <a:off x="3024554" y="1428397"/>
            <a:ext cx="6799303" cy="480625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9CAA15-20F9-9299-01C5-8CE22813F1AD}"/>
                  </a:ext>
                </a:extLst>
              </p:cNvPr>
              <p:cNvSpPr txBox="1"/>
              <p:nvPr/>
            </p:nvSpPr>
            <p:spPr>
              <a:xfrm>
                <a:off x="492368" y="1508311"/>
                <a:ext cx="2370486" cy="923330"/>
              </a:xfrm>
              <a:prstGeom prst="rect">
                <a:avLst/>
              </a:prstGeom>
              <a:noFill/>
            </p:spPr>
            <p:txBody>
              <a:bodyPr wrap="square" rtlCol="0">
                <a:spAutoFit/>
              </a:bodyPr>
              <a:lstStyle/>
              <a:p>
                <a:r>
                  <a:rPr lang="en-GB" dirty="0"/>
                  <a:t>Filtered to all observed planets with a 1σ error &lt; </a:t>
                </a:r>
                <a14:m>
                  <m:oMath xmlns:m="http://schemas.openxmlformats.org/officeDocument/2006/math">
                    <m:r>
                      <a:rPr lang="en-GB" i="1" dirty="0" smtClean="0">
                        <a:latin typeface="Cambria Math" panose="02040503050406030204" pitchFamily="18" charset="0"/>
                      </a:rPr>
                      <m:t>1 </m:t>
                    </m:r>
                    <m:r>
                      <a:rPr lang="en-GB" i="1" dirty="0" err="1" smtClean="0">
                        <a:latin typeface="Cambria Math" panose="02040503050406030204" pitchFamily="18" charset="0"/>
                      </a:rPr>
                      <m:t>𝑚𝑠</m:t>
                    </m:r>
                    <m:r>
                      <a:rPr lang="en-GB" i="1" dirty="0" smtClean="0">
                        <a:latin typeface="Cambria Math" panose="02040503050406030204" pitchFamily="18" charset="0"/>
                      </a:rPr>
                      <m:t>/</m:t>
                    </m:r>
                    <m:r>
                      <a:rPr lang="en-GB" i="1" dirty="0" smtClean="0">
                        <a:latin typeface="Cambria Math" panose="02040503050406030204" pitchFamily="18" charset="0"/>
                      </a:rPr>
                      <m:t>𝑒𝑝𝑜𝑐h</m:t>
                    </m:r>
                  </m:oMath>
                </a14:m>
                <a:endParaRPr lang="en-GB" dirty="0"/>
              </a:p>
            </p:txBody>
          </p:sp>
        </mc:Choice>
        <mc:Fallback xmlns="">
          <p:sp>
            <p:nvSpPr>
              <p:cNvPr id="7" name="TextBox 6">
                <a:extLst>
                  <a:ext uri="{FF2B5EF4-FFF2-40B4-BE49-F238E27FC236}">
                    <a16:creationId xmlns:a16="http://schemas.microsoft.com/office/drawing/2014/main" id="{2A9CAA15-20F9-9299-01C5-8CE22813F1AD}"/>
                  </a:ext>
                </a:extLst>
              </p:cNvPr>
              <p:cNvSpPr txBox="1">
                <a:spLocks noRot="1" noChangeAspect="1" noMove="1" noResize="1" noEditPoints="1" noAdjustHandles="1" noChangeArrowheads="1" noChangeShapeType="1" noTextEdit="1"/>
              </p:cNvSpPr>
              <p:nvPr/>
            </p:nvSpPr>
            <p:spPr>
              <a:xfrm>
                <a:off x="492368" y="1508311"/>
                <a:ext cx="2370486" cy="923330"/>
              </a:xfrm>
              <a:prstGeom prst="rect">
                <a:avLst/>
              </a:prstGeom>
              <a:blipFill>
                <a:blip r:embed="rId5"/>
                <a:stretch>
                  <a:fillRect l="-2128" t="-2703" r="-2660" b="-9459"/>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0B9CC89F-5036-90E1-7725-DFF4A5964DA8}"/>
              </a:ext>
            </a:extLst>
          </p:cNvPr>
          <p:cNvCxnSpPr>
            <a:cxnSpLocks/>
            <a:endCxn id="25" idx="1"/>
          </p:cNvCxnSpPr>
          <p:nvPr/>
        </p:nvCxnSpPr>
        <p:spPr>
          <a:xfrm>
            <a:off x="2862854" y="6308424"/>
            <a:ext cx="2613036"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4F9547B-0CF6-5C20-8BDA-0AA6A3B79AB3}"/>
              </a:ext>
            </a:extLst>
          </p:cNvPr>
          <p:cNvCxnSpPr>
            <a:cxnSpLocks/>
          </p:cNvCxnSpPr>
          <p:nvPr/>
        </p:nvCxnSpPr>
        <p:spPr>
          <a:xfrm flipH="1">
            <a:off x="7508631" y="2800819"/>
            <a:ext cx="2315226" cy="152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8D3959-441F-F3A1-9BEC-2268367AF24E}"/>
              </a:ext>
            </a:extLst>
          </p:cNvPr>
          <p:cNvSpPr txBox="1"/>
          <p:nvPr/>
        </p:nvSpPr>
        <p:spPr>
          <a:xfrm>
            <a:off x="9985557" y="2022275"/>
            <a:ext cx="1930871" cy="646331"/>
          </a:xfrm>
          <a:prstGeom prst="rect">
            <a:avLst/>
          </a:prstGeom>
          <a:noFill/>
        </p:spPr>
        <p:txBody>
          <a:bodyPr wrap="square" rtlCol="0">
            <a:spAutoFit/>
          </a:bodyPr>
          <a:lstStyle/>
          <a:p>
            <a:r>
              <a:rPr lang="en-GB" dirty="0"/>
              <a:t>WASP-12 falls in the 10</a:t>
            </a:r>
            <a:r>
              <a:rPr lang="en-GB" baseline="30000" dirty="0"/>
              <a:t>5 </a:t>
            </a:r>
            <a:r>
              <a:rPr lang="en-GB" dirty="0"/>
              <a:t>bucket</a:t>
            </a:r>
          </a:p>
        </p:txBody>
      </p:sp>
      <p:sp>
        <p:nvSpPr>
          <p:cNvPr id="25" name="Right Brace 24">
            <a:extLst>
              <a:ext uri="{FF2B5EF4-FFF2-40B4-BE49-F238E27FC236}">
                <a16:creationId xmlns:a16="http://schemas.microsoft.com/office/drawing/2014/main" id="{DC6527CA-F7DE-5028-7E03-6D0F983BC9B6}"/>
              </a:ext>
            </a:extLst>
          </p:cNvPr>
          <p:cNvSpPr/>
          <p:nvPr/>
        </p:nvSpPr>
        <p:spPr>
          <a:xfrm rot="5400000">
            <a:off x="5395040" y="5731259"/>
            <a:ext cx="161700" cy="992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A4564E5-2123-CF94-5B78-1DE6F58BA5BE}"/>
                  </a:ext>
                </a:extLst>
              </p:cNvPr>
              <p:cNvSpPr txBox="1"/>
              <p:nvPr/>
            </p:nvSpPr>
            <p:spPr>
              <a:xfrm>
                <a:off x="492368" y="5375986"/>
                <a:ext cx="2532186" cy="1200329"/>
              </a:xfrm>
              <a:prstGeom prst="rect">
                <a:avLst/>
              </a:prstGeom>
              <a:noFill/>
            </p:spPr>
            <p:txBody>
              <a:bodyPr wrap="square" rtlCol="0">
                <a:spAutoFit/>
              </a:bodyPr>
              <a:lstStyle/>
              <a:p>
                <a:r>
                  <a:rPr lang="en-GB" dirty="0"/>
                  <a:t>Smaller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𝑄</m:t>
                        </m:r>
                      </m:e>
                      <m:sub>
                        <m:r>
                          <a:rPr lang="en-GB" b="0" i="1" dirty="0" smtClean="0">
                            <a:latin typeface="Cambria Math" panose="02040503050406030204" pitchFamily="18" charset="0"/>
                          </a:rPr>
                          <m:t>∗</m:t>
                        </m:r>
                      </m:sub>
                    </m:sSub>
                  </m:oMath>
                </a14:m>
                <a:r>
                  <a:rPr lang="en-GB" dirty="0"/>
                  <a:t> than typically quoted in theoretical and experimental literature</a:t>
                </a:r>
              </a:p>
            </p:txBody>
          </p:sp>
        </mc:Choice>
        <mc:Fallback xmlns="">
          <p:sp>
            <p:nvSpPr>
              <p:cNvPr id="31" name="TextBox 30">
                <a:extLst>
                  <a:ext uri="{FF2B5EF4-FFF2-40B4-BE49-F238E27FC236}">
                    <a16:creationId xmlns:a16="http://schemas.microsoft.com/office/drawing/2014/main" id="{3A4564E5-2123-CF94-5B78-1DE6F58BA5BE}"/>
                  </a:ext>
                </a:extLst>
              </p:cNvPr>
              <p:cNvSpPr txBox="1">
                <a:spLocks noRot="1" noChangeAspect="1" noMove="1" noResize="1" noEditPoints="1" noAdjustHandles="1" noChangeArrowheads="1" noChangeShapeType="1" noTextEdit="1"/>
              </p:cNvSpPr>
              <p:nvPr/>
            </p:nvSpPr>
            <p:spPr>
              <a:xfrm>
                <a:off x="492368" y="5375986"/>
                <a:ext cx="2532186" cy="1200329"/>
              </a:xfrm>
              <a:prstGeom prst="rect">
                <a:avLst/>
              </a:prstGeom>
              <a:blipFill>
                <a:blip r:embed="rId6"/>
                <a:stretch>
                  <a:fillRect l="-1990" t="-3158" r="-2488" b="-8421"/>
                </a:stretch>
              </a:blipFill>
            </p:spPr>
            <p:txBody>
              <a:bodyPr/>
              <a:lstStyle/>
              <a:p>
                <a:r>
                  <a:rPr lang="en-GB">
                    <a:noFill/>
                  </a:rPr>
                  <a:t> </a:t>
                </a:r>
              </a:p>
            </p:txBody>
          </p:sp>
        </mc:Fallback>
      </mc:AlternateContent>
    </p:spTree>
    <p:extLst>
      <p:ext uri="{BB962C8B-B14F-4D97-AF65-F5344CB8AC3E}">
        <p14:creationId xmlns:p14="http://schemas.microsoft.com/office/powerpoint/2010/main" val="181661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3547F9D-7968-7D44-B76B-12BC2B6CADDE}"/>
                  </a:ext>
                </a:extLst>
              </p:cNvPr>
              <p:cNvSpPr>
                <a:spLocks noGrp="1"/>
              </p:cNvSpPr>
              <p:nvPr>
                <p:ph type="title"/>
              </p:nvPr>
            </p:nvSpPr>
            <p:spPr/>
            <p:txBody>
              <a:bodyPr>
                <a:normAutofit fontScale="90000"/>
              </a:bodyPr>
              <a:lstStyle/>
              <a:p>
                <a:r>
                  <a:rPr lang="en-GB" dirty="0"/>
                  <a:t>Results IV: how does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𝑄</m:t>
                        </m:r>
                      </m:e>
                      <m:sub>
                        <m:r>
                          <a:rPr lang="en-GB" b="0" i="1" dirty="0" smtClean="0">
                            <a:latin typeface="Cambria Math" panose="02040503050406030204" pitchFamily="18" charset="0"/>
                          </a:rPr>
                          <m:t>∗</m:t>
                        </m:r>
                      </m:sub>
                    </m:sSub>
                  </m:oMath>
                </a14:m>
                <a:r>
                  <a:rPr lang="en-GB" dirty="0"/>
                  <a:t> relate to stellar properties </a:t>
                </a:r>
              </a:p>
            </p:txBody>
          </p:sp>
        </mc:Choice>
        <mc:Fallback xmlns="">
          <p:sp>
            <p:nvSpPr>
              <p:cNvPr id="2" name="Title 1">
                <a:extLst>
                  <a:ext uri="{FF2B5EF4-FFF2-40B4-BE49-F238E27FC236}">
                    <a16:creationId xmlns:a16="http://schemas.microsoft.com/office/drawing/2014/main" id="{B3547F9D-7968-7D44-B76B-12BC2B6CADDE}"/>
                  </a:ext>
                </a:extLst>
              </p:cNvPr>
              <p:cNvSpPr>
                <a:spLocks noGrp="1" noRot="1" noChangeAspect="1" noMove="1" noResize="1" noEditPoints="1" noAdjustHandles="1" noChangeArrowheads="1" noChangeShapeType="1" noTextEdit="1"/>
              </p:cNvSpPr>
              <p:nvPr>
                <p:ph type="title"/>
              </p:nvPr>
            </p:nvSpPr>
            <p:spPr>
              <a:blipFill>
                <a:blip r:embed="rId3"/>
                <a:stretch>
                  <a:fillRect b="-588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3D3D8F3-3C3D-FED0-E9E4-0B932B8F6869}"/>
              </a:ext>
            </a:extLst>
          </p:cNvPr>
          <p:cNvSpPr>
            <a:spLocks noGrp="1"/>
          </p:cNvSpPr>
          <p:nvPr>
            <p:ph type="sldNum" sz="quarter" idx="12"/>
          </p:nvPr>
        </p:nvSpPr>
        <p:spPr/>
        <p:txBody>
          <a:bodyPr/>
          <a:lstStyle/>
          <a:p>
            <a:fld id="{C8315AF6-B4B7-9044-ABAB-B18384B3885D}" type="slidenum">
              <a:rPr lang="en-GB" smtClean="0"/>
              <a:t>13</a:t>
            </a:fld>
            <a:endParaRPr lang="en-GB"/>
          </a:p>
        </p:txBody>
      </p:sp>
      <p:pic>
        <p:nvPicPr>
          <p:cNvPr id="16" name="Picture 15" descr="A graph with dots and numbers&#10;&#10;Description automatically generated">
            <a:extLst>
              <a:ext uri="{FF2B5EF4-FFF2-40B4-BE49-F238E27FC236}">
                <a16:creationId xmlns:a16="http://schemas.microsoft.com/office/drawing/2014/main" id="{98C0CC3F-811C-9E06-0101-3F002027B284}"/>
              </a:ext>
            </a:extLst>
          </p:cNvPr>
          <p:cNvPicPr>
            <a:picLocks noChangeAspect="1"/>
          </p:cNvPicPr>
          <p:nvPr/>
        </p:nvPicPr>
        <p:blipFill>
          <a:blip r:embed="rId4"/>
          <a:stretch>
            <a:fillRect/>
          </a:stretch>
        </p:blipFill>
        <p:spPr>
          <a:xfrm>
            <a:off x="322299" y="1702088"/>
            <a:ext cx="6158175" cy="4412842"/>
          </a:xfrm>
          <a:prstGeom prst="rect">
            <a:avLst/>
          </a:prstGeom>
        </p:spPr>
      </p:pic>
      <p:pic>
        <p:nvPicPr>
          <p:cNvPr id="18" name="Picture 17" descr="A graph with many dots&#10;&#10;Description automatically generated">
            <a:extLst>
              <a:ext uri="{FF2B5EF4-FFF2-40B4-BE49-F238E27FC236}">
                <a16:creationId xmlns:a16="http://schemas.microsoft.com/office/drawing/2014/main" id="{44017CBC-8AF3-F7FC-5104-5C1F463FED05}"/>
              </a:ext>
            </a:extLst>
          </p:cNvPr>
          <p:cNvPicPr>
            <a:picLocks noChangeAspect="1"/>
          </p:cNvPicPr>
          <p:nvPr/>
        </p:nvPicPr>
        <p:blipFill rotWithShape="1">
          <a:blip r:embed="rId5"/>
          <a:srcRect l="20078" r="1190"/>
          <a:stretch/>
        </p:blipFill>
        <p:spPr>
          <a:xfrm>
            <a:off x="6624915" y="1734002"/>
            <a:ext cx="4859199" cy="4386208"/>
          </a:xfrm>
          <a:prstGeom prst="rect">
            <a:avLst/>
          </a:prstGeom>
        </p:spPr>
      </p:pic>
    </p:spTree>
    <p:extLst>
      <p:ext uri="{BB962C8B-B14F-4D97-AF65-F5344CB8AC3E}">
        <p14:creationId xmlns:p14="http://schemas.microsoft.com/office/powerpoint/2010/main" val="366905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99EA-6004-DA39-FFAD-D6947FE1BCD5}"/>
              </a:ext>
            </a:extLst>
          </p:cNvPr>
          <p:cNvSpPr>
            <a:spLocks noGrp="1"/>
          </p:cNvSpPr>
          <p:nvPr>
            <p:ph type="title"/>
          </p:nvPr>
        </p:nvSpPr>
        <p:spPr/>
        <p:txBody>
          <a:bodyPr/>
          <a:lstStyle/>
          <a:p>
            <a:r>
              <a:rPr lang="en-GB" dirty="0"/>
              <a:t>But is it tidal decay? + other future work…</a:t>
            </a:r>
          </a:p>
        </p:txBody>
      </p:sp>
      <p:sp>
        <p:nvSpPr>
          <p:cNvPr id="3" name="Content Placeholder 2">
            <a:extLst>
              <a:ext uri="{FF2B5EF4-FFF2-40B4-BE49-F238E27FC236}">
                <a16:creationId xmlns:a16="http://schemas.microsoft.com/office/drawing/2014/main" id="{0E7C6B1C-4332-0896-5A99-AED9A7D134D5}"/>
              </a:ext>
            </a:extLst>
          </p:cNvPr>
          <p:cNvSpPr>
            <a:spLocks noGrp="1"/>
          </p:cNvSpPr>
          <p:nvPr>
            <p:ph idx="1"/>
          </p:nvPr>
        </p:nvSpPr>
        <p:spPr/>
        <p:txBody>
          <a:bodyPr>
            <a:normAutofit fontScale="92500" lnSpcReduction="10000"/>
          </a:bodyPr>
          <a:lstStyle/>
          <a:p>
            <a:r>
              <a:rPr lang="en-GB" dirty="0"/>
              <a:t>Are these relationships real? Are our assumptions okay?</a:t>
            </a:r>
          </a:p>
          <a:p>
            <a:pPr lvl="1"/>
            <a:r>
              <a:rPr lang="en-GB" dirty="0"/>
              <a:t>Perhaps sometimes the data is simply too noisy and we are picking up false decay rates</a:t>
            </a:r>
          </a:p>
          <a:p>
            <a:pPr lvl="2"/>
            <a:r>
              <a:rPr lang="en-GB" dirty="0"/>
              <a:t>Need to improve outlier detection and how the model can learn about larger than reported errors</a:t>
            </a:r>
          </a:p>
          <a:p>
            <a:pPr lvl="2"/>
            <a:r>
              <a:rPr lang="en-GB" dirty="0"/>
              <a:t>Limit analysis only to systems where normality tests conclude a constant period model has statistically significant variation or to systems for which a decay fit is preferred to a constant period fit according to Bayes factors</a:t>
            </a:r>
          </a:p>
          <a:p>
            <a:pPr lvl="1"/>
            <a:r>
              <a:rPr lang="en-GB" dirty="0"/>
              <a:t>Other physical phenomena might be at play</a:t>
            </a:r>
          </a:p>
          <a:p>
            <a:pPr lvl="2"/>
            <a:r>
              <a:rPr lang="en-GB" dirty="0"/>
              <a:t>e.g. we might be missing phenomena that would cause sinusoidal TTVs like various forms of precession</a:t>
            </a:r>
          </a:p>
          <a:p>
            <a:r>
              <a:rPr lang="en-GB" dirty="0"/>
              <a:t>If/once we gain confidence in the results, let’s compare the distribution of tidal dissipation factors with that predicted by theory</a:t>
            </a:r>
          </a:p>
          <a:p>
            <a:r>
              <a:rPr lang="en-GB" dirty="0"/>
              <a:t>Inform new observational proposals</a:t>
            </a:r>
          </a:p>
          <a:p>
            <a:pPr lvl="1"/>
            <a:r>
              <a:rPr lang="en-GB" dirty="0"/>
              <a:t>We can use these techniques to better understand how new transit measurements will affect constraints on decay rates and tidal dissipation factors</a:t>
            </a:r>
          </a:p>
        </p:txBody>
      </p:sp>
      <p:sp>
        <p:nvSpPr>
          <p:cNvPr id="4" name="Slide Number Placeholder 3">
            <a:extLst>
              <a:ext uri="{FF2B5EF4-FFF2-40B4-BE49-F238E27FC236}">
                <a16:creationId xmlns:a16="http://schemas.microsoft.com/office/drawing/2014/main" id="{DB314191-D52F-294B-6C0C-7613133F1386}"/>
              </a:ext>
            </a:extLst>
          </p:cNvPr>
          <p:cNvSpPr>
            <a:spLocks noGrp="1"/>
          </p:cNvSpPr>
          <p:nvPr>
            <p:ph type="sldNum" sz="quarter" idx="12"/>
          </p:nvPr>
        </p:nvSpPr>
        <p:spPr/>
        <p:txBody>
          <a:bodyPr/>
          <a:lstStyle/>
          <a:p>
            <a:fld id="{C8315AF6-B4B7-9044-ABAB-B18384B3885D}" type="slidenum">
              <a:rPr lang="en-GB" smtClean="0"/>
              <a:t>14</a:t>
            </a:fld>
            <a:endParaRPr lang="en-GB"/>
          </a:p>
        </p:txBody>
      </p:sp>
    </p:spTree>
    <p:extLst>
      <p:ext uri="{BB962C8B-B14F-4D97-AF65-F5344CB8AC3E}">
        <p14:creationId xmlns:p14="http://schemas.microsoft.com/office/powerpoint/2010/main" val="362280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normalized flux&#10;&#10;Description automatically generated">
            <a:extLst>
              <a:ext uri="{FF2B5EF4-FFF2-40B4-BE49-F238E27FC236}">
                <a16:creationId xmlns:a16="http://schemas.microsoft.com/office/drawing/2014/main" id="{38B46BCB-FFF8-CA6C-329C-925E1869AB69}"/>
              </a:ext>
            </a:extLst>
          </p:cNvPr>
          <p:cNvPicPr>
            <a:picLocks noChangeAspect="1"/>
          </p:cNvPicPr>
          <p:nvPr/>
        </p:nvPicPr>
        <p:blipFill>
          <a:blip r:embed="rId3"/>
          <a:stretch>
            <a:fillRect/>
          </a:stretch>
        </p:blipFill>
        <p:spPr>
          <a:xfrm>
            <a:off x="6814298" y="1608978"/>
            <a:ext cx="4853866" cy="4846186"/>
          </a:xfrm>
          <a:prstGeom prst="rect">
            <a:avLst/>
          </a:prstGeom>
        </p:spPr>
      </p:pic>
      <p:sp>
        <p:nvSpPr>
          <p:cNvPr id="2" name="Title 1">
            <a:extLst>
              <a:ext uri="{FF2B5EF4-FFF2-40B4-BE49-F238E27FC236}">
                <a16:creationId xmlns:a16="http://schemas.microsoft.com/office/drawing/2014/main" id="{318F3F24-0455-0D5C-FA05-31DA416FFDA8}"/>
              </a:ext>
            </a:extLst>
          </p:cNvPr>
          <p:cNvSpPr>
            <a:spLocks noGrp="1"/>
          </p:cNvSpPr>
          <p:nvPr>
            <p:ph type="title"/>
          </p:nvPr>
        </p:nvSpPr>
        <p:spPr/>
        <p:txBody>
          <a:bodyPr/>
          <a:lstStyle/>
          <a:p>
            <a:r>
              <a:rPr lang="en-GB" dirty="0"/>
              <a:t>What are transit timing variations?</a:t>
            </a:r>
          </a:p>
        </p:txBody>
      </p:sp>
      <p:sp>
        <p:nvSpPr>
          <p:cNvPr id="4" name="Slide Number Placeholder 3">
            <a:extLst>
              <a:ext uri="{FF2B5EF4-FFF2-40B4-BE49-F238E27FC236}">
                <a16:creationId xmlns:a16="http://schemas.microsoft.com/office/drawing/2014/main" id="{34C3473F-72C3-AC18-F17E-BD323ECEE676}"/>
              </a:ext>
            </a:extLst>
          </p:cNvPr>
          <p:cNvSpPr>
            <a:spLocks noGrp="1"/>
          </p:cNvSpPr>
          <p:nvPr>
            <p:ph type="sldNum" sz="quarter" idx="12"/>
          </p:nvPr>
        </p:nvSpPr>
        <p:spPr/>
        <p:txBody>
          <a:bodyPr/>
          <a:lstStyle/>
          <a:p>
            <a:fld id="{C8315AF6-B4B7-9044-ABAB-B18384B3885D}" type="slidenum">
              <a:rPr lang="en-GB" smtClean="0"/>
              <a:t>2</a:t>
            </a:fld>
            <a:endParaRPr lang="en-GB" dirty="0"/>
          </a:p>
        </p:txBody>
      </p:sp>
      <p:sp>
        <p:nvSpPr>
          <p:cNvPr id="21" name="TextBox 20">
            <a:extLst>
              <a:ext uri="{FF2B5EF4-FFF2-40B4-BE49-F238E27FC236}">
                <a16:creationId xmlns:a16="http://schemas.microsoft.com/office/drawing/2014/main" id="{EBD7F575-AD2A-FD89-A04C-12056DFA9DE9}"/>
              </a:ext>
            </a:extLst>
          </p:cNvPr>
          <p:cNvSpPr txBox="1"/>
          <p:nvPr/>
        </p:nvSpPr>
        <p:spPr>
          <a:xfrm>
            <a:off x="670405" y="1694460"/>
            <a:ext cx="5810405" cy="4708981"/>
          </a:xfrm>
          <a:prstGeom prst="rect">
            <a:avLst/>
          </a:prstGeom>
          <a:noFill/>
        </p:spPr>
        <p:txBody>
          <a:bodyPr wrap="square" rtlCol="0">
            <a:spAutoFit/>
          </a:bodyPr>
          <a:lstStyle/>
          <a:p>
            <a:r>
              <a:rPr lang="en-GB" sz="2000" dirty="0"/>
              <a:t>Transit timing variations (TTVs) = deviations in transit mid-time from a constant period orbit</a:t>
            </a:r>
          </a:p>
          <a:p>
            <a:endParaRPr lang="en-GB" sz="2000" dirty="0"/>
          </a:p>
          <a:p>
            <a:r>
              <a:rPr lang="en-GB" sz="2000" dirty="0"/>
              <a:t>What causes TTVs?</a:t>
            </a:r>
          </a:p>
          <a:p>
            <a:endParaRPr lang="en-GB" sz="2000" dirty="0"/>
          </a:p>
          <a:p>
            <a:pPr marL="285750" indent="-285750">
              <a:buFont typeface="Arial" panose="020B0604020202020204" pitchFamily="34" charset="0"/>
              <a:buChar char="•"/>
            </a:pPr>
            <a:r>
              <a:rPr lang="en-GB" sz="2000" b="1" dirty="0"/>
              <a:t>Apparent</a:t>
            </a:r>
            <a:r>
              <a:rPr lang="en-GB" sz="2000" dirty="0"/>
              <a:t> effects:</a:t>
            </a:r>
          </a:p>
          <a:p>
            <a:pPr marL="742950" lvl="1" indent="-285750">
              <a:buFont typeface="Arial" panose="020B0604020202020204" pitchFamily="34" charset="0"/>
              <a:buChar char="•"/>
            </a:pPr>
            <a:r>
              <a:rPr lang="en-GB" sz="2000" dirty="0"/>
              <a:t>Change in projection due to parallax or proper motion</a:t>
            </a:r>
          </a:p>
          <a:p>
            <a:pPr marL="742950" lvl="1" indent="-285750">
              <a:buFont typeface="Arial" panose="020B0604020202020204" pitchFamily="34" charset="0"/>
              <a:buChar char="•"/>
            </a:pPr>
            <a:r>
              <a:rPr lang="en-GB" sz="2000" dirty="0"/>
              <a:t>Line of sight acceleration</a:t>
            </a:r>
          </a:p>
          <a:p>
            <a:pPr marL="285750" indent="-285750">
              <a:buFont typeface="Arial" panose="020B0604020202020204" pitchFamily="34" charset="0"/>
              <a:buChar char="•"/>
            </a:pPr>
            <a:r>
              <a:rPr lang="en-GB" sz="2000" b="1" dirty="0"/>
              <a:t>Actual</a:t>
            </a:r>
            <a:r>
              <a:rPr lang="en-GB" sz="2000" dirty="0"/>
              <a:t> effects: a non-Keplerian potential (non 1/r)</a:t>
            </a:r>
          </a:p>
          <a:p>
            <a:pPr marL="742950" lvl="1" indent="-285750">
              <a:buFont typeface="Arial" panose="020B0604020202020204" pitchFamily="34" charset="0"/>
              <a:buChar char="•"/>
            </a:pPr>
            <a:r>
              <a:rPr lang="en-GB" sz="2000" dirty="0"/>
              <a:t>Rotational oblateness of star or planet</a:t>
            </a:r>
          </a:p>
          <a:p>
            <a:pPr marL="742950" lvl="1" indent="-285750">
              <a:buFont typeface="Arial" panose="020B0604020202020204" pitchFamily="34" charset="0"/>
              <a:buChar char="•"/>
            </a:pPr>
            <a:r>
              <a:rPr lang="en-GB" sz="2000" dirty="0"/>
              <a:t>Perturbing companion planets or moons</a:t>
            </a:r>
          </a:p>
          <a:p>
            <a:pPr marL="742950" lvl="1" indent="-285750">
              <a:buFont typeface="Arial" panose="020B0604020202020204" pitchFamily="34" charset="0"/>
              <a:buChar char="•"/>
            </a:pPr>
            <a:r>
              <a:rPr lang="en-GB" sz="2000" dirty="0"/>
              <a:t>General relativistic effects</a:t>
            </a:r>
          </a:p>
          <a:p>
            <a:pPr marL="742950" lvl="1" indent="-285750">
              <a:buFont typeface="Arial" panose="020B0604020202020204" pitchFamily="34" charset="0"/>
              <a:buChar char="•"/>
            </a:pPr>
            <a:r>
              <a:rPr lang="en-GB" sz="2000" b="1" dirty="0"/>
              <a:t>Tidal decay</a:t>
            </a:r>
          </a:p>
          <a:p>
            <a:pPr marL="742950" lvl="1" indent="-285750">
              <a:buFont typeface="Arial" panose="020B0604020202020204" pitchFamily="34" charset="0"/>
              <a:buChar char="•"/>
            </a:pPr>
            <a:endParaRPr lang="en-GB" sz="2000" dirty="0"/>
          </a:p>
        </p:txBody>
      </p:sp>
      <p:sp>
        <p:nvSpPr>
          <p:cNvPr id="3" name="TextBox 2">
            <a:extLst>
              <a:ext uri="{FF2B5EF4-FFF2-40B4-BE49-F238E27FC236}">
                <a16:creationId xmlns:a16="http://schemas.microsoft.com/office/drawing/2014/main" id="{57F64B97-9BF6-0E53-FD90-B40A47444EE1}"/>
              </a:ext>
            </a:extLst>
          </p:cNvPr>
          <p:cNvSpPr txBox="1"/>
          <p:nvPr/>
        </p:nvSpPr>
        <p:spPr>
          <a:xfrm>
            <a:off x="7029449" y="1389503"/>
            <a:ext cx="4423565" cy="307777"/>
          </a:xfrm>
          <a:prstGeom prst="rect">
            <a:avLst/>
          </a:prstGeom>
          <a:noFill/>
        </p:spPr>
        <p:txBody>
          <a:bodyPr wrap="square" rtlCol="0">
            <a:spAutoFit/>
          </a:bodyPr>
          <a:lstStyle/>
          <a:p>
            <a:pPr algn="r"/>
            <a:r>
              <a:rPr lang="en-GB" sz="1400" dirty="0"/>
              <a:t>Overlayed light curves of KOI-872b [Nesvorny et al, 2012]</a:t>
            </a:r>
          </a:p>
        </p:txBody>
      </p:sp>
    </p:spTree>
    <p:extLst>
      <p:ext uri="{BB962C8B-B14F-4D97-AF65-F5344CB8AC3E}">
        <p14:creationId xmlns:p14="http://schemas.microsoft.com/office/powerpoint/2010/main" val="263760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3F24-0455-0D5C-FA05-31DA416FFDA8}"/>
              </a:ext>
            </a:extLst>
          </p:cNvPr>
          <p:cNvSpPr>
            <a:spLocks noGrp="1"/>
          </p:cNvSpPr>
          <p:nvPr>
            <p:ph type="title"/>
          </p:nvPr>
        </p:nvSpPr>
        <p:spPr/>
        <p:txBody>
          <a:bodyPr/>
          <a:lstStyle/>
          <a:p>
            <a:r>
              <a:rPr lang="en-GB" dirty="0"/>
              <a:t>What is tidal decay?</a:t>
            </a:r>
          </a:p>
        </p:txBody>
      </p:sp>
      <p:sp>
        <p:nvSpPr>
          <p:cNvPr id="4" name="Slide Number Placeholder 3">
            <a:extLst>
              <a:ext uri="{FF2B5EF4-FFF2-40B4-BE49-F238E27FC236}">
                <a16:creationId xmlns:a16="http://schemas.microsoft.com/office/drawing/2014/main" id="{34C3473F-72C3-AC18-F17E-BD323ECEE676}"/>
              </a:ext>
            </a:extLst>
          </p:cNvPr>
          <p:cNvSpPr>
            <a:spLocks noGrp="1"/>
          </p:cNvSpPr>
          <p:nvPr>
            <p:ph type="sldNum" sz="quarter" idx="12"/>
          </p:nvPr>
        </p:nvSpPr>
        <p:spPr/>
        <p:txBody>
          <a:bodyPr/>
          <a:lstStyle/>
          <a:p>
            <a:fld id="{C8315AF6-B4B7-9044-ABAB-B18384B3885D}" type="slidenum">
              <a:rPr lang="en-GB" smtClean="0"/>
              <a:t>3</a:t>
            </a:fld>
            <a:endParaRPr lang="en-GB"/>
          </a:p>
        </p:txBody>
      </p:sp>
      <p:pic>
        <p:nvPicPr>
          <p:cNvPr id="8" name="Picture 7" descr="A screenshot of a computer screen&#10;&#10;Description automatically generated">
            <a:extLst>
              <a:ext uri="{FF2B5EF4-FFF2-40B4-BE49-F238E27FC236}">
                <a16:creationId xmlns:a16="http://schemas.microsoft.com/office/drawing/2014/main" id="{ED2C1502-3000-B76A-C6B6-A7ED12C29044}"/>
              </a:ext>
            </a:extLst>
          </p:cNvPr>
          <p:cNvPicPr>
            <a:picLocks noChangeAspect="1"/>
          </p:cNvPicPr>
          <p:nvPr/>
        </p:nvPicPr>
        <p:blipFill rotWithShape="1">
          <a:blip r:embed="rId3"/>
          <a:srcRect t="85908" r="9322"/>
          <a:stretch/>
        </p:blipFill>
        <p:spPr>
          <a:xfrm>
            <a:off x="6811484" y="4963292"/>
            <a:ext cx="4892927" cy="591318"/>
          </a:xfrm>
          <a:prstGeom prst="rect">
            <a:avLst/>
          </a:prstGeom>
        </p:spPr>
      </p:pic>
      <p:pic>
        <p:nvPicPr>
          <p:cNvPr id="17" name="Content Placeholder 16" descr="A map of the solar system&#10;&#10;Description automatically generated">
            <a:extLst>
              <a:ext uri="{FF2B5EF4-FFF2-40B4-BE49-F238E27FC236}">
                <a16:creationId xmlns:a16="http://schemas.microsoft.com/office/drawing/2014/main" id="{E497E324-651F-869D-9192-CBB675E694B3}"/>
              </a:ext>
            </a:extLst>
          </p:cNvPr>
          <p:cNvPicPr>
            <a:picLocks noGrp="1" noChangeAspect="1"/>
          </p:cNvPicPr>
          <p:nvPr>
            <p:ph idx="1"/>
          </p:nvPr>
        </p:nvPicPr>
        <p:blipFill>
          <a:blip r:embed="rId4"/>
          <a:stretch>
            <a:fillRect/>
          </a:stretch>
        </p:blipFill>
        <p:spPr>
          <a:xfrm>
            <a:off x="6811484" y="1694460"/>
            <a:ext cx="4892927" cy="3268832"/>
          </a:xfrm>
        </p:spPr>
      </p:pic>
      <p:sp>
        <p:nvSpPr>
          <p:cNvPr id="3" name="TextBox 2">
            <a:extLst>
              <a:ext uri="{FF2B5EF4-FFF2-40B4-BE49-F238E27FC236}">
                <a16:creationId xmlns:a16="http://schemas.microsoft.com/office/drawing/2014/main" id="{57F64B97-9BF6-0E53-FD90-B40A47444EE1}"/>
              </a:ext>
            </a:extLst>
          </p:cNvPr>
          <p:cNvSpPr txBox="1"/>
          <p:nvPr/>
        </p:nvSpPr>
        <p:spPr>
          <a:xfrm>
            <a:off x="10991635" y="5715909"/>
            <a:ext cx="712776" cy="307777"/>
          </a:xfrm>
          <a:prstGeom prst="rect">
            <a:avLst/>
          </a:prstGeom>
          <a:noFill/>
        </p:spPr>
        <p:txBody>
          <a:bodyPr wrap="square" rtlCol="0">
            <a:spAutoFit/>
          </a:bodyPr>
          <a:lstStyle/>
          <a:p>
            <a:r>
              <a:rPr lang="en-GB" sz="1400" dirty="0"/>
              <a:t>[Nasa]</a:t>
            </a:r>
          </a:p>
        </p:txBody>
      </p:sp>
      <p:sp>
        <p:nvSpPr>
          <p:cNvPr id="5" name="TextBox 4">
            <a:extLst>
              <a:ext uri="{FF2B5EF4-FFF2-40B4-BE49-F238E27FC236}">
                <a16:creationId xmlns:a16="http://schemas.microsoft.com/office/drawing/2014/main" id="{710CC372-470D-8FED-C41A-25413290FBC5}"/>
              </a:ext>
            </a:extLst>
          </p:cNvPr>
          <p:cNvSpPr txBox="1"/>
          <p:nvPr/>
        </p:nvSpPr>
        <p:spPr>
          <a:xfrm>
            <a:off x="670405" y="1694460"/>
            <a:ext cx="5810405" cy="2862322"/>
          </a:xfrm>
          <a:prstGeom prst="rect">
            <a:avLst/>
          </a:prstGeom>
          <a:noFill/>
        </p:spPr>
        <p:txBody>
          <a:bodyPr wrap="square" rtlCol="0">
            <a:spAutoFit/>
          </a:bodyPr>
          <a:lstStyle/>
          <a:p>
            <a:pPr marL="457200" indent="-457200">
              <a:buFont typeface="+mj-lt"/>
              <a:buAutoNum type="arabicPeriod"/>
            </a:pPr>
            <a:r>
              <a:rPr lang="en-GB" sz="2000" dirty="0"/>
              <a:t>A planet exerts a gravitational force on its host star (and vice-versa).</a:t>
            </a:r>
          </a:p>
          <a:p>
            <a:pPr marL="457200" indent="-457200">
              <a:buFont typeface="+mj-lt"/>
              <a:buAutoNum type="arabicPeriod"/>
            </a:pPr>
            <a:r>
              <a:rPr lang="en-GB" sz="2000" dirty="0"/>
              <a:t> If the planet is orbiting faster than the star is spinning (prograde motion), the resulting frictional forces due to the tides cause the star’s rotation to speed up.</a:t>
            </a:r>
          </a:p>
          <a:p>
            <a:pPr marL="457200" indent="-457200">
              <a:buFont typeface="+mj-lt"/>
              <a:buAutoNum type="arabicPeriod"/>
            </a:pPr>
            <a:r>
              <a:rPr lang="en-GB" sz="2000" dirty="0"/>
              <a:t>By conservation of angular momentum, the planet’s angular velocity must decrease.</a:t>
            </a:r>
          </a:p>
          <a:p>
            <a:endParaRPr lang="en-GB" sz="2000" dirty="0"/>
          </a:p>
        </p:txBody>
      </p:sp>
      <p:pic>
        <p:nvPicPr>
          <p:cNvPr id="6" name="Picture 5" descr="A picture containing diagram&#10;&#10;Description automatically generated">
            <a:extLst>
              <a:ext uri="{FF2B5EF4-FFF2-40B4-BE49-F238E27FC236}">
                <a16:creationId xmlns:a16="http://schemas.microsoft.com/office/drawing/2014/main" id="{A80FD96A-82DA-197A-3140-0CC16DB77DF4}"/>
              </a:ext>
            </a:extLst>
          </p:cNvPr>
          <p:cNvPicPr>
            <a:picLocks noChangeAspect="1"/>
          </p:cNvPicPr>
          <p:nvPr/>
        </p:nvPicPr>
        <p:blipFill>
          <a:blip r:embed="rId5"/>
          <a:stretch>
            <a:fillRect/>
          </a:stretch>
        </p:blipFill>
        <p:spPr>
          <a:xfrm>
            <a:off x="1659099" y="5364784"/>
            <a:ext cx="3539563" cy="647548"/>
          </a:xfrm>
          <a:prstGeom prst="rect">
            <a:avLst/>
          </a:prstGeom>
        </p:spPr>
      </p:pic>
      <p:pic>
        <p:nvPicPr>
          <p:cNvPr id="7" name="Picture 6" descr="Text&#10;&#10;Description automatically generated">
            <a:extLst>
              <a:ext uri="{FF2B5EF4-FFF2-40B4-BE49-F238E27FC236}">
                <a16:creationId xmlns:a16="http://schemas.microsoft.com/office/drawing/2014/main" id="{50337E10-D1DC-88AD-6951-2396A4615413}"/>
              </a:ext>
            </a:extLst>
          </p:cNvPr>
          <p:cNvPicPr>
            <a:picLocks noChangeAspect="1"/>
          </p:cNvPicPr>
          <p:nvPr/>
        </p:nvPicPr>
        <p:blipFill>
          <a:blip r:embed="rId6"/>
          <a:stretch>
            <a:fillRect/>
          </a:stretch>
        </p:blipFill>
        <p:spPr>
          <a:xfrm>
            <a:off x="1541404" y="4308624"/>
            <a:ext cx="3539563" cy="1188819"/>
          </a:xfrm>
          <a:prstGeom prst="rect">
            <a:avLst/>
          </a:prstGeom>
        </p:spPr>
      </p:pic>
      <p:sp>
        <p:nvSpPr>
          <p:cNvPr id="9" name="TextBox 8">
            <a:extLst>
              <a:ext uri="{FF2B5EF4-FFF2-40B4-BE49-F238E27FC236}">
                <a16:creationId xmlns:a16="http://schemas.microsoft.com/office/drawing/2014/main" id="{F3979D67-3FEB-3BDA-E44E-934D5EBB2DC7}"/>
              </a:ext>
            </a:extLst>
          </p:cNvPr>
          <p:cNvSpPr txBox="1"/>
          <p:nvPr/>
        </p:nvSpPr>
        <p:spPr>
          <a:xfrm>
            <a:off x="3916514" y="6167252"/>
            <a:ext cx="2564296" cy="307777"/>
          </a:xfrm>
          <a:prstGeom prst="rect">
            <a:avLst/>
          </a:prstGeom>
          <a:noFill/>
        </p:spPr>
        <p:txBody>
          <a:bodyPr wrap="square" rtlCol="0">
            <a:spAutoFit/>
          </a:bodyPr>
          <a:lstStyle/>
          <a:p>
            <a:r>
              <a:rPr lang="en-GB" sz="1400" dirty="0">
                <a:latin typeface="Corbel" panose="020B0503020204020204" pitchFamily="34" charset="0"/>
              </a:rPr>
              <a:t>[Goldreich 1963, Jackson 2009]</a:t>
            </a:r>
          </a:p>
        </p:txBody>
      </p:sp>
    </p:spTree>
    <p:extLst>
      <p:ext uri="{BB962C8B-B14F-4D97-AF65-F5344CB8AC3E}">
        <p14:creationId xmlns:p14="http://schemas.microsoft.com/office/powerpoint/2010/main" val="157538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3F24-0455-0D5C-FA05-31DA416FFDA8}"/>
              </a:ext>
            </a:extLst>
          </p:cNvPr>
          <p:cNvSpPr>
            <a:spLocks noGrp="1"/>
          </p:cNvSpPr>
          <p:nvPr>
            <p:ph type="title"/>
          </p:nvPr>
        </p:nvSpPr>
        <p:spPr/>
        <p:txBody>
          <a:bodyPr/>
          <a:lstStyle/>
          <a:p>
            <a:r>
              <a:rPr lang="en-GB" dirty="0"/>
              <a:t>Why is tidal decay interesting?</a:t>
            </a:r>
          </a:p>
        </p:txBody>
      </p:sp>
      <p:sp>
        <p:nvSpPr>
          <p:cNvPr id="4" name="Slide Number Placeholder 3">
            <a:extLst>
              <a:ext uri="{FF2B5EF4-FFF2-40B4-BE49-F238E27FC236}">
                <a16:creationId xmlns:a16="http://schemas.microsoft.com/office/drawing/2014/main" id="{34C3473F-72C3-AC18-F17E-BD323ECEE676}"/>
              </a:ext>
            </a:extLst>
          </p:cNvPr>
          <p:cNvSpPr>
            <a:spLocks noGrp="1"/>
          </p:cNvSpPr>
          <p:nvPr>
            <p:ph type="sldNum" sz="quarter" idx="12"/>
          </p:nvPr>
        </p:nvSpPr>
        <p:spPr/>
        <p:txBody>
          <a:bodyPr/>
          <a:lstStyle/>
          <a:p>
            <a:fld id="{C8315AF6-B4B7-9044-ABAB-B18384B3885D}" type="slidenum">
              <a:rPr lang="en-GB" smtClean="0"/>
              <a:t>4</a:t>
            </a:fld>
            <a:endParaRPr lang="en-GB"/>
          </a:p>
        </p:txBody>
      </p:sp>
      <p:sp>
        <p:nvSpPr>
          <p:cNvPr id="21" name="TextBox 20">
            <a:extLst>
              <a:ext uri="{FF2B5EF4-FFF2-40B4-BE49-F238E27FC236}">
                <a16:creationId xmlns:a16="http://schemas.microsoft.com/office/drawing/2014/main" id="{EBD7F575-AD2A-FD89-A04C-12056DFA9DE9}"/>
              </a:ext>
            </a:extLst>
          </p:cNvPr>
          <p:cNvSpPr txBox="1"/>
          <p:nvPr/>
        </p:nvSpPr>
        <p:spPr>
          <a:xfrm>
            <a:off x="6096000" y="5066803"/>
            <a:ext cx="5631180" cy="923330"/>
          </a:xfrm>
          <a:prstGeom prst="rect">
            <a:avLst/>
          </a:prstGeom>
          <a:noFill/>
        </p:spPr>
        <p:txBody>
          <a:bodyPr wrap="square" rtlCol="0">
            <a:spAutoFit/>
          </a:bodyPr>
          <a:lstStyle/>
          <a:p>
            <a:r>
              <a:rPr lang="en-GB" dirty="0"/>
              <a:t>Tidal decay is a consequence of </a:t>
            </a:r>
            <a:r>
              <a:rPr lang="en-GB" b="1" dirty="0"/>
              <a:t>stellar and planetary composition and structure</a:t>
            </a:r>
            <a:r>
              <a:rPr lang="en-GB" dirty="0"/>
              <a:t>. Decay rates could tell you something about what the star and planet are made of!</a:t>
            </a:r>
          </a:p>
        </p:txBody>
      </p:sp>
      <p:grpSp>
        <p:nvGrpSpPr>
          <p:cNvPr id="14" name="Group 13">
            <a:extLst>
              <a:ext uri="{FF2B5EF4-FFF2-40B4-BE49-F238E27FC236}">
                <a16:creationId xmlns:a16="http://schemas.microsoft.com/office/drawing/2014/main" id="{329E2F25-A5AC-87FA-E913-B52E446A7523}"/>
              </a:ext>
            </a:extLst>
          </p:cNvPr>
          <p:cNvGrpSpPr/>
          <p:nvPr/>
        </p:nvGrpSpPr>
        <p:grpSpPr>
          <a:xfrm>
            <a:off x="879480" y="2377118"/>
            <a:ext cx="4316212" cy="2103764"/>
            <a:chOff x="6571620" y="2429060"/>
            <a:chExt cx="4316212" cy="2103764"/>
          </a:xfrm>
        </p:grpSpPr>
        <p:pic>
          <p:nvPicPr>
            <p:cNvPr id="7" name="Picture 6" descr="A picture containing diagram&#10;&#10;Description automatically generated">
              <a:extLst>
                <a:ext uri="{FF2B5EF4-FFF2-40B4-BE49-F238E27FC236}">
                  <a16:creationId xmlns:a16="http://schemas.microsoft.com/office/drawing/2014/main" id="{ECE55E57-A487-238E-82A0-9612846C3664}"/>
                </a:ext>
              </a:extLst>
            </p:cNvPr>
            <p:cNvPicPr>
              <a:picLocks noChangeAspect="1"/>
            </p:cNvPicPr>
            <p:nvPr/>
          </p:nvPicPr>
          <p:blipFill>
            <a:blip r:embed="rId3"/>
            <a:stretch>
              <a:fillRect/>
            </a:stretch>
          </p:blipFill>
          <p:spPr>
            <a:xfrm>
              <a:off x="6748525" y="3771088"/>
              <a:ext cx="4139307" cy="757269"/>
            </a:xfrm>
            <a:prstGeom prst="rect">
              <a:avLst/>
            </a:prstGeom>
          </p:spPr>
        </p:pic>
        <p:pic>
          <p:nvPicPr>
            <p:cNvPr id="9" name="Picture 8" descr="Text&#10;&#10;Description automatically generated">
              <a:extLst>
                <a:ext uri="{FF2B5EF4-FFF2-40B4-BE49-F238E27FC236}">
                  <a16:creationId xmlns:a16="http://schemas.microsoft.com/office/drawing/2014/main" id="{86B235AA-2F1C-F8E4-C611-FA70FD302B94}"/>
                </a:ext>
              </a:extLst>
            </p:cNvPr>
            <p:cNvPicPr>
              <a:picLocks noChangeAspect="1"/>
            </p:cNvPicPr>
            <p:nvPr/>
          </p:nvPicPr>
          <p:blipFill>
            <a:blip r:embed="rId4"/>
            <a:stretch>
              <a:fillRect/>
            </a:stretch>
          </p:blipFill>
          <p:spPr>
            <a:xfrm>
              <a:off x="6571620" y="2429060"/>
              <a:ext cx="4139306" cy="1390252"/>
            </a:xfrm>
            <a:prstGeom prst="rect">
              <a:avLst/>
            </a:prstGeom>
            <a:ln>
              <a:noFill/>
            </a:ln>
          </p:spPr>
        </p:pic>
        <p:sp>
          <p:nvSpPr>
            <p:cNvPr id="10" name="Oval 9">
              <a:extLst>
                <a:ext uri="{FF2B5EF4-FFF2-40B4-BE49-F238E27FC236}">
                  <a16:creationId xmlns:a16="http://schemas.microsoft.com/office/drawing/2014/main" id="{FC00B2E9-8401-DD5C-EB2B-4777751DA65C}"/>
                </a:ext>
              </a:extLst>
            </p:cNvPr>
            <p:cNvSpPr/>
            <p:nvPr/>
          </p:nvSpPr>
          <p:spPr>
            <a:xfrm>
              <a:off x="8446770" y="2844873"/>
              <a:ext cx="371409" cy="34290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012E2F1-39A0-9658-B787-648C06549B4A}"/>
                </a:ext>
              </a:extLst>
            </p:cNvPr>
            <p:cNvSpPr/>
            <p:nvPr/>
          </p:nvSpPr>
          <p:spPr>
            <a:xfrm>
              <a:off x="10242266" y="2844873"/>
              <a:ext cx="371409" cy="34290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7E01F14-6632-1BD8-7FCE-1EF87C76B074}"/>
                </a:ext>
              </a:extLst>
            </p:cNvPr>
            <p:cNvSpPr/>
            <p:nvPr/>
          </p:nvSpPr>
          <p:spPr>
            <a:xfrm>
              <a:off x="9969784" y="4172830"/>
              <a:ext cx="371409" cy="34290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670DE1E-5B12-5268-2994-D0243DDC4080}"/>
                </a:ext>
              </a:extLst>
            </p:cNvPr>
            <p:cNvSpPr/>
            <p:nvPr/>
          </p:nvSpPr>
          <p:spPr>
            <a:xfrm>
              <a:off x="8295355" y="4189924"/>
              <a:ext cx="371409" cy="34290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648869AB-4D37-3DB2-5FC8-FB904B31AC89}"/>
              </a:ext>
            </a:extLst>
          </p:cNvPr>
          <p:cNvSpPr txBox="1"/>
          <p:nvPr/>
        </p:nvSpPr>
        <p:spPr>
          <a:xfrm>
            <a:off x="3168801" y="4759026"/>
            <a:ext cx="2564296" cy="307777"/>
          </a:xfrm>
          <a:prstGeom prst="rect">
            <a:avLst/>
          </a:prstGeom>
          <a:noFill/>
        </p:spPr>
        <p:txBody>
          <a:bodyPr wrap="square" rtlCol="0">
            <a:spAutoFit/>
          </a:bodyPr>
          <a:lstStyle/>
          <a:p>
            <a:r>
              <a:rPr lang="en-GB" sz="1400" dirty="0">
                <a:latin typeface="Corbel" panose="020B0503020204020204" pitchFamily="34" charset="0"/>
              </a:rPr>
              <a:t>[Goldreich 1963, Jackson 2009]</a:t>
            </a:r>
          </a:p>
        </p:txBody>
      </p:sp>
      <p:sp>
        <p:nvSpPr>
          <p:cNvPr id="16" name="TextBox 15">
            <a:extLst>
              <a:ext uri="{FF2B5EF4-FFF2-40B4-BE49-F238E27FC236}">
                <a16:creationId xmlns:a16="http://schemas.microsoft.com/office/drawing/2014/main" id="{934D4955-EB88-1CE5-27D0-B641ECED6E1F}"/>
              </a:ext>
            </a:extLst>
          </p:cNvPr>
          <p:cNvSpPr txBox="1"/>
          <p:nvPr/>
        </p:nvSpPr>
        <p:spPr>
          <a:xfrm>
            <a:off x="6721870" y="1697382"/>
            <a:ext cx="3308066" cy="369332"/>
          </a:xfrm>
          <a:prstGeom prst="rect">
            <a:avLst/>
          </a:prstGeom>
          <a:noFill/>
        </p:spPr>
        <p:txBody>
          <a:bodyPr wrap="square" rtlCol="0">
            <a:spAutoFit/>
          </a:bodyPr>
          <a:lstStyle/>
          <a:p>
            <a:r>
              <a:rPr lang="en-GB" b="1" dirty="0"/>
              <a:t>Stellar tidal dissipation factor</a:t>
            </a:r>
            <a:endParaRPr lang="en-GB" dirty="0"/>
          </a:p>
        </p:txBody>
      </p:sp>
      <p:cxnSp>
        <p:nvCxnSpPr>
          <p:cNvPr id="22" name="Straight Arrow Connector 21">
            <a:extLst>
              <a:ext uri="{FF2B5EF4-FFF2-40B4-BE49-F238E27FC236}">
                <a16:creationId xmlns:a16="http://schemas.microsoft.com/office/drawing/2014/main" id="{70D69B6A-E7DB-0490-7193-DACC20AD110F}"/>
              </a:ext>
            </a:extLst>
          </p:cNvPr>
          <p:cNvCxnSpPr>
            <a:cxnSpLocks/>
          </p:cNvCxnSpPr>
          <p:nvPr/>
        </p:nvCxnSpPr>
        <p:spPr>
          <a:xfrm flipH="1">
            <a:off x="5093068" y="2066714"/>
            <a:ext cx="1438361" cy="812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1B167C-5AC7-BF2F-B5DD-5CD3E7F164B8}"/>
              </a:ext>
            </a:extLst>
          </p:cNvPr>
          <p:cNvCxnSpPr>
            <a:cxnSpLocks/>
          </p:cNvCxnSpPr>
          <p:nvPr/>
        </p:nvCxnSpPr>
        <p:spPr>
          <a:xfrm flipH="1">
            <a:off x="4803719" y="2076845"/>
            <a:ext cx="1727710" cy="1901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313F5DD2-6956-4B38-8873-26E88B9991E8}"/>
              </a:ext>
            </a:extLst>
          </p:cNvPr>
          <p:cNvGrpSpPr/>
          <p:nvPr/>
        </p:nvGrpSpPr>
        <p:grpSpPr>
          <a:xfrm>
            <a:off x="6386188" y="2076845"/>
            <a:ext cx="5095832" cy="2649770"/>
            <a:chOff x="6800739" y="2020691"/>
            <a:chExt cx="5095832" cy="2649770"/>
          </a:xfrm>
        </p:grpSpPr>
        <p:pic>
          <p:nvPicPr>
            <p:cNvPr id="61" name="Picture 60" descr="A black text on a white background&#10;&#10;Description automatically generated">
              <a:extLst>
                <a:ext uri="{FF2B5EF4-FFF2-40B4-BE49-F238E27FC236}">
                  <a16:creationId xmlns:a16="http://schemas.microsoft.com/office/drawing/2014/main" id="{9AC74AA8-49B2-3672-82DD-E4752F2FB318}"/>
                </a:ext>
              </a:extLst>
            </p:cNvPr>
            <p:cNvPicPr>
              <a:picLocks noChangeAspect="1"/>
            </p:cNvPicPr>
            <p:nvPr/>
          </p:nvPicPr>
          <p:blipFill>
            <a:blip r:embed="rId5"/>
            <a:stretch>
              <a:fillRect/>
            </a:stretch>
          </p:blipFill>
          <p:spPr>
            <a:xfrm>
              <a:off x="7441183" y="2020691"/>
              <a:ext cx="2252694" cy="640852"/>
            </a:xfrm>
            <a:prstGeom prst="rect">
              <a:avLst/>
            </a:prstGeom>
          </p:spPr>
        </p:pic>
        <p:cxnSp>
          <p:nvCxnSpPr>
            <p:cNvPr id="36" name="Straight Arrow Connector 35">
              <a:extLst>
                <a:ext uri="{FF2B5EF4-FFF2-40B4-BE49-F238E27FC236}">
                  <a16:creationId xmlns:a16="http://schemas.microsoft.com/office/drawing/2014/main" id="{7EA5184C-3479-B4B9-6F8A-E057515D88D4}"/>
                </a:ext>
              </a:extLst>
            </p:cNvPr>
            <p:cNvCxnSpPr>
              <a:cxnSpLocks/>
            </p:cNvCxnSpPr>
            <p:nvPr/>
          </p:nvCxnSpPr>
          <p:spPr>
            <a:xfrm flipV="1">
              <a:off x="8157387" y="2535805"/>
              <a:ext cx="191015" cy="27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4137C59-6669-47DD-94DB-30175E90D152}"/>
                </a:ext>
              </a:extLst>
            </p:cNvPr>
            <p:cNvCxnSpPr>
              <a:cxnSpLocks/>
            </p:cNvCxnSpPr>
            <p:nvPr/>
          </p:nvCxnSpPr>
          <p:spPr>
            <a:xfrm flipH="1" flipV="1">
              <a:off x="9177128" y="2533420"/>
              <a:ext cx="217199" cy="29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96C9B51-E337-379A-0DAC-A53BB0BF69B2}"/>
                </a:ext>
              </a:extLst>
            </p:cNvPr>
            <p:cNvSpPr txBox="1"/>
            <p:nvPr/>
          </p:nvSpPr>
          <p:spPr>
            <a:xfrm>
              <a:off x="6800739" y="2913070"/>
              <a:ext cx="2255358" cy="1200329"/>
            </a:xfrm>
            <a:prstGeom prst="rect">
              <a:avLst/>
            </a:prstGeom>
            <a:noFill/>
          </p:spPr>
          <p:txBody>
            <a:bodyPr wrap="square" rtlCol="0">
              <a:spAutoFit/>
            </a:bodyPr>
            <a:lstStyle/>
            <a:p>
              <a:r>
                <a:rPr lang="en-GB" b="1" dirty="0"/>
                <a:t>“Love” number</a:t>
              </a:r>
            </a:p>
            <a:p>
              <a:endParaRPr lang="en-GB" b="1" dirty="0"/>
            </a:p>
            <a:p>
              <a:r>
                <a:rPr lang="en-GB" dirty="0"/>
                <a:t>Rigidity and elastic modulus of the star</a:t>
              </a:r>
            </a:p>
          </p:txBody>
        </p:sp>
        <p:sp>
          <p:nvSpPr>
            <p:cNvPr id="46" name="TextBox 45">
              <a:extLst>
                <a:ext uri="{FF2B5EF4-FFF2-40B4-BE49-F238E27FC236}">
                  <a16:creationId xmlns:a16="http://schemas.microsoft.com/office/drawing/2014/main" id="{324EC790-17F9-65A3-6DE8-60BD1F7F2DC2}"/>
                </a:ext>
              </a:extLst>
            </p:cNvPr>
            <p:cNvSpPr txBox="1"/>
            <p:nvPr/>
          </p:nvSpPr>
          <p:spPr>
            <a:xfrm>
              <a:off x="8987843" y="2916135"/>
              <a:ext cx="2908728" cy="1754326"/>
            </a:xfrm>
            <a:prstGeom prst="rect">
              <a:avLst/>
            </a:prstGeom>
            <a:noFill/>
          </p:spPr>
          <p:txBody>
            <a:bodyPr wrap="square" rtlCol="0">
              <a:spAutoFit/>
            </a:bodyPr>
            <a:lstStyle/>
            <a:p>
              <a:r>
                <a:rPr lang="en-GB" b="1" dirty="0"/>
                <a:t>Tidal phase delay</a:t>
              </a:r>
            </a:p>
            <a:p>
              <a:endParaRPr lang="en-GB" b="1" dirty="0"/>
            </a:p>
            <a:p>
              <a:r>
                <a:rPr lang="en-GB" dirty="0"/>
                <a:t>Lag between the planet’s spin and its tidal bulge, typically modelled as a forced harmonic oscillator</a:t>
              </a:r>
            </a:p>
          </p:txBody>
        </p:sp>
      </p:grpSp>
    </p:spTree>
    <p:extLst>
      <p:ext uri="{BB962C8B-B14F-4D97-AF65-F5344CB8AC3E}">
        <p14:creationId xmlns:p14="http://schemas.microsoft.com/office/powerpoint/2010/main" val="315370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51A4-2745-02F3-4DF4-FDECAEF14DF8}"/>
              </a:ext>
            </a:extLst>
          </p:cNvPr>
          <p:cNvSpPr>
            <a:spLocks noGrp="1"/>
          </p:cNvSpPr>
          <p:nvPr>
            <p:ph type="title"/>
          </p:nvPr>
        </p:nvSpPr>
        <p:spPr/>
        <p:txBody>
          <a:bodyPr>
            <a:normAutofit fontScale="90000"/>
          </a:bodyPr>
          <a:lstStyle/>
          <a:p>
            <a:r>
              <a:rPr lang="en-GB" dirty="0"/>
              <a:t>What’s been done so far and what are my aims?</a:t>
            </a:r>
          </a:p>
        </p:txBody>
      </p:sp>
      <p:sp>
        <p:nvSpPr>
          <p:cNvPr id="3" name="Content Placeholder 2">
            <a:extLst>
              <a:ext uri="{FF2B5EF4-FFF2-40B4-BE49-F238E27FC236}">
                <a16:creationId xmlns:a16="http://schemas.microsoft.com/office/drawing/2014/main" id="{2E17FEB8-639F-CFAA-AD0B-D6CC87CDC892}"/>
              </a:ext>
            </a:extLst>
          </p:cNvPr>
          <p:cNvSpPr>
            <a:spLocks noGrp="1"/>
          </p:cNvSpPr>
          <p:nvPr>
            <p:ph idx="1"/>
          </p:nvPr>
        </p:nvSpPr>
        <p:spPr>
          <a:xfrm>
            <a:off x="630621" y="1484416"/>
            <a:ext cx="10930758" cy="4882445"/>
          </a:xfrm>
        </p:spPr>
        <p:txBody>
          <a:bodyPr>
            <a:normAutofit fontScale="92500" lnSpcReduction="20000"/>
          </a:bodyPr>
          <a:lstStyle/>
          <a:p>
            <a:r>
              <a:rPr lang="en-GB" b="1" dirty="0"/>
              <a:t>Ogilvie, Barker et al: </a:t>
            </a:r>
            <a:r>
              <a:rPr lang="en-GB" dirty="0"/>
              <a:t>theoretical modelling of how the internal structure of a star might affect its tidal dissipation factor</a:t>
            </a:r>
          </a:p>
          <a:p>
            <a:r>
              <a:rPr lang="en-GB" b="1" dirty="0"/>
              <a:t>Maciejewski, Patra, Hagey et al: </a:t>
            </a:r>
            <a:r>
              <a:rPr lang="en-GB" dirty="0"/>
              <a:t>analyses of transit observations to constrain observed decay rates and tidal dissipation factors of individual (typically &lt;10) stars</a:t>
            </a:r>
          </a:p>
          <a:p>
            <a:r>
              <a:rPr lang="en-GB" b="1" dirty="0"/>
              <a:t>Jackson et al: </a:t>
            </a:r>
            <a:r>
              <a:rPr lang="en-GB" dirty="0"/>
              <a:t>evidence of tidal decay from the orbital distribution of close in exoplanets (relative scarcity of older planets close to their stars)</a:t>
            </a:r>
          </a:p>
          <a:p>
            <a:pPr marL="0" indent="0">
              <a:buNone/>
            </a:pPr>
            <a:endParaRPr lang="en-GB" b="1" dirty="0"/>
          </a:p>
          <a:p>
            <a:pPr marL="0" indent="0">
              <a:buNone/>
            </a:pPr>
            <a:r>
              <a:rPr lang="en-GB" dirty="0"/>
              <a:t>Aims of my project:</a:t>
            </a:r>
          </a:p>
          <a:p>
            <a:pPr marL="514350" indent="-514350">
              <a:buFont typeface="+mj-lt"/>
              <a:buAutoNum type="arabicPeriod"/>
            </a:pPr>
            <a:r>
              <a:rPr lang="en-GB" dirty="0"/>
              <a:t>Let’s model all systems for which we have transit observations</a:t>
            </a:r>
          </a:p>
          <a:p>
            <a:pPr marL="514350" indent="-514350">
              <a:buFont typeface="+mj-lt"/>
              <a:buAutoNum type="arabicPeriod"/>
            </a:pPr>
            <a:r>
              <a:rPr lang="en-GB" dirty="0"/>
              <a:t>Build up an empirical distribution of stellar tidal dissipation factors</a:t>
            </a:r>
          </a:p>
          <a:p>
            <a:pPr marL="514350" indent="-514350">
              <a:buFont typeface="+mj-lt"/>
              <a:buAutoNum type="arabicPeriod"/>
            </a:pPr>
            <a:r>
              <a:rPr lang="en-GB" dirty="0"/>
              <a:t>Test current stellar structure theory by analysing how other stellar properties relate to the tidal dissipation factors we observe</a:t>
            </a:r>
          </a:p>
        </p:txBody>
      </p:sp>
      <p:sp>
        <p:nvSpPr>
          <p:cNvPr id="4" name="Slide Number Placeholder 3">
            <a:extLst>
              <a:ext uri="{FF2B5EF4-FFF2-40B4-BE49-F238E27FC236}">
                <a16:creationId xmlns:a16="http://schemas.microsoft.com/office/drawing/2014/main" id="{9456D5AF-8A4D-6949-0024-7225B93047B9}"/>
              </a:ext>
            </a:extLst>
          </p:cNvPr>
          <p:cNvSpPr>
            <a:spLocks noGrp="1"/>
          </p:cNvSpPr>
          <p:nvPr>
            <p:ph type="sldNum" sz="quarter" idx="12"/>
          </p:nvPr>
        </p:nvSpPr>
        <p:spPr/>
        <p:txBody>
          <a:bodyPr/>
          <a:lstStyle/>
          <a:p>
            <a:fld id="{C8315AF6-B4B7-9044-ABAB-B18384B3885D}" type="slidenum">
              <a:rPr lang="en-GB" smtClean="0"/>
              <a:t>5</a:t>
            </a:fld>
            <a:endParaRPr lang="en-GB"/>
          </a:p>
        </p:txBody>
      </p:sp>
    </p:spTree>
    <p:extLst>
      <p:ext uri="{BB962C8B-B14F-4D97-AF65-F5344CB8AC3E}">
        <p14:creationId xmlns:p14="http://schemas.microsoft.com/office/powerpoint/2010/main" val="409629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9E1A-AFBC-86AA-F73E-476B80C29565}"/>
              </a:ext>
            </a:extLst>
          </p:cNvPr>
          <p:cNvSpPr>
            <a:spLocks noGrp="1"/>
          </p:cNvSpPr>
          <p:nvPr>
            <p:ph type="title"/>
          </p:nvPr>
        </p:nvSpPr>
        <p:spPr/>
        <p:txBody>
          <a:bodyPr/>
          <a:lstStyle/>
          <a:p>
            <a:r>
              <a:rPr lang="en-GB" dirty="0"/>
              <a:t>Why is this a hard problem?</a:t>
            </a:r>
          </a:p>
        </p:txBody>
      </p:sp>
      <p:sp>
        <p:nvSpPr>
          <p:cNvPr id="3" name="Content Placeholder 2">
            <a:extLst>
              <a:ext uri="{FF2B5EF4-FFF2-40B4-BE49-F238E27FC236}">
                <a16:creationId xmlns:a16="http://schemas.microsoft.com/office/drawing/2014/main" id="{FDD8C38B-9674-9990-036F-6047A6D1F546}"/>
              </a:ext>
            </a:extLst>
          </p:cNvPr>
          <p:cNvSpPr>
            <a:spLocks noGrp="1"/>
          </p:cNvSpPr>
          <p:nvPr>
            <p:ph idx="1"/>
          </p:nvPr>
        </p:nvSpPr>
        <p:spPr>
          <a:xfrm>
            <a:off x="630621" y="1363320"/>
            <a:ext cx="6063690" cy="5003541"/>
          </a:xfrm>
        </p:spPr>
        <p:txBody>
          <a:bodyPr>
            <a:normAutofit/>
          </a:bodyPr>
          <a:lstStyle/>
          <a:p>
            <a:r>
              <a:rPr lang="en-GB" dirty="0"/>
              <a:t>Uncertainty in the transit time measurements is </a:t>
            </a:r>
            <a:r>
              <a:rPr lang="en-GB" b="1" dirty="0"/>
              <a:t>large</a:t>
            </a:r>
          </a:p>
          <a:p>
            <a:pPr lvl="1"/>
            <a:r>
              <a:rPr lang="en-GB" dirty="0"/>
              <a:t>Fundamental lower limit ~ sampling rate</a:t>
            </a:r>
          </a:p>
          <a:p>
            <a:pPr lvl="1"/>
            <a:r>
              <a:rPr lang="en-GB" dirty="0"/>
              <a:t>We want to use all available data, but a good portion of this is from the citizen science community</a:t>
            </a:r>
          </a:p>
          <a:p>
            <a:pPr lvl="2"/>
            <a:r>
              <a:rPr lang="en-GB" dirty="0"/>
              <a:t>Fitted with different modelling pipelines</a:t>
            </a:r>
          </a:p>
          <a:p>
            <a:pPr lvl="2"/>
            <a:r>
              <a:rPr lang="en-GB" dirty="0"/>
              <a:t>Reported uncertainties may be optimistic</a:t>
            </a:r>
          </a:p>
          <a:p>
            <a:pPr lvl="2"/>
            <a:r>
              <a:rPr lang="en-GB" dirty="0"/>
              <a:t>Some observations may not even be real transits!</a:t>
            </a:r>
          </a:p>
          <a:p>
            <a:r>
              <a:rPr lang="en-GB" dirty="0"/>
              <a:t>Often</a:t>
            </a:r>
            <a:r>
              <a:rPr lang="en-GB" b="1" dirty="0"/>
              <a:t> of the same order</a:t>
            </a:r>
            <a:r>
              <a:rPr lang="en-GB" dirty="0"/>
              <a:t> as the timing variation we’re trying to measure</a:t>
            </a:r>
          </a:p>
        </p:txBody>
      </p:sp>
      <p:sp>
        <p:nvSpPr>
          <p:cNvPr id="4" name="Slide Number Placeholder 3">
            <a:extLst>
              <a:ext uri="{FF2B5EF4-FFF2-40B4-BE49-F238E27FC236}">
                <a16:creationId xmlns:a16="http://schemas.microsoft.com/office/drawing/2014/main" id="{D30260AD-FADE-9B4A-A217-F883BF9EB60F}"/>
              </a:ext>
            </a:extLst>
          </p:cNvPr>
          <p:cNvSpPr>
            <a:spLocks noGrp="1"/>
          </p:cNvSpPr>
          <p:nvPr>
            <p:ph type="sldNum" sz="quarter" idx="12"/>
          </p:nvPr>
        </p:nvSpPr>
        <p:spPr/>
        <p:txBody>
          <a:bodyPr/>
          <a:lstStyle/>
          <a:p>
            <a:fld id="{C8315AF6-B4B7-9044-ABAB-B18384B3885D}" type="slidenum">
              <a:rPr lang="en-GB" smtClean="0"/>
              <a:t>6</a:t>
            </a:fld>
            <a:endParaRPr lang="en-GB" dirty="0"/>
          </a:p>
        </p:txBody>
      </p:sp>
      <p:grpSp>
        <p:nvGrpSpPr>
          <p:cNvPr id="7" name="Group 6">
            <a:extLst>
              <a:ext uri="{FF2B5EF4-FFF2-40B4-BE49-F238E27FC236}">
                <a16:creationId xmlns:a16="http://schemas.microsoft.com/office/drawing/2014/main" id="{8C06E3CC-7803-7D46-A1B2-91FACE7786D7}"/>
              </a:ext>
            </a:extLst>
          </p:cNvPr>
          <p:cNvGrpSpPr/>
          <p:nvPr/>
        </p:nvGrpSpPr>
        <p:grpSpPr>
          <a:xfrm>
            <a:off x="7168590" y="1377350"/>
            <a:ext cx="4392789" cy="5320397"/>
            <a:chOff x="7168590" y="1377350"/>
            <a:chExt cx="4392789" cy="5320397"/>
          </a:xfrm>
        </p:grpSpPr>
        <p:pic>
          <p:nvPicPr>
            <p:cNvPr id="5" name="Picture 10">
              <a:extLst>
                <a:ext uri="{FF2B5EF4-FFF2-40B4-BE49-F238E27FC236}">
                  <a16:creationId xmlns:a16="http://schemas.microsoft.com/office/drawing/2014/main" id="{1F85ECD8-3FE9-C2A7-9B59-4D7BE72C5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590" y="1377350"/>
              <a:ext cx="4392789" cy="2145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481688-28DD-0A55-AB72-F9E57FBC535A}"/>
                </a:ext>
              </a:extLst>
            </p:cNvPr>
            <p:cNvSpPr txBox="1"/>
            <p:nvPr/>
          </p:nvSpPr>
          <p:spPr>
            <a:xfrm>
              <a:off x="7665154" y="3809236"/>
              <a:ext cx="2652889" cy="1200329"/>
            </a:xfrm>
            <a:prstGeom prst="rect">
              <a:avLst/>
            </a:prstGeom>
            <a:noFill/>
          </p:spPr>
          <p:txBody>
            <a:bodyPr wrap="square" rtlCol="0">
              <a:spAutoFit/>
            </a:bodyPr>
            <a:lstStyle/>
            <a:p>
              <a:r>
                <a:rPr lang="en-GB" dirty="0"/>
                <a:t>We’re talking about things that vary </a:t>
              </a:r>
              <a:r>
                <a:rPr lang="en-GB" b="1" dirty="0"/>
                <a:t>milliseconds</a:t>
              </a:r>
              <a:r>
                <a:rPr lang="en-GB" i="1" dirty="0"/>
                <a:t> </a:t>
              </a:r>
              <a:r>
                <a:rPr lang="en-GB" dirty="0"/>
                <a:t>per epoch and this scale is in </a:t>
              </a:r>
              <a:r>
                <a:rPr lang="en-GB" b="1" dirty="0"/>
                <a:t>days</a:t>
              </a:r>
              <a:r>
                <a:rPr lang="en-GB" dirty="0"/>
                <a:t>!</a:t>
              </a:r>
              <a:endParaRPr lang="en-GB" i="1" dirty="0"/>
            </a:p>
          </p:txBody>
        </p:sp>
        <p:cxnSp>
          <p:nvCxnSpPr>
            <p:cNvPr id="8" name="Straight Arrow Connector 7">
              <a:extLst>
                <a:ext uri="{FF2B5EF4-FFF2-40B4-BE49-F238E27FC236}">
                  <a16:creationId xmlns:a16="http://schemas.microsoft.com/office/drawing/2014/main" id="{EA166483-D61E-01EB-C48F-2705CCD5E829}"/>
                </a:ext>
              </a:extLst>
            </p:cNvPr>
            <p:cNvCxnSpPr>
              <a:cxnSpLocks/>
              <a:stCxn id="6" idx="0"/>
              <a:endCxn id="5" idx="2"/>
            </p:cNvCxnSpPr>
            <p:nvPr/>
          </p:nvCxnSpPr>
          <p:spPr>
            <a:xfrm flipV="1">
              <a:off x="8991599" y="3522400"/>
              <a:ext cx="373386" cy="28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29630D-484B-DFA4-5722-E60E34470D41}"/>
                </a:ext>
              </a:extLst>
            </p:cNvPr>
            <p:cNvCxnSpPr>
              <a:cxnSpLocks/>
              <a:stCxn id="16" idx="0"/>
              <a:endCxn id="6" idx="2"/>
            </p:cNvCxnSpPr>
            <p:nvPr/>
          </p:nvCxnSpPr>
          <p:spPr>
            <a:xfrm flipH="1" flipV="1">
              <a:off x="8991599" y="5009565"/>
              <a:ext cx="629356" cy="28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9114609-AAD1-CD5D-5584-857DDD817BAB}"/>
                    </a:ext>
                  </a:extLst>
                </p:cNvPr>
                <p:cNvSpPr txBox="1"/>
                <p:nvPr/>
              </p:nvSpPr>
              <p:spPr>
                <a:xfrm>
                  <a:off x="8082844" y="5296401"/>
                  <a:ext cx="3076221" cy="1401346"/>
                </a:xfrm>
                <a:prstGeom prst="rect">
                  <a:avLst/>
                </a:prstGeom>
                <a:noFill/>
              </p:spPr>
              <p:txBody>
                <a:bodyPr wrap="square" rtlCol="0">
                  <a:spAutoFit/>
                </a:bodyPr>
                <a:lstStyle/>
                <a:p>
                  <a:r>
                    <a:rPr lang="en-GB" b="1" dirty="0"/>
                    <a:t>But</a:t>
                  </a:r>
                  <a:r>
                    <a:rPr lang="en-GB" dirty="0"/>
                    <a:t> decay compounds with time</a:t>
                  </a:r>
                  <a14:m>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𝑇𝑇𝑉</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𝑑𝑃</m:t>
                          </m:r>
                        </m:num>
                        <m:den>
                          <m:r>
                            <a:rPr lang="en-GB" b="0" i="1" smtClean="0">
                              <a:latin typeface="Cambria Math" panose="02040503050406030204" pitchFamily="18" charset="0"/>
                              <a:ea typeface="Cambria Math" panose="02040503050406030204" pitchFamily="18" charset="0"/>
                            </a:rPr>
                            <m:t>𝑑𝐸</m:t>
                          </m:r>
                        </m:den>
                      </m:f>
                      <m:f>
                        <m:fPr>
                          <m:ctrlPr>
                            <a:rPr lang="en-GB" b="0" i="1" smtClean="0">
                              <a:latin typeface="Cambria Math" panose="02040503050406030204" pitchFamily="18" charset="0"/>
                              <a:ea typeface="Cambria Math" panose="02040503050406030204" pitchFamily="18" charset="0"/>
                            </a:rPr>
                          </m:ctrlPr>
                        </m:fPr>
                        <m:num>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𝑡</m:t>
                              </m:r>
                            </m:e>
                            <m:sup>
                              <m:r>
                                <a:rPr lang="en-GB" b="0" i="1" smtClean="0">
                                  <a:latin typeface="Cambria Math" panose="02040503050406030204" pitchFamily="18" charset="0"/>
                                  <a:ea typeface="Cambria Math" panose="02040503050406030204" pitchFamily="18" charset="0"/>
                                </a:rPr>
                                <m:t>2</m:t>
                              </m:r>
                            </m:sup>
                          </m:sSup>
                        </m:num>
                        <m:den>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2</m:t>
                              </m:r>
                            </m:sup>
                          </m:sSubSup>
                        </m:den>
                      </m:f>
                      <m:r>
                        <a:rPr lang="en-GB" b="0" i="1" smtClean="0">
                          <a:latin typeface="Cambria Math" panose="02040503050406030204" pitchFamily="18" charset="0"/>
                          <a:ea typeface="Cambria Math" panose="02040503050406030204" pitchFamily="18" charset="0"/>
                        </a:rPr>
                        <m:t>~300</m:t>
                      </m:r>
                      <m:r>
                        <a:rPr lang="en-GB" b="0" i="1" smtClean="0">
                          <a:latin typeface="Cambria Math" panose="02040503050406030204" pitchFamily="18" charset="0"/>
                          <a:ea typeface="Cambria Math" panose="02040503050406030204" pitchFamily="18" charset="0"/>
                        </a:rPr>
                        <m:t>𝑠</m:t>
                      </m:r>
                    </m:oMath>
                  </a14:m>
                  <a:r>
                    <a:rPr lang="en-GB" dirty="0"/>
                    <a:t> for WASP-12b over 10 years</a:t>
                  </a:r>
                </a:p>
                <a:p>
                  <a:endParaRPr lang="en-GB" dirty="0"/>
                </a:p>
              </p:txBody>
            </p:sp>
          </mc:Choice>
          <mc:Fallback xmlns="">
            <p:sp>
              <p:nvSpPr>
                <p:cNvPr id="16" name="TextBox 15">
                  <a:extLst>
                    <a:ext uri="{FF2B5EF4-FFF2-40B4-BE49-F238E27FC236}">
                      <a16:creationId xmlns:a16="http://schemas.microsoft.com/office/drawing/2014/main" id="{99114609-AAD1-CD5D-5584-857DDD817BAB}"/>
                    </a:ext>
                  </a:extLst>
                </p:cNvPr>
                <p:cNvSpPr txBox="1">
                  <a:spLocks noRot="1" noChangeAspect="1" noMove="1" noResize="1" noEditPoints="1" noAdjustHandles="1" noChangeArrowheads="1" noChangeShapeType="1" noTextEdit="1"/>
                </p:cNvSpPr>
                <p:nvPr/>
              </p:nvSpPr>
              <p:spPr>
                <a:xfrm>
                  <a:off x="8082844" y="5296401"/>
                  <a:ext cx="3076221" cy="1401346"/>
                </a:xfrm>
                <a:prstGeom prst="rect">
                  <a:avLst/>
                </a:prstGeom>
                <a:blipFill>
                  <a:blip r:embed="rId4"/>
                  <a:stretch>
                    <a:fillRect l="-1646" t="-2703" r="-412"/>
                  </a:stretch>
                </a:blipFill>
              </p:spPr>
              <p:txBody>
                <a:bodyPr/>
                <a:lstStyle/>
                <a:p>
                  <a:r>
                    <a:rPr lang="en-GB">
                      <a:noFill/>
                    </a:rPr>
                    <a:t> </a:t>
                  </a:r>
                </a:p>
              </p:txBody>
            </p:sp>
          </mc:Fallback>
        </mc:AlternateContent>
      </p:grpSp>
    </p:spTree>
    <p:extLst>
      <p:ext uri="{BB962C8B-B14F-4D97-AF65-F5344CB8AC3E}">
        <p14:creationId xmlns:p14="http://schemas.microsoft.com/office/powerpoint/2010/main" val="277355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C24B-4B82-333F-BD14-B6BB6B15403C}"/>
              </a:ext>
            </a:extLst>
          </p:cNvPr>
          <p:cNvSpPr>
            <a:spLocks noGrp="1"/>
          </p:cNvSpPr>
          <p:nvPr>
            <p:ph type="title"/>
          </p:nvPr>
        </p:nvSpPr>
        <p:spPr/>
        <p:txBody>
          <a:bodyPr/>
          <a:lstStyle/>
          <a:p>
            <a:r>
              <a:rPr lang="en-GB" dirty="0"/>
              <a:t>Methodology I</a:t>
            </a:r>
          </a:p>
        </p:txBody>
      </p:sp>
      <p:sp>
        <p:nvSpPr>
          <p:cNvPr id="3" name="Content Placeholder 2">
            <a:extLst>
              <a:ext uri="{FF2B5EF4-FFF2-40B4-BE49-F238E27FC236}">
                <a16:creationId xmlns:a16="http://schemas.microsoft.com/office/drawing/2014/main" id="{80808249-7640-CDEA-CC67-36B90F7ED798}"/>
              </a:ext>
            </a:extLst>
          </p:cNvPr>
          <p:cNvSpPr>
            <a:spLocks noGrp="1"/>
          </p:cNvSpPr>
          <p:nvPr>
            <p:ph idx="1"/>
          </p:nvPr>
        </p:nvSpPr>
        <p:spPr/>
        <p:txBody>
          <a:bodyPr>
            <a:normAutofit fontScale="92500" lnSpcReduction="20000"/>
          </a:bodyPr>
          <a:lstStyle/>
          <a:p>
            <a:r>
              <a:rPr lang="en-GB" b="1" dirty="0"/>
              <a:t>Inputs</a:t>
            </a:r>
            <a:r>
              <a:rPr lang="en-GB" dirty="0"/>
              <a:t>:</a:t>
            </a:r>
          </a:p>
          <a:p>
            <a:pPr lvl="1"/>
            <a:r>
              <a:rPr lang="en-GB" dirty="0"/>
              <a:t>Pre-fitted exoplanet transit light-curve mid times</a:t>
            </a:r>
          </a:p>
          <a:p>
            <a:pPr lvl="2"/>
            <a:r>
              <a:rPr lang="en-GB" dirty="0"/>
              <a:t>More transit mid-times are available than actual light curves</a:t>
            </a:r>
          </a:p>
          <a:p>
            <a:pPr lvl="2"/>
            <a:r>
              <a:rPr lang="en-GB" dirty="0"/>
              <a:t>MCMC is slow and I have a dual-core laptop</a:t>
            </a:r>
          </a:p>
          <a:p>
            <a:pPr lvl="1"/>
            <a:r>
              <a:rPr lang="en-GB" dirty="0"/>
              <a:t>Professional + citizen-scientist</a:t>
            </a:r>
          </a:p>
          <a:p>
            <a:pPr lvl="2"/>
            <a:r>
              <a:rPr lang="en-GB" dirty="0"/>
              <a:t>ExoClock</a:t>
            </a:r>
          </a:p>
          <a:p>
            <a:pPr lvl="2"/>
            <a:r>
              <a:rPr lang="en-GB" dirty="0"/>
              <a:t>Exoplanet Transit Database</a:t>
            </a:r>
          </a:p>
          <a:p>
            <a:pPr lvl="2"/>
            <a:r>
              <a:rPr lang="en-GB" dirty="0"/>
              <a:t>Transit timing en-masse (homogenous light curve fitting of </a:t>
            </a:r>
            <a:r>
              <a:rPr lang="en-GB" i="1" dirty="0"/>
              <a:t>TESS</a:t>
            </a:r>
            <a:r>
              <a:rPr lang="en-GB" dirty="0"/>
              <a:t> data, from </a:t>
            </a:r>
            <a:r>
              <a:rPr lang="en-GB" i="1" dirty="0"/>
              <a:t>Ivshina &amp; Winn</a:t>
            </a:r>
            <a:r>
              <a:rPr lang="en-GB" dirty="0"/>
              <a:t>)</a:t>
            </a:r>
          </a:p>
          <a:p>
            <a:r>
              <a:rPr lang="en-GB" b="1" dirty="0"/>
              <a:t>Assumptions</a:t>
            </a:r>
            <a:r>
              <a:rPr lang="en-GB" dirty="0"/>
              <a:t>:</a:t>
            </a:r>
          </a:p>
          <a:p>
            <a:pPr lvl="1"/>
            <a:r>
              <a:rPr lang="en-GB" dirty="0"/>
              <a:t>Stellar tidal decay is the dominant cause of transit timing variations</a:t>
            </a:r>
          </a:p>
          <a:p>
            <a:pPr lvl="2"/>
            <a:r>
              <a:rPr lang="en-GB" dirty="0"/>
              <a:t>Everything else comes out as noise in the wash</a:t>
            </a:r>
          </a:p>
          <a:p>
            <a:pPr lvl="1"/>
            <a:r>
              <a:rPr lang="en-GB" dirty="0"/>
              <a:t>Fitted transit mid-times are:</a:t>
            </a:r>
          </a:p>
          <a:p>
            <a:pPr lvl="2"/>
            <a:r>
              <a:rPr lang="en-GB" dirty="0"/>
              <a:t>Unbiased</a:t>
            </a:r>
          </a:p>
          <a:p>
            <a:pPr lvl="2"/>
            <a:r>
              <a:rPr lang="en-GB" dirty="0"/>
              <a:t>Distributed with Gaussian error (recent paper from </a:t>
            </a:r>
            <a:r>
              <a:rPr lang="en-GB" i="1" dirty="0"/>
              <a:t>Judkovsky et al </a:t>
            </a:r>
            <a:r>
              <a:rPr lang="en-GB" dirty="0"/>
              <a:t>disputes this)</a:t>
            </a:r>
          </a:p>
          <a:p>
            <a:pPr lvl="1"/>
            <a:r>
              <a:rPr lang="en-GB" dirty="0"/>
              <a:t>Decay rates are constant per-epoch</a:t>
            </a:r>
          </a:p>
          <a:p>
            <a:pPr lvl="2"/>
            <a:r>
              <a:rPr lang="en-GB" dirty="0"/>
              <a:t>This is roughly (though not exactly) what the tidal decay equation predicts</a:t>
            </a:r>
          </a:p>
        </p:txBody>
      </p:sp>
      <p:sp>
        <p:nvSpPr>
          <p:cNvPr id="4" name="Slide Number Placeholder 3">
            <a:extLst>
              <a:ext uri="{FF2B5EF4-FFF2-40B4-BE49-F238E27FC236}">
                <a16:creationId xmlns:a16="http://schemas.microsoft.com/office/drawing/2014/main" id="{493DFED7-776A-39A0-9018-828A6E016BF1}"/>
              </a:ext>
            </a:extLst>
          </p:cNvPr>
          <p:cNvSpPr>
            <a:spLocks noGrp="1"/>
          </p:cNvSpPr>
          <p:nvPr>
            <p:ph type="sldNum" sz="quarter" idx="12"/>
          </p:nvPr>
        </p:nvSpPr>
        <p:spPr/>
        <p:txBody>
          <a:bodyPr/>
          <a:lstStyle/>
          <a:p>
            <a:fld id="{C8315AF6-B4B7-9044-ABAB-B18384B3885D}" type="slidenum">
              <a:rPr lang="en-GB" smtClean="0"/>
              <a:t>7</a:t>
            </a:fld>
            <a:endParaRPr lang="en-GB"/>
          </a:p>
        </p:txBody>
      </p:sp>
    </p:spTree>
    <p:extLst>
      <p:ext uri="{BB962C8B-B14F-4D97-AF65-F5344CB8AC3E}">
        <p14:creationId xmlns:p14="http://schemas.microsoft.com/office/powerpoint/2010/main" val="183090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C24B-4B82-333F-BD14-B6BB6B15403C}"/>
              </a:ext>
            </a:extLst>
          </p:cNvPr>
          <p:cNvSpPr>
            <a:spLocks noGrp="1"/>
          </p:cNvSpPr>
          <p:nvPr>
            <p:ph type="title"/>
          </p:nvPr>
        </p:nvSpPr>
        <p:spPr/>
        <p:txBody>
          <a:bodyPr/>
          <a:lstStyle/>
          <a:p>
            <a:r>
              <a:rPr lang="en-GB" dirty="0"/>
              <a:t>Methodology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808249-7640-CDEA-CC67-36B90F7ED798}"/>
                  </a:ext>
                </a:extLst>
              </p:cNvPr>
              <p:cNvSpPr>
                <a:spLocks noGrp="1"/>
              </p:cNvSpPr>
              <p:nvPr>
                <p:ph idx="1"/>
              </p:nvPr>
            </p:nvSpPr>
            <p:spPr/>
            <p:txBody>
              <a:bodyPr>
                <a:normAutofit fontScale="92500" lnSpcReduction="20000"/>
              </a:bodyPr>
              <a:lstStyle/>
              <a:p>
                <a:pPr>
                  <a:lnSpc>
                    <a:spcPct val="120000"/>
                  </a:lnSpc>
                </a:pPr>
                <a:r>
                  <a:rPr lang="en-GB" b="1" dirty="0"/>
                  <a:t>Model:</a:t>
                </a:r>
              </a:p>
              <a:p>
                <a:pPr marL="0" indent="0">
                  <a:lnSpc>
                    <a:spcPct val="120000"/>
                  </a:lnSpc>
                  <a:spcBef>
                    <a:spcPts val="600"/>
                  </a:spcBef>
                  <a:spcAft>
                    <a:spcPts val="600"/>
                  </a:spcAft>
                  <a:buFont typeface="Arial" panose="020B0604020202020204" pitchFamily="34" charset="0"/>
                  <a:buNone/>
                </a:pP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0</m:t>
                        </m:r>
                      </m:sub>
                    </m:sSub>
                    <m:r>
                      <a:rPr lang="en-GB" i="1">
                        <a:latin typeface="Cambria Math" panose="02040503050406030204" pitchFamily="18" charset="0"/>
                      </a:rPr>
                      <m:t>𝐸</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f>
                      <m:fPr>
                        <m:ctrlPr>
                          <a:rPr lang="en-GB" i="1">
                            <a:latin typeface="Cambria Math" panose="02040503050406030204" pitchFamily="18" charset="0"/>
                          </a:rPr>
                        </m:ctrlPr>
                      </m:fPr>
                      <m:num>
                        <m:r>
                          <a:rPr lang="en-GB" i="1">
                            <a:latin typeface="Cambria Math" panose="02040503050406030204" pitchFamily="18" charset="0"/>
                          </a:rPr>
                          <m:t>𝑑𝑃</m:t>
                        </m:r>
                      </m:num>
                      <m:den>
                        <m:r>
                          <a:rPr lang="en-GB" i="1">
                            <a:latin typeface="Cambria Math" panose="02040503050406030204" pitchFamily="18" charset="0"/>
                          </a:rPr>
                          <m:t>𝑑𝐸</m:t>
                        </m:r>
                      </m:den>
                    </m:f>
                    <m:sSup>
                      <m:sSupPr>
                        <m:ctrlPr>
                          <a:rPr lang="en-GB" i="1">
                            <a:latin typeface="Cambria Math" panose="02040503050406030204" pitchFamily="18" charset="0"/>
                          </a:rPr>
                        </m:ctrlPr>
                      </m:sSupPr>
                      <m:e>
                        <m:r>
                          <a:rPr lang="en-GB" i="1">
                            <a:latin typeface="Cambria Math" panose="02040503050406030204" pitchFamily="18" charset="0"/>
                          </a:rPr>
                          <m:t>𝐸</m:t>
                        </m:r>
                      </m:e>
                      <m:sup>
                        <m:r>
                          <a:rPr lang="en-GB" i="1">
                            <a:latin typeface="Cambria Math" panose="02040503050406030204" pitchFamily="18" charset="0"/>
                          </a:rPr>
                          <m:t>2</m:t>
                        </m:r>
                      </m:sup>
                    </m:sSup>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𝜖</m:t>
                        </m:r>
                      </m:e>
                      <m:sub>
                        <m:r>
                          <a:rPr lang="en-GB" i="1">
                            <a:latin typeface="Cambria Math" panose="02040503050406030204" pitchFamily="18" charset="0"/>
                          </a:rPr>
                          <m:t>𝑖</m:t>
                        </m:r>
                      </m:sub>
                    </m:sSub>
                  </m:oMath>
                </a14:m>
                <a:endParaRPr lang="en-GB" dirty="0"/>
              </a:p>
              <a:p>
                <a:r>
                  <a:rPr lang="en-GB" b="1" dirty="0"/>
                  <a:t>Fitting procedure</a:t>
                </a:r>
                <a:r>
                  <a:rPr lang="en-GB" dirty="0"/>
                  <a:t>:</a:t>
                </a:r>
              </a:p>
              <a:p>
                <a:pPr lvl="1"/>
                <a:r>
                  <a:rPr lang="en-GB" dirty="0"/>
                  <a:t>Bayesian linear regression</a:t>
                </a:r>
              </a:p>
              <a:p>
                <a:pPr lvl="2"/>
                <a:r>
                  <a:rPr lang="en-GB" dirty="0"/>
                  <a:t>i.e. ordinary linear regression but accounting for uncertainties</a:t>
                </a:r>
              </a:p>
              <a:p>
                <a:pPr lvl="2"/>
                <a:r>
                  <a:rPr lang="en-GB" dirty="0"/>
                  <a:t>Preferable to MCMC: speed, convergence, model evidence, high dimensionality</a:t>
                </a:r>
              </a:p>
              <a:p>
                <a:pPr lvl="1"/>
                <a:r>
                  <a:rPr lang="en-GB" dirty="0"/>
                  <a:t>Parameterise uncertainty in individual transit time measurements</a:t>
                </a:r>
              </a:p>
              <a:p>
                <a:pPr lvl="2"/>
                <a:r>
                  <a:rPr lang="en-GB" dirty="0"/>
                  <a:t>Helps account for inaccurate estimations of transit time error</a:t>
                </a:r>
              </a:p>
              <a:p>
                <a:pPr lvl="2"/>
                <a:r>
                  <a:rPr lang="en-GB" dirty="0"/>
                  <a:t>Like a softer form of outlier detection: de-weight instead of discard</a:t>
                </a:r>
              </a:p>
              <a:p>
                <a:r>
                  <a:rPr lang="en-GB" b="1" dirty="0"/>
                  <a:t>Metrics:</a:t>
                </a:r>
              </a:p>
              <a:p>
                <a:pPr lvl="1"/>
                <a:r>
                  <a:rPr lang="el-GR" dirty="0">
                    <a:solidFill>
                      <a:srgbClr val="202122"/>
                    </a:solidFill>
                    <a:latin typeface="Corbel" panose="020B0503020204020204" pitchFamily="34" charset="0"/>
                  </a:rPr>
                  <a:t>χ</a:t>
                </a:r>
                <a:r>
                  <a:rPr lang="el-GR" baseline="30000" dirty="0">
                    <a:solidFill>
                      <a:srgbClr val="202122"/>
                    </a:solidFill>
                    <a:latin typeface="Corbel" panose="020B0503020204020204" pitchFamily="34" charset="0"/>
                  </a:rPr>
                  <a:t>2</a:t>
                </a:r>
                <a:r>
                  <a:rPr lang="el-GR" dirty="0">
                    <a:solidFill>
                      <a:srgbClr val="202122"/>
                    </a:solidFill>
                    <a:latin typeface="Corbel" panose="020B0503020204020204" pitchFamily="34" charset="0"/>
                  </a:rPr>
                  <a:t> </a:t>
                </a:r>
                <a:r>
                  <a:rPr lang="en-GB" dirty="0">
                    <a:solidFill>
                      <a:srgbClr val="202122"/>
                    </a:solidFill>
                    <a:latin typeface="Corbel" panose="020B0503020204020204" pitchFamily="34" charset="0"/>
                  </a:rPr>
                  <a:t>- how normal are the errors?</a:t>
                </a:r>
              </a:p>
              <a:p>
                <a:pPr lvl="1"/>
                <a:r>
                  <a:rPr lang="en-GB" dirty="0">
                    <a:latin typeface="Corbel" panose="020B0503020204020204" pitchFamily="34" charset="0"/>
                  </a:rPr>
                  <a:t>BIC - approximate model evidence (only valid for sample size &gt;&gt; # dimensions)</a:t>
                </a:r>
              </a:p>
              <a:p>
                <a:pPr lvl="1"/>
                <a:r>
                  <a:rPr lang="en-GB" dirty="0">
                    <a:latin typeface="Corbel" panose="020B0503020204020204" pitchFamily="34" charset="0"/>
                  </a:rPr>
                  <a:t>Bayesian model evidence (aka Bayes factor) - the </a:t>
                </a:r>
                <a:r>
                  <a:rPr lang="en-GB" b="1" dirty="0">
                    <a:solidFill>
                      <a:schemeClr val="accent3"/>
                    </a:solidFill>
                    <a:latin typeface="Corbel" panose="020B0503020204020204" pitchFamily="34" charset="0"/>
                  </a:rPr>
                  <a:t>GOLD</a:t>
                </a:r>
                <a:r>
                  <a:rPr lang="en-GB" dirty="0">
                    <a:latin typeface="Corbel" panose="020B0503020204020204" pitchFamily="34" charset="0"/>
                  </a:rPr>
                  <a:t> standard</a:t>
                </a:r>
              </a:p>
            </p:txBody>
          </p:sp>
        </mc:Choice>
        <mc:Fallback xmlns="">
          <p:sp>
            <p:nvSpPr>
              <p:cNvPr id="3" name="Content Placeholder 2">
                <a:extLst>
                  <a:ext uri="{FF2B5EF4-FFF2-40B4-BE49-F238E27FC236}">
                    <a16:creationId xmlns:a16="http://schemas.microsoft.com/office/drawing/2014/main" id="{80808249-7640-CDEA-CC67-36B90F7ED798}"/>
                  </a:ext>
                </a:extLst>
              </p:cNvPr>
              <p:cNvSpPr>
                <a:spLocks noGrp="1" noRot="1" noChangeAspect="1" noMove="1" noResize="1" noEditPoints="1" noAdjustHandles="1" noChangeArrowheads="1" noChangeShapeType="1" noTextEdit="1"/>
              </p:cNvSpPr>
              <p:nvPr>
                <p:ph idx="1"/>
              </p:nvPr>
            </p:nvSpPr>
            <p:spPr>
              <a:blipFill>
                <a:blip r:embed="rId3"/>
                <a:stretch>
                  <a:fillRect l="-812" t="-131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93DFED7-776A-39A0-9018-828A6E016BF1}"/>
              </a:ext>
            </a:extLst>
          </p:cNvPr>
          <p:cNvSpPr>
            <a:spLocks noGrp="1"/>
          </p:cNvSpPr>
          <p:nvPr>
            <p:ph type="sldNum" sz="quarter" idx="12"/>
          </p:nvPr>
        </p:nvSpPr>
        <p:spPr/>
        <p:txBody>
          <a:bodyPr/>
          <a:lstStyle/>
          <a:p>
            <a:fld id="{C8315AF6-B4B7-9044-ABAB-B18384B3885D}" type="slidenum">
              <a:rPr lang="en-GB" smtClean="0"/>
              <a:t>8</a:t>
            </a:fld>
            <a:endParaRPr lang="en-GB"/>
          </a:p>
        </p:txBody>
      </p:sp>
    </p:spTree>
    <p:extLst>
      <p:ext uri="{BB962C8B-B14F-4D97-AF65-F5344CB8AC3E}">
        <p14:creationId xmlns:p14="http://schemas.microsoft.com/office/powerpoint/2010/main" val="25298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3869-CAAC-BD50-A2D9-E18B33FEBDD7}"/>
              </a:ext>
            </a:extLst>
          </p:cNvPr>
          <p:cNvSpPr>
            <a:spLocks noGrp="1"/>
          </p:cNvSpPr>
          <p:nvPr>
            <p:ph type="title"/>
          </p:nvPr>
        </p:nvSpPr>
        <p:spPr/>
        <p:txBody>
          <a:bodyPr/>
          <a:lstStyle/>
          <a:p>
            <a:r>
              <a:rPr lang="en-GB" dirty="0"/>
              <a:t>Example: WASP-12b</a:t>
            </a:r>
          </a:p>
        </p:txBody>
      </p:sp>
      <p:sp>
        <p:nvSpPr>
          <p:cNvPr id="4" name="Slide Number Placeholder 3">
            <a:extLst>
              <a:ext uri="{FF2B5EF4-FFF2-40B4-BE49-F238E27FC236}">
                <a16:creationId xmlns:a16="http://schemas.microsoft.com/office/drawing/2014/main" id="{8E4DBC1C-E859-85DD-519A-A93F54B29918}"/>
              </a:ext>
            </a:extLst>
          </p:cNvPr>
          <p:cNvSpPr>
            <a:spLocks noGrp="1"/>
          </p:cNvSpPr>
          <p:nvPr>
            <p:ph type="sldNum" sz="quarter" idx="12"/>
          </p:nvPr>
        </p:nvSpPr>
        <p:spPr/>
        <p:txBody>
          <a:bodyPr/>
          <a:lstStyle/>
          <a:p>
            <a:fld id="{C8315AF6-B4B7-9044-ABAB-B18384B3885D}" type="slidenum">
              <a:rPr lang="en-GB" smtClean="0"/>
              <a:t>9</a:t>
            </a:fld>
            <a:endParaRPr lang="en-GB"/>
          </a:p>
        </p:txBody>
      </p:sp>
      <p:pic>
        <p:nvPicPr>
          <p:cNvPr id="6" name="Picture 2">
            <a:extLst>
              <a:ext uri="{FF2B5EF4-FFF2-40B4-BE49-F238E27FC236}">
                <a16:creationId xmlns:a16="http://schemas.microsoft.com/office/drawing/2014/main" id="{759352EF-EE96-3C5A-86AE-095FE6F3C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3487" y="1363663"/>
            <a:ext cx="7065026" cy="48053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77AE3DA-8FB4-603F-0420-04B0FE9EFE68}"/>
              </a:ext>
            </a:extLst>
          </p:cNvPr>
          <p:cNvSpPr txBox="1"/>
          <p:nvPr/>
        </p:nvSpPr>
        <p:spPr>
          <a:xfrm>
            <a:off x="10086909" y="2880360"/>
            <a:ext cx="1840230" cy="646331"/>
          </a:xfrm>
          <a:prstGeom prst="rect">
            <a:avLst/>
          </a:prstGeom>
          <a:noFill/>
        </p:spPr>
        <p:txBody>
          <a:bodyPr wrap="square" rtlCol="0">
            <a:spAutoFit/>
          </a:bodyPr>
          <a:lstStyle/>
          <a:p>
            <a:r>
              <a:rPr lang="en-GB" dirty="0"/>
              <a:t>3σ posterior model error</a:t>
            </a:r>
          </a:p>
        </p:txBody>
      </p:sp>
      <p:cxnSp>
        <p:nvCxnSpPr>
          <p:cNvPr id="9" name="Straight Arrow Connector 8">
            <a:extLst>
              <a:ext uri="{FF2B5EF4-FFF2-40B4-BE49-F238E27FC236}">
                <a16:creationId xmlns:a16="http://schemas.microsoft.com/office/drawing/2014/main" id="{7CF359EF-0AD2-771E-20ED-09120E2A4031}"/>
              </a:ext>
            </a:extLst>
          </p:cNvPr>
          <p:cNvCxnSpPr>
            <a:stCxn id="7" idx="1"/>
          </p:cNvCxnSpPr>
          <p:nvPr/>
        </p:nvCxnSpPr>
        <p:spPr>
          <a:xfrm flipH="1">
            <a:off x="9098280" y="3203526"/>
            <a:ext cx="988629" cy="72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6A3C32C-3542-61B8-5D51-B4AA94CB271E}"/>
              </a:ext>
            </a:extLst>
          </p:cNvPr>
          <p:cNvSpPr txBox="1"/>
          <p:nvPr/>
        </p:nvSpPr>
        <p:spPr>
          <a:xfrm>
            <a:off x="723257" y="3106058"/>
            <a:ext cx="1840230" cy="923330"/>
          </a:xfrm>
          <a:prstGeom prst="rect">
            <a:avLst/>
          </a:prstGeom>
          <a:noFill/>
        </p:spPr>
        <p:txBody>
          <a:bodyPr wrap="square" rtlCol="0">
            <a:spAutoFit/>
          </a:bodyPr>
          <a:lstStyle/>
          <a:p>
            <a:r>
              <a:rPr lang="en-GB" dirty="0"/>
              <a:t>A curve fits better than a straight line!</a:t>
            </a:r>
          </a:p>
        </p:txBody>
      </p:sp>
    </p:spTree>
    <p:extLst>
      <p:ext uri="{BB962C8B-B14F-4D97-AF65-F5344CB8AC3E}">
        <p14:creationId xmlns:p14="http://schemas.microsoft.com/office/powerpoint/2010/main" val="835453089"/>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5410</TotalTime>
  <Words>2158</Words>
  <Application>Microsoft Macintosh PowerPoint</Application>
  <PresentationFormat>Widescreen</PresentationFormat>
  <Paragraphs>232</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Corbel</vt:lpstr>
      <vt:lpstr>Office Theme</vt:lpstr>
      <vt:lpstr>Investigating the empirical distribution of stellar tidal dissipation factors</vt:lpstr>
      <vt:lpstr>What are transit timing variations?</vt:lpstr>
      <vt:lpstr>What is tidal decay?</vt:lpstr>
      <vt:lpstr>Why is tidal decay interesting?</vt:lpstr>
      <vt:lpstr>What’s been done so far and what are my aims?</vt:lpstr>
      <vt:lpstr>Why is this a hard problem?</vt:lpstr>
      <vt:lpstr>Methodology I</vt:lpstr>
      <vt:lpstr>Methodology II</vt:lpstr>
      <vt:lpstr>Example: WASP-12b</vt:lpstr>
      <vt:lpstr>Results I: observations vs theory (442 planets)</vt:lpstr>
      <vt:lpstr>Results II: does decay rate drop off with distance?</vt:lpstr>
      <vt:lpstr>Results III: empirical distribution of Q_∗</vt:lpstr>
      <vt:lpstr>Results IV: how does Q_∗ relate to stellar properties </vt:lpstr>
      <vt:lpstr>But is it tidal decay? + other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transit time variations</dc:title>
  <dc:creator>Lawrence Berry</dc:creator>
  <cp:lastModifiedBy>Lawrence Berry</cp:lastModifiedBy>
  <cp:revision>918</cp:revision>
  <dcterms:created xsi:type="dcterms:W3CDTF">2023-10-07T15:37:21Z</dcterms:created>
  <dcterms:modified xsi:type="dcterms:W3CDTF">2024-01-11T21:36:32Z</dcterms:modified>
</cp:coreProperties>
</file>