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5715000" cx="9144000"/>
  <p:notesSz cx="6858000" cy="9144000"/>
  <p:embeddedFontLst>
    <p:embeddedFont>
      <p:font typeface="Montserrat"/>
      <p:regular r:id="rId55"/>
      <p:bold r:id="rId56"/>
      <p:italic r:id="rId57"/>
      <p:boldItalic r:id="rId58"/>
    </p:embeddedFont>
    <p:embeddedFont>
      <p:font typeface="Lato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Lato-boldItalic.fntdata"/><Relationship Id="rId61" Type="http://schemas.openxmlformats.org/officeDocument/2006/relationships/font" Target="fonts/Lato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Lato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Montserrat-italic.fntdata"/><Relationship Id="rId12" Type="http://schemas.openxmlformats.org/officeDocument/2006/relationships/slide" Target="slides/slide7.xml"/><Relationship Id="rId56" Type="http://schemas.openxmlformats.org/officeDocument/2006/relationships/font" Target="fonts/Montserrat-bold.fntdata"/><Relationship Id="rId15" Type="http://schemas.openxmlformats.org/officeDocument/2006/relationships/slide" Target="slides/slide10.xml"/><Relationship Id="rId59" Type="http://schemas.openxmlformats.org/officeDocument/2006/relationships/font" Target="fonts/Lato-regular.fntdata"/><Relationship Id="rId14" Type="http://schemas.openxmlformats.org/officeDocument/2006/relationships/slide" Target="slides/slide9.xml"/><Relationship Id="rId58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239b57b4a_0_25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239b57b4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2311a3d9f_0_5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2311a3d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239b57b4a_0_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239b57b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239b57b4a_0_5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239b57b4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239b57b4a_0_1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239b57b4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239b57b4a_0_31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239b57b4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4df505574_0_896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4df505574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4df505574_0_90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4df505574_0_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4df505574_0_905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4df505574_0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4df505574_0_912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4df505574_0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4df505574_0_841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4df505574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4df505574_0_916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4df505574_0_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4df505574_0_921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4df505574_0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4df505574_0_926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4df505574_0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4df505574_0_93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4df505574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4df505574_0_935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4df505574_0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4df505574_0_939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64df505574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4df505574_0_943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4df505574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4df505574_0_956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4df505574_0_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4df505574_0_96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4df505574_0_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4df505574_0_97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4df505574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4df505574_0_836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4df505574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4df505574_0_975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4df505574_0_9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4df505574_0_98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4df505574_0_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4df505574_0_859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64df505574_0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4df505574_0_863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4df505574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64df505574_0_868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64df505574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64df505574_0_878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64df505574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4df505574_0_882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64df505574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64df505574_0_887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64df505574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4df505574_0_891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64df505574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4df505574_0_947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64df505574_0_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4df505574_0_845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4df505574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4df505574_0_951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4df505574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4df505574_0_985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4df505574_0_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64df505574_0_989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64df505574_0_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64df505574_0_993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64df505574_0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64df505574_0_998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64df505574_0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64df505574_0_1003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64df505574_0_1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64df505574_0_1014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64df505574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4df505574_0_1009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64df505574_0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64df505574_0_1019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64df505574_0_1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64df505574_0_1023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64df505574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4df505574_0_85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4df505574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4df505574_0_855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4df505574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2311a3d9f_0_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2311a3d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239b57b4a_0_15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239b57b4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239b57b4a_0_2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239b57b4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408950" y="91911"/>
            <a:ext cx="18264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545"/>
            <a:ext cx="5153705" cy="5704831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753778"/>
            <a:ext cx="5017500" cy="17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4361028"/>
            <a:ext cx="34707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714459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427417"/>
            <a:ext cx="47760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936805"/>
            <a:ext cx="47760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714459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281111"/>
            <a:ext cx="4587000" cy="12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423331"/>
            <a:ext cx="1037850" cy="112919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437500"/>
            <a:ext cx="70389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741722"/>
            <a:ext cx="70389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423331"/>
            <a:ext cx="1037850" cy="112919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437500"/>
            <a:ext cx="70389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741722"/>
            <a:ext cx="34032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741722"/>
            <a:ext cx="34032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423331"/>
            <a:ext cx="1037850" cy="112919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437500"/>
            <a:ext cx="70389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423331"/>
            <a:ext cx="1037850" cy="112919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437500"/>
            <a:ext cx="3798900" cy="16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2191722"/>
            <a:ext cx="3798900" cy="26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714943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963083"/>
            <a:ext cx="4587000" cy="39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423331"/>
            <a:ext cx="1037850" cy="112919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842583"/>
            <a:ext cx="3036300" cy="19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931111"/>
            <a:ext cx="30363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885111"/>
            <a:ext cx="3676800" cy="26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587260"/>
            <a:ext cx="698925" cy="760722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783750"/>
            <a:ext cx="6936000" cy="5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753778"/>
            <a:ext cx="5017500" cy="17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GraphQL V2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4361028"/>
            <a:ext cx="34707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Scott Moss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Masters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1297500" y="437500"/>
            <a:ext cx="70389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good auth system in GraphQL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1297500" y="1741722"/>
            <a:ext cx="34032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Authorization</a:t>
            </a:r>
            <a:endParaRPr b="1" sz="20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Should not be coupled to a resolver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provide field level custom rules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authorize some of your schema and not all </a:t>
            </a:r>
            <a:endParaRPr sz="1600"/>
          </a:p>
        </p:txBody>
      </p:sp>
      <p:sp>
        <p:nvSpPr>
          <p:cNvPr id="187" name="Google Shape;187;p22"/>
          <p:cNvSpPr txBox="1"/>
          <p:nvPr>
            <p:ph idx="2" type="body"/>
          </p:nvPr>
        </p:nvSpPr>
        <p:spPr>
          <a:xfrm>
            <a:off x="4933221" y="1741722"/>
            <a:ext cx="34032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Authentication</a:t>
            </a:r>
            <a:endParaRPr b="1" sz="20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Provides the user to resolvers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Should not be coupled to a resolver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protect some of your Schema and not all of 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provide field level protection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1297500" y="437500"/>
            <a:ext cx="70389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many ways to auth</a:t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1297500" y="1741722"/>
            <a:ext cx="70389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Outside of GraphQL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When creating context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/>
              <a:t>Inside the resolvers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1297500" y="437500"/>
            <a:ext cx="70389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Outside of GraphQL</a:t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1297500" y="1741722"/>
            <a:ext cx="70389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Using something like Express middleware before the GraphQL Server executes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Completely locks down all GraphQL queries and mutations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/>
              <a:t>Extra complexity of passing auth info to GraphQL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1297500" y="437500"/>
            <a:ext cx="70389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creating context</a:t>
            </a:r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1297500" y="1741722"/>
            <a:ext cx="70389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context creation function when creating your apollo server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access the incoming request to determine authentication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/>
              <a:t>No extra work to pass to GraphQL resolvers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1297500" y="437500"/>
            <a:ext cx="70389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 resolvers</a:t>
            </a:r>
            <a:endParaRPr/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1297500" y="1741722"/>
            <a:ext cx="70389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Business logic tied up with authentication logic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simplest to implement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/>
              <a:t>The hardest to reuse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1297500" y="437500"/>
            <a:ext cx="70389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</a:t>
            </a:r>
            <a:endParaRPr/>
          </a:p>
        </p:txBody>
      </p:sp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1297500" y="1741722"/>
            <a:ext cx="70389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Create authenticated helper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Create authorized helper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Wrap resolvers that use users for db queries with authenticated helper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/>
              <a:t>Wrap resolvers that require an Admin role with authorized helper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823850" y="963083"/>
            <a:ext cx="4587000" cy="39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</a:t>
            </a:r>
            <a:r>
              <a:rPr b="1" lang="en"/>
              <a:t>real-</a:t>
            </a:r>
            <a:r>
              <a:rPr lang="en"/>
              <a:t>time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type="title"/>
          </p:nvPr>
        </p:nvSpPr>
        <p:spPr>
          <a:xfrm>
            <a:off x="1297500" y="437500"/>
            <a:ext cx="70389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Real-time</a:t>
            </a:r>
            <a:r>
              <a:rPr lang="en"/>
              <a:t> with GraphQL</a:t>
            </a:r>
            <a:endParaRPr/>
          </a:p>
        </p:txBody>
      </p:sp>
      <p:sp>
        <p:nvSpPr>
          <p:cNvPr id="228" name="Google Shape;228;p29"/>
          <p:cNvSpPr txBox="1"/>
          <p:nvPr>
            <p:ph idx="1" type="body"/>
          </p:nvPr>
        </p:nvSpPr>
        <p:spPr>
          <a:xfrm>
            <a:off x="1297500" y="1741722"/>
            <a:ext cx="70389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Subscriptions </a:t>
            </a:r>
            <a:r>
              <a:rPr lang="en" sz="2000"/>
              <a:t>- A well supported GraphQL operation that’s useful for notifying clients of events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b="1" lang="en" sz="2000"/>
              <a:t>Live Queries </a:t>
            </a:r>
            <a:r>
              <a:rPr lang="en" sz="2000"/>
              <a:t>- Client side </a:t>
            </a:r>
            <a:r>
              <a:rPr lang="en" sz="2000"/>
              <a:t>implementation</a:t>
            </a:r>
            <a:r>
              <a:rPr lang="en" sz="2000"/>
              <a:t> to be notified when data changes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1297500" y="437500"/>
            <a:ext cx="70389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Subscriptions vs Live Queries</a:t>
            </a:r>
            <a:endParaRPr/>
          </a:p>
        </p:txBody>
      </p:sp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1297500" y="1741722"/>
            <a:ext cx="3403200" cy="20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Subscriptions</a:t>
            </a:r>
            <a:endParaRPr b="1"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Part of the spec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Event observation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Great support</a:t>
            </a:r>
            <a:endParaRPr sz="2000"/>
          </a:p>
        </p:txBody>
      </p:sp>
      <p:sp>
        <p:nvSpPr>
          <p:cNvPr id="235" name="Google Shape;235;p30"/>
          <p:cNvSpPr txBox="1"/>
          <p:nvPr>
            <p:ph idx="2" type="body"/>
          </p:nvPr>
        </p:nvSpPr>
        <p:spPr>
          <a:xfrm>
            <a:off x="4933225" y="1741722"/>
            <a:ext cx="3403200" cy="20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Live</a:t>
            </a:r>
            <a:r>
              <a:rPr b="1" lang="en"/>
              <a:t> </a:t>
            </a:r>
            <a:r>
              <a:rPr b="1" lang="en" sz="2000"/>
              <a:t>Queries</a:t>
            </a:r>
            <a:endParaRPr b="1"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Experimental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observation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Support is getting there</a:t>
            </a:r>
            <a:endParaRPr sz="2000"/>
          </a:p>
        </p:txBody>
      </p:sp>
      <p:sp>
        <p:nvSpPr>
          <p:cNvPr id="236" name="Google Shape;236;p30"/>
          <p:cNvSpPr txBox="1"/>
          <p:nvPr/>
        </p:nvSpPr>
        <p:spPr>
          <a:xfrm>
            <a:off x="2100000" y="4073611"/>
            <a:ext cx="5433900" cy="11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Both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Flexible transports and protocols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Predictable responses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type="title"/>
          </p:nvPr>
        </p:nvSpPr>
        <p:spPr>
          <a:xfrm>
            <a:off x="823850" y="2281111"/>
            <a:ext cx="4587000" cy="12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Use Subscriptions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281111"/>
            <a:ext cx="4587000" cy="12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Refresher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1297500" y="437500"/>
            <a:ext cx="70389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why?</a:t>
            </a:r>
            <a:endParaRPr/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1297500" y="1741722"/>
            <a:ext cx="70389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manual refetching and polling have too high of a latency cost (chat apps)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Initial state is huge, but changes are small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/>
              <a:t>Live queries are just not there, yet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1297500" y="437500"/>
            <a:ext cx="70389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Subscription Support</a:t>
            </a:r>
            <a:endParaRPr/>
          </a:p>
        </p:txBody>
      </p:sp>
      <p:sp>
        <p:nvSpPr>
          <p:cNvPr id="253" name="Google Shape;253;p33"/>
          <p:cNvSpPr txBox="1"/>
          <p:nvPr>
            <p:ph idx="1" type="body"/>
          </p:nvPr>
        </p:nvSpPr>
        <p:spPr>
          <a:xfrm>
            <a:off x="1297500" y="1741722"/>
            <a:ext cx="70389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Subscriptions must be added to your Schema like Queries and Mutations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Setup PubSub protocol server side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Create Subscription event resolvers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Add any needed authentication and context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/>
              <a:t>Client side setup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type="title"/>
          </p:nvPr>
        </p:nvSpPr>
        <p:spPr>
          <a:xfrm>
            <a:off x="823850" y="963083"/>
            <a:ext cx="4587000" cy="39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create some Subscriptions.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Follow along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1297500" y="437500"/>
            <a:ext cx="70389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</a:t>
            </a:r>
            <a:endParaRPr/>
          </a:p>
        </p:txBody>
      </p:sp>
      <p:sp>
        <p:nvSpPr>
          <p:cNvPr id="264" name="Google Shape;264;p35"/>
          <p:cNvSpPr txBox="1"/>
          <p:nvPr>
            <p:ph idx="1" type="body"/>
          </p:nvPr>
        </p:nvSpPr>
        <p:spPr>
          <a:xfrm>
            <a:off x="1297500" y="1741722"/>
            <a:ext cx="70389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Add a subscription for new posts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Publish to the Subscription when a post is created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Add authentication to the subscription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Add filter for Subscription (extra credit)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/>
              <a:t>Try out your Subscriptions with GraphQL playground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823850" y="963083"/>
            <a:ext cx="4587000" cy="39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handling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/>
          <p:nvPr>
            <p:ph type="title"/>
          </p:nvPr>
        </p:nvSpPr>
        <p:spPr>
          <a:xfrm>
            <a:off x="823850" y="2281111"/>
            <a:ext cx="4587000" cy="12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Throw your errors, they will be caught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type="title"/>
          </p:nvPr>
        </p:nvSpPr>
        <p:spPr>
          <a:xfrm>
            <a:off x="823850" y="963083"/>
            <a:ext cx="4587000" cy="39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break some things.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Follow along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>
            <p:ph type="title"/>
          </p:nvPr>
        </p:nvSpPr>
        <p:spPr>
          <a:xfrm>
            <a:off x="823850" y="2281111"/>
            <a:ext cx="4587000" cy="12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/>
          <p:nvPr>
            <p:ph type="title"/>
          </p:nvPr>
        </p:nvSpPr>
        <p:spPr>
          <a:xfrm>
            <a:off x="1297500" y="437500"/>
            <a:ext cx="70389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Resolvers</a:t>
            </a:r>
            <a:endParaRPr/>
          </a:p>
        </p:txBody>
      </p:sp>
      <p:sp>
        <p:nvSpPr>
          <p:cNvPr id="290" name="Google Shape;290;p40"/>
          <p:cNvSpPr txBox="1"/>
          <p:nvPr>
            <p:ph idx="1" type="body"/>
          </p:nvPr>
        </p:nvSpPr>
        <p:spPr>
          <a:xfrm>
            <a:off x="1297500" y="1741722"/>
            <a:ext cx="70389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Unit test resolver functions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Mock out data sources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/>
              <a:t>Mock out db calls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>
            <p:ph type="title"/>
          </p:nvPr>
        </p:nvSpPr>
        <p:spPr>
          <a:xfrm>
            <a:off x="1297500" y="437500"/>
            <a:ext cx="70389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Schema</a:t>
            </a:r>
            <a:endParaRPr/>
          </a:p>
        </p:txBody>
      </p:sp>
      <p:sp>
        <p:nvSpPr>
          <p:cNvPr id="296" name="Google Shape;296;p41"/>
          <p:cNvSpPr txBox="1"/>
          <p:nvPr>
            <p:ph idx="1" type="body"/>
          </p:nvPr>
        </p:nvSpPr>
        <p:spPr>
          <a:xfrm>
            <a:off x="1297500" y="1741722"/>
            <a:ext cx="70389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Convert TypeDefs into Schema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/>
              <a:t>Unit test Object types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437500"/>
            <a:ext cx="70389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GraphQL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741722"/>
            <a:ext cx="70389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spec that describes a declarative query language that your clients can use to ask an API for the exact data they want. This is achieved by creating a strongly typed Schema for your API, ultimate flexibility in how your API can resolve data, and client queries validated against your Schema.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>
            <p:ph type="title"/>
          </p:nvPr>
        </p:nvSpPr>
        <p:spPr>
          <a:xfrm>
            <a:off x="1297500" y="437500"/>
            <a:ext cx="70389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the server</a:t>
            </a:r>
            <a:endParaRPr/>
          </a:p>
        </p:txBody>
      </p:sp>
      <p:sp>
        <p:nvSpPr>
          <p:cNvPr id="302" name="Google Shape;302;p42"/>
          <p:cNvSpPr txBox="1"/>
          <p:nvPr>
            <p:ph idx="1" type="body"/>
          </p:nvPr>
        </p:nvSpPr>
        <p:spPr>
          <a:xfrm>
            <a:off x="1297500" y="1741722"/>
            <a:ext cx="70389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Integration testing the entire server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Create a test client to use to issue queries and mutations with against a testing instance of your server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/>
              <a:t>Mock out variables, context, data sources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3"/>
          <p:cNvSpPr txBox="1"/>
          <p:nvPr>
            <p:ph type="title"/>
          </p:nvPr>
        </p:nvSpPr>
        <p:spPr>
          <a:xfrm>
            <a:off x="1297500" y="437500"/>
            <a:ext cx="70389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</a:t>
            </a:r>
            <a:endParaRPr/>
          </a:p>
        </p:txBody>
      </p:sp>
      <p:sp>
        <p:nvSpPr>
          <p:cNvPr id="308" name="Google Shape;308;p43"/>
          <p:cNvSpPr txBox="1"/>
          <p:nvPr>
            <p:ph idx="1" type="body"/>
          </p:nvPr>
        </p:nvSpPr>
        <p:spPr>
          <a:xfrm>
            <a:off x="1297500" y="1741722"/>
            <a:ext cx="70389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Apollo error classes to handle errors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Create integration tests for your queries and mutations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/>
              <a:t>Create unit tests for your resolvers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 txBox="1"/>
          <p:nvPr>
            <p:ph type="title"/>
          </p:nvPr>
        </p:nvSpPr>
        <p:spPr>
          <a:xfrm>
            <a:off x="823850" y="963083"/>
            <a:ext cx="4587000" cy="39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F</a:t>
            </a:r>
            <a:r>
              <a:rPr lang="en"/>
              <a:t>lexibility</a:t>
            </a:r>
            <a:r>
              <a:rPr lang="en"/>
              <a:t> with Directives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/>
          <p:nvPr>
            <p:ph type="title"/>
          </p:nvPr>
        </p:nvSpPr>
        <p:spPr>
          <a:xfrm>
            <a:off x="1297500" y="437500"/>
            <a:ext cx="70389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they?</a:t>
            </a:r>
            <a:endParaRPr/>
          </a:p>
        </p:txBody>
      </p:sp>
      <p:sp>
        <p:nvSpPr>
          <p:cNvPr id="319" name="Google Shape;319;p45"/>
          <p:cNvSpPr txBox="1"/>
          <p:nvPr>
            <p:ph idx="1" type="body"/>
          </p:nvPr>
        </p:nvSpPr>
        <p:spPr>
          <a:xfrm>
            <a:off x="1297500" y="1741722"/>
            <a:ext cx="70389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Allows you to add logic and metadata to your Schemas, Queries, or Mutations. Directives can act like middleware for your Schemas, or post processing hooks for your Queries and Mutations.</a:t>
            </a:r>
            <a:endParaRPr sz="2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6"/>
          <p:cNvSpPr txBox="1"/>
          <p:nvPr>
            <p:ph type="title"/>
          </p:nvPr>
        </p:nvSpPr>
        <p:spPr>
          <a:xfrm>
            <a:off x="1297500" y="437500"/>
            <a:ext cx="70389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Directives?</a:t>
            </a:r>
            <a:endParaRPr/>
          </a:p>
        </p:txBody>
      </p:sp>
      <p:sp>
        <p:nvSpPr>
          <p:cNvPr id="325" name="Google Shape;325;p46"/>
          <p:cNvSpPr txBox="1"/>
          <p:nvPr>
            <p:ph idx="1" type="body"/>
          </p:nvPr>
        </p:nvSpPr>
        <p:spPr>
          <a:xfrm>
            <a:off x="1297500" y="1741722"/>
            <a:ext cx="70389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Fine-grain control down to the field level</a:t>
            </a:r>
            <a:r>
              <a:rPr lang="en" sz="2000"/>
              <a:t> on </a:t>
            </a:r>
            <a:r>
              <a:rPr lang="en" sz="2000"/>
              <a:t>your TypeDefs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Eliminate post processing on your clients after you query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Extendable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/>
              <a:t>Extremely powerful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>
            <p:ph type="title"/>
          </p:nvPr>
        </p:nvSpPr>
        <p:spPr>
          <a:xfrm>
            <a:off x="823850" y="963083"/>
            <a:ext cx="4587000" cy="39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Directives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Follow along</a:t>
            </a:r>
            <a:endParaRPr sz="2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8"/>
          <p:cNvSpPr txBox="1"/>
          <p:nvPr>
            <p:ph type="title"/>
          </p:nvPr>
        </p:nvSpPr>
        <p:spPr>
          <a:xfrm>
            <a:off x="1297500" y="437500"/>
            <a:ext cx="70389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Custom Directives</a:t>
            </a:r>
            <a:endParaRPr/>
          </a:p>
        </p:txBody>
      </p:sp>
      <p:sp>
        <p:nvSpPr>
          <p:cNvPr id="336" name="Google Shape;336;p48"/>
          <p:cNvSpPr txBox="1"/>
          <p:nvPr>
            <p:ph idx="1" type="body"/>
          </p:nvPr>
        </p:nvSpPr>
        <p:spPr>
          <a:xfrm>
            <a:off x="1297500" y="1741722"/>
            <a:ext cx="70389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be challenging if you’re </a:t>
            </a:r>
            <a:r>
              <a:rPr lang="en" sz="2000"/>
              <a:t>unfamiliar</a:t>
            </a:r>
            <a:r>
              <a:rPr lang="en" sz="2000"/>
              <a:t> with how GraphQL works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Requires a </a:t>
            </a:r>
            <a:r>
              <a:rPr lang="en" sz="2000"/>
              <a:t>definition</a:t>
            </a:r>
            <a:r>
              <a:rPr lang="en" sz="2000"/>
              <a:t> in your schema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/>
              <a:t>Create logic for when Directive is used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/>
          <p:nvPr>
            <p:ph type="title"/>
          </p:nvPr>
        </p:nvSpPr>
        <p:spPr>
          <a:xfrm>
            <a:off x="823850" y="963083"/>
            <a:ext cx="4587000" cy="39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create some Directives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Follow along</a:t>
            </a:r>
            <a:endParaRPr sz="2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0"/>
          <p:cNvSpPr txBox="1"/>
          <p:nvPr>
            <p:ph type="title"/>
          </p:nvPr>
        </p:nvSpPr>
        <p:spPr>
          <a:xfrm>
            <a:off x="1297500" y="437500"/>
            <a:ext cx="70389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</a:t>
            </a:r>
            <a:endParaRPr/>
          </a:p>
        </p:txBody>
      </p:sp>
      <p:sp>
        <p:nvSpPr>
          <p:cNvPr id="347" name="Google Shape;347;p50"/>
          <p:cNvSpPr txBox="1"/>
          <p:nvPr>
            <p:ph idx="1" type="body"/>
          </p:nvPr>
        </p:nvSpPr>
        <p:spPr>
          <a:xfrm>
            <a:off x="1297500" y="1741722"/>
            <a:ext cx="70389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Create a custom date format directive for fields that formats timestamps. (except args extra credit)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Create field level auth directive (extra credit)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Add your directives to your Schema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1"/>
          <p:cNvSpPr txBox="1"/>
          <p:nvPr>
            <p:ph type="title"/>
          </p:nvPr>
        </p:nvSpPr>
        <p:spPr>
          <a:xfrm>
            <a:off x="823850" y="2281111"/>
            <a:ext cx="4587000" cy="12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Production check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437500"/>
            <a:ext cx="70389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parts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741722"/>
            <a:ext cx="70389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Type Definitions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Resolvers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Schema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Sources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Queries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Mutations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2"/>
          <p:cNvSpPr txBox="1"/>
          <p:nvPr>
            <p:ph type="title"/>
          </p:nvPr>
        </p:nvSpPr>
        <p:spPr>
          <a:xfrm>
            <a:off x="1297500" y="437500"/>
            <a:ext cx="70389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Checklist</a:t>
            </a:r>
            <a:endParaRPr/>
          </a:p>
        </p:txBody>
      </p:sp>
      <p:sp>
        <p:nvSpPr>
          <p:cNvPr id="358" name="Google Shape;358;p52"/>
          <p:cNvSpPr txBox="1"/>
          <p:nvPr>
            <p:ph idx="1" type="body"/>
          </p:nvPr>
        </p:nvSpPr>
        <p:spPr>
          <a:xfrm>
            <a:off x="1297500" y="1741722"/>
            <a:ext cx="70389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Set  environment to Production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Don’t hard code your port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Pick a platform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3"/>
          <p:cNvSpPr txBox="1"/>
          <p:nvPr>
            <p:ph type="title"/>
          </p:nvPr>
        </p:nvSpPr>
        <p:spPr>
          <a:xfrm>
            <a:off x="823850" y="963083"/>
            <a:ext cx="4587000" cy="39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go live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Follow along</a:t>
            </a:r>
            <a:endParaRPr sz="2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4"/>
          <p:cNvSpPr txBox="1"/>
          <p:nvPr>
            <p:ph type="title"/>
          </p:nvPr>
        </p:nvSpPr>
        <p:spPr>
          <a:xfrm>
            <a:off x="823850" y="2281111"/>
            <a:ext cx="4587000" cy="12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Caching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5"/>
          <p:cNvSpPr txBox="1"/>
          <p:nvPr>
            <p:ph type="title"/>
          </p:nvPr>
        </p:nvSpPr>
        <p:spPr>
          <a:xfrm>
            <a:off x="1297500" y="437500"/>
            <a:ext cx="70389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types of caching</a:t>
            </a:r>
            <a:endParaRPr/>
          </a:p>
        </p:txBody>
      </p:sp>
      <p:sp>
        <p:nvSpPr>
          <p:cNvPr id="374" name="Google Shape;374;p55"/>
          <p:cNvSpPr txBox="1"/>
          <p:nvPr>
            <p:ph idx="1" type="body"/>
          </p:nvPr>
        </p:nvSpPr>
        <p:spPr>
          <a:xfrm>
            <a:off x="1373700" y="1741722"/>
            <a:ext cx="70389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Application Caching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DB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External data source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Resolvers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Network Caching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HTTP caching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Client-side caching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6"/>
          <p:cNvSpPr txBox="1"/>
          <p:nvPr>
            <p:ph type="title"/>
          </p:nvPr>
        </p:nvSpPr>
        <p:spPr>
          <a:xfrm>
            <a:off x="1297500" y="437500"/>
            <a:ext cx="70389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Caching</a:t>
            </a:r>
            <a:endParaRPr/>
          </a:p>
        </p:txBody>
      </p:sp>
      <p:sp>
        <p:nvSpPr>
          <p:cNvPr id="380" name="Google Shape;380;p56"/>
          <p:cNvSpPr txBox="1"/>
          <p:nvPr>
            <p:ph idx="1" type="body"/>
          </p:nvPr>
        </p:nvSpPr>
        <p:spPr>
          <a:xfrm>
            <a:off x="1297500" y="1741722"/>
            <a:ext cx="70389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Prefered way to cache GraphQL right now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Have many options and levels to cache depending on your server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bunch of </a:t>
            </a:r>
            <a:r>
              <a:rPr lang="en" sz="2000"/>
              <a:t>misunderstandings</a:t>
            </a:r>
            <a:r>
              <a:rPr lang="en" sz="2000"/>
              <a:t> around HTTP caching and GraphQL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7"/>
          <p:cNvSpPr txBox="1"/>
          <p:nvPr>
            <p:ph type="title"/>
          </p:nvPr>
        </p:nvSpPr>
        <p:spPr>
          <a:xfrm>
            <a:off x="1297500" y="437500"/>
            <a:ext cx="70389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Caching</a:t>
            </a:r>
            <a:endParaRPr/>
          </a:p>
        </p:txBody>
      </p:sp>
      <p:sp>
        <p:nvSpPr>
          <p:cNvPr id="386" name="Google Shape;386;p57"/>
          <p:cNvSpPr txBox="1"/>
          <p:nvPr>
            <p:ph idx="1" type="body"/>
          </p:nvPr>
        </p:nvSpPr>
        <p:spPr>
          <a:xfrm>
            <a:off x="1297500" y="1741722"/>
            <a:ext cx="70389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be more complicated unless you </a:t>
            </a:r>
            <a:r>
              <a:rPr lang="en" sz="2000"/>
              <a:t>use services and features </a:t>
            </a:r>
            <a:r>
              <a:rPr lang="en" sz="2000"/>
              <a:t>like Apollo Cache Control</a:t>
            </a:r>
            <a:r>
              <a:rPr lang="en" sz="2000"/>
              <a:t>, Engine, and </a:t>
            </a:r>
            <a:br>
              <a:rPr lang="en" sz="2000"/>
            </a:br>
            <a:r>
              <a:rPr lang="en" sz="2000"/>
              <a:t>Automatic Persisted Queries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use edge applications to program your own cache logic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Restrict or handle Mutations over /GET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8"/>
          <p:cNvSpPr txBox="1"/>
          <p:nvPr>
            <p:ph type="title"/>
          </p:nvPr>
        </p:nvSpPr>
        <p:spPr>
          <a:xfrm>
            <a:off x="1297500" y="437500"/>
            <a:ext cx="70389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side caching</a:t>
            </a:r>
            <a:endParaRPr/>
          </a:p>
        </p:txBody>
      </p:sp>
      <p:sp>
        <p:nvSpPr>
          <p:cNvPr id="392" name="Google Shape;392;p58"/>
          <p:cNvSpPr txBox="1"/>
          <p:nvPr>
            <p:ph idx="1" type="body"/>
          </p:nvPr>
        </p:nvSpPr>
        <p:spPr>
          <a:xfrm>
            <a:off x="1297500" y="1741722"/>
            <a:ext cx="70389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Apollo client handles this pretty well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any client-side state management you already use (redux, vuex, rx, etc)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Persisted Queries in coordination with the server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9"/>
          <p:cNvSpPr txBox="1"/>
          <p:nvPr>
            <p:ph type="title"/>
          </p:nvPr>
        </p:nvSpPr>
        <p:spPr>
          <a:xfrm>
            <a:off x="1297500" y="437500"/>
            <a:ext cx="70389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should you cache?</a:t>
            </a:r>
            <a:endParaRPr/>
          </a:p>
        </p:txBody>
      </p:sp>
      <p:sp>
        <p:nvSpPr>
          <p:cNvPr id="398" name="Google Shape;398;p59"/>
          <p:cNvSpPr txBox="1"/>
          <p:nvPr>
            <p:ph idx="1" type="body"/>
          </p:nvPr>
        </p:nvSpPr>
        <p:spPr>
          <a:xfrm>
            <a:off x="1297500" y="1741722"/>
            <a:ext cx="70389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you’re able to use HTTP caching, enable it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Cache external HTTP data sources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Cache client-side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0"/>
          <p:cNvSpPr txBox="1"/>
          <p:nvPr>
            <p:ph type="title"/>
          </p:nvPr>
        </p:nvSpPr>
        <p:spPr>
          <a:xfrm>
            <a:off x="823850" y="2281111"/>
            <a:ext cx="4587000" cy="12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1"/>
          <p:cNvSpPr txBox="1"/>
          <p:nvPr>
            <p:ph type="ctrTitle"/>
          </p:nvPr>
        </p:nvSpPr>
        <p:spPr>
          <a:xfrm>
            <a:off x="3537150" y="1753778"/>
            <a:ext cx="5017500" cy="17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are now a GraphQL API pro </a:t>
            </a:r>
            <a:r>
              <a:rPr lang="en"/>
              <a:t>💯</a:t>
            </a:r>
            <a:endParaRPr/>
          </a:p>
        </p:txBody>
      </p:sp>
      <p:sp>
        <p:nvSpPr>
          <p:cNvPr id="409" name="Google Shape;409;p61"/>
          <p:cNvSpPr txBox="1"/>
          <p:nvPr>
            <p:ph idx="1" type="subTitle"/>
          </p:nvPr>
        </p:nvSpPr>
        <p:spPr>
          <a:xfrm>
            <a:off x="5083950" y="4361028"/>
            <a:ext cx="34707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437500"/>
            <a:ext cx="70389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libs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741722"/>
            <a:ext cx="70389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graphql-js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Apollo Server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Express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GraphQL Playground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23850" y="963083"/>
            <a:ext cx="4587000" cy="39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build a GraphQL API!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Follow along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23850" y="963083"/>
            <a:ext cx="4587000" cy="39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&amp; Authorization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1297500" y="437500"/>
            <a:ext cx="70389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1297500" y="1741722"/>
            <a:ext cx="70389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Used to identify a user. To determine if they are who they say they are.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1297500" y="437500"/>
            <a:ext cx="70389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Authorization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1297500" y="1741722"/>
            <a:ext cx="70389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Used to determine if a user is allowed to perform certain </a:t>
            </a:r>
            <a:r>
              <a:rPr lang="en" sz="2000"/>
              <a:t>operations</a:t>
            </a:r>
            <a:r>
              <a:rPr lang="en" sz="2000"/>
              <a:t> on certain resources.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