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448"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8af4af01d6_0_4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8af4af01d6_0_4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The model is a robust tool for </a:t>
            </a:r>
            <a:r>
              <a:rPr lang="en" b="1">
                <a:solidFill>
                  <a:schemeClr val="dk1"/>
                </a:solidFill>
              </a:rPr>
              <a:t>proactively identifying students who are at risk</a:t>
            </a:r>
            <a:r>
              <a:rPr lang="en">
                <a:solidFill>
                  <a:schemeClr val="dk1"/>
                </a:solidFill>
              </a:rPr>
              <a:t> of a less favorable outcome, allowing for targeted intervention </a:t>
            </a:r>
            <a:r>
              <a:rPr lang="en" i="1">
                <a:solidFill>
                  <a:schemeClr val="dk1"/>
                </a:solidFill>
              </a:rPr>
              <a:t>before</a:t>
            </a:r>
            <a:r>
              <a:rPr lang="en">
                <a:solidFill>
                  <a:schemeClr val="dk1"/>
                </a:solidFill>
              </a:rPr>
              <a:t> graduation.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8af4af01d6_0_4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8af4af01d6_0_4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8af4af01d6_0_4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8af4af01d6_0_4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8af4af01d6_0_4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8af4af01d6_0_4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findings reveal that prior work experience and active engagement with career preparation initiatives have the greatest impact on employability. Students who were employed before joining Strathmore or who participated in internships and fieldwork activities demonstrated higher employment outcomes after graduation.</a:t>
            </a:r>
            <a:endParaRPr/>
          </a:p>
          <a:p>
            <a:pPr marL="0" lvl="0" indent="0" algn="l" rtl="0">
              <a:spcBef>
                <a:spcPts val="0"/>
              </a:spcBef>
              <a:spcAft>
                <a:spcPts val="0"/>
              </a:spcAft>
              <a:buNone/>
            </a:pPr>
            <a:endParaRPr/>
          </a:p>
          <a:p>
            <a:pPr marL="0" lvl="0" indent="0" algn="l" rtl="0">
              <a:spcBef>
                <a:spcPts val="0"/>
              </a:spcBef>
              <a:spcAft>
                <a:spcPts val="0"/>
              </a:spcAft>
              <a:buNone/>
            </a:pPr>
            <a:r>
              <a:rPr lang="en"/>
              <a:t>Study level also plays a notable role — graduates with postgraduate qualifications tend to have better employability prospects. Furthermore, alumni engagement variables such as registration and interest in alumni information suggest that continued involvement in the university community enhances professional networking and opportunities.</a:t>
            </a:r>
            <a:endParaRPr/>
          </a:p>
          <a:p>
            <a:pPr marL="0" lvl="0" indent="0" algn="l" rtl="0">
              <a:spcBef>
                <a:spcPts val="0"/>
              </a:spcBef>
              <a:spcAft>
                <a:spcPts val="0"/>
              </a:spcAft>
              <a:buNone/>
            </a:pPr>
            <a:endParaRPr/>
          </a:p>
          <a:p>
            <a:pPr marL="0" lvl="0" indent="0" algn="l" rtl="0">
              <a:spcBef>
                <a:spcPts val="0"/>
              </a:spcBef>
              <a:spcAft>
                <a:spcPts val="0"/>
              </a:spcAft>
              <a:buNone/>
            </a:pPr>
            <a:r>
              <a:rPr lang="en"/>
              <a:t>Strengthen experiential learning programs such as internships, attachments, and work-study initiatives to build students’ practical readiness.</a:t>
            </a:r>
            <a:endParaRPr/>
          </a:p>
          <a:p>
            <a:pPr marL="0" lvl="0" indent="0" algn="l" rtl="0">
              <a:spcBef>
                <a:spcPts val="0"/>
              </a:spcBef>
              <a:spcAft>
                <a:spcPts val="0"/>
              </a:spcAft>
              <a:buNone/>
            </a:pPr>
            <a:r>
              <a:rPr lang="en"/>
              <a:t>Enhance alumni engagement and mentorship platforms to support career transitions and networking opportunities.</a:t>
            </a:r>
            <a:endParaRPr/>
          </a:p>
          <a:p>
            <a:pPr marL="0" lvl="0" indent="0" algn="l" rtl="0">
              <a:spcBef>
                <a:spcPts val="0"/>
              </a:spcBef>
              <a:spcAft>
                <a:spcPts val="0"/>
              </a:spcAft>
              <a:buNone/>
            </a:pPr>
            <a:r>
              <a:rPr lang="en"/>
              <a:t>Encourage postgraduate education pathways for specialized skills and improved labor market competitiveness.</a:t>
            </a:r>
            <a:endParaRPr/>
          </a:p>
          <a:p>
            <a:pPr marL="0" lvl="0" indent="0" algn="l" rtl="0">
              <a:spcBef>
                <a:spcPts val="0"/>
              </a:spcBef>
              <a:spcAft>
                <a:spcPts val="0"/>
              </a:spcAft>
              <a:buNone/>
            </a:pPr>
            <a:r>
              <a:rPr lang="en"/>
              <a:t>Expand career services and job fairs to connect students with potential employers early in their academic journey.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8af4af01d6_0_45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8af4af01d6_0_4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8af4af01d6_0_4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8af4af01d6_0_4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8af4af01d6_0_4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8af4af01d6_0_4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8af4af01d6_0_4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8af4af01d6_0_4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8af4af01d6_0_45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8af4af01d6_0_4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8af4af01d6_0_44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8af4af01d6_0_4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8af4af01d6_0_4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8af4af01d6_0_4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8af4af01d6_0_4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8af4af01d6_0_4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8af4af01d6_0_4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8af4af01d6_0_4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job market is heavily dominated by the Finance, Professional Services, and Technology sectors. The internal absorption (Strathmore University) is also a significant outcome.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Predicting and Improving "Life After Strathmore"</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
              <a:t>Predictive Modeling and Qualitative Feedback Analysis on Graduate Outcomes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Model Selection</a:t>
            </a:r>
            <a:endParaRPr/>
          </a:p>
        </p:txBody>
      </p:sp>
      <p:sp>
        <p:nvSpPr>
          <p:cNvPr id="114" name="Google Shape;114;p22"/>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a:t>
            </a:r>
            <a:r>
              <a:rPr lang="en" b="1"/>
              <a:t>XGBoost</a:t>
            </a:r>
            <a:r>
              <a:rPr lang="en"/>
              <a:t> model was selected for its superior mean ROC-AUC score and its low standard deviation, indicating excellent stability and generalization power across various data samples.</a:t>
            </a:r>
            <a:endParaRPr/>
          </a:p>
        </p:txBody>
      </p:sp>
      <p:pic>
        <p:nvPicPr>
          <p:cNvPr id="115" name="Google Shape;115;p22"/>
          <p:cNvPicPr preferRelativeResize="0"/>
          <p:nvPr/>
        </p:nvPicPr>
        <p:blipFill>
          <a:blip r:embed="rId3">
            <a:alphaModFix/>
          </a:blip>
          <a:stretch>
            <a:fillRect/>
          </a:stretch>
        </p:blipFill>
        <p:spPr>
          <a:xfrm>
            <a:off x="4855900" y="555600"/>
            <a:ext cx="3305725" cy="2768975"/>
          </a:xfrm>
          <a:prstGeom prst="rect">
            <a:avLst/>
          </a:prstGeom>
          <a:noFill/>
          <a:ln>
            <a:noFill/>
          </a:ln>
        </p:spPr>
      </p:pic>
      <p:pic>
        <p:nvPicPr>
          <p:cNvPr id="116" name="Google Shape;116;p22" title="Screenshot 2025-10-10 at 12.58.13.png"/>
          <p:cNvPicPr preferRelativeResize="0"/>
          <p:nvPr/>
        </p:nvPicPr>
        <p:blipFill>
          <a:blip r:embed="rId4">
            <a:alphaModFix/>
          </a:blip>
          <a:stretch>
            <a:fillRect/>
          </a:stretch>
        </p:blipFill>
        <p:spPr>
          <a:xfrm>
            <a:off x="191025" y="3417800"/>
            <a:ext cx="4814276" cy="1267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23"/>
          <p:cNvPicPr preferRelativeResize="0"/>
          <p:nvPr/>
        </p:nvPicPr>
        <p:blipFill rotWithShape="1">
          <a:blip r:embed="rId3">
            <a:alphaModFix/>
          </a:blip>
          <a:srcRect t="32427" b="21769"/>
          <a:stretch/>
        </p:blipFill>
        <p:spPr>
          <a:xfrm>
            <a:off x="1966625" y="847450"/>
            <a:ext cx="4837243" cy="2215501"/>
          </a:xfrm>
          <a:prstGeom prst="rect">
            <a:avLst/>
          </a:prstGeom>
          <a:noFill/>
          <a:ln>
            <a:noFill/>
          </a:ln>
        </p:spPr>
      </p:pic>
      <p:sp>
        <p:nvSpPr>
          <p:cNvPr id="122" name="Google Shape;12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Bridging the Gap</a:t>
            </a:r>
            <a:endParaRPr/>
          </a:p>
        </p:txBody>
      </p:sp>
      <p:sp>
        <p:nvSpPr>
          <p:cNvPr id="123" name="Google Shape;123;p23"/>
          <p:cNvSpPr txBox="1">
            <a:spLocks noGrp="1"/>
          </p:cNvSpPr>
          <p:nvPr>
            <p:ph type="body" idx="1"/>
          </p:nvPr>
        </p:nvSpPr>
        <p:spPr>
          <a:xfrm>
            <a:off x="311700" y="3062950"/>
            <a:ext cx="3999900" cy="1748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a:t>Success vs Strain</a:t>
            </a:r>
            <a:endParaRPr b="1"/>
          </a:p>
          <a:p>
            <a:pPr marL="0" lvl="0" indent="0" algn="l" rtl="0">
              <a:spcBef>
                <a:spcPts val="1200"/>
              </a:spcBef>
              <a:spcAft>
                <a:spcPts val="1200"/>
              </a:spcAft>
              <a:buNone/>
            </a:pPr>
            <a:r>
              <a:rPr lang="en"/>
              <a:t>The high employment rate confirms academic excellence. However, the qualitative feedback shows that this excellence is achieved despite high student strain from academic load and poor administrative response.</a:t>
            </a:r>
            <a:endParaRPr/>
          </a:p>
        </p:txBody>
      </p:sp>
      <p:sp>
        <p:nvSpPr>
          <p:cNvPr id="124" name="Google Shape;124;p23"/>
          <p:cNvSpPr txBox="1">
            <a:spLocks noGrp="1"/>
          </p:cNvSpPr>
          <p:nvPr>
            <p:ph type="body" idx="2"/>
          </p:nvPr>
        </p:nvSpPr>
        <p:spPr>
          <a:xfrm>
            <a:off x="4445000" y="3062950"/>
            <a:ext cx="4387200" cy="18606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b="1"/>
              <a:t>The Career Gap</a:t>
            </a:r>
            <a:endParaRPr b="1"/>
          </a:p>
          <a:p>
            <a:pPr marL="0" lvl="0" indent="0" algn="l" rtl="0">
              <a:spcBef>
                <a:spcPts val="1200"/>
              </a:spcBef>
              <a:spcAft>
                <a:spcPts val="1200"/>
              </a:spcAft>
              <a:buNone/>
            </a:pPr>
            <a:r>
              <a:rPr lang="en"/>
              <a:t>While graduates secure jobs, their overwhelming demand for Career Services suggests a perceived deficiency in practical skill translation. The university's strong placement record can be made even stronger by formally addressing this student-identified gap.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Takeaways</a:t>
            </a:r>
            <a:endParaRPr/>
          </a:p>
        </p:txBody>
      </p:sp>
      <p:sp>
        <p:nvSpPr>
          <p:cNvPr id="130" name="Google Shape;130;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Strathmore successfully aligns graduates with the Finance and Professional Services sector.</a:t>
            </a:r>
            <a:endParaRPr/>
          </a:p>
          <a:p>
            <a:pPr marL="457200" lvl="0" indent="-342900" algn="l" rtl="0">
              <a:spcBef>
                <a:spcPts val="0"/>
              </a:spcBef>
              <a:spcAft>
                <a:spcPts val="0"/>
              </a:spcAft>
              <a:buSzPts val="1800"/>
              <a:buAutoNum type="arabicPeriod"/>
            </a:pPr>
            <a:r>
              <a:rPr lang="en"/>
              <a:t>The institution must urgently address administrative inefficiencies and high perceived academic pressure.</a:t>
            </a:r>
            <a:endParaRPr/>
          </a:p>
          <a:p>
            <a:pPr marL="457200" lvl="0" indent="-342900" algn="l" rtl="0">
              <a:spcBef>
                <a:spcPts val="0"/>
              </a:spcBef>
              <a:spcAft>
                <a:spcPts val="0"/>
              </a:spcAft>
              <a:buSzPts val="1800"/>
              <a:buAutoNum type="arabicPeriod"/>
            </a:pPr>
            <a:r>
              <a:rPr lang="en"/>
              <a:t>The XGBoost model provides a high-confidence tool for early identification and targeted support for at-risk students.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Employment After Strathmore</a:t>
            </a:r>
            <a:endParaRPr/>
          </a:p>
        </p:txBody>
      </p:sp>
      <p:pic>
        <p:nvPicPr>
          <p:cNvPr id="136" name="Google Shape;136;p25"/>
          <p:cNvPicPr preferRelativeResize="0"/>
          <p:nvPr/>
        </p:nvPicPr>
        <p:blipFill>
          <a:blip r:embed="rId3">
            <a:alphaModFix/>
          </a:blip>
          <a:stretch>
            <a:fillRect/>
          </a:stretch>
        </p:blipFill>
        <p:spPr>
          <a:xfrm>
            <a:off x="106275" y="1234125"/>
            <a:ext cx="5944900" cy="3528300"/>
          </a:xfrm>
          <a:prstGeom prst="rect">
            <a:avLst/>
          </a:prstGeom>
          <a:noFill/>
          <a:ln>
            <a:noFill/>
          </a:ln>
        </p:spPr>
      </p:pic>
      <p:pic>
        <p:nvPicPr>
          <p:cNvPr id="137" name="Google Shape;137;p25"/>
          <p:cNvPicPr preferRelativeResize="0"/>
          <p:nvPr/>
        </p:nvPicPr>
        <p:blipFill>
          <a:blip r:embed="rId4">
            <a:alphaModFix/>
          </a:blip>
          <a:stretch>
            <a:fillRect/>
          </a:stretch>
        </p:blipFill>
        <p:spPr>
          <a:xfrm>
            <a:off x="6467850" y="1335225"/>
            <a:ext cx="2364451" cy="1888350"/>
          </a:xfrm>
          <a:prstGeom prst="rect">
            <a:avLst/>
          </a:prstGeom>
          <a:noFill/>
          <a:ln>
            <a:noFill/>
          </a:ln>
        </p:spPr>
      </p:pic>
      <p:sp>
        <p:nvSpPr>
          <p:cNvPr id="138" name="Google Shape;138;p25"/>
          <p:cNvSpPr txBox="1"/>
          <p:nvPr/>
        </p:nvSpPr>
        <p:spPr>
          <a:xfrm>
            <a:off x="6480725" y="3380450"/>
            <a:ext cx="23517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i="1">
                <a:solidFill>
                  <a:schemeClr val="dk2"/>
                </a:solidFill>
              </a:rPr>
              <a:t>A reminder of how many students were employed before joining Strathmore</a:t>
            </a:r>
            <a:endParaRPr sz="1100" i="1">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Recommendations</a:t>
            </a:r>
            <a:endParaRPr/>
          </a:p>
        </p:txBody>
      </p:sp>
      <p:sp>
        <p:nvSpPr>
          <p:cNvPr id="144" name="Google Shape;144;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Mandate a career mentorship program (linking alumni to students) to satisfy the #1 recommendation and bridge the practical skills gap.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Group 5 Members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Farzeen Wilson</a:t>
            </a:r>
            <a:endParaRPr/>
          </a:p>
          <a:p>
            <a:pPr marL="0" lvl="0" indent="0" algn="l" rtl="0">
              <a:spcBef>
                <a:spcPts val="1200"/>
              </a:spcBef>
              <a:spcAft>
                <a:spcPts val="0"/>
              </a:spcAft>
              <a:buNone/>
            </a:pPr>
            <a:r>
              <a:rPr lang="en"/>
              <a:t>Hellen Omiti</a:t>
            </a:r>
            <a:endParaRPr/>
          </a:p>
          <a:p>
            <a:pPr marL="0" lvl="0" indent="0" algn="l" rtl="0">
              <a:spcBef>
                <a:spcPts val="1200"/>
              </a:spcBef>
              <a:spcAft>
                <a:spcPts val="0"/>
              </a:spcAft>
              <a:buClr>
                <a:schemeClr val="dk1"/>
              </a:buClr>
              <a:buSzPts val="1100"/>
              <a:buFont typeface="Arial"/>
              <a:buNone/>
            </a:pPr>
            <a:r>
              <a:rPr lang="en"/>
              <a:t>Keenan Kibaliach</a:t>
            </a:r>
            <a:endParaRPr/>
          </a:p>
          <a:p>
            <a:pPr marL="0" lvl="0" indent="0" algn="l" rtl="0">
              <a:spcBef>
                <a:spcPts val="1200"/>
              </a:spcBef>
              <a:spcAft>
                <a:spcPts val="0"/>
              </a:spcAft>
              <a:buNone/>
            </a:pPr>
            <a:r>
              <a:rPr lang="en"/>
              <a:t>Lewis Gichuki</a:t>
            </a:r>
            <a:endParaRPr/>
          </a:p>
          <a:p>
            <a:pPr marL="0" lvl="0" indent="0" algn="l" rtl="0">
              <a:spcBef>
                <a:spcPts val="1200"/>
              </a:spcBef>
              <a:spcAft>
                <a:spcPts val="0"/>
              </a:spcAft>
              <a:buClr>
                <a:schemeClr val="dk1"/>
              </a:buClr>
              <a:buSzPts val="1100"/>
              <a:buFont typeface="Arial"/>
              <a:buNone/>
            </a:pPr>
            <a:r>
              <a:rPr lang="en"/>
              <a:t>Lawrence Kilinga</a:t>
            </a:r>
            <a:endParaRPr/>
          </a:p>
          <a:p>
            <a:pPr marL="0" lvl="0" indent="0" algn="l" rtl="0">
              <a:spcBef>
                <a:spcPts val="1200"/>
              </a:spcBef>
              <a:spcAft>
                <a:spcPts val="1200"/>
              </a:spcAft>
              <a:buNone/>
            </a:pPr>
            <a:endParaRPr/>
          </a:p>
        </p:txBody>
      </p:sp>
      <p:pic>
        <p:nvPicPr>
          <p:cNvPr id="62" name="Google Shape;62;p14"/>
          <p:cNvPicPr preferRelativeResize="0"/>
          <p:nvPr/>
        </p:nvPicPr>
        <p:blipFill>
          <a:blip r:embed="rId3">
            <a:alphaModFix/>
          </a:blip>
          <a:stretch>
            <a:fillRect/>
          </a:stretch>
        </p:blipFill>
        <p:spPr>
          <a:xfrm>
            <a:off x="2620125" y="1017728"/>
            <a:ext cx="6387801" cy="3255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131148" y="1200600"/>
            <a:ext cx="4045199" cy="4045199"/>
          </a:xfrm>
          <a:prstGeom prst="rect">
            <a:avLst/>
          </a:prstGeom>
          <a:noFill/>
          <a:ln>
            <a:noFill/>
          </a:ln>
        </p:spPr>
      </p:pic>
      <p:sp>
        <p:nvSpPr>
          <p:cNvPr id="68" name="Google Shape;68;p15"/>
          <p:cNvSpPr txBox="1">
            <a:spLocks noGrp="1"/>
          </p:cNvSpPr>
          <p:nvPr>
            <p:ph type="title"/>
          </p:nvPr>
        </p:nvSpPr>
        <p:spPr>
          <a:xfrm>
            <a:off x="292725" y="0"/>
            <a:ext cx="4045200" cy="1482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The Problem and Our Goal</a:t>
            </a:r>
            <a:endParaRPr/>
          </a:p>
        </p:txBody>
      </p:sp>
      <p:sp>
        <p:nvSpPr>
          <p:cNvPr id="69" name="Google Shape;69;p15"/>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fontScale="77500" lnSpcReduction="10000"/>
          </a:bodyPr>
          <a:lstStyle/>
          <a:p>
            <a:pPr marL="0" lvl="0" indent="0" algn="l" rtl="0">
              <a:spcBef>
                <a:spcPts val="0"/>
              </a:spcBef>
              <a:spcAft>
                <a:spcPts val="0"/>
              </a:spcAft>
              <a:buNone/>
            </a:pPr>
            <a:r>
              <a:rPr lang="en"/>
              <a:t>The university needs a cohesive, data-driven system to both </a:t>
            </a:r>
            <a:r>
              <a:rPr lang="en" b="1"/>
              <a:t>quantify</a:t>
            </a:r>
            <a:r>
              <a:rPr lang="en"/>
              <a:t> career success and </a:t>
            </a:r>
            <a:r>
              <a:rPr lang="en" b="1"/>
              <a:t>qualify</a:t>
            </a:r>
            <a:r>
              <a:rPr lang="en"/>
              <a:t> the student experience before and after graduation</a:t>
            </a:r>
            <a:endParaRPr/>
          </a:p>
          <a:p>
            <a:pPr marL="457200" lvl="0" indent="-317182" algn="l" rtl="0">
              <a:spcBef>
                <a:spcPts val="1200"/>
              </a:spcBef>
              <a:spcAft>
                <a:spcPts val="0"/>
              </a:spcAft>
              <a:buSzPct val="100000"/>
              <a:buChar char="➢"/>
            </a:pPr>
            <a:r>
              <a:rPr lang="en"/>
              <a:t>Build a model to predict post-graduation career outcomes (e.g., employment) to enable early intervention. </a:t>
            </a:r>
            <a:endParaRPr/>
          </a:p>
          <a:p>
            <a:pPr marL="457200" lvl="0" indent="-317182" algn="l" rtl="0">
              <a:spcBef>
                <a:spcPts val="0"/>
              </a:spcBef>
              <a:spcAft>
                <a:spcPts val="0"/>
              </a:spcAft>
              <a:buSzPct val="100000"/>
              <a:buChar char="➢"/>
            </a:pPr>
            <a:r>
              <a:rPr lang="en"/>
              <a:t>Extract clear, actionable themes from thousands of student feedback comments.</a:t>
            </a:r>
            <a:endParaRPr/>
          </a:p>
          <a:p>
            <a:pPr marL="0" lvl="0" indent="0" algn="l" rtl="0">
              <a:spcBef>
                <a:spcPts val="1200"/>
              </a:spcBef>
              <a:spcAft>
                <a:spcPts val="1200"/>
              </a:spcAft>
              <a:buNone/>
            </a:pPr>
            <a:r>
              <a:rPr lang="en"/>
              <a:t>Our Data Sources are </a:t>
            </a:r>
            <a:r>
              <a:rPr lang="en" b="1"/>
              <a:t>Combined Exit Survey Data (2019–2025)</a:t>
            </a:r>
            <a:r>
              <a:rPr lang="en"/>
              <a:t> and </a:t>
            </a:r>
            <a:r>
              <a:rPr lang="en" b="1"/>
              <a:t>Longitudinal Alumni Employment Data</a:t>
            </a:r>
            <a:r>
              <a:rPr lang="en"/>
              <a:t> from Strathmore University (IDAU Office).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Our Analytical Framework (CRISP-DM)</a:t>
            </a:r>
            <a:endParaRPr/>
          </a:p>
        </p:txBody>
      </p:sp>
      <p:sp>
        <p:nvSpPr>
          <p:cNvPr id="75" name="Google Shape;75;p1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Data Cleaning</a:t>
            </a:r>
            <a:endParaRPr b="1"/>
          </a:p>
          <a:p>
            <a:pPr marL="457200" lvl="0" indent="-317500" algn="l" rtl="0">
              <a:spcBef>
                <a:spcPts val="1200"/>
              </a:spcBef>
              <a:spcAft>
                <a:spcPts val="0"/>
              </a:spcAft>
              <a:buSzPts val="1400"/>
              <a:buChar char="●"/>
            </a:pPr>
            <a:r>
              <a:rPr lang="en"/>
              <a:t>Normalization</a:t>
            </a:r>
            <a:endParaRPr/>
          </a:p>
          <a:p>
            <a:pPr marL="457200" lvl="0" indent="-317500" algn="l" rtl="0">
              <a:spcBef>
                <a:spcPts val="0"/>
              </a:spcBef>
              <a:spcAft>
                <a:spcPts val="0"/>
              </a:spcAft>
              <a:buSzPts val="1400"/>
              <a:buChar char="●"/>
            </a:pPr>
            <a:r>
              <a:rPr lang="en"/>
              <a:t>Tokenization</a:t>
            </a:r>
            <a:endParaRPr/>
          </a:p>
          <a:p>
            <a:pPr marL="457200" lvl="0" indent="-317500" algn="l" rtl="0">
              <a:spcBef>
                <a:spcPts val="0"/>
              </a:spcBef>
              <a:spcAft>
                <a:spcPts val="0"/>
              </a:spcAft>
              <a:buSzPts val="1400"/>
              <a:buChar char="●"/>
            </a:pPr>
            <a:r>
              <a:rPr lang="en"/>
              <a:t>Stopword Removal</a:t>
            </a:r>
            <a:endParaRPr/>
          </a:p>
          <a:p>
            <a:pPr marL="0" lvl="0" indent="0" algn="l" rtl="0">
              <a:spcBef>
                <a:spcPts val="1200"/>
              </a:spcBef>
              <a:spcAft>
                <a:spcPts val="0"/>
              </a:spcAft>
              <a:buNone/>
            </a:pPr>
            <a:endParaRPr/>
          </a:p>
          <a:p>
            <a:pPr marL="0" lvl="0" indent="0" algn="l" rtl="0">
              <a:spcBef>
                <a:spcPts val="1200"/>
              </a:spcBef>
              <a:spcAft>
                <a:spcPts val="0"/>
              </a:spcAft>
              <a:buNone/>
            </a:pPr>
            <a:r>
              <a:rPr lang="en" b="1"/>
              <a:t>Qualitative Analysis</a:t>
            </a:r>
            <a:endParaRPr b="1"/>
          </a:p>
          <a:p>
            <a:pPr marL="457200" lvl="0" indent="-317500" algn="l" rtl="0">
              <a:spcBef>
                <a:spcPts val="1200"/>
              </a:spcBef>
              <a:spcAft>
                <a:spcPts val="0"/>
              </a:spcAft>
              <a:buSzPts val="1400"/>
              <a:buChar char="●"/>
            </a:pPr>
            <a:r>
              <a:rPr lang="en"/>
              <a:t>Topic Modeling and Keyword Clustering to categorize unstructured 'negative comments' and 'recommendations.'</a:t>
            </a:r>
            <a:endParaRPr/>
          </a:p>
        </p:txBody>
      </p:sp>
      <p:sp>
        <p:nvSpPr>
          <p:cNvPr id="76" name="Google Shape;76;p1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Feature Engineering</a:t>
            </a:r>
            <a:endParaRPr b="1"/>
          </a:p>
          <a:p>
            <a:pPr marL="457200" lvl="0" indent="-317500" algn="l" rtl="0">
              <a:spcBef>
                <a:spcPts val="1200"/>
              </a:spcBef>
              <a:spcAft>
                <a:spcPts val="0"/>
              </a:spcAft>
              <a:buSzPts val="1400"/>
              <a:buChar char="●"/>
            </a:pPr>
            <a:r>
              <a:rPr lang="en"/>
              <a:t>One-Hot Encoding and Scaling. </a:t>
            </a:r>
            <a:endParaRPr/>
          </a:p>
          <a:p>
            <a:pPr marL="0" lvl="0" indent="0" algn="l" rtl="0">
              <a:spcBef>
                <a:spcPts val="1200"/>
              </a:spcBef>
              <a:spcAft>
                <a:spcPts val="0"/>
              </a:spcAft>
              <a:buNone/>
            </a:pPr>
            <a:r>
              <a:rPr lang="en" b="1"/>
              <a:t>Model Benchmarking</a:t>
            </a:r>
            <a:endParaRPr b="1"/>
          </a:p>
          <a:p>
            <a:pPr marL="457200" lvl="0" indent="-317500" algn="l" rtl="0">
              <a:spcBef>
                <a:spcPts val="1200"/>
              </a:spcBef>
              <a:spcAft>
                <a:spcPts val="0"/>
              </a:spcAft>
              <a:buSzPts val="1400"/>
              <a:buChar char="●"/>
            </a:pPr>
            <a:r>
              <a:rPr lang="en"/>
              <a:t>Three classifiers tested using 5-Fold Stratified Cross-Validation on the training set: </a:t>
            </a:r>
            <a:r>
              <a:rPr lang="en" b="1"/>
              <a:t>Logistic Regression</a:t>
            </a:r>
            <a:r>
              <a:rPr lang="en"/>
              <a:t>,</a:t>
            </a:r>
            <a:r>
              <a:rPr lang="en" b="1"/>
              <a:t> Random Forest</a:t>
            </a:r>
            <a:r>
              <a:rPr lang="en"/>
              <a:t>, and </a:t>
            </a:r>
            <a:r>
              <a:rPr lang="en" b="1"/>
              <a:t>XGBoost</a:t>
            </a:r>
            <a:r>
              <a:rPr lang="en"/>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1" name="Google Shape;81;p17"/>
          <p:cNvPicPr preferRelativeResize="0"/>
          <p:nvPr/>
        </p:nvPicPr>
        <p:blipFill>
          <a:blip r:embed="rId3">
            <a:alphaModFix/>
          </a:blip>
          <a:stretch>
            <a:fillRect/>
          </a:stretch>
        </p:blipFill>
        <p:spPr>
          <a:xfrm>
            <a:off x="206000" y="989900"/>
            <a:ext cx="3773950" cy="3006875"/>
          </a:xfrm>
          <a:prstGeom prst="rect">
            <a:avLst/>
          </a:prstGeom>
          <a:noFill/>
          <a:ln>
            <a:noFill/>
          </a:ln>
        </p:spPr>
      </p:pic>
      <p:pic>
        <p:nvPicPr>
          <p:cNvPr id="82" name="Google Shape;82;p17"/>
          <p:cNvPicPr preferRelativeResize="0"/>
          <p:nvPr/>
        </p:nvPicPr>
        <p:blipFill>
          <a:blip r:embed="rId4">
            <a:alphaModFix/>
          </a:blip>
          <a:stretch>
            <a:fillRect/>
          </a:stretch>
        </p:blipFill>
        <p:spPr>
          <a:xfrm>
            <a:off x="4095024" y="1196163"/>
            <a:ext cx="4859249" cy="2594345"/>
          </a:xfrm>
          <a:prstGeom prst="rect">
            <a:avLst/>
          </a:prstGeom>
          <a:noFill/>
          <a:ln>
            <a:noFill/>
          </a:ln>
        </p:spPr>
      </p:pic>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Understanding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265513" y="0"/>
            <a:ext cx="4045200" cy="14823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Insight 1: Student Pain Points ⚠️</a:t>
            </a:r>
            <a:endParaRPr/>
          </a:p>
        </p:txBody>
      </p:sp>
      <p:sp>
        <p:nvSpPr>
          <p:cNvPr id="89" name="Google Shape;89;p1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fontScale="70000"/>
          </a:bodyPr>
          <a:lstStyle/>
          <a:p>
            <a:pPr marL="0" lvl="0" indent="0" algn="l" rtl="0">
              <a:spcBef>
                <a:spcPts val="0"/>
              </a:spcBef>
              <a:spcAft>
                <a:spcPts val="0"/>
              </a:spcAft>
              <a:buNone/>
            </a:pPr>
            <a:r>
              <a:rPr lang="en"/>
              <a:t>The most significant challenge is the </a:t>
            </a:r>
            <a:r>
              <a:rPr lang="en" b="1"/>
              <a:t>high pressure of academic rigor</a:t>
            </a:r>
            <a:r>
              <a:rPr lang="en"/>
              <a:t> alongside persistent issues with</a:t>
            </a:r>
            <a:r>
              <a:rPr lang="en" b="1"/>
              <a:t> administrative efficiency</a:t>
            </a:r>
            <a:r>
              <a:rPr lang="en"/>
              <a:t>. The administrative friction detracts from the perceived quality of the high-value academic product.</a:t>
            </a:r>
            <a:endParaRPr/>
          </a:p>
          <a:p>
            <a:pPr marL="0" lvl="0" indent="0" algn="l" rtl="0">
              <a:spcBef>
                <a:spcPts val="1200"/>
              </a:spcBef>
              <a:spcAft>
                <a:spcPts val="0"/>
              </a:spcAft>
              <a:buNone/>
            </a:pPr>
            <a:r>
              <a:rPr lang="en" b="1"/>
              <a:t>Top 5 Negative Comments</a:t>
            </a:r>
            <a:endParaRPr b="1"/>
          </a:p>
          <a:p>
            <a:pPr marL="457200" lvl="0" indent="-308610" algn="l" rtl="0">
              <a:spcBef>
                <a:spcPts val="1200"/>
              </a:spcBef>
              <a:spcAft>
                <a:spcPts val="0"/>
              </a:spcAft>
              <a:buSzPct val="100000"/>
              <a:buAutoNum type="arabicPeriod"/>
            </a:pPr>
            <a:r>
              <a:rPr lang="en"/>
              <a:t>Workload / Assessment / Exams: 605 mentions. </a:t>
            </a:r>
            <a:endParaRPr/>
          </a:p>
          <a:p>
            <a:pPr marL="457200" lvl="0" indent="-308610" algn="l" rtl="0">
              <a:spcBef>
                <a:spcPts val="0"/>
              </a:spcBef>
              <a:spcAft>
                <a:spcPts val="0"/>
              </a:spcAft>
              <a:buSzPct val="100000"/>
              <a:buAutoNum type="arabicPeriod"/>
            </a:pPr>
            <a:r>
              <a:rPr lang="en"/>
              <a:t>Communication / Admin response: 602 mentions. </a:t>
            </a:r>
            <a:endParaRPr/>
          </a:p>
          <a:p>
            <a:pPr marL="457200" lvl="0" indent="-308610" algn="l" rtl="0">
              <a:spcBef>
                <a:spcPts val="0"/>
              </a:spcBef>
              <a:spcAft>
                <a:spcPts val="0"/>
              </a:spcAft>
              <a:buSzPct val="100000"/>
              <a:buAutoNum type="arabicPeriod"/>
            </a:pPr>
            <a:r>
              <a:rPr lang="en"/>
              <a:t>Lecturers / Teaching quality: 589 mentions. </a:t>
            </a:r>
            <a:endParaRPr/>
          </a:p>
          <a:p>
            <a:pPr marL="457200" lvl="0" indent="-308610" algn="l" rtl="0">
              <a:spcBef>
                <a:spcPts val="0"/>
              </a:spcBef>
              <a:spcAft>
                <a:spcPts val="0"/>
              </a:spcAft>
              <a:buSzPct val="100000"/>
              <a:buAutoNum type="arabicPeriod"/>
            </a:pPr>
            <a:r>
              <a:rPr lang="en"/>
              <a:t>Research / Project / Supervision: 514 mentions. </a:t>
            </a:r>
            <a:endParaRPr/>
          </a:p>
          <a:p>
            <a:pPr marL="457200" lvl="0" indent="-308610" algn="l" rtl="0">
              <a:spcBef>
                <a:spcPts val="0"/>
              </a:spcBef>
              <a:spcAft>
                <a:spcPts val="0"/>
              </a:spcAft>
              <a:buSzPct val="100000"/>
              <a:buAutoNum type="arabicPeriod"/>
            </a:pPr>
            <a:r>
              <a:rPr lang="en"/>
              <a:t>Fashion Cops / Dress code: 510 mentions.</a:t>
            </a:r>
            <a:endParaRPr/>
          </a:p>
        </p:txBody>
      </p:sp>
      <p:pic>
        <p:nvPicPr>
          <p:cNvPr id="90" name="Google Shape;90;p18"/>
          <p:cNvPicPr preferRelativeResize="0"/>
          <p:nvPr/>
        </p:nvPicPr>
        <p:blipFill>
          <a:blip r:embed="rId3">
            <a:alphaModFix/>
          </a:blip>
          <a:stretch>
            <a:fillRect/>
          </a:stretch>
        </p:blipFill>
        <p:spPr>
          <a:xfrm>
            <a:off x="-37725" y="1666790"/>
            <a:ext cx="4651699" cy="275238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68038" y="0"/>
            <a:ext cx="43815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580"/>
              <a:t>Insight 2: Actionable Demands 💡</a:t>
            </a:r>
            <a:endParaRPr sz="3580"/>
          </a:p>
        </p:txBody>
      </p:sp>
      <p:sp>
        <p:nvSpPr>
          <p:cNvPr id="96" name="Google Shape;96;p1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fontScale="77500" lnSpcReduction="20000"/>
          </a:bodyPr>
          <a:lstStyle/>
          <a:p>
            <a:pPr marL="0" lvl="0" indent="0" algn="l" rtl="0">
              <a:spcBef>
                <a:spcPts val="0"/>
              </a:spcBef>
              <a:spcAft>
                <a:spcPts val="0"/>
              </a:spcAft>
              <a:buNone/>
            </a:pPr>
            <a:r>
              <a:rPr lang="en"/>
              <a:t>Students are clearly demanding </a:t>
            </a:r>
            <a:r>
              <a:rPr lang="en" b="1"/>
              <a:t>enhanced professional preparedness</a:t>
            </a:r>
            <a:r>
              <a:rPr lang="en"/>
              <a:t>. The requests for </a:t>
            </a:r>
            <a:r>
              <a:rPr lang="en" b="1"/>
              <a:t>Career Services</a:t>
            </a:r>
            <a:r>
              <a:rPr lang="en"/>
              <a:t> and</a:t>
            </a:r>
            <a:r>
              <a:rPr lang="en" b="1"/>
              <a:t> Practical Skills</a:t>
            </a:r>
            <a:r>
              <a:rPr lang="en"/>
              <a:t> show a perceived gap between theoretical learning and industry readiness, despite strong job placement.</a:t>
            </a:r>
            <a:endParaRPr/>
          </a:p>
          <a:p>
            <a:pPr marL="0" lvl="0" indent="0" algn="l" rtl="0">
              <a:spcBef>
                <a:spcPts val="1200"/>
              </a:spcBef>
              <a:spcAft>
                <a:spcPts val="0"/>
              </a:spcAft>
              <a:buNone/>
            </a:pPr>
            <a:r>
              <a:rPr lang="en" b="1"/>
              <a:t>Top 5 Recommendations</a:t>
            </a:r>
            <a:endParaRPr b="1"/>
          </a:p>
          <a:p>
            <a:pPr marL="457200" lvl="0" indent="-317182" algn="l" rtl="0">
              <a:spcBef>
                <a:spcPts val="1200"/>
              </a:spcBef>
              <a:spcAft>
                <a:spcPts val="0"/>
              </a:spcAft>
              <a:buSzPct val="100000"/>
              <a:buAutoNum type="arabicPeriod"/>
            </a:pPr>
            <a:r>
              <a:rPr lang="en"/>
              <a:t>Career Services / Internships: 586 mentions.</a:t>
            </a:r>
            <a:endParaRPr/>
          </a:p>
          <a:p>
            <a:pPr marL="457200" lvl="0" indent="-317182" algn="l" rtl="0">
              <a:spcBef>
                <a:spcPts val="0"/>
              </a:spcBef>
              <a:spcAft>
                <a:spcPts val="0"/>
              </a:spcAft>
              <a:buSzPct val="100000"/>
              <a:buAutoNum type="arabicPeriod"/>
            </a:pPr>
            <a:r>
              <a:rPr lang="en"/>
              <a:t>Communication / Timely Info: 573 mentions.</a:t>
            </a:r>
            <a:endParaRPr/>
          </a:p>
          <a:p>
            <a:pPr marL="457200" lvl="0" indent="-317182" algn="l" rtl="0">
              <a:spcBef>
                <a:spcPts val="0"/>
              </a:spcBef>
              <a:spcAft>
                <a:spcPts val="0"/>
              </a:spcAft>
              <a:buSzPct val="100000"/>
              <a:buAutoNum type="arabicPeriod"/>
            </a:pPr>
            <a:r>
              <a:rPr lang="en"/>
              <a:t>More practical / Curriculum / Skills: 337 mentions.</a:t>
            </a:r>
            <a:endParaRPr/>
          </a:p>
          <a:p>
            <a:pPr marL="457200" lvl="0" indent="-317182" algn="l" rtl="0">
              <a:spcBef>
                <a:spcPts val="0"/>
              </a:spcBef>
              <a:spcAft>
                <a:spcPts val="0"/>
              </a:spcAft>
              <a:buSzPct val="100000"/>
              <a:buAutoNum type="arabicPeriod"/>
            </a:pPr>
            <a:r>
              <a:rPr lang="en"/>
              <a:t>Mentorship / Supervision: 309 mentions.</a:t>
            </a:r>
            <a:endParaRPr/>
          </a:p>
          <a:p>
            <a:pPr marL="457200" lvl="0" indent="-317182" algn="l" rtl="0">
              <a:spcBef>
                <a:spcPts val="0"/>
              </a:spcBef>
              <a:spcAft>
                <a:spcPts val="0"/>
              </a:spcAft>
              <a:buSzPct val="100000"/>
              <a:buAutoNum type="arabicPeriod"/>
            </a:pPr>
            <a:r>
              <a:rPr lang="en"/>
              <a:t>Fees / Financial Issues: 295 mentions.</a:t>
            </a:r>
            <a:endParaRPr/>
          </a:p>
        </p:txBody>
      </p:sp>
      <p:pic>
        <p:nvPicPr>
          <p:cNvPr id="97" name="Google Shape;97;p19"/>
          <p:cNvPicPr preferRelativeResize="0"/>
          <p:nvPr/>
        </p:nvPicPr>
        <p:blipFill>
          <a:blip r:embed="rId3">
            <a:alphaModFix/>
          </a:blip>
          <a:stretch>
            <a:fillRect/>
          </a:stretch>
        </p:blipFill>
        <p:spPr>
          <a:xfrm>
            <a:off x="190513" y="1640035"/>
            <a:ext cx="4136576" cy="287209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20"/>
          <p:cNvPicPr preferRelativeResize="0"/>
          <p:nvPr/>
        </p:nvPicPr>
        <p:blipFill>
          <a:blip r:embed="rId3">
            <a:alphaModFix/>
          </a:blip>
          <a:stretch>
            <a:fillRect/>
          </a:stretch>
        </p:blipFill>
        <p:spPr>
          <a:xfrm>
            <a:off x="76200" y="276225"/>
            <a:ext cx="8991600" cy="4591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143625" y="2235175"/>
            <a:ext cx="2808000" cy="755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Where our Graduates Land </a:t>
            </a:r>
            <a:endParaRPr/>
          </a:p>
          <a:p>
            <a:pPr marL="0" lvl="0" indent="0" algn="l" rtl="0">
              <a:spcBef>
                <a:spcPts val="0"/>
              </a:spcBef>
              <a:spcAft>
                <a:spcPts val="0"/>
              </a:spcAft>
              <a:buNone/>
            </a:pPr>
            <a:r>
              <a:rPr lang="en"/>
              <a:t>(by Sector)</a:t>
            </a:r>
            <a:endParaRPr/>
          </a:p>
        </p:txBody>
      </p:sp>
      <p:pic>
        <p:nvPicPr>
          <p:cNvPr id="108" name="Google Shape;108;p21"/>
          <p:cNvPicPr preferRelativeResize="0"/>
          <p:nvPr/>
        </p:nvPicPr>
        <p:blipFill rotWithShape="1">
          <a:blip r:embed="rId3">
            <a:alphaModFix/>
          </a:blip>
          <a:srcRect l="9950" r="-9950"/>
          <a:stretch/>
        </p:blipFill>
        <p:spPr>
          <a:xfrm>
            <a:off x="3685716" y="0"/>
            <a:ext cx="5066085" cy="506095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749</Words>
  <Application>Microsoft Office PowerPoint</Application>
  <PresentationFormat>On-screen Show (16:9)</PresentationFormat>
  <Paragraphs>69</Paragraphs>
  <Slides>14</Slides>
  <Notes>14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Arial</vt:lpstr>
      <vt:lpstr>Simple Light</vt:lpstr>
      <vt:lpstr>Predicting and Improving "Life After Strathmore"</vt:lpstr>
      <vt:lpstr>Group 5 Members</vt:lpstr>
      <vt:lpstr>The Problem and Our Goal</vt:lpstr>
      <vt:lpstr>Our Analytical Framework (CRISP-DM)</vt:lpstr>
      <vt:lpstr>Data Understanding</vt:lpstr>
      <vt:lpstr>Insight 1: Student Pain Points ⚠️</vt:lpstr>
      <vt:lpstr>Insight 2: Actionable Demands 💡</vt:lpstr>
      <vt:lpstr>PowerPoint Presentation</vt:lpstr>
      <vt:lpstr>Where our Graduates Land  (by Sector)</vt:lpstr>
      <vt:lpstr>Model Selection</vt:lpstr>
      <vt:lpstr>Bridging the Gap</vt:lpstr>
      <vt:lpstr>Key Takeaways</vt:lpstr>
      <vt:lpstr>Employment After Strathmore</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and Improving "Life After Strathmore"</dc:title>
  <cp:lastModifiedBy>Lawrence Kilinga</cp:lastModifiedBy>
  <cp:revision>1</cp:revision>
  <dcterms:modified xsi:type="dcterms:W3CDTF">2025-10-13T08:05:14Z</dcterms:modified>
</cp:coreProperties>
</file>