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 id="266" r:id="rId15"/>
    <p:sldId id="268"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8" autoAdjust="0"/>
    <p:restoredTop sz="9466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A130E1-391B-7117-41F3-91C84ED1A35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C52BDCD-5F39-691D-6D39-BA60EBBA9D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1C7EEDA-70E7-3E16-E743-F2B5FD23FEAE}"/>
              </a:ext>
            </a:extLst>
          </p:cNvPr>
          <p:cNvSpPr>
            <a:spLocks noGrp="1"/>
          </p:cNvSpPr>
          <p:nvPr>
            <p:ph type="dt" sz="half" idx="10"/>
          </p:nvPr>
        </p:nvSpPr>
        <p:spPr/>
        <p:txBody>
          <a:bodyPr/>
          <a:lstStyle/>
          <a:p>
            <a:fld id="{87B0694B-536E-4A21-8E93-9C52A9BDA308}" type="datetimeFigureOut">
              <a:rPr lang="fr-FR" smtClean="0"/>
              <a:t>07/01/2023</a:t>
            </a:fld>
            <a:endParaRPr lang="fr-FR"/>
          </a:p>
        </p:txBody>
      </p:sp>
      <p:sp>
        <p:nvSpPr>
          <p:cNvPr id="5" name="Espace réservé du pied de page 4">
            <a:extLst>
              <a:ext uri="{FF2B5EF4-FFF2-40B4-BE49-F238E27FC236}">
                <a16:creationId xmlns:a16="http://schemas.microsoft.com/office/drawing/2014/main" id="{FD274D9D-5112-62E4-668D-1982778C1B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E09456E-C79B-E9A3-B23B-1FA2BD51454F}"/>
              </a:ext>
            </a:extLst>
          </p:cNvPr>
          <p:cNvSpPr>
            <a:spLocks noGrp="1"/>
          </p:cNvSpPr>
          <p:nvPr>
            <p:ph type="sldNum" sz="quarter" idx="12"/>
          </p:nvPr>
        </p:nvSpPr>
        <p:spPr/>
        <p:txBody>
          <a:bodyPr/>
          <a:lstStyle/>
          <a:p>
            <a:fld id="{E1DCFFDB-1682-4C97-836F-D2A8BDC50033}" type="slidenum">
              <a:rPr lang="fr-FR" smtClean="0"/>
              <a:t>‹N°›</a:t>
            </a:fld>
            <a:endParaRPr lang="fr-FR"/>
          </a:p>
        </p:txBody>
      </p:sp>
    </p:spTree>
    <p:extLst>
      <p:ext uri="{BB962C8B-B14F-4D97-AF65-F5344CB8AC3E}">
        <p14:creationId xmlns:p14="http://schemas.microsoft.com/office/powerpoint/2010/main" val="374194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7C4B61-20CE-E0C0-1B3F-1781A022688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414C549-7300-6F4E-A5C2-CE0952C9147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899D374-42C8-369C-C018-B524AD2065D5}"/>
              </a:ext>
            </a:extLst>
          </p:cNvPr>
          <p:cNvSpPr>
            <a:spLocks noGrp="1"/>
          </p:cNvSpPr>
          <p:nvPr>
            <p:ph type="dt" sz="half" idx="10"/>
          </p:nvPr>
        </p:nvSpPr>
        <p:spPr/>
        <p:txBody>
          <a:bodyPr/>
          <a:lstStyle/>
          <a:p>
            <a:fld id="{87B0694B-536E-4A21-8E93-9C52A9BDA308}" type="datetimeFigureOut">
              <a:rPr lang="fr-FR" smtClean="0"/>
              <a:t>07/01/2023</a:t>
            </a:fld>
            <a:endParaRPr lang="fr-FR"/>
          </a:p>
        </p:txBody>
      </p:sp>
      <p:sp>
        <p:nvSpPr>
          <p:cNvPr id="5" name="Espace réservé du pied de page 4">
            <a:extLst>
              <a:ext uri="{FF2B5EF4-FFF2-40B4-BE49-F238E27FC236}">
                <a16:creationId xmlns:a16="http://schemas.microsoft.com/office/drawing/2014/main" id="{B375B0E8-04AD-2EE1-D43B-000418AC7F9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C41EB25-050B-12CD-4B5A-4A2844DF0B3B}"/>
              </a:ext>
            </a:extLst>
          </p:cNvPr>
          <p:cNvSpPr>
            <a:spLocks noGrp="1"/>
          </p:cNvSpPr>
          <p:nvPr>
            <p:ph type="sldNum" sz="quarter" idx="12"/>
          </p:nvPr>
        </p:nvSpPr>
        <p:spPr/>
        <p:txBody>
          <a:bodyPr/>
          <a:lstStyle/>
          <a:p>
            <a:fld id="{E1DCFFDB-1682-4C97-836F-D2A8BDC50033}" type="slidenum">
              <a:rPr lang="fr-FR" smtClean="0"/>
              <a:t>‹N°›</a:t>
            </a:fld>
            <a:endParaRPr lang="fr-FR"/>
          </a:p>
        </p:txBody>
      </p:sp>
    </p:spTree>
    <p:extLst>
      <p:ext uri="{BB962C8B-B14F-4D97-AF65-F5344CB8AC3E}">
        <p14:creationId xmlns:p14="http://schemas.microsoft.com/office/powerpoint/2010/main" val="3554245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6D9906F-86D6-3F4B-9178-1B94157DB4C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6CC72C5-903A-453E-4532-934C25F378A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681B273-FC26-A343-7377-FCFAEFAFB28F}"/>
              </a:ext>
            </a:extLst>
          </p:cNvPr>
          <p:cNvSpPr>
            <a:spLocks noGrp="1"/>
          </p:cNvSpPr>
          <p:nvPr>
            <p:ph type="dt" sz="half" idx="10"/>
          </p:nvPr>
        </p:nvSpPr>
        <p:spPr/>
        <p:txBody>
          <a:bodyPr/>
          <a:lstStyle/>
          <a:p>
            <a:fld id="{87B0694B-536E-4A21-8E93-9C52A9BDA308}" type="datetimeFigureOut">
              <a:rPr lang="fr-FR" smtClean="0"/>
              <a:t>07/01/2023</a:t>
            </a:fld>
            <a:endParaRPr lang="fr-FR"/>
          </a:p>
        </p:txBody>
      </p:sp>
      <p:sp>
        <p:nvSpPr>
          <p:cNvPr id="5" name="Espace réservé du pied de page 4">
            <a:extLst>
              <a:ext uri="{FF2B5EF4-FFF2-40B4-BE49-F238E27FC236}">
                <a16:creationId xmlns:a16="http://schemas.microsoft.com/office/drawing/2014/main" id="{3C93D254-5534-347C-DA8C-2AA2C8D07E3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7013B7-66AC-349C-F7D7-D7A80F9C97B1}"/>
              </a:ext>
            </a:extLst>
          </p:cNvPr>
          <p:cNvSpPr>
            <a:spLocks noGrp="1"/>
          </p:cNvSpPr>
          <p:nvPr>
            <p:ph type="sldNum" sz="quarter" idx="12"/>
          </p:nvPr>
        </p:nvSpPr>
        <p:spPr/>
        <p:txBody>
          <a:bodyPr/>
          <a:lstStyle/>
          <a:p>
            <a:fld id="{E1DCFFDB-1682-4C97-836F-D2A8BDC50033}" type="slidenum">
              <a:rPr lang="fr-FR" smtClean="0"/>
              <a:t>‹N°›</a:t>
            </a:fld>
            <a:endParaRPr lang="fr-FR"/>
          </a:p>
        </p:txBody>
      </p:sp>
    </p:spTree>
    <p:extLst>
      <p:ext uri="{BB962C8B-B14F-4D97-AF65-F5344CB8AC3E}">
        <p14:creationId xmlns:p14="http://schemas.microsoft.com/office/powerpoint/2010/main" val="107506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F9A1FE-B9FF-229C-39B6-7C3B1FE5FCC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8CA0441-CCD4-4227-0C2F-F674F63C0B4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4660DF9-7D39-19D9-A955-338FB0764F86}"/>
              </a:ext>
            </a:extLst>
          </p:cNvPr>
          <p:cNvSpPr>
            <a:spLocks noGrp="1"/>
          </p:cNvSpPr>
          <p:nvPr>
            <p:ph type="dt" sz="half" idx="10"/>
          </p:nvPr>
        </p:nvSpPr>
        <p:spPr/>
        <p:txBody>
          <a:bodyPr/>
          <a:lstStyle/>
          <a:p>
            <a:fld id="{87B0694B-536E-4A21-8E93-9C52A9BDA308}" type="datetimeFigureOut">
              <a:rPr lang="fr-FR" smtClean="0"/>
              <a:t>07/01/2023</a:t>
            </a:fld>
            <a:endParaRPr lang="fr-FR"/>
          </a:p>
        </p:txBody>
      </p:sp>
      <p:sp>
        <p:nvSpPr>
          <p:cNvPr id="5" name="Espace réservé du pied de page 4">
            <a:extLst>
              <a:ext uri="{FF2B5EF4-FFF2-40B4-BE49-F238E27FC236}">
                <a16:creationId xmlns:a16="http://schemas.microsoft.com/office/drawing/2014/main" id="{EFEA69F3-ABA1-4D4F-A05F-512ED429535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6FB3D4-0383-BDA6-9C05-D603F1F223F8}"/>
              </a:ext>
            </a:extLst>
          </p:cNvPr>
          <p:cNvSpPr>
            <a:spLocks noGrp="1"/>
          </p:cNvSpPr>
          <p:nvPr>
            <p:ph type="sldNum" sz="quarter" idx="12"/>
          </p:nvPr>
        </p:nvSpPr>
        <p:spPr/>
        <p:txBody>
          <a:bodyPr/>
          <a:lstStyle/>
          <a:p>
            <a:fld id="{E1DCFFDB-1682-4C97-836F-D2A8BDC50033}" type="slidenum">
              <a:rPr lang="fr-FR" smtClean="0"/>
              <a:t>‹N°›</a:t>
            </a:fld>
            <a:endParaRPr lang="fr-FR"/>
          </a:p>
        </p:txBody>
      </p:sp>
    </p:spTree>
    <p:extLst>
      <p:ext uri="{BB962C8B-B14F-4D97-AF65-F5344CB8AC3E}">
        <p14:creationId xmlns:p14="http://schemas.microsoft.com/office/powerpoint/2010/main" val="35647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9BBAE4-D993-FA6F-6B03-BC26297F64C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05C8C10-F344-8865-C16E-DB7AD1A1A5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7849EDA-7D94-047A-9FBE-490E96F55AC7}"/>
              </a:ext>
            </a:extLst>
          </p:cNvPr>
          <p:cNvSpPr>
            <a:spLocks noGrp="1"/>
          </p:cNvSpPr>
          <p:nvPr>
            <p:ph type="dt" sz="half" idx="10"/>
          </p:nvPr>
        </p:nvSpPr>
        <p:spPr/>
        <p:txBody>
          <a:bodyPr/>
          <a:lstStyle/>
          <a:p>
            <a:fld id="{87B0694B-536E-4A21-8E93-9C52A9BDA308}" type="datetimeFigureOut">
              <a:rPr lang="fr-FR" smtClean="0"/>
              <a:t>07/01/2023</a:t>
            </a:fld>
            <a:endParaRPr lang="fr-FR"/>
          </a:p>
        </p:txBody>
      </p:sp>
      <p:sp>
        <p:nvSpPr>
          <p:cNvPr id="5" name="Espace réservé du pied de page 4">
            <a:extLst>
              <a:ext uri="{FF2B5EF4-FFF2-40B4-BE49-F238E27FC236}">
                <a16:creationId xmlns:a16="http://schemas.microsoft.com/office/drawing/2014/main" id="{3943FD4A-6F5C-DC58-1656-C00BFB2125A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579E1C-35E5-133A-E22C-C51CC24C8597}"/>
              </a:ext>
            </a:extLst>
          </p:cNvPr>
          <p:cNvSpPr>
            <a:spLocks noGrp="1"/>
          </p:cNvSpPr>
          <p:nvPr>
            <p:ph type="sldNum" sz="quarter" idx="12"/>
          </p:nvPr>
        </p:nvSpPr>
        <p:spPr/>
        <p:txBody>
          <a:bodyPr/>
          <a:lstStyle/>
          <a:p>
            <a:fld id="{E1DCFFDB-1682-4C97-836F-D2A8BDC50033}" type="slidenum">
              <a:rPr lang="fr-FR" smtClean="0"/>
              <a:t>‹N°›</a:t>
            </a:fld>
            <a:endParaRPr lang="fr-FR"/>
          </a:p>
        </p:txBody>
      </p:sp>
    </p:spTree>
    <p:extLst>
      <p:ext uri="{BB962C8B-B14F-4D97-AF65-F5344CB8AC3E}">
        <p14:creationId xmlns:p14="http://schemas.microsoft.com/office/powerpoint/2010/main" val="380844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E744C6-322B-1E9C-7AA1-015A1C284DD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BF138EF-9B55-03E8-26B1-909DFD184C8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BEFD6D8-EE16-B641-0114-96ABB3269FC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E4D28D8-EEF2-5D46-0BC8-B49E2873C7B7}"/>
              </a:ext>
            </a:extLst>
          </p:cNvPr>
          <p:cNvSpPr>
            <a:spLocks noGrp="1"/>
          </p:cNvSpPr>
          <p:nvPr>
            <p:ph type="dt" sz="half" idx="10"/>
          </p:nvPr>
        </p:nvSpPr>
        <p:spPr/>
        <p:txBody>
          <a:bodyPr/>
          <a:lstStyle/>
          <a:p>
            <a:fld id="{87B0694B-536E-4A21-8E93-9C52A9BDA308}" type="datetimeFigureOut">
              <a:rPr lang="fr-FR" smtClean="0"/>
              <a:t>07/01/2023</a:t>
            </a:fld>
            <a:endParaRPr lang="fr-FR"/>
          </a:p>
        </p:txBody>
      </p:sp>
      <p:sp>
        <p:nvSpPr>
          <p:cNvPr id="6" name="Espace réservé du pied de page 5">
            <a:extLst>
              <a:ext uri="{FF2B5EF4-FFF2-40B4-BE49-F238E27FC236}">
                <a16:creationId xmlns:a16="http://schemas.microsoft.com/office/drawing/2014/main" id="{1546009A-A746-FAEB-5F0B-BF8B1B927E7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75E49FB-13F0-54AB-3F08-C74CF09B5964}"/>
              </a:ext>
            </a:extLst>
          </p:cNvPr>
          <p:cNvSpPr>
            <a:spLocks noGrp="1"/>
          </p:cNvSpPr>
          <p:nvPr>
            <p:ph type="sldNum" sz="quarter" idx="12"/>
          </p:nvPr>
        </p:nvSpPr>
        <p:spPr/>
        <p:txBody>
          <a:bodyPr/>
          <a:lstStyle/>
          <a:p>
            <a:fld id="{E1DCFFDB-1682-4C97-836F-D2A8BDC50033}" type="slidenum">
              <a:rPr lang="fr-FR" smtClean="0"/>
              <a:t>‹N°›</a:t>
            </a:fld>
            <a:endParaRPr lang="fr-FR"/>
          </a:p>
        </p:txBody>
      </p:sp>
    </p:spTree>
    <p:extLst>
      <p:ext uri="{BB962C8B-B14F-4D97-AF65-F5344CB8AC3E}">
        <p14:creationId xmlns:p14="http://schemas.microsoft.com/office/powerpoint/2010/main" val="3226261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2ACC2B-758B-1606-54E0-030DB308632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27BCEFA-B624-0041-837E-575F54ED8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4244A57-766B-69C3-C08A-CB87540014F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3896606-B4D0-708E-42F2-8933424DF3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DA176F7-DCE1-766E-9418-C2A4792E09D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B0F60B8-8D90-BF7E-CBD9-D0E573A12EB1}"/>
              </a:ext>
            </a:extLst>
          </p:cNvPr>
          <p:cNvSpPr>
            <a:spLocks noGrp="1"/>
          </p:cNvSpPr>
          <p:nvPr>
            <p:ph type="dt" sz="half" idx="10"/>
          </p:nvPr>
        </p:nvSpPr>
        <p:spPr/>
        <p:txBody>
          <a:bodyPr/>
          <a:lstStyle/>
          <a:p>
            <a:fld id="{87B0694B-536E-4A21-8E93-9C52A9BDA308}" type="datetimeFigureOut">
              <a:rPr lang="fr-FR" smtClean="0"/>
              <a:t>07/01/2023</a:t>
            </a:fld>
            <a:endParaRPr lang="fr-FR"/>
          </a:p>
        </p:txBody>
      </p:sp>
      <p:sp>
        <p:nvSpPr>
          <p:cNvPr id="8" name="Espace réservé du pied de page 7">
            <a:extLst>
              <a:ext uri="{FF2B5EF4-FFF2-40B4-BE49-F238E27FC236}">
                <a16:creationId xmlns:a16="http://schemas.microsoft.com/office/drawing/2014/main" id="{FB896A0B-CADE-4D0B-4C70-09434C33AB6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6C00191-B059-7B6C-B430-0537BFE57CAC}"/>
              </a:ext>
            </a:extLst>
          </p:cNvPr>
          <p:cNvSpPr>
            <a:spLocks noGrp="1"/>
          </p:cNvSpPr>
          <p:nvPr>
            <p:ph type="sldNum" sz="quarter" idx="12"/>
          </p:nvPr>
        </p:nvSpPr>
        <p:spPr/>
        <p:txBody>
          <a:bodyPr/>
          <a:lstStyle/>
          <a:p>
            <a:fld id="{E1DCFFDB-1682-4C97-836F-D2A8BDC50033}" type="slidenum">
              <a:rPr lang="fr-FR" smtClean="0"/>
              <a:t>‹N°›</a:t>
            </a:fld>
            <a:endParaRPr lang="fr-FR"/>
          </a:p>
        </p:txBody>
      </p:sp>
    </p:spTree>
    <p:extLst>
      <p:ext uri="{BB962C8B-B14F-4D97-AF65-F5344CB8AC3E}">
        <p14:creationId xmlns:p14="http://schemas.microsoft.com/office/powerpoint/2010/main" val="1227127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509C21-22E3-6830-C255-03C6CA39D12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D9CD09F-ADAF-FCC5-DBF6-DABA7611151C}"/>
              </a:ext>
            </a:extLst>
          </p:cNvPr>
          <p:cNvSpPr>
            <a:spLocks noGrp="1"/>
          </p:cNvSpPr>
          <p:nvPr>
            <p:ph type="dt" sz="half" idx="10"/>
          </p:nvPr>
        </p:nvSpPr>
        <p:spPr/>
        <p:txBody>
          <a:bodyPr/>
          <a:lstStyle/>
          <a:p>
            <a:fld id="{87B0694B-536E-4A21-8E93-9C52A9BDA308}" type="datetimeFigureOut">
              <a:rPr lang="fr-FR" smtClean="0"/>
              <a:t>07/01/2023</a:t>
            </a:fld>
            <a:endParaRPr lang="fr-FR"/>
          </a:p>
        </p:txBody>
      </p:sp>
      <p:sp>
        <p:nvSpPr>
          <p:cNvPr id="4" name="Espace réservé du pied de page 3">
            <a:extLst>
              <a:ext uri="{FF2B5EF4-FFF2-40B4-BE49-F238E27FC236}">
                <a16:creationId xmlns:a16="http://schemas.microsoft.com/office/drawing/2014/main" id="{26FB7FC4-CF02-9173-2195-A05F05EBB41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BBC5651-182C-EC77-28FA-F85929E84A38}"/>
              </a:ext>
            </a:extLst>
          </p:cNvPr>
          <p:cNvSpPr>
            <a:spLocks noGrp="1"/>
          </p:cNvSpPr>
          <p:nvPr>
            <p:ph type="sldNum" sz="quarter" idx="12"/>
          </p:nvPr>
        </p:nvSpPr>
        <p:spPr/>
        <p:txBody>
          <a:bodyPr/>
          <a:lstStyle/>
          <a:p>
            <a:fld id="{E1DCFFDB-1682-4C97-836F-D2A8BDC50033}" type="slidenum">
              <a:rPr lang="fr-FR" smtClean="0"/>
              <a:t>‹N°›</a:t>
            </a:fld>
            <a:endParaRPr lang="fr-FR"/>
          </a:p>
        </p:txBody>
      </p:sp>
    </p:spTree>
    <p:extLst>
      <p:ext uri="{BB962C8B-B14F-4D97-AF65-F5344CB8AC3E}">
        <p14:creationId xmlns:p14="http://schemas.microsoft.com/office/powerpoint/2010/main" val="3072896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8469743-185F-D941-888C-D18AC6C2D4D8}"/>
              </a:ext>
            </a:extLst>
          </p:cNvPr>
          <p:cNvSpPr>
            <a:spLocks noGrp="1"/>
          </p:cNvSpPr>
          <p:nvPr>
            <p:ph type="dt" sz="half" idx="10"/>
          </p:nvPr>
        </p:nvSpPr>
        <p:spPr/>
        <p:txBody>
          <a:bodyPr/>
          <a:lstStyle/>
          <a:p>
            <a:fld id="{87B0694B-536E-4A21-8E93-9C52A9BDA308}" type="datetimeFigureOut">
              <a:rPr lang="fr-FR" smtClean="0"/>
              <a:t>07/01/2023</a:t>
            </a:fld>
            <a:endParaRPr lang="fr-FR"/>
          </a:p>
        </p:txBody>
      </p:sp>
      <p:sp>
        <p:nvSpPr>
          <p:cNvPr id="3" name="Espace réservé du pied de page 2">
            <a:extLst>
              <a:ext uri="{FF2B5EF4-FFF2-40B4-BE49-F238E27FC236}">
                <a16:creationId xmlns:a16="http://schemas.microsoft.com/office/drawing/2014/main" id="{BB5472C5-EA47-A081-D0DD-9CF47234665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676F068-AF48-8530-7929-BE77F19E68E1}"/>
              </a:ext>
            </a:extLst>
          </p:cNvPr>
          <p:cNvSpPr>
            <a:spLocks noGrp="1"/>
          </p:cNvSpPr>
          <p:nvPr>
            <p:ph type="sldNum" sz="quarter" idx="12"/>
          </p:nvPr>
        </p:nvSpPr>
        <p:spPr/>
        <p:txBody>
          <a:bodyPr/>
          <a:lstStyle/>
          <a:p>
            <a:fld id="{E1DCFFDB-1682-4C97-836F-D2A8BDC50033}" type="slidenum">
              <a:rPr lang="fr-FR" smtClean="0"/>
              <a:t>‹N°›</a:t>
            </a:fld>
            <a:endParaRPr lang="fr-FR"/>
          </a:p>
        </p:txBody>
      </p:sp>
    </p:spTree>
    <p:extLst>
      <p:ext uri="{BB962C8B-B14F-4D97-AF65-F5344CB8AC3E}">
        <p14:creationId xmlns:p14="http://schemas.microsoft.com/office/powerpoint/2010/main" val="1036912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E3D311-FEA6-1BAA-5316-9CCE9CFE0C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A6514A7-02AE-D8FC-C934-DC8A96EB96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CD4605F-0486-A4EB-878C-7BABE44BA1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4F6A0B6-6ABC-2E7E-F13B-DD744AA5DBA2}"/>
              </a:ext>
            </a:extLst>
          </p:cNvPr>
          <p:cNvSpPr>
            <a:spLocks noGrp="1"/>
          </p:cNvSpPr>
          <p:nvPr>
            <p:ph type="dt" sz="half" idx="10"/>
          </p:nvPr>
        </p:nvSpPr>
        <p:spPr/>
        <p:txBody>
          <a:bodyPr/>
          <a:lstStyle/>
          <a:p>
            <a:fld id="{87B0694B-536E-4A21-8E93-9C52A9BDA308}" type="datetimeFigureOut">
              <a:rPr lang="fr-FR" smtClean="0"/>
              <a:t>07/01/2023</a:t>
            </a:fld>
            <a:endParaRPr lang="fr-FR"/>
          </a:p>
        </p:txBody>
      </p:sp>
      <p:sp>
        <p:nvSpPr>
          <p:cNvPr id="6" name="Espace réservé du pied de page 5">
            <a:extLst>
              <a:ext uri="{FF2B5EF4-FFF2-40B4-BE49-F238E27FC236}">
                <a16:creationId xmlns:a16="http://schemas.microsoft.com/office/drawing/2014/main" id="{D3E135C3-D17D-A121-8D4C-E7F5632619C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369F12B-806A-87A8-525E-A415464FD690}"/>
              </a:ext>
            </a:extLst>
          </p:cNvPr>
          <p:cNvSpPr>
            <a:spLocks noGrp="1"/>
          </p:cNvSpPr>
          <p:nvPr>
            <p:ph type="sldNum" sz="quarter" idx="12"/>
          </p:nvPr>
        </p:nvSpPr>
        <p:spPr/>
        <p:txBody>
          <a:bodyPr/>
          <a:lstStyle/>
          <a:p>
            <a:fld id="{E1DCFFDB-1682-4C97-836F-D2A8BDC50033}" type="slidenum">
              <a:rPr lang="fr-FR" smtClean="0"/>
              <a:t>‹N°›</a:t>
            </a:fld>
            <a:endParaRPr lang="fr-FR"/>
          </a:p>
        </p:txBody>
      </p:sp>
    </p:spTree>
    <p:extLst>
      <p:ext uri="{BB962C8B-B14F-4D97-AF65-F5344CB8AC3E}">
        <p14:creationId xmlns:p14="http://schemas.microsoft.com/office/powerpoint/2010/main" val="229276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B0B5BF-EF27-217D-C936-E02CF27D41D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6D8173D-805B-B5EF-8EF7-CD005FF88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A95B254-D5EC-2136-AE71-FA00456C5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A36390B-F865-8419-4DE8-0425F932087E}"/>
              </a:ext>
            </a:extLst>
          </p:cNvPr>
          <p:cNvSpPr>
            <a:spLocks noGrp="1"/>
          </p:cNvSpPr>
          <p:nvPr>
            <p:ph type="dt" sz="half" idx="10"/>
          </p:nvPr>
        </p:nvSpPr>
        <p:spPr/>
        <p:txBody>
          <a:bodyPr/>
          <a:lstStyle/>
          <a:p>
            <a:fld id="{87B0694B-536E-4A21-8E93-9C52A9BDA308}" type="datetimeFigureOut">
              <a:rPr lang="fr-FR" smtClean="0"/>
              <a:t>07/01/2023</a:t>
            </a:fld>
            <a:endParaRPr lang="fr-FR"/>
          </a:p>
        </p:txBody>
      </p:sp>
      <p:sp>
        <p:nvSpPr>
          <p:cNvPr id="6" name="Espace réservé du pied de page 5">
            <a:extLst>
              <a:ext uri="{FF2B5EF4-FFF2-40B4-BE49-F238E27FC236}">
                <a16:creationId xmlns:a16="http://schemas.microsoft.com/office/drawing/2014/main" id="{6E2474D3-5C1E-7A60-3F3D-A5609E88C03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742C940-1D71-D432-8CBC-79B982AE2B54}"/>
              </a:ext>
            </a:extLst>
          </p:cNvPr>
          <p:cNvSpPr>
            <a:spLocks noGrp="1"/>
          </p:cNvSpPr>
          <p:nvPr>
            <p:ph type="sldNum" sz="quarter" idx="12"/>
          </p:nvPr>
        </p:nvSpPr>
        <p:spPr/>
        <p:txBody>
          <a:bodyPr/>
          <a:lstStyle/>
          <a:p>
            <a:fld id="{E1DCFFDB-1682-4C97-836F-D2A8BDC50033}" type="slidenum">
              <a:rPr lang="fr-FR" smtClean="0"/>
              <a:t>‹N°›</a:t>
            </a:fld>
            <a:endParaRPr lang="fr-FR"/>
          </a:p>
        </p:txBody>
      </p:sp>
    </p:spTree>
    <p:extLst>
      <p:ext uri="{BB962C8B-B14F-4D97-AF65-F5344CB8AC3E}">
        <p14:creationId xmlns:p14="http://schemas.microsoft.com/office/powerpoint/2010/main" val="23822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A58E5DA-8D29-2266-5166-D75BE2EA5B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F6A5B0D-4168-1C67-7420-69A639953E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F7220C-7039-D7B8-69DE-443052D416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0694B-536E-4A21-8E93-9C52A9BDA308}" type="datetimeFigureOut">
              <a:rPr lang="fr-FR" smtClean="0"/>
              <a:t>07/01/2023</a:t>
            </a:fld>
            <a:endParaRPr lang="fr-FR"/>
          </a:p>
        </p:txBody>
      </p:sp>
      <p:sp>
        <p:nvSpPr>
          <p:cNvPr id="5" name="Espace réservé du pied de page 4">
            <a:extLst>
              <a:ext uri="{FF2B5EF4-FFF2-40B4-BE49-F238E27FC236}">
                <a16:creationId xmlns:a16="http://schemas.microsoft.com/office/drawing/2014/main" id="{0EEB0560-B039-C936-4B7E-531C7C18C5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E58AE24-70BC-C722-D7C2-EA2825C4D8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CFFDB-1682-4C97-836F-D2A8BDC50033}" type="slidenum">
              <a:rPr lang="fr-FR" smtClean="0"/>
              <a:t>‹N°›</a:t>
            </a:fld>
            <a:endParaRPr lang="fr-FR"/>
          </a:p>
        </p:txBody>
      </p:sp>
    </p:spTree>
    <p:extLst>
      <p:ext uri="{BB962C8B-B14F-4D97-AF65-F5344CB8AC3E}">
        <p14:creationId xmlns:p14="http://schemas.microsoft.com/office/powerpoint/2010/main" val="2634094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youtube.com/watch?v=7hZVRDxpbCE&amp;t=225s" TargetMode="External"/><Relationship Id="rId3" Type="http://schemas.openxmlformats.org/officeDocument/2006/relationships/hyperlink" Target="https://www.youtube.com/watch?v=KFPNqtjOHBI" TargetMode="External"/><Relationship Id="rId7" Type="http://schemas.openxmlformats.org/officeDocument/2006/relationships/hyperlink" Target="https://www.youtube.com/watch?v=Q4RvgL3ic5Q&amp;t=1211s" TargetMode="External"/><Relationship Id="rId2" Type="http://schemas.openxmlformats.org/officeDocument/2006/relationships/hyperlink" Target="https://www.youtube.com/@DominiqueLiard06" TargetMode="External"/><Relationship Id="rId1" Type="http://schemas.openxmlformats.org/officeDocument/2006/relationships/slideLayout" Target="../slideLayouts/slideLayout2.xml"/><Relationship Id="rId6" Type="http://schemas.openxmlformats.org/officeDocument/2006/relationships/hyperlink" Target="https://www.youtube.com/watch?v=fXQfJro7yJ8" TargetMode="External"/><Relationship Id="rId5" Type="http://schemas.openxmlformats.org/officeDocument/2006/relationships/hyperlink" Target="https://www.youtube.com/watch?v=YWolTTaFauk&amp;t=1827s" TargetMode="External"/><Relationship Id="rId10" Type="http://schemas.openxmlformats.org/officeDocument/2006/relationships/hyperlink" Target="https://www.eothello.com/" TargetMode="External"/><Relationship Id="rId4" Type="http://schemas.openxmlformats.org/officeDocument/2006/relationships/hyperlink" Target="https://www.youtube.com/watch?v=Yj8dLiMB4VM" TargetMode="External"/><Relationship Id="rId9" Type="http://schemas.openxmlformats.org/officeDocument/2006/relationships/hyperlink" Target="https://www.youtube.com/watch?v=DU2VpMIzdF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CE4C3F-67A9-D2E8-A626-00997EB129CC}"/>
              </a:ext>
            </a:extLst>
          </p:cNvPr>
          <p:cNvSpPr>
            <a:spLocks noGrp="1"/>
          </p:cNvSpPr>
          <p:nvPr>
            <p:ph type="ctrTitle"/>
          </p:nvPr>
        </p:nvSpPr>
        <p:spPr>
          <a:xfrm>
            <a:off x="7188052" y="-269693"/>
            <a:ext cx="4087306" cy="2889114"/>
          </a:xfrm>
        </p:spPr>
        <p:txBody>
          <a:bodyPr anchor="b">
            <a:normAutofit/>
          </a:bodyPr>
          <a:lstStyle/>
          <a:p>
            <a:pPr algn="l"/>
            <a:r>
              <a:rPr lang="fr-FR" sz="5400" dirty="0"/>
              <a:t>Othello</a:t>
            </a:r>
          </a:p>
        </p:txBody>
      </p:sp>
      <p:sp>
        <p:nvSpPr>
          <p:cNvPr id="3" name="Sous-titre 2">
            <a:extLst>
              <a:ext uri="{FF2B5EF4-FFF2-40B4-BE49-F238E27FC236}">
                <a16:creationId xmlns:a16="http://schemas.microsoft.com/office/drawing/2014/main" id="{582C87AB-0D48-1F97-BE89-36B16AB92FF5}"/>
              </a:ext>
            </a:extLst>
          </p:cNvPr>
          <p:cNvSpPr>
            <a:spLocks noGrp="1"/>
          </p:cNvSpPr>
          <p:nvPr>
            <p:ph type="subTitle" idx="1"/>
          </p:nvPr>
        </p:nvSpPr>
        <p:spPr>
          <a:xfrm>
            <a:off x="7464612" y="4750893"/>
            <a:ext cx="4087305" cy="1147863"/>
          </a:xfrm>
        </p:spPr>
        <p:txBody>
          <a:bodyPr anchor="t">
            <a:normAutofit lnSpcReduction="10000"/>
          </a:bodyPr>
          <a:lstStyle/>
          <a:p>
            <a:pPr algn="l"/>
            <a:r>
              <a:rPr lang="fr-FR" sz="2000" dirty="0"/>
              <a:t>AL RAYYAN Lawrence</a:t>
            </a:r>
          </a:p>
          <a:p>
            <a:pPr algn="l"/>
            <a:r>
              <a:rPr lang="fr-FR" sz="2000" dirty="0"/>
              <a:t>AIDOUNE </a:t>
            </a:r>
            <a:r>
              <a:rPr lang="fr-FR" sz="2000" dirty="0" err="1"/>
              <a:t>Leaticia</a:t>
            </a:r>
            <a:r>
              <a:rPr lang="fr-FR" sz="2000" dirty="0"/>
              <a:t> </a:t>
            </a:r>
          </a:p>
          <a:p>
            <a:pPr algn="l"/>
            <a:r>
              <a:rPr lang="fr-FR" sz="2000" dirty="0"/>
              <a:t>2eme année à l’</a:t>
            </a:r>
            <a:r>
              <a:rPr lang="fr-FR" sz="2000" dirty="0" err="1"/>
              <a:t>upec</a:t>
            </a:r>
            <a:r>
              <a:rPr lang="fr-FR" sz="2000" dirty="0"/>
              <a:t> / 2022</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 4">
            <a:extLst>
              <a:ext uri="{FF2B5EF4-FFF2-40B4-BE49-F238E27FC236}">
                <a16:creationId xmlns:a16="http://schemas.microsoft.com/office/drawing/2014/main" id="{9D8BF06F-09F6-3E63-A827-BA26622EAA8F}"/>
              </a:ext>
            </a:extLst>
          </p:cNvPr>
          <p:cNvPicPr>
            <a:picLocks noChangeAspect="1"/>
          </p:cNvPicPr>
          <p:nvPr/>
        </p:nvPicPr>
        <p:blipFill rotWithShape="1">
          <a:blip r:embed="rId2">
            <a:extLst>
              <a:ext uri="{28A0092B-C50C-407E-A947-70E740481C1C}">
                <a14:useLocalDpi xmlns:a14="http://schemas.microsoft.com/office/drawing/2010/main" val="0"/>
              </a:ext>
            </a:extLst>
          </a:blip>
          <a:srcRect t="981" r="-1" b="1444"/>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7969041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351FCD44-FC35-35F6-B095-FC4F1EB98A0D}"/>
              </a:ext>
            </a:extLst>
          </p:cNvPr>
          <p:cNvSpPr>
            <a:spLocks noGrp="1"/>
          </p:cNvSpPr>
          <p:nvPr>
            <p:ph idx="1"/>
          </p:nvPr>
        </p:nvSpPr>
        <p:spPr>
          <a:xfrm>
            <a:off x="684128" y="379135"/>
            <a:ext cx="4958966" cy="3917773"/>
          </a:xfrm>
        </p:spPr>
        <p:txBody>
          <a:bodyPr>
            <a:noAutofit/>
          </a:bodyPr>
          <a:lstStyle/>
          <a:p>
            <a:r>
              <a:rPr lang="fr-FR" sz="1600" dirty="0"/>
              <a:t>« </a:t>
            </a:r>
            <a:r>
              <a:rPr lang="fr-FR" sz="1600" dirty="0" err="1"/>
              <a:t>playMove</a:t>
            </a:r>
            <a:r>
              <a:rPr lang="fr-FR" sz="1600" dirty="0"/>
              <a:t> » :</a:t>
            </a:r>
          </a:p>
          <a:p>
            <a:pPr marL="0" indent="0">
              <a:buNone/>
            </a:pPr>
            <a:r>
              <a:rPr lang="fr-FR" sz="1600" dirty="0"/>
              <a:t>Elle prend en entrée les coordonnées de ligne et de colonne (</a:t>
            </a:r>
            <a:r>
              <a:rPr lang="fr-FR" sz="1600" dirty="0" err="1"/>
              <a:t>row</a:t>
            </a:r>
            <a:r>
              <a:rPr lang="fr-FR" sz="1600" dirty="0"/>
              <a:t> et col) du coup à jouer.</a:t>
            </a:r>
          </a:p>
          <a:p>
            <a:pPr marL="0" indent="0">
              <a:buNone/>
            </a:pPr>
            <a:endParaRPr lang="fr-FR" sz="1600" dirty="0"/>
          </a:p>
          <a:p>
            <a:pPr marL="0" indent="0">
              <a:buNone/>
            </a:pPr>
            <a:r>
              <a:rPr lang="fr-FR" sz="1600" dirty="0"/>
              <a:t>Avant de jouer le coup, la méthode vérifie si celui-ci est légal en appelant la méthode </a:t>
            </a:r>
            <a:r>
              <a:rPr lang="fr-FR" sz="1600" dirty="0" err="1"/>
              <a:t>estLegal</a:t>
            </a:r>
            <a:r>
              <a:rPr lang="fr-FR" sz="1600" dirty="0"/>
              <a:t>. </a:t>
            </a:r>
          </a:p>
          <a:p>
            <a:pPr marL="0" indent="0">
              <a:buNone/>
            </a:pPr>
            <a:r>
              <a:rPr lang="fr-FR" sz="1600" dirty="0"/>
              <a:t>Si le coup est légal, la méthode joue le coup en plaçant une pièce de la couleur du joueur actuel (déterminée par la variable </a:t>
            </a:r>
            <a:r>
              <a:rPr lang="fr-FR" sz="1600" dirty="0" err="1"/>
              <a:t>turn</a:t>
            </a:r>
            <a:r>
              <a:rPr lang="fr-FR" sz="1600" dirty="0"/>
              <a:t>) dans la cellule spécifiée.</a:t>
            </a:r>
          </a:p>
          <a:p>
            <a:pPr marL="0" indent="0">
              <a:buNone/>
            </a:pPr>
            <a:endParaRPr lang="fr-FR" sz="1600" dirty="0"/>
          </a:p>
          <a:p>
            <a:pPr marL="0" indent="0">
              <a:buNone/>
            </a:pPr>
            <a:r>
              <a:rPr lang="fr-FR" sz="1600" dirty="0"/>
              <a:t>Ensuite, la méthode parcourt les lignes, les colonnes et les diagonales qui passent par la cellule jouée et vérifie si elles contiennent des pièces de l'adversaire qui peuvent être retournées. </a:t>
            </a:r>
          </a:p>
          <a:p>
            <a:pPr marL="0" indent="0">
              <a:buNone/>
            </a:pPr>
            <a:r>
              <a:rPr lang="fr-FR" sz="1600" dirty="0"/>
              <a:t>Si c'est le cas, la méthode retourne toutes ces pièces en utilisant la méthode flip.</a:t>
            </a:r>
          </a:p>
          <a:p>
            <a:pPr marL="0" indent="0">
              <a:buNone/>
            </a:pPr>
            <a:endParaRPr lang="fr-FR" sz="1600" dirty="0"/>
          </a:p>
          <a:p>
            <a:pPr marL="0" indent="0">
              <a:buNone/>
            </a:pPr>
            <a:r>
              <a:rPr lang="fr-FR" sz="1600" dirty="0"/>
              <a:t>Enfin, la méthode enregistre la position actuelle de la grille dans un historique de positions et inverse la valeur de </a:t>
            </a:r>
            <a:r>
              <a:rPr lang="fr-FR" sz="1600" dirty="0" err="1"/>
              <a:t>turn</a:t>
            </a:r>
            <a:r>
              <a:rPr lang="fr-FR" sz="1600" dirty="0"/>
              <a:t> pour indiquer que c'est maintenant au tour de l'autre joueur de jouer.</a:t>
            </a:r>
          </a:p>
        </p:txBody>
      </p:sp>
      <p:pic>
        <p:nvPicPr>
          <p:cNvPr id="5" name="Image 4">
            <a:extLst>
              <a:ext uri="{FF2B5EF4-FFF2-40B4-BE49-F238E27FC236}">
                <a16:creationId xmlns:a16="http://schemas.microsoft.com/office/drawing/2014/main" id="{A6E5F7A1-C9F9-1B7D-8807-9FC7C4385861}"/>
              </a:ext>
            </a:extLst>
          </p:cNvPr>
          <p:cNvPicPr>
            <a:picLocks noChangeAspect="1"/>
          </p:cNvPicPr>
          <p:nvPr/>
        </p:nvPicPr>
        <p:blipFill>
          <a:blip r:embed="rId2"/>
          <a:stretch>
            <a:fillRect/>
          </a:stretch>
        </p:blipFill>
        <p:spPr>
          <a:xfrm>
            <a:off x="6719367" y="3225181"/>
            <a:ext cx="4788505" cy="1675381"/>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34279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3932E9A-1445-50D4-3846-6F0C5C7FD16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Class-Diagrame</a:t>
            </a:r>
          </a:p>
        </p:txBody>
      </p:sp>
      <p:pic>
        <p:nvPicPr>
          <p:cNvPr id="5" name="Espace réservé du contenu 4">
            <a:extLst>
              <a:ext uri="{FF2B5EF4-FFF2-40B4-BE49-F238E27FC236}">
                <a16:creationId xmlns:a16="http://schemas.microsoft.com/office/drawing/2014/main" id="{91269124-8375-5281-3593-210D017117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122397"/>
            <a:ext cx="6780700" cy="4610876"/>
          </a:xfrm>
          <a:prstGeom prst="rect">
            <a:avLst/>
          </a:prstGeom>
        </p:spPr>
      </p:pic>
    </p:spTree>
    <p:extLst>
      <p:ext uri="{BB962C8B-B14F-4D97-AF65-F5344CB8AC3E}">
        <p14:creationId xmlns:p14="http://schemas.microsoft.com/office/powerpoint/2010/main" val="2315887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C1E86A-881C-193B-9E01-4AA27842DC90}"/>
              </a:ext>
            </a:extLst>
          </p:cNvPr>
          <p:cNvSpPr>
            <a:spLocks noGrp="1"/>
          </p:cNvSpPr>
          <p:nvPr>
            <p:ph type="title"/>
          </p:nvPr>
        </p:nvSpPr>
        <p:spPr>
          <a:xfrm>
            <a:off x="0" y="18255"/>
            <a:ext cx="10515600" cy="1325563"/>
          </a:xfrm>
        </p:spPr>
        <p:txBody>
          <a:bodyPr/>
          <a:lstStyle/>
          <a:p>
            <a:r>
              <a:rPr lang="fr-FR" dirty="0">
                <a:latin typeface="Söhne"/>
                <a:cs typeface="Sabon Next LT" panose="020B0502040204020203" pitchFamily="2" charset="0"/>
              </a:rPr>
              <a:t>La répartition des tâches </a:t>
            </a:r>
          </a:p>
        </p:txBody>
      </p:sp>
      <p:sp>
        <p:nvSpPr>
          <p:cNvPr id="3" name="Espace réservé du contenu 2">
            <a:extLst>
              <a:ext uri="{FF2B5EF4-FFF2-40B4-BE49-F238E27FC236}">
                <a16:creationId xmlns:a16="http://schemas.microsoft.com/office/drawing/2014/main" id="{A19082EE-05ED-ECEF-2EAE-8909846EFF08}"/>
              </a:ext>
            </a:extLst>
          </p:cNvPr>
          <p:cNvSpPr>
            <a:spLocks noGrp="1"/>
          </p:cNvSpPr>
          <p:nvPr>
            <p:ph idx="1"/>
          </p:nvPr>
        </p:nvSpPr>
        <p:spPr>
          <a:xfrm>
            <a:off x="205154" y="1343818"/>
            <a:ext cx="10515600" cy="4351338"/>
          </a:xfrm>
        </p:spPr>
        <p:txBody>
          <a:bodyPr>
            <a:noAutofit/>
          </a:bodyPr>
          <a:lstStyle/>
          <a:p>
            <a:pPr marL="0" indent="0">
              <a:buNone/>
            </a:pPr>
            <a:r>
              <a:rPr lang="fr-FR" sz="2400" dirty="0"/>
              <a:t>Il est important de bien répartir les tâches au sein de l'équipe pour assurer l'efficacité et la productivité de l'équipe, et il est important de donner des tâches qui correspondent aux compétences et aux connaissances de chaque membre de l'équipe, afin de maximiser leur contribution au projet.</a:t>
            </a:r>
          </a:p>
          <a:p>
            <a:pPr marL="0" indent="0">
              <a:buNone/>
            </a:pPr>
            <a:endParaRPr lang="fr-FR" sz="2400" dirty="0"/>
          </a:p>
          <a:p>
            <a:pPr marL="0" indent="0">
              <a:buNone/>
            </a:pPr>
            <a:r>
              <a:rPr lang="fr-FR" sz="2400" dirty="0"/>
              <a:t>Il est également important de veiller à ce que les tâches soient réparties de manière équitable entre les membres de l'équipe, afin d'éviter que certains membres soient surchargés de travail tandis que d'autres seront inactifs.</a:t>
            </a:r>
          </a:p>
          <a:p>
            <a:pPr marL="0" indent="0">
              <a:buNone/>
            </a:pPr>
            <a:endParaRPr lang="fr-FR" sz="2400" dirty="0"/>
          </a:p>
          <a:p>
            <a:pPr marL="0" indent="0">
              <a:buNone/>
            </a:pPr>
            <a:r>
              <a:rPr lang="fr-FR" sz="2400" dirty="0"/>
              <a:t>De ce fait, nous avons décidé de tout réaliser ensemble. Nous avons fait le choix de nous rejoindre dans un espace commun afin d’avancer le travail.</a:t>
            </a:r>
          </a:p>
        </p:txBody>
      </p:sp>
    </p:spTree>
    <p:extLst>
      <p:ext uri="{BB962C8B-B14F-4D97-AF65-F5344CB8AC3E}">
        <p14:creationId xmlns:p14="http://schemas.microsoft.com/office/powerpoint/2010/main" val="2419030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2B202F-6D4B-4E6B-0CE7-07FE662D2FA5}"/>
              </a:ext>
            </a:extLst>
          </p:cNvPr>
          <p:cNvSpPr>
            <a:spLocks noGrp="1"/>
          </p:cNvSpPr>
          <p:nvPr>
            <p:ph type="title"/>
          </p:nvPr>
        </p:nvSpPr>
        <p:spPr>
          <a:xfrm>
            <a:off x="0" y="0"/>
            <a:ext cx="10515600" cy="1325563"/>
          </a:xfrm>
        </p:spPr>
        <p:txBody>
          <a:bodyPr/>
          <a:lstStyle/>
          <a:p>
            <a:r>
              <a:rPr lang="fr-FR" dirty="0">
                <a:latin typeface="Söhne"/>
              </a:rPr>
              <a:t>Les difficultés rencontrées</a:t>
            </a:r>
          </a:p>
        </p:txBody>
      </p:sp>
      <p:sp>
        <p:nvSpPr>
          <p:cNvPr id="3" name="Espace réservé du contenu 2">
            <a:extLst>
              <a:ext uri="{FF2B5EF4-FFF2-40B4-BE49-F238E27FC236}">
                <a16:creationId xmlns:a16="http://schemas.microsoft.com/office/drawing/2014/main" id="{21ADC642-7398-BFD0-7E7E-6DF45CECC4D6}"/>
              </a:ext>
            </a:extLst>
          </p:cNvPr>
          <p:cNvSpPr>
            <a:spLocks noGrp="1"/>
          </p:cNvSpPr>
          <p:nvPr>
            <p:ph idx="1"/>
          </p:nvPr>
        </p:nvSpPr>
        <p:spPr>
          <a:xfrm>
            <a:off x="266700" y="1325563"/>
            <a:ext cx="10515600" cy="4351338"/>
          </a:xfrm>
        </p:spPr>
        <p:txBody>
          <a:bodyPr>
            <a:normAutofit/>
          </a:bodyPr>
          <a:lstStyle/>
          <a:p>
            <a:pPr marL="457200" indent="-457200">
              <a:buFont typeface="+mj-lt"/>
              <a:buAutoNum type="arabicPeriod"/>
            </a:pPr>
            <a:r>
              <a:rPr lang="fr-FR" sz="1600" b="0" i="0" dirty="0">
                <a:effectLst/>
                <a:latin typeface="Söhne"/>
              </a:rPr>
              <a:t>La sauvegarde et le chargement d'une partie : c’était difficile de mettre en place une fonctionnalité de sauvegarde et de chargement de partie de manière efficace et fiable en tenant compte de tous les aspects du jeu qui doivent être sauvegardés (état de la grille, score, tour de jeu, etc.) et trouver un moyen de les stocker de manière à pouvoir les charger à tout moment.</a:t>
            </a:r>
          </a:p>
          <a:p>
            <a:pPr marL="457200" indent="-457200">
              <a:buFont typeface="+mj-lt"/>
              <a:buAutoNum type="arabicPeriod"/>
            </a:pPr>
            <a:r>
              <a:rPr lang="fr-FR" sz="1600" b="0" i="0" dirty="0">
                <a:effectLst/>
                <a:latin typeface="Söhne"/>
              </a:rPr>
              <a:t>Vérifier les coups possibles : </a:t>
            </a:r>
            <a:r>
              <a:rPr lang="fr-FR" sz="1600" dirty="0">
                <a:latin typeface="Söhne"/>
              </a:rPr>
              <a:t>c’</a:t>
            </a:r>
            <a:r>
              <a:rPr lang="fr-FR" sz="1600" b="0" i="0" dirty="0">
                <a:effectLst/>
                <a:latin typeface="Söhne"/>
              </a:rPr>
              <a:t>est important de vérifier quels coups sont légalement possibles pour chaque joueur à chaque tour, afin d'éviter les erreurs de jeu. </a:t>
            </a:r>
          </a:p>
          <a:p>
            <a:pPr marL="457200" indent="-457200">
              <a:buFont typeface="+mj-lt"/>
              <a:buAutoNum type="arabicPeriod"/>
            </a:pPr>
            <a:r>
              <a:rPr lang="fr-FR" sz="1600" dirty="0" err="1">
                <a:latin typeface="Söhne"/>
              </a:rPr>
              <a:t>MinMax</a:t>
            </a:r>
            <a:r>
              <a:rPr lang="fr-FR" sz="1600" dirty="0">
                <a:latin typeface="Söhne"/>
              </a:rPr>
              <a:t> : </a:t>
            </a:r>
            <a:r>
              <a:rPr lang="fr-FR" sz="1600" b="0" i="0" dirty="0">
                <a:effectLst/>
                <a:latin typeface="Söhne"/>
              </a:rPr>
              <a:t>L'algorithme de min-max était complexe à mettre en place et à optimiser</a:t>
            </a:r>
          </a:p>
          <a:p>
            <a:pPr marL="457200" indent="-457200">
              <a:buFont typeface="+mj-lt"/>
              <a:buAutoNum type="arabicPeriod"/>
            </a:pPr>
            <a:r>
              <a:rPr lang="fr-FR" sz="1600" b="0" i="0" dirty="0">
                <a:effectLst/>
                <a:latin typeface="Söhne"/>
              </a:rPr>
              <a:t>L'interface graphique : la création d'une interface graphique était un défi, surtout qu’on n’a pas expérience en design d'interface utilisateur.</a:t>
            </a:r>
          </a:p>
          <a:p>
            <a:pPr marL="0" indent="0">
              <a:buNone/>
            </a:pPr>
            <a:r>
              <a:rPr lang="fr-FR" sz="1600" b="0" i="0" dirty="0">
                <a:effectLst/>
                <a:latin typeface="Söhne"/>
              </a:rPr>
              <a:t>En résumé, la création du était un défi pour l’équipe, en raison de la complexité de certaines tâches comme la sauvegarde et le chargement de partie, la vérification des coups possibles, la création de l'intelligence artificielle et l'interface graphique, et la soumission du travail sur </a:t>
            </a:r>
            <a:r>
              <a:rPr lang="fr-FR" sz="1600" b="0" i="0" dirty="0" err="1">
                <a:effectLst/>
                <a:latin typeface="Söhne"/>
              </a:rPr>
              <a:t>GitLab</a:t>
            </a:r>
            <a:r>
              <a:rPr lang="fr-FR" sz="1600" b="0" i="0" dirty="0">
                <a:effectLst/>
                <a:latin typeface="Söhne"/>
              </a:rPr>
              <a:t>. Toutefois, en travaillant ensemble et en s'entraidant, l'équipe était en mesure de surmonter ces difficultés et de créer un jeu de qualité.</a:t>
            </a:r>
          </a:p>
          <a:p>
            <a:pPr marL="457200" indent="-457200">
              <a:buFont typeface="+mj-lt"/>
              <a:buAutoNum type="arabicPeriod"/>
            </a:pPr>
            <a:endParaRPr lang="fr-FR" sz="1600" b="0" i="0" dirty="0">
              <a:effectLst/>
              <a:latin typeface="Söhne"/>
            </a:endParaRPr>
          </a:p>
          <a:p>
            <a:pPr marL="0" indent="0">
              <a:buNone/>
            </a:pPr>
            <a:endParaRPr lang="fr-FR" sz="1600" dirty="0"/>
          </a:p>
        </p:txBody>
      </p:sp>
    </p:spTree>
    <p:extLst>
      <p:ext uri="{BB962C8B-B14F-4D97-AF65-F5344CB8AC3E}">
        <p14:creationId xmlns:p14="http://schemas.microsoft.com/office/powerpoint/2010/main" val="3149008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3580A2-0B26-42A4-06C6-1FBAF7A6899F}"/>
              </a:ext>
            </a:extLst>
          </p:cNvPr>
          <p:cNvSpPr>
            <a:spLocks noGrp="1"/>
          </p:cNvSpPr>
          <p:nvPr>
            <p:ph type="title"/>
          </p:nvPr>
        </p:nvSpPr>
        <p:spPr>
          <a:xfrm>
            <a:off x="199007" y="215336"/>
            <a:ext cx="10515600" cy="1325563"/>
          </a:xfrm>
        </p:spPr>
        <p:txBody>
          <a:bodyPr/>
          <a:lstStyle/>
          <a:p>
            <a:pPr algn="ctr"/>
            <a:r>
              <a:rPr lang="fr-FR" dirty="0">
                <a:latin typeface="Söhne"/>
              </a:rPr>
              <a:t>conclusion :</a:t>
            </a:r>
          </a:p>
        </p:txBody>
      </p:sp>
      <p:sp>
        <p:nvSpPr>
          <p:cNvPr id="3" name="Espace réservé du contenu 2">
            <a:extLst>
              <a:ext uri="{FF2B5EF4-FFF2-40B4-BE49-F238E27FC236}">
                <a16:creationId xmlns:a16="http://schemas.microsoft.com/office/drawing/2014/main" id="{FC38CB32-B66F-E017-0183-3BF159A39F74}"/>
              </a:ext>
            </a:extLst>
          </p:cNvPr>
          <p:cNvSpPr>
            <a:spLocks noGrp="1"/>
          </p:cNvSpPr>
          <p:nvPr>
            <p:ph idx="1"/>
          </p:nvPr>
        </p:nvSpPr>
        <p:spPr>
          <a:xfrm>
            <a:off x="536359" y="1628544"/>
            <a:ext cx="10515600" cy="4351338"/>
          </a:xfrm>
        </p:spPr>
        <p:txBody>
          <a:bodyPr>
            <a:noAutofit/>
          </a:bodyPr>
          <a:lstStyle/>
          <a:p>
            <a:r>
              <a:rPr lang="fr-FR" sz="2000" dirty="0"/>
              <a:t>Nous avons travaillé en binôme sur le développement d'un jeu de l'Othello en Java. Nous avons commencé par implémenter les règles du jeu, en permettant aux joueurs de poser leurs pions et de retourner les pions adverses selon les règles du jeu. Nous avons également implémenté une intelligence artificielle pour permettre à l'ordinateur de jouer contre l'utilisateur.</a:t>
            </a:r>
          </a:p>
          <a:p>
            <a:r>
              <a:rPr lang="fr-FR" sz="2000" dirty="0"/>
              <a:t>Ensuite, nous avons ajouté la possibilité de sauvegarder et charger une partie en cours, en utilisant la bibliothèque </a:t>
            </a:r>
            <a:r>
              <a:rPr lang="fr-FR" sz="2000" dirty="0" err="1"/>
              <a:t>ObjectOutputStream</a:t>
            </a:r>
            <a:r>
              <a:rPr lang="fr-FR" sz="2000" dirty="0"/>
              <a:t> et </a:t>
            </a:r>
            <a:r>
              <a:rPr lang="fr-FR" sz="2000" dirty="0" err="1"/>
              <a:t>ObjectInputStream</a:t>
            </a:r>
            <a:r>
              <a:rPr lang="fr-FR" sz="2000" dirty="0"/>
              <a:t> de Java. </a:t>
            </a:r>
          </a:p>
          <a:p>
            <a:r>
              <a:rPr lang="fr-FR" sz="2000" dirty="0"/>
              <a:t>Nous avons également implémenté une méthode de conclusion de jeu permettant de déterminer le gagnant de la partie en comptant le nombre de pions de chaque joueur sur la grille de jeu.</a:t>
            </a:r>
          </a:p>
          <a:p>
            <a:r>
              <a:rPr lang="fr-FR" sz="2000" dirty="0"/>
              <a:t>Enfin, nous avons ajouté une interface graphique à notre jeu en utilisant la bibliothèque Swing de Java, pour rendre notre jeu plus agréable à utiliser.</a:t>
            </a:r>
          </a:p>
          <a:p>
            <a:r>
              <a:rPr lang="fr-FR" sz="2000" dirty="0"/>
              <a:t>En résumé, nous avons développé un jeu de l'Othello complet en Java, proposant une intelligence artificielle, la possibilité de sauvegarder et charger une partie, et une interface graphique agréable. Nous sommes satisfaits du résultat final et nous espérons que notre jeu sera apprécié des joueurs.</a:t>
            </a:r>
          </a:p>
        </p:txBody>
      </p:sp>
    </p:spTree>
    <p:extLst>
      <p:ext uri="{BB962C8B-B14F-4D97-AF65-F5344CB8AC3E}">
        <p14:creationId xmlns:p14="http://schemas.microsoft.com/office/powerpoint/2010/main" val="2709357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2DF685-F293-0402-C7E2-20EBDEF2E9F1}"/>
              </a:ext>
            </a:extLst>
          </p:cNvPr>
          <p:cNvSpPr>
            <a:spLocks noGrp="1"/>
          </p:cNvSpPr>
          <p:nvPr>
            <p:ph type="title"/>
          </p:nvPr>
        </p:nvSpPr>
        <p:spPr/>
        <p:txBody>
          <a:bodyPr/>
          <a:lstStyle/>
          <a:p>
            <a:r>
              <a:rPr lang="fr-FR" dirty="0">
                <a:latin typeface="Söhne"/>
              </a:rPr>
              <a:t>Sources :</a:t>
            </a:r>
            <a:r>
              <a:rPr lang="fr-FR" dirty="0"/>
              <a:t> </a:t>
            </a:r>
          </a:p>
        </p:txBody>
      </p:sp>
      <p:sp>
        <p:nvSpPr>
          <p:cNvPr id="3" name="Espace réservé du contenu 2">
            <a:extLst>
              <a:ext uri="{FF2B5EF4-FFF2-40B4-BE49-F238E27FC236}">
                <a16:creationId xmlns:a16="http://schemas.microsoft.com/office/drawing/2014/main" id="{C0F504A9-B89F-80E2-E56A-9F24E7522B09}"/>
              </a:ext>
            </a:extLst>
          </p:cNvPr>
          <p:cNvSpPr>
            <a:spLocks noGrp="1"/>
          </p:cNvSpPr>
          <p:nvPr>
            <p:ph idx="1"/>
          </p:nvPr>
        </p:nvSpPr>
        <p:spPr/>
        <p:txBody>
          <a:bodyPr>
            <a:normAutofit/>
          </a:bodyPr>
          <a:lstStyle/>
          <a:p>
            <a:r>
              <a:rPr lang="fr-FR" sz="1600" dirty="0"/>
              <a:t>Pour la bibliothèque Graphique : </a:t>
            </a:r>
          </a:p>
          <a:p>
            <a:pPr marL="0" indent="0">
              <a:buNone/>
            </a:pPr>
            <a:r>
              <a:rPr lang="fr-FR" sz="1600" dirty="0">
                <a:hlinkClick r:id="rId2"/>
              </a:rPr>
              <a:t>https://www.youtube.com/@DominiqueLiard06</a:t>
            </a:r>
            <a:endParaRPr lang="fr-FR" sz="1600" dirty="0"/>
          </a:p>
          <a:p>
            <a:pPr marL="0" indent="0">
              <a:buNone/>
            </a:pPr>
            <a:r>
              <a:rPr lang="fr-FR" sz="1600" dirty="0">
                <a:hlinkClick r:id="rId3"/>
              </a:rPr>
              <a:t>https://www.youtube.com/watch?v=KFPNqtjOHBI</a:t>
            </a:r>
            <a:endParaRPr lang="fr-FR" sz="1600" dirty="0"/>
          </a:p>
          <a:p>
            <a:pPr marL="0" indent="0">
              <a:buNone/>
            </a:pPr>
            <a:r>
              <a:rPr lang="fr-FR" sz="1600" dirty="0">
                <a:hlinkClick r:id="rId4"/>
              </a:rPr>
              <a:t>https://www.youtube.com/watch?v=Yj8dLiMB4VM</a:t>
            </a:r>
            <a:endParaRPr lang="fr-FR" sz="1600" dirty="0"/>
          </a:p>
          <a:p>
            <a:r>
              <a:rPr lang="fr-FR" sz="1600" dirty="0"/>
              <a:t>Pour le MinMax : </a:t>
            </a:r>
          </a:p>
          <a:p>
            <a:pPr marL="0" indent="0">
              <a:buNone/>
            </a:pPr>
            <a:r>
              <a:rPr lang="fr-FR" sz="1600" dirty="0">
                <a:hlinkClick r:id="rId5"/>
              </a:rPr>
              <a:t>https://www.youtube.com/watch?v=YWolTTaFauk&amp;t=1827s</a:t>
            </a:r>
            <a:endParaRPr lang="fr-FR" sz="1600" dirty="0"/>
          </a:p>
          <a:p>
            <a:pPr marL="0" indent="0">
              <a:buNone/>
            </a:pPr>
            <a:r>
              <a:rPr lang="fr-FR" sz="1600" dirty="0">
                <a:hlinkClick r:id="rId6"/>
              </a:rPr>
              <a:t>https://www.youtube.com/watch?v=fXQfJro7yJ8</a:t>
            </a:r>
            <a:endParaRPr lang="fr-FR" sz="1600" dirty="0"/>
          </a:p>
          <a:p>
            <a:pPr marL="0" indent="0">
              <a:buNone/>
            </a:pPr>
            <a:r>
              <a:rPr lang="fr-FR" sz="1600" dirty="0"/>
              <a:t>Exemple des jeux avec MinMax : </a:t>
            </a:r>
            <a:r>
              <a:rPr lang="fr-FR" sz="1600" dirty="0">
                <a:hlinkClick r:id="rId7"/>
              </a:rPr>
              <a:t>https://www.youtube.com/watch?v=Q4RvgL3ic5Q&amp;t=1211s</a:t>
            </a:r>
            <a:endParaRPr lang="fr-FR" sz="1600" dirty="0"/>
          </a:p>
          <a:p>
            <a:r>
              <a:rPr lang="fr-FR" sz="1600" dirty="0"/>
              <a:t>Pour le sauvegarde :</a:t>
            </a:r>
          </a:p>
          <a:p>
            <a:pPr marL="0" indent="0">
              <a:buNone/>
            </a:pPr>
            <a:r>
              <a:rPr lang="fr-FR" sz="1600" dirty="0">
                <a:hlinkClick r:id="rId8"/>
              </a:rPr>
              <a:t>https://www.youtube.com/watch?v=7hZVRDxpbCE&amp;t=225s</a:t>
            </a:r>
            <a:endParaRPr lang="fr-FR" sz="1600" dirty="0"/>
          </a:p>
          <a:p>
            <a:pPr marL="0" indent="0">
              <a:buNone/>
            </a:pPr>
            <a:r>
              <a:rPr lang="fr-FR" sz="1600" dirty="0">
                <a:hlinkClick r:id="rId9"/>
              </a:rPr>
              <a:t>https://www.youtube.com/watch?v=DU2VpMIzdFY</a:t>
            </a:r>
            <a:endParaRPr lang="fr-FR" sz="1600" dirty="0"/>
          </a:p>
          <a:p>
            <a:r>
              <a:rPr lang="fr-FR" sz="1600" dirty="0"/>
              <a:t>Essayer le jeu afin de mieux comprendre : </a:t>
            </a:r>
            <a:r>
              <a:rPr lang="fr-FR" sz="1600" dirty="0">
                <a:hlinkClick r:id="rId10"/>
              </a:rPr>
              <a:t>https://www.eothello.com/</a:t>
            </a:r>
            <a:endParaRPr lang="fr-FR" sz="1600" dirty="0"/>
          </a:p>
          <a:p>
            <a:pPr marL="0" indent="0">
              <a:buNone/>
            </a:pPr>
            <a:endParaRPr lang="fr-FR" sz="1600" dirty="0"/>
          </a:p>
        </p:txBody>
      </p:sp>
    </p:spTree>
    <p:extLst>
      <p:ext uri="{BB962C8B-B14F-4D97-AF65-F5344CB8AC3E}">
        <p14:creationId xmlns:p14="http://schemas.microsoft.com/office/powerpoint/2010/main" val="216396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767CC7-2124-7CF5-DF06-C95ABA84277A}"/>
              </a:ext>
            </a:extLst>
          </p:cNvPr>
          <p:cNvSpPr>
            <a:spLocks noGrp="1"/>
          </p:cNvSpPr>
          <p:nvPr>
            <p:ph type="title"/>
          </p:nvPr>
        </p:nvSpPr>
        <p:spPr/>
        <p:txBody>
          <a:bodyPr/>
          <a:lstStyle/>
          <a:p>
            <a:r>
              <a:rPr lang="fr-FR" b="0" i="0" dirty="0">
                <a:effectLst/>
                <a:latin typeface="Söhne"/>
              </a:rPr>
              <a:t>PRESENTATION DU JEU OTHELLO</a:t>
            </a:r>
            <a:endParaRPr lang="fr-FR" dirty="0"/>
          </a:p>
        </p:txBody>
      </p:sp>
      <p:sp>
        <p:nvSpPr>
          <p:cNvPr id="3" name="Espace réservé du contenu 2">
            <a:extLst>
              <a:ext uri="{FF2B5EF4-FFF2-40B4-BE49-F238E27FC236}">
                <a16:creationId xmlns:a16="http://schemas.microsoft.com/office/drawing/2014/main" id="{057E5150-48EE-A6ED-4087-340AFA9D5F0D}"/>
              </a:ext>
            </a:extLst>
          </p:cNvPr>
          <p:cNvSpPr>
            <a:spLocks noGrp="1"/>
          </p:cNvSpPr>
          <p:nvPr>
            <p:ph idx="1"/>
          </p:nvPr>
        </p:nvSpPr>
        <p:spPr>
          <a:xfrm>
            <a:off x="838200" y="1690688"/>
            <a:ext cx="10515600" cy="4351338"/>
          </a:xfrm>
        </p:spPr>
        <p:txBody>
          <a:bodyPr>
            <a:normAutofit fontScale="77500" lnSpcReduction="20000"/>
          </a:bodyPr>
          <a:lstStyle/>
          <a:p>
            <a:pPr algn="l"/>
            <a:r>
              <a:rPr lang="fr-FR" b="0" i="0" dirty="0">
                <a:effectLst/>
                <a:latin typeface="Söhne"/>
              </a:rPr>
              <a:t>L'Othello est un jeu de plateau de stratégie pour deux joueurs. Le plateau de jeu est constitué de 64 cases de couleur noire et blanche disposées en un damier. Chaque joueur a une couleur de pion, noir ou blanc. Le but du jeu est d'avoir le plus grand nombre de pions de sa couleur sur le plateau à la fin de la partie.</a:t>
            </a:r>
          </a:p>
          <a:p>
            <a:pPr algn="l"/>
            <a:r>
              <a:rPr lang="fr-FR" b="0" i="0" dirty="0">
                <a:effectLst/>
                <a:latin typeface="Söhne"/>
              </a:rPr>
              <a:t>Le jeu commence avec quatre pions placés au centre du plateau, deux pions noirs et deux pions blancs. Les pions sont placés de manière à ce que les coins opposés du plateau soient de couleur noire.</a:t>
            </a:r>
          </a:p>
          <a:p>
            <a:pPr algn="l"/>
            <a:r>
              <a:rPr lang="fr-FR" b="0" i="0" dirty="0">
                <a:effectLst/>
                <a:latin typeface="Söhne"/>
              </a:rPr>
              <a:t>Le joueur qui a les pions noirs joue en premier. Les joueurs jouent à tour de rôle, en plaçant un pion de leur couleur sur le plateau, en prenant soin de retourner un ou plusieurs pions de l'adversaire au passage. Pour retourner les pions de l'adversaire, il faut que le pion placé soit adjacent à un pion de l'adversaire et qu'il y ait une rangée de pions de l'adversaire de la même couleur à l'autre extrémité de la rangée.</a:t>
            </a:r>
          </a:p>
          <a:p>
            <a:pPr algn="l"/>
            <a:r>
              <a:rPr lang="fr-FR" b="0" i="0" dirty="0">
                <a:effectLst/>
                <a:latin typeface="Söhne"/>
              </a:rPr>
              <a:t>La partie se termine lorsqu'il n'y a plus de cases disponibles sur le plateau ou lorsqu'aucun joueur ne peut plus jouer de coup valide. Le gagnant est celui qui a le plus grand nombre de pions de sa couleur sur le plateau à la fin de la partie.</a:t>
            </a:r>
          </a:p>
          <a:p>
            <a:endParaRPr lang="fr-FR" dirty="0"/>
          </a:p>
        </p:txBody>
      </p:sp>
    </p:spTree>
    <p:extLst>
      <p:ext uri="{BB962C8B-B14F-4D97-AF65-F5344CB8AC3E}">
        <p14:creationId xmlns:p14="http://schemas.microsoft.com/office/powerpoint/2010/main" val="3447543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E8F789-1FAC-34B4-B6C2-40BBCAC8743B}"/>
              </a:ext>
            </a:extLst>
          </p:cNvPr>
          <p:cNvSpPr>
            <a:spLocks noGrp="1"/>
          </p:cNvSpPr>
          <p:nvPr>
            <p:ph type="title"/>
          </p:nvPr>
        </p:nvSpPr>
        <p:spPr/>
        <p:txBody>
          <a:bodyPr/>
          <a:lstStyle/>
          <a:p>
            <a:r>
              <a:rPr lang="fr-FR" b="0" i="0" dirty="0">
                <a:effectLst/>
                <a:latin typeface="Söhne"/>
              </a:rPr>
              <a:t>PRESENTATION DU PROGRAMME</a:t>
            </a:r>
            <a:endParaRPr lang="fr-FR" dirty="0"/>
          </a:p>
        </p:txBody>
      </p:sp>
      <p:sp>
        <p:nvSpPr>
          <p:cNvPr id="3" name="Espace réservé du contenu 2">
            <a:extLst>
              <a:ext uri="{FF2B5EF4-FFF2-40B4-BE49-F238E27FC236}">
                <a16:creationId xmlns:a16="http://schemas.microsoft.com/office/drawing/2014/main" id="{5774C7C9-8BA0-3AA1-6175-60669A632E6F}"/>
              </a:ext>
            </a:extLst>
          </p:cNvPr>
          <p:cNvSpPr>
            <a:spLocks noGrp="1"/>
          </p:cNvSpPr>
          <p:nvPr>
            <p:ph idx="1"/>
          </p:nvPr>
        </p:nvSpPr>
        <p:spPr/>
        <p:txBody>
          <a:bodyPr>
            <a:normAutofit fontScale="62500" lnSpcReduction="20000"/>
          </a:bodyPr>
          <a:lstStyle/>
          <a:p>
            <a:r>
              <a:rPr lang="fr-FR" dirty="0"/>
              <a:t>Le programme utilise Java / Swing pour l’interface graphique </a:t>
            </a:r>
          </a:p>
          <a:p>
            <a:r>
              <a:rPr lang="fr-FR" dirty="0"/>
              <a:t>Il permet de jouer à deux ou contre un Intelligence Artificiel (</a:t>
            </a:r>
            <a:r>
              <a:rPr lang="fr-FR" dirty="0" err="1"/>
              <a:t>MinMax</a:t>
            </a:r>
            <a:r>
              <a:rPr lang="fr-FR" dirty="0"/>
              <a:t>) ou Intelligence Artificiel  </a:t>
            </a:r>
            <a:r>
              <a:rPr lang="fr-FR" dirty="0" err="1"/>
              <a:t>naif</a:t>
            </a:r>
            <a:endParaRPr lang="fr-FR" dirty="0"/>
          </a:p>
          <a:p>
            <a:pPr algn="l"/>
            <a:r>
              <a:rPr lang="fr-FR" b="0" i="0" dirty="0">
                <a:effectLst/>
                <a:latin typeface="Söhne"/>
              </a:rPr>
              <a:t>L'algorithme MinMax est un algorithme de recherche utilisé dans les jeux à deux joueurs pour trouver le coup optimal à jouer. Il est basé sur l'idée de minimiser les pertes et maximiser les gains à chaque tour.</a:t>
            </a:r>
          </a:p>
          <a:p>
            <a:pPr marL="0" indent="0" algn="l">
              <a:buNone/>
            </a:pPr>
            <a:r>
              <a:rPr lang="fr-FR" b="0" i="0" dirty="0">
                <a:effectLst/>
                <a:latin typeface="Söhne"/>
              </a:rPr>
              <a:t>Voici comment il fonctionne :</a:t>
            </a:r>
          </a:p>
          <a:p>
            <a:pPr algn="l">
              <a:buFont typeface="+mj-lt"/>
              <a:buAutoNum type="arabicPeriod"/>
            </a:pPr>
            <a:r>
              <a:rPr lang="fr-FR" b="0" i="0" dirty="0">
                <a:effectLst/>
                <a:latin typeface="Söhne"/>
              </a:rPr>
              <a:t>L'algorithme commence par l'état courant du jeu, génère tous les coups possibles à partir de cet état et évalue leur valeur.</a:t>
            </a:r>
          </a:p>
          <a:p>
            <a:pPr algn="l">
              <a:buFont typeface="+mj-lt"/>
              <a:buAutoNum type="arabicPeriod"/>
            </a:pPr>
            <a:r>
              <a:rPr lang="fr-FR" b="0" i="0" dirty="0">
                <a:effectLst/>
                <a:latin typeface="Söhne"/>
              </a:rPr>
              <a:t>Pour chaque coup possible, l'algorithme simule le coup et calcule la valeur de la meilleure réponse possible de l'adversaire.</a:t>
            </a:r>
          </a:p>
          <a:p>
            <a:pPr algn="l">
              <a:buFont typeface="+mj-lt"/>
              <a:buAutoNum type="arabicPeriod"/>
            </a:pPr>
            <a:r>
              <a:rPr lang="fr-FR" b="0" i="0" dirty="0">
                <a:effectLst/>
                <a:latin typeface="Söhne"/>
              </a:rPr>
              <a:t>L'algorithme choisit alors le coup qui minimise la perte ou maximise le gain en fonction de si c'est à lui ou à l'adversaire de jouer.</a:t>
            </a:r>
          </a:p>
          <a:p>
            <a:pPr algn="l">
              <a:buFont typeface="+mj-lt"/>
              <a:buAutoNum type="arabicPeriod"/>
            </a:pPr>
            <a:r>
              <a:rPr lang="fr-FR" b="0" i="0" dirty="0">
                <a:effectLst/>
                <a:latin typeface="Söhne"/>
              </a:rPr>
              <a:t>Le processus est répété jusqu'à ce qu'un état terminal soit atteint, c'est-à-dire que la partie soit terminée.</a:t>
            </a:r>
          </a:p>
          <a:p>
            <a:pPr marL="0" indent="0" algn="l">
              <a:buNone/>
            </a:pPr>
            <a:r>
              <a:rPr lang="fr-FR" b="0" i="0" dirty="0">
                <a:effectLst/>
                <a:latin typeface="Söhne"/>
              </a:rPr>
              <a:t>L'algorithme MinMax est généralement utilisé avec une fonction d'évaluation pour évaluer la valeur des états du jeu. Cette fonction prend en compte les forces et les faiblesses de chaque joueur pour déterminer lequel est le plus susceptible de gagner.</a:t>
            </a:r>
          </a:p>
          <a:p>
            <a:endParaRPr lang="fr-FR" dirty="0"/>
          </a:p>
        </p:txBody>
      </p:sp>
    </p:spTree>
    <p:extLst>
      <p:ext uri="{BB962C8B-B14F-4D97-AF65-F5344CB8AC3E}">
        <p14:creationId xmlns:p14="http://schemas.microsoft.com/office/powerpoint/2010/main" val="824111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Espace réservé du contenu 4" descr="Une image contenant texte, intérieur, arrangé&#10;&#10;Description générée automatiquement">
            <a:extLst>
              <a:ext uri="{FF2B5EF4-FFF2-40B4-BE49-F238E27FC236}">
                <a16:creationId xmlns:a16="http://schemas.microsoft.com/office/drawing/2014/main" id="{7318D961-40BF-B86A-CA23-DD6F596D60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643992"/>
          </a:xfrm>
          <a:prstGeom prst="rect">
            <a:avLst/>
          </a:prstGeom>
        </p:spPr>
      </p:pic>
    </p:spTree>
    <p:extLst>
      <p:ext uri="{BB962C8B-B14F-4D97-AF65-F5344CB8AC3E}">
        <p14:creationId xmlns:p14="http://schemas.microsoft.com/office/powerpoint/2010/main" val="2640007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0692B8-0D37-A1DC-C871-CD577A9ABB95}"/>
              </a:ext>
            </a:extLst>
          </p:cNvPr>
          <p:cNvSpPr>
            <a:spLocks noGrp="1"/>
          </p:cNvSpPr>
          <p:nvPr>
            <p:ph type="title"/>
          </p:nvPr>
        </p:nvSpPr>
        <p:spPr/>
        <p:txBody>
          <a:bodyPr/>
          <a:lstStyle/>
          <a:p>
            <a:r>
              <a:rPr lang="fr-FR" dirty="0">
                <a:latin typeface="Söhne"/>
              </a:rPr>
              <a:t>Les choix de programmation (structure de données) </a:t>
            </a:r>
          </a:p>
        </p:txBody>
      </p:sp>
      <p:sp>
        <p:nvSpPr>
          <p:cNvPr id="3" name="Espace réservé du contenu 2">
            <a:extLst>
              <a:ext uri="{FF2B5EF4-FFF2-40B4-BE49-F238E27FC236}">
                <a16:creationId xmlns:a16="http://schemas.microsoft.com/office/drawing/2014/main" id="{71E1EA59-4E1B-19CB-25E9-1EC6E7232A10}"/>
              </a:ext>
            </a:extLst>
          </p:cNvPr>
          <p:cNvSpPr>
            <a:spLocks noGrp="1"/>
          </p:cNvSpPr>
          <p:nvPr>
            <p:ph idx="1"/>
          </p:nvPr>
        </p:nvSpPr>
        <p:spPr>
          <a:xfrm>
            <a:off x="838200" y="1825624"/>
            <a:ext cx="10515600" cy="5684447"/>
          </a:xfrm>
        </p:spPr>
        <p:txBody>
          <a:bodyPr>
            <a:normAutofit/>
          </a:bodyPr>
          <a:lstStyle/>
          <a:p>
            <a:r>
              <a:rPr lang="fr-FR" dirty="0"/>
              <a:t>Un tableau d’entière pour représenter le damier </a:t>
            </a:r>
          </a:p>
          <a:p>
            <a:r>
              <a:rPr lang="fr-FR" dirty="0"/>
              <a:t>Une </a:t>
            </a:r>
            <a:r>
              <a:rPr lang="fr-FR" dirty="0" err="1"/>
              <a:t>ArrayList</a:t>
            </a:r>
            <a:r>
              <a:rPr lang="fr-FR" dirty="0"/>
              <a:t>&lt;</a:t>
            </a:r>
            <a:r>
              <a:rPr lang="fr-FR" dirty="0" err="1"/>
              <a:t>int</a:t>
            </a:r>
            <a:r>
              <a:rPr lang="fr-FR" dirty="0"/>
              <a:t>[][]&gt; </a:t>
            </a:r>
            <a:r>
              <a:rPr lang="fr-FR" b="0" i="0" dirty="0">
                <a:effectLst/>
                <a:latin typeface="Söhne"/>
              </a:rPr>
              <a:t>une liste qui contient des tableaux à deux dimensions d'entiers. Cela peut être utile pour stocker une série de grilles de jeu,</a:t>
            </a:r>
            <a:r>
              <a:rPr lang="fr-FR" dirty="0"/>
              <a:t> annuler le mouvement et pour sauvegarder le damier</a:t>
            </a:r>
          </a:p>
          <a:p>
            <a:pPr marL="0" indent="0">
              <a:buNone/>
            </a:pPr>
            <a:r>
              <a:rPr lang="fr-FR" b="0" i="0" dirty="0">
                <a:effectLst/>
                <a:latin typeface="Söhne"/>
              </a:rPr>
              <a:t>Voici comment on peut déclarer une </a:t>
            </a:r>
            <a:r>
              <a:rPr lang="fr-FR" b="0" i="0" dirty="0" err="1">
                <a:effectLst/>
                <a:latin typeface="Söhne"/>
              </a:rPr>
              <a:t>ArrayList</a:t>
            </a:r>
            <a:r>
              <a:rPr lang="fr-FR" b="0" i="0" dirty="0">
                <a:effectLst/>
                <a:latin typeface="Söhne"/>
              </a:rPr>
              <a:t>&lt;</a:t>
            </a:r>
            <a:r>
              <a:rPr lang="fr-FR" b="0" i="0" dirty="0" err="1">
                <a:effectLst/>
                <a:latin typeface="Söhne"/>
              </a:rPr>
              <a:t>int</a:t>
            </a:r>
            <a:r>
              <a:rPr lang="fr-FR" b="0" i="0" dirty="0">
                <a:effectLst/>
                <a:latin typeface="Söhne"/>
              </a:rPr>
              <a:t>[][]&gt; et y ajouter des éléments :</a:t>
            </a:r>
            <a:r>
              <a:rPr lang="fr-FR" dirty="0"/>
              <a:t> </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dirty="0"/>
              <a:t> </a:t>
            </a:r>
          </a:p>
          <a:p>
            <a:endParaRPr lang="fr-FR" dirty="0"/>
          </a:p>
        </p:txBody>
      </p:sp>
      <p:pic>
        <p:nvPicPr>
          <p:cNvPr id="5" name="Image 4">
            <a:extLst>
              <a:ext uri="{FF2B5EF4-FFF2-40B4-BE49-F238E27FC236}">
                <a16:creationId xmlns:a16="http://schemas.microsoft.com/office/drawing/2014/main" id="{AA08AB86-978C-382F-9447-A69517C0F67E}"/>
              </a:ext>
            </a:extLst>
          </p:cNvPr>
          <p:cNvPicPr>
            <a:picLocks noChangeAspect="1"/>
          </p:cNvPicPr>
          <p:nvPr/>
        </p:nvPicPr>
        <p:blipFill>
          <a:blip r:embed="rId2"/>
          <a:stretch>
            <a:fillRect/>
          </a:stretch>
        </p:blipFill>
        <p:spPr>
          <a:xfrm>
            <a:off x="2627270" y="4206233"/>
            <a:ext cx="7354326" cy="2464195"/>
          </a:xfrm>
          <a:prstGeom prst="rect">
            <a:avLst/>
          </a:prstGeom>
        </p:spPr>
      </p:pic>
    </p:spTree>
    <p:extLst>
      <p:ext uri="{BB962C8B-B14F-4D97-AF65-F5344CB8AC3E}">
        <p14:creationId xmlns:p14="http://schemas.microsoft.com/office/powerpoint/2010/main" val="150450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96138A4-9BC4-97B5-1F24-717F324784F8}"/>
              </a:ext>
            </a:extLst>
          </p:cNvPr>
          <p:cNvSpPr>
            <a:spLocks noGrp="1"/>
          </p:cNvSpPr>
          <p:nvPr>
            <p:ph idx="1"/>
          </p:nvPr>
        </p:nvSpPr>
        <p:spPr>
          <a:xfrm>
            <a:off x="287785" y="174377"/>
            <a:ext cx="10515600" cy="6617039"/>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effectLst/>
                <a:latin typeface="Söhne"/>
              </a:rPr>
              <a:t>Le tableau </a:t>
            </a:r>
            <a:r>
              <a:rPr kumimoji="0" lang="fr-FR" altLang="fr-FR" sz="1600" b="1" i="0" u="none" strike="noStrike" cap="none" normalizeH="0" baseline="0" dirty="0">
                <a:ln>
                  <a:noFill/>
                </a:ln>
                <a:effectLst/>
                <a:latin typeface="Söhne Mono"/>
              </a:rPr>
              <a:t>offsets</a:t>
            </a:r>
            <a:r>
              <a:rPr kumimoji="0" lang="fr-FR" altLang="fr-FR" sz="1600" b="0" i="0" u="none" strike="noStrike" cap="none" normalizeH="0" baseline="0" dirty="0">
                <a:ln>
                  <a:noFill/>
                </a:ln>
                <a:effectLst/>
                <a:latin typeface="Söhne"/>
              </a:rPr>
              <a:t> déclaré est un tableau à deux dimensions qui contient des couples de coordonnées (x, y) utilisés pour déplacer un point dans une grille en utilisant les déplacements possibles suivants :</a:t>
            </a:r>
            <a:r>
              <a:rPr kumimoji="0" lang="fr-FR" altLang="fr-FR" sz="1600" b="0" i="0" u="none" strike="noStrike" cap="none" normalizeH="0" baseline="0" dirty="0">
                <a:ln>
                  <a:noFill/>
                </a:ln>
                <a:effectLst/>
              </a:rPr>
              <a:t> </a:t>
            </a:r>
          </a:p>
          <a:p>
            <a:pPr algn="l">
              <a:buFont typeface="Arial" panose="020B0604020202020204" pitchFamily="34" charset="0"/>
              <a:buChar char="•"/>
            </a:pPr>
            <a:r>
              <a:rPr lang="fr-FR" sz="1600" b="0" i="0" dirty="0">
                <a:effectLst/>
                <a:latin typeface="Söhne"/>
              </a:rPr>
              <a:t>(0, 1) : déplacement vers la droite</a:t>
            </a:r>
          </a:p>
          <a:p>
            <a:pPr algn="l">
              <a:buFont typeface="Arial" panose="020B0604020202020204" pitchFamily="34" charset="0"/>
              <a:buChar char="•"/>
            </a:pPr>
            <a:r>
              <a:rPr lang="fr-FR" sz="1600" b="0" i="0" dirty="0">
                <a:effectLst/>
                <a:latin typeface="Söhne"/>
              </a:rPr>
              <a:t>(1, 0) : déplacement vers le bas</a:t>
            </a:r>
          </a:p>
          <a:p>
            <a:pPr algn="l">
              <a:buFont typeface="Arial" panose="020B0604020202020204" pitchFamily="34" charset="0"/>
              <a:buChar char="•"/>
            </a:pPr>
            <a:r>
              <a:rPr lang="fr-FR" sz="1600" b="0" i="0" dirty="0">
                <a:effectLst/>
                <a:latin typeface="Söhne"/>
              </a:rPr>
              <a:t>(0, -1) : déplacement vers la gauche</a:t>
            </a:r>
          </a:p>
          <a:p>
            <a:pPr algn="l">
              <a:buFont typeface="Arial" panose="020B0604020202020204" pitchFamily="34" charset="0"/>
              <a:buChar char="•"/>
            </a:pPr>
            <a:r>
              <a:rPr lang="fr-FR" sz="1600" b="0" i="0" dirty="0">
                <a:effectLst/>
                <a:latin typeface="Söhne"/>
              </a:rPr>
              <a:t>(-1, 0) : déplacement vers le haut</a:t>
            </a:r>
          </a:p>
          <a:p>
            <a:pPr algn="l">
              <a:buFont typeface="Arial" panose="020B0604020202020204" pitchFamily="34" charset="0"/>
              <a:buChar char="•"/>
            </a:pPr>
            <a:r>
              <a:rPr lang="fr-FR" sz="1600" b="0" i="0" dirty="0">
                <a:effectLst/>
                <a:latin typeface="Söhne"/>
              </a:rPr>
              <a:t>(1, 1) : déplacement en diagonal vers la droite et le bas</a:t>
            </a:r>
          </a:p>
          <a:p>
            <a:pPr algn="l">
              <a:buFont typeface="Arial" panose="020B0604020202020204" pitchFamily="34" charset="0"/>
              <a:buChar char="•"/>
            </a:pPr>
            <a:r>
              <a:rPr lang="fr-FR" sz="1600" b="0" i="0" dirty="0">
                <a:effectLst/>
                <a:latin typeface="Söhne"/>
              </a:rPr>
              <a:t>(1, -1) : déplacement en diagonal vers la droite et le haut</a:t>
            </a:r>
          </a:p>
          <a:p>
            <a:pPr algn="l">
              <a:buFont typeface="Arial" panose="020B0604020202020204" pitchFamily="34" charset="0"/>
              <a:buChar char="•"/>
            </a:pPr>
            <a:r>
              <a:rPr lang="fr-FR" sz="1600" b="0" i="0" dirty="0">
                <a:effectLst/>
                <a:latin typeface="Söhne"/>
              </a:rPr>
              <a:t>(-1, -1) : déplacement en diagonal vers la gauche et le haut</a:t>
            </a:r>
          </a:p>
          <a:p>
            <a:pPr algn="l">
              <a:buFont typeface="Arial" panose="020B0604020202020204" pitchFamily="34" charset="0"/>
              <a:buChar char="•"/>
            </a:pPr>
            <a:r>
              <a:rPr lang="fr-FR" sz="1600" b="0" i="0" dirty="0">
                <a:effectLst/>
                <a:latin typeface="Söhne"/>
              </a:rPr>
              <a:t>(-1, 1) : déplacement en diagonal vers la gauche et le bas</a:t>
            </a:r>
          </a:p>
          <a:p>
            <a:pPr marL="0" indent="0" algn="l">
              <a:buNone/>
            </a:pPr>
            <a:r>
              <a:rPr lang="fr-FR" sz="1600" b="0" i="0" dirty="0">
                <a:effectLst/>
                <a:latin typeface="Söhne"/>
              </a:rPr>
              <a:t>Ces déplacements peuvent être utilisés pour parcourir une grille de manière adjacente, en partant d'un point donné. Par exemple, si on veut parcourir tous les points adjacents à (x, y) dans une grille, on peut utiliser une boucle « for » pour parcourir le tableau « offsets » et ajouter chaque élément au point de départ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4000" b="0" i="0" u="none" strike="noStrike" cap="none" normalizeH="0" baseline="0" dirty="0">
              <a:ln>
                <a:noFill/>
              </a:ln>
              <a:effectLst/>
              <a:latin typeface="Arial" panose="020B0604020202020204" pitchFamily="34" charset="0"/>
            </a:endParaRPr>
          </a:p>
          <a:p>
            <a:pPr marL="0" indent="0">
              <a:buNone/>
            </a:pPr>
            <a:endParaRPr lang="fr-FR" dirty="0"/>
          </a:p>
          <a:p>
            <a:endParaRPr lang="fr-FR" dirty="0"/>
          </a:p>
        </p:txBody>
      </p:sp>
      <p:pic>
        <p:nvPicPr>
          <p:cNvPr id="10" name="Image 9">
            <a:extLst>
              <a:ext uri="{FF2B5EF4-FFF2-40B4-BE49-F238E27FC236}">
                <a16:creationId xmlns:a16="http://schemas.microsoft.com/office/drawing/2014/main" id="{A3150B91-716D-A0D5-62DA-29693357C372}"/>
              </a:ext>
            </a:extLst>
          </p:cNvPr>
          <p:cNvPicPr>
            <a:picLocks noChangeAspect="1"/>
          </p:cNvPicPr>
          <p:nvPr/>
        </p:nvPicPr>
        <p:blipFill>
          <a:blip r:embed="rId2"/>
          <a:stretch>
            <a:fillRect/>
          </a:stretch>
        </p:blipFill>
        <p:spPr>
          <a:xfrm>
            <a:off x="393068" y="4299625"/>
            <a:ext cx="7125694" cy="1984444"/>
          </a:xfrm>
          <a:prstGeom prst="rect">
            <a:avLst/>
          </a:prstGeom>
        </p:spPr>
      </p:pic>
      <p:sp>
        <p:nvSpPr>
          <p:cNvPr id="11" name="ZoneTexte 10">
            <a:extLst>
              <a:ext uri="{FF2B5EF4-FFF2-40B4-BE49-F238E27FC236}">
                <a16:creationId xmlns:a16="http://schemas.microsoft.com/office/drawing/2014/main" id="{0A56A176-648F-7C12-9780-2224EA6599AA}"/>
              </a:ext>
            </a:extLst>
          </p:cNvPr>
          <p:cNvSpPr txBox="1"/>
          <p:nvPr/>
        </p:nvSpPr>
        <p:spPr>
          <a:xfrm>
            <a:off x="7624045" y="4299625"/>
            <a:ext cx="3548155" cy="1200329"/>
          </a:xfrm>
          <a:prstGeom prst="rect">
            <a:avLst/>
          </a:prstGeom>
          <a:noFill/>
        </p:spPr>
        <p:txBody>
          <a:bodyPr wrap="square" rtlCol="0">
            <a:spAutoFit/>
          </a:bodyPr>
          <a:lstStyle/>
          <a:p>
            <a:r>
              <a:rPr lang="fr-FR" b="0" i="0" dirty="0">
                <a:effectLst/>
                <a:latin typeface="Söhne"/>
              </a:rPr>
              <a:t>Cela permet de parcourir tous les points adjacents à (x, y) dans la grille, y compris les points en diagonal.</a:t>
            </a:r>
            <a:endParaRPr lang="fr-FR" dirty="0"/>
          </a:p>
        </p:txBody>
      </p:sp>
    </p:spTree>
    <p:extLst>
      <p:ext uri="{BB962C8B-B14F-4D97-AF65-F5344CB8AC3E}">
        <p14:creationId xmlns:p14="http://schemas.microsoft.com/office/powerpoint/2010/main" val="3638685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AAD50FCF-9FD1-B026-78DE-AFFC7739ECF6}"/>
              </a:ext>
            </a:extLst>
          </p:cNvPr>
          <p:cNvSpPr>
            <a:spLocks noGrp="1"/>
          </p:cNvSpPr>
          <p:nvPr>
            <p:ph type="title"/>
          </p:nvPr>
        </p:nvSpPr>
        <p:spPr>
          <a:xfrm>
            <a:off x="1137034" y="609597"/>
            <a:ext cx="9392421" cy="1330841"/>
          </a:xfrm>
        </p:spPr>
        <p:txBody>
          <a:bodyPr>
            <a:normAutofit/>
          </a:bodyPr>
          <a:lstStyle/>
          <a:p>
            <a:r>
              <a:rPr lang="fr-FR">
                <a:latin typeface="Söhne"/>
              </a:rPr>
              <a:t>Méthode principaux :</a:t>
            </a:r>
          </a:p>
        </p:txBody>
      </p:sp>
      <p:sp>
        <p:nvSpPr>
          <p:cNvPr id="3" name="Espace réservé du contenu 2">
            <a:extLst>
              <a:ext uri="{FF2B5EF4-FFF2-40B4-BE49-F238E27FC236}">
                <a16:creationId xmlns:a16="http://schemas.microsoft.com/office/drawing/2014/main" id="{713FC6F4-7980-36FA-4A0A-24933311F629}"/>
              </a:ext>
            </a:extLst>
          </p:cNvPr>
          <p:cNvSpPr>
            <a:spLocks noGrp="1"/>
          </p:cNvSpPr>
          <p:nvPr>
            <p:ph idx="1"/>
          </p:nvPr>
        </p:nvSpPr>
        <p:spPr>
          <a:xfrm>
            <a:off x="1137034" y="2198362"/>
            <a:ext cx="4958966" cy="3917773"/>
          </a:xfrm>
        </p:spPr>
        <p:txBody>
          <a:bodyPr>
            <a:normAutofit/>
          </a:bodyPr>
          <a:lstStyle/>
          <a:p>
            <a:r>
              <a:rPr lang="fr-FR" sz="1400" dirty="0"/>
              <a:t>«  </a:t>
            </a:r>
            <a:r>
              <a:rPr lang="fr-FR" sz="1400" dirty="0" err="1"/>
              <a:t>LeVoisineContient</a:t>
            </a:r>
            <a:r>
              <a:rPr lang="fr-FR" sz="1400" dirty="0"/>
              <a:t> » :</a:t>
            </a:r>
          </a:p>
          <a:p>
            <a:pPr marL="0" indent="0">
              <a:buNone/>
            </a:pPr>
            <a:r>
              <a:rPr lang="fr-FR" sz="1400" dirty="0"/>
              <a:t>Prend en entrée un entier cible « </a:t>
            </a:r>
            <a:r>
              <a:rPr lang="fr-FR" sz="1400" dirty="0" err="1"/>
              <a:t>target</a:t>
            </a:r>
            <a:r>
              <a:rPr lang="fr-FR" sz="1400" dirty="0"/>
              <a:t> », ainsi que des coordonnées de ligne et de colonne (</a:t>
            </a:r>
            <a:r>
              <a:rPr lang="fr-FR" sz="1400" dirty="0" err="1"/>
              <a:t>row</a:t>
            </a:r>
            <a:r>
              <a:rPr lang="fr-FR" sz="1400" dirty="0"/>
              <a:t> et col) et vérifie si un des voisins de la cellule située à ces coordonnées contient la valeur cible.</a:t>
            </a:r>
          </a:p>
          <a:p>
            <a:pPr marL="0" indent="0">
              <a:buNone/>
            </a:pPr>
            <a:r>
              <a:rPr lang="fr-FR" sz="1400" dirty="0"/>
              <a:t>Pour ce faire, la méthode parcourt le tableau offsets déclaré précédemment et ajoute chaque élément du tableau aux coordonnées de départ (</a:t>
            </a:r>
            <a:r>
              <a:rPr lang="fr-FR" sz="1400" dirty="0" err="1"/>
              <a:t>row</a:t>
            </a:r>
            <a:r>
              <a:rPr lang="fr-FR" sz="1400" dirty="0"/>
              <a:t> et col) pour obtenir les coordonnées des voisins. </a:t>
            </a:r>
          </a:p>
          <a:p>
            <a:pPr marL="0" indent="0">
              <a:buNone/>
            </a:pPr>
            <a:r>
              <a:rPr lang="fr-FR" sz="1400" dirty="0"/>
              <a:t>Si l'une des cellules voisines contient la valeur cible, la méthode retourne </a:t>
            </a:r>
            <a:r>
              <a:rPr lang="fr-FR" sz="1400" dirty="0" err="1"/>
              <a:t>true</a:t>
            </a:r>
            <a:r>
              <a:rPr lang="fr-FR" sz="1400" dirty="0"/>
              <a:t>.</a:t>
            </a:r>
          </a:p>
          <a:p>
            <a:pPr marL="0" indent="0">
              <a:buNone/>
            </a:pPr>
            <a:r>
              <a:rPr lang="fr-FR" sz="1400" dirty="0"/>
              <a:t> Si aucune cellule voisine ne contient la valeur cible, la méthode retourne false.</a:t>
            </a:r>
          </a:p>
        </p:txBody>
      </p:sp>
      <p:pic>
        <p:nvPicPr>
          <p:cNvPr id="6" name="Image 5" descr="Une image contenant texte, écran, capture d’écran&#10;&#10;Description générée automatiquement">
            <a:extLst>
              <a:ext uri="{FF2B5EF4-FFF2-40B4-BE49-F238E27FC236}">
                <a16:creationId xmlns:a16="http://schemas.microsoft.com/office/drawing/2014/main" id="{137CAD3A-B052-821F-C62B-37DB5D32C9E2}"/>
              </a:ext>
            </a:extLst>
          </p:cNvPr>
          <p:cNvPicPr>
            <a:picLocks noChangeAspect="1"/>
          </p:cNvPicPr>
          <p:nvPr/>
        </p:nvPicPr>
        <p:blipFill>
          <a:blip r:embed="rId2"/>
          <a:stretch>
            <a:fillRect/>
          </a:stretch>
        </p:blipFill>
        <p:spPr>
          <a:xfrm>
            <a:off x="6719367" y="3153056"/>
            <a:ext cx="4788505" cy="1819631"/>
          </a:xfrm>
          <a:prstGeom prst="rect">
            <a:avLst/>
          </a:prstGeom>
        </p:spPr>
      </p:pic>
      <p:sp>
        <p:nvSpPr>
          <p:cNvPr id="15" name="Freeform: Shape 1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9488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170F2A21-F65A-24F8-14CC-0DE89260D0BB}"/>
              </a:ext>
            </a:extLst>
          </p:cNvPr>
          <p:cNvSpPr>
            <a:spLocks noGrp="1"/>
          </p:cNvSpPr>
          <p:nvPr>
            <p:ph idx="1"/>
          </p:nvPr>
        </p:nvSpPr>
        <p:spPr>
          <a:xfrm>
            <a:off x="1137034" y="2198362"/>
            <a:ext cx="4958966" cy="3917773"/>
          </a:xfrm>
        </p:spPr>
        <p:txBody>
          <a:bodyPr>
            <a:normAutofit/>
          </a:bodyPr>
          <a:lstStyle/>
          <a:p>
            <a:r>
              <a:rPr lang="fr-FR" sz="1100"/>
              <a:t>«getLegalMove » :</a:t>
            </a:r>
          </a:p>
          <a:p>
            <a:pPr marL="0" indent="0">
              <a:buNone/>
            </a:pPr>
            <a:r>
              <a:rPr lang="fr-FR" sz="1100" b="0" i="0">
                <a:effectLst/>
                <a:latin typeface="Söhne"/>
              </a:rPr>
              <a:t>retourne une liste de coups légaux qui peuvent être joués. Pour trouver ces coups légaux, la méthode parcourt toutes les cellules de la grille et vérifie si elles remplissent les critères suivants :</a:t>
            </a:r>
          </a:p>
          <a:p>
            <a:r>
              <a:rPr lang="fr-FR" sz="1100" b="0" i="0">
                <a:effectLst/>
                <a:latin typeface="Söhne"/>
              </a:rPr>
              <a:t>La cellule doit être vide (c'est-à-dire avoir la valeur 0).</a:t>
            </a:r>
          </a:p>
          <a:p>
            <a:r>
              <a:rPr lang="fr-FR" sz="1100" b="0" i="0">
                <a:effectLst/>
                <a:latin typeface="Söhne"/>
              </a:rPr>
              <a:t>Au moins un des voisins de la cellule doit être occupé par une pièce de l'adversaire (c'est-à-dire avoir une valeur différente de turn).</a:t>
            </a:r>
          </a:p>
          <a:p>
            <a:pPr marL="0" indent="0">
              <a:buNone/>
            </a:pPr>
            <a:r>
              <a:rPr lang="fr-FR" sz="1100" b="0" i="0">
                <a:effectLst/>
                <a:latin typeface="Söhne"/>
              </a:rPr>
              <a:t>Si une cellule remplit ces critères, la méthode parcourt les lignes, les colonnes et les diagonales qui passent par cette cellule pour vérifier si elle peut être jouée légalement. </a:t>
            </a:r>
          </a:p>
          <a:p>
            <a:pPr marL="0" indent="0">
              <a:buNone/>
            </a:pPr>
            <a:r>
              <a:rPr lang="fr-FR" sz="1100" b="0" i="0">
                <a:effectLst/>
                <a:latin typeface="Söhne"/>
              </a:rPr>
              <a:t>Pour être légale, la cellule doit être entourée par au moins une pièce de la même couleur que turn sur la ligne, la colonne ou la diagonale qui passe par cette cellule. Si c'est le cas, la cellule est ajoutée à la liste de coups légaux et la boucle est interrompue afin de passer à la cellule suivante.</a:t>
            </a:r>
          </a:p>
          <a:p>
            <a:pPr marL="0" indent="0">
              <a:buNone/>
            </a:pPr>
            <a:endParaRPr lang="fr-FR" sz="1100" b="0" i="0">
              <a:effectLst/>
              <a:latin typeface="Söhne"/>
            </a:endParaRPr>
          </a:p>
          <a:p>
            <a:pPr marL="0" indent="0">
              <a:buNone/>
            </a:pPr>
            <a:r>
              <a:rPr lang="fr-FR" sz="1100" b="0" i="0">
                <a:effectLst/>
                <a:latin typeface="Söhne"/>
              </a:rPr>
              <a:t>Une fois que toutes les cellules de la grille ont été vérifiées, la méthode retourne la liste de coups légaux.</a:t>
            </a:r>
            <a:endParaRPr lang="fr-FR" sz="1100"/>
          </a:p>
        </p:txBody>
      </p:sp>
      <p:pic>
        <p:nvPicPr>
          <p:cNvPr id="5" name="Image 4">
            <a:extLst>
              <a:ext uri="{FF2B5EF4-FFF2-40B4-BE49-F238E27FC236}">
                <a16:creationId xmlns:a16="http://schemas.microsoft.com/office/drawing/2014/main" id="{DEB0C3D7-0E80-9CC2-02AA-390A99B8AEFF}"/>
              </a:ext>
            </a:extLst>
          </p:cNvPr>
          <p:cNvPicPr>
            <a:picLocks noChangeAspect="1"/>
          </p:cNvPicPr>
          <p:nvPr/>
        </p:nvPicPr>
        <p:blipFill>
          <a:blip r:embed="rId2"/>
          <a:stretch>
            <a:fillRect/>
          </a:stretch>
        </p:blipFill>
        <p:spPr>
          <a:xfrm>
            <a:off x="6719367" y="3308682"/>
            <a:ext cx="4788505" cy="1508379"/>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1746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6886CF29-96C7-B162-EDBB-6D893F16E31D}"/>
              </a:ext>
            </a:extLst>
          </p:cNvPr>
          <p:cNvSpPr>
            <a:spLocks noGrp="1"/>
          </p:cNvSpPr>
          <p:nvPr>
            <p:ph idx="1"/>
          </p:nvPr>
        </p:nvSpPr>
        <p:spPr>
          <a:xfrm>
            <a:off x="1137034" y="2198362"/>
            <a:ext cx="4958966" cy="3917773"/>
          </a:xfrm>
        </p:spPr>
        <p:txBody>
          <a:bodyPr>
            <a:normAutofit/>
          </a:bodyPr>
          <a:lstStyle/>
          <a:p>
            <a:r>
              <a:rPr lang="fr-FR" sz="1900"/>
              <a:t>« estLegal » :</a:t>
            </a:r>
          </a:p>
          <a:p>
            <a:pPr marL="0" indent="0">
              <a:buNone/>
            </a:pPr>
            <a:r>
              <a:rPr lang="fr-FR" sz="1900"/>
              <a:t>vérifie si un coup spécifié par ses coordonnées de ligne et de colonne (row et col) est légal dans un jeu de "Reversi" (également connu sous le nom d'Othello).</a:t>
            </a:r>
          </a:p>
          <a:p>
            <a:endParaRPr lang="fr-FR" sz="1900"/>
          </a:p>
          <a:p>
            <a:pPr marL="0" indent="0">
              <a:buNone/>
            </a:pPr>
            <a:r>
              <a:rPr lang="fr-FR" sz="1900"/>
              <a:t>Pour ce faire, la méthode utilise la méthode getLegalMoves décrite précédemment pour obtenir la liste de tous les coups légaux possibles et vérifie si le coup spécifié s'y trouve. </a:t>
            </a:r>
          </a:p>
          <a:p>
            <a:pPr marL="0" indent="0">
              <a:buNone/>
            </a:pPr>
            <a:r>
              <a:rPr lang="fr-FR" sz="1900"/>
              <a:t>Si le coup est dans la liste, la méthode retourne true, sinon elle retourne false.</a:t>
            </a:r>
          </a:p>
        </p:txBody>
      </p:sp>
      <p:pic>
        <p:nvPicPr>
          <p:cNvPr id="5" name="Image 4">
            <a:extLst>
              <a:ext uri="{FF2B5EF4-FFF2-40B4-BE49-F238E27FC236}">
                <a16:creationId xmlns:a16="http://schemas.microsoft.com/office/drawing/2014/main" id="{DADDEE7A-FCE6-BACD-8D99-B9844561C57C}"/>
              </a:ext>
            </a:extLst>
          </p:cNvPr>
          <p:cNvPicPr>
            <a:picLocks noChangeAspect="1"/>
          </p:cNvPicPr>
          <p:nvPr/>
        </p:nvPicPr>
        <p:blipFill>
          <a:blip r:embed="rId2"/>
          <a:stretch>
            <a:fillRect/>
          </a:stretch>
        </p:blipFill>
        <p:spPr>
          <a:xfrm>
            <a:off x="6719367" y="3147070"/>
            <a:ext cx="4788505" cy="1831602"/>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2219760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2003</Words>
  <Application>Microsoft Office PowerPoint</Application>
  <PresentationFormat>Grand écran</PresentationFormat>
  <Paragraphs>101</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Calibri</vt:lpstr>
      <vt:lpstr>Calibri Light</vt:lpstr>
      <vt:lpstr>Söhne</vt:lpstr>
      <vt:lpstr>Söhne Mono</vt:lpstr>
      <vt:lpstr>Thème Office</vt:lpstr>
      <vt:lpstr>Othello</vt:lpstr>
      <vt:lpstr>PRESENTATION DU JEU OTHELLO</vt:lpstr>
      <vt:lpstr>PRESENTATION DU PROGRAMME</vt:lpstr>
      <vt:lpstr>Présentation PowerPoint</vt:lpstr>
      <vt:lpstr>Les choix de programmation (structure de données) </vt:lpstr>
      <vt:lpstr>Présentation PowerPoint</vt:lpstr>
      <vt:lpstr>Méthode principaux :</vt:lpstr>
      <vt:lpstr>Présentation PowerPoint</vt:lpstr>
      <vt:lpstr>Présentation PowerPoint</vt:lpstr>
      <vt:lpstr>Présentation PowerPoint</vt:lpstr>
      <vt:lpstr>Class-Diagrame</vt:lpstr>
      <vt:lpstr>La répartition des tâches </vt:lpstr>
      <vt:lpstr>Les difficultés rencontrées</vt:lpstr>
      <vt:lpstr>conclusion :</vt:lpstr>
      <vt:lpstr>Sources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Othello</dc:title>
  <dc:creator>Al Rayyan Lawrence</dc:creator>
  <cp:lastModifiedBy>Al Rayyan Lawrence</cp:lastModifiedBy>
  <cp:revision>5</cp:revision>
  <dcterms:created xsi:type="dcterms:W3CDTF">2023-01-03T14:36:24Z</dcterms:created>
  <dcterms:modified xsi:type="dcterms:W3CDTF">2023-01-07T14:21:37Z</dcterms:modified>
</cp:coreProperties>
</file>