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D0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1CB"/>
          </a:solidFill>
        </a:fill>
      </a:tcStyle>
    </a:wholeTbl>
    <a:band2H>
      <a:tcTxStyle b="def" i="def"/>
      <a:tcStyle>
        <a:tcBdr/>
        <a:fill>
          <a:solidFill>
            <a:srgbClr val="FAE9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D0"/>
          </a:solidFill>
        </a:fill>
      </a:tcStyle>
    </a:wholeTbl>
    <a:band2H>
      <a:tcTxStyle b="def" i="def"/>
      <a:tcStyle>
        <a:tcBdr/>
        <a:fill>
          <a:solidFill>
            <a:srgbClr val="E7E7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full slide imag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800">
                <a:solidFill>
                  <a:srgbClr val="8B8A9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32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4572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9144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13716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18288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565400" marR="0" indent="-2794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22600" marR="0" indent="-2794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479800" marR="0" indent="-2794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3937000" marR="0" indent="-27940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2" name="Shape 22"/>
          <p:cNvSpPr/>
          <p:nvPr/>
        </p:nvSpPr>
        <p:spPr>
          <a:xfrm>
            <a:off x="2805952" y="6437705"/>
            <a:ext cx="6580094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solidFill>
                  <a:srgbClr val="8B8A9A"/>
                </a:solidFill>
              </a:defRPr>
            </a:lvl1pPr>
          </a:lstStyle>
          <a:p>
            <a:pPr/>
            <a:r>
              <a:t>©  | xxx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2164934" y="1398662"/>
            <a:ext cx="1999717" cy="820397"/>
            <a:chOff x="0" y="0"/>
            <a:chExt cx="1999715" cy="820396"/>
          </a:xfrm>
        </p:grpSpPr>
        <p:sp>
          <p:nvSpPr>
            <p:cNvPr id="23" name="Shape 23"/>
            <p:cNvSpPr/>
            <p:nvPr/>
          </p:nvSpPr>
          <p:spPr>
            <a:xfrm>
              <a:off x="0" y="0"/>
              <a:ext cx="1999716" cy="8203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Shape 24"/>
            <p:cNvSpPr/>
            <p:nvPr/>
          </p:nvSpPr>
          <p:spPr>
            <a:xfrm>
              <a:off x="40047" y="234867"/>
              <a:ext cx="19196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Core portfolio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164934" y="4891573"/>
            <a:ext cx="1999717" cy="820397"/>
            <a:chOff x="0" y="0"/>
            <a:chExt cx="1999715" cy="820396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1999716" cy="8203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Shape 27"/>
            <p:cNvSpPr/>
            <p:nvPr/>
          </p:nvSpPr>
          <p:spPr>
            <a:xfrm>
              <a:off x="40047" y="234867"/>
              <a:ext cx="19196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Criteria and data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141007" y="1398662"/>
            <a:ext cx="1999717" cy="820397"/>
            <a:chOff x="0" y="0"/>
            <a:chExt cx="1999715" cy="820396"/>
          </a:xfrm>
        </p:grpSpPr>
        <p:sp>
          <p:nvSpPr>
            <p:cNvPr id="29" name="Shape 29"/>
            <p:cNvSpPr/>
            <p:nvPr/>
          </p:nvSpPr>
          <p:spPr>
            <a:xfrm>
              <a:off x="0" y="0"/>
              <a:ext cx="1999716" cy="8203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Shape 30"/>
            <p:cNvSpPr/>
            <p:nvPr/>
          </p:nvSpPr>
          <p:spPr>
            <a:xfrm>
              <a:off x="40047" y="234867"/>
              <a:ext cx="19196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Main portfolio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894270" y="1398662"/>
            <a:ext cx="1999717" cy="820397"/>
            <a:chOff x="0" y="0"/>
            <a:chExt cx="1999715" cy="820396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1999716" cy="8203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40047" y="101517"/>
              <a:ext cx="1919621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Optimised portfolio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141007" y="4891573"/>
            <a:ext cx="1999717" cy="820397"/>
            <a:chOff x="0" y="0"/>
            <a:chExt cx="1999715" cy="820396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999716" cy="8203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>
              <a:off x="40047" y="234867"/>
              <a:ext cx="19196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Criteria and data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894270" y="4891573"/>
            <a:ext cx="1999717" cy="820397"/>
            <a:chOff x="0" y="0"/>
            <a:chExt cx="1999715" cy="820396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1999716" cy="82039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40047" y="234867"/>
              <a:ext cx="191962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Criteria and data</a:t>
              </a:r>
            </a:p>
          </p:txBody>
        </p:sp>
      </p:grpSp>
      <p:sp>
        <p:nvSpPr>
          <p:cNvPr id="41" name="Shape 41"/>
          <p:cNvSpPr/>
          <p:nvPr/>
        </p:nvSpPr>
        <p:spPr>
          <a:xfrm>
            <a:off x="2164934" y="4522242"/>
            <a:ext cx="2085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(Essential projects)</a:t>
            </a:r>
          </a:p>
        </p:txBody>
      </p:sp>
      <p:sp>
        <p:nvSpPr>
          <p:cNvPr id="42" name="Shape 42"/>
          <p:cNvSpPr/>
          <p:nvPr/>
        </p:nvSpPr>
        <p:spPr>
          <a:xfrm>
            <a:off x="7954092" y="4522242"/>
            <a:ext cx="20851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(Important projects)</a:t>
            </a:r>
          </a:p>
        </p:txBody>
      </p:sp>
      <p:sp>
        <p:nvSpPr>
          <p:cNvPr id="43" name="Shape 43"/>
          <p:cNvSpPr/>
          <p:nvPr/>
        </p:nvSpPr>
        <p:spPr>
          <a:xfrm>
            <a:off x="4892111" y="4506666"/>
            <a:ext cx="25829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(Very important projects)</a:t>
            </a:r>
          </a:p>
        </p:txBody>
      </p:sp>
      <p:sp>
        <p:nvSpPr>
          <p:cNvPr id="44" name="Shape 44"/>
          <p:cNvSpPr/>
          <p:nvPr/>
        </p:nvSpPr>
        <p:spPr>
          <a:xfrm>
            <a:off x="4055691" y="1269382"/>
            <a:ext cx="3085034" cy="1"/>
          </a:xfrm>
          <a:prstGeom prst="line">
            <a:avLst/>
          </a:prstGeom>
          <a:ln w="762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Shape 53"/>
          <p:cNvSpPr/>
          <p:nvPr/>
        </p:nvSpPr>
        <p:spPr>
          <a:xfrm>
            <a:off x="4171138" y="1808860"/>
            <a:ext cx="96352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/>
        </p:nvSpPr>
        <p:spPr>
          <a:xfrm>
            <a:off x="7147211" y="1808860"/>
            <a:ext cx="74071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/>
        </p:nvSpPr>
        <p:spPr>
          <a:xfrm flipH="1" flipV="1">
            <a:off x="3087879" y="2392823"/>
            <a:ext cx="8548" cy="2042445"/>
          </a:xfrm>
          <a:prstGeom prst="line">
            <a:avLst/>
          </a:prstGeom>
          <a:ln w="571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Shape 48"/>
          <p:cNvSpPr/>
          <p:nvPr/>
        </p:nvSpPr>
        <p:spPr>
          <a:xfrm flipH="1" flipV="1">
            <a:off x="8992406" y="2391741"/>
            <a:ext cx="8547" cy="2042445"/>
          </a:xfrm>
          <a:prstGeom prst="line">
            <a:avLst/>
          </a:prstGeom>
          <a:ln w="571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Shape 49"/>
          <p:cNvSpPr/>
          <p:nvPr/>
        </p:nvSpPr>
        <p:spPr>
          <a:xfrm flipH="1" flipV="1">
            <a:off x="6140865" y="2391740"/>
            <a:ext cx="8547" cy="2042446"/>
          </a:xfrm>
          <a:prstGeom prst="line">
            <a:avLst/>
          </a:prstGeom>
          <a:ln w="571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Shape 50"/>
          <p:cNvSpPr/>
          <p:nvPr/>
        </p:nvSpPr>
        <p:spPr>
          <a:xfrm>
            <a:off x="3207523" y="3097951"/>
            <a:ext cx="127332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Trade offs</a:t>
            </a:r>
          </a:p>
        </p:txBody>
      </p:sp>
      <p:sp>
        <p:nvSpPr>
          <p:cNvPr id="51" name="Shape 51"/>
          <p:cNvSpPr/>
          <p:nvPr/>
        </p:nvSpPr>
        <p:spPr>
          <a:xfrm>
            <a:off x="9098805" y="3102385"/>
            <a:ext cx="12733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Optimisation</a:t>
            </a:r>
          </a:p>
        </p:txBody>
      </p:sp>
      <p:sp>
        <p:nvSpPr>
          <p:cNvPr id="52" name="Shape 52"/>
          <p:cNvSpPr/>
          <p:nvPr/>
        </p:nvSpPr>
        <p:spPr>
          <a:xfrm>
            <a:off x="6211060" y="3097950"/>
            <a:ext cx="12733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Trade offs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Detail</a:t>
            </a:r>
          </a:p>
        </p:txBody>
      </p:sp>
      <p:sp>
        <p:nvSpPr>
          <p:cNvPr id="57" name="Shape 57"/>
          <p:cNvSpPr/>
          <p:nvPr/>
        </p:nvSpPr>
        <p:spPr>
          <a:xfrm>
            <a:off x="2805952" y="6437705"/>
            <a:ext cx="6580094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r">
              <a:defRPr sz="800">
                <a:solidFill>
                  <a:srgbClr val="8B8A9A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334963" y="6576791"/>
            <a:ext cx="2743201" cy="20241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>
              <a:defRPr sz="800">
                <a:solidFill>
                  <a:srgbClr val="8B8A9A"/>
                </a:solidFill>
              </a:defRPr>
            </a:pPr>
          </a:p>
        </p:txBody>
      </p:sp>
      <p:grpSp>
        <p:nvGrpSpPr>
          <p:cNvPr id="61" name="Group 61"/>
          <p:cNvGrpSpPr/>
          <p:nvPr/>
        </p:nvGrpSpPr>
        <p:grpSpPr>
          <a:xfrm>
            <a:off x="1857286" y="1074354"/>
            <a:ext cx="1196413" cy="598207"/>
            <a:chOff x="0" y="0"/>
            <a:chExt cx="1196412" cy="598206"/>
          </a:xfrm>
        </p:grpSpPr>
        <p:sp>
          <p:nvSpPr>
            <p:cNvPr id="59" name="Shape 59"/>
            <p:cNvSpPr/>
            <p:nvPr/>
          </p:nvSpPr>
          <p:spPr>
            <a:xfrm>
              <a:off x="-1" y="-1"/>
              <a:ext cx="1196414" cy="598208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175210" y="123771"/>
              <a:ext cx="845992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START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4570124" y="1159811"/>
            <a:ext cx="538387" cy="441535"/>
            <a:chOff x="0" y="0"/>
            <a:chExt cx="538385" cy="441533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538386" cy="4415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78844" y="88639"/>
              <a:ext cx="38069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C1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5419006" y="1159811"/>
            <a:ext cx="538387" cy="441535"/>
            <a:chOff x="0" y="0"/>
            <a:chExt cx="538385" cy="441533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538386" cy="4415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78844" y="88639"/>
              <a:ext cx="38069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C2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266422" y="1159811"/>
            <a:ext cx="538387" cy="441535"/>
            <a:chOff x="0" y="0"/>
            <a:chExt cx="538385" cy="441533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538386" cy="4415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78844" y="88639"/>
              <a:ext cx="38069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C3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814592" y="1159811"/>
            <a:ext cx="538386" cy="441535"/>
            <a:chOff x="0" y="0"/>
            <a:chExt cx="538385" cy="441533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538386" cy="4415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78844" y="88639"/>
              <a:ext cx="38069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E1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8657777" y="1159811"/>
            <a:ext cx="538387" cy="441535"/>
            <a:chOff x="0" y="0"/>
            <a:chExt cx="538385" cy="441533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538386" cy="4415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78844" y="88639"/>
              <a:ext cx="38069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E2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9500964" y="1159811"/>
            <a:ext cx="538387" cy="441535"/>
            <a:chOff x="0" y="0"/>
            <a:chExt cx="538385" cy="441533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538386" cy="441534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78844" y="88639"/>
              <a:ext cx="38069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E3</a:t>
              </a:r>
            </a:p>
          </p:txBody>
        </p:sp>
      </p:grpSp>
      <p:sp>
        <p:nvSpPr>
          <p:cNvPr id="80" name="Shape 80"/>
          <p:cNvSpPr/>
          <p:nvPr/>
        </p:nvSpPr>
        <p:spPr>
          <a:xfrm flipV="1">
            <a:off x="3053695" y="1373456"/>
            <a:ext cx="304801" cy="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>
            <a:off x="5115033" y="1380578"/>
            <a:ext cx="29762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190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/>
        </p:nvSpPr>
        <p:spPr>
          <a:xfrm flipV="1">
            <a:off x="6804808" y="1373457"/>
            <a:ext cx="931986" cy="7123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83"/>
          <p:cNvSpPr/>
          <p:nvPr/>
        </p:nvSpPr>
        <p:spPr>
          <a:xfrm>
            <a:off x="5957394" y="1373455"/>
            <a:ext cx="310498" cy="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Shape 84"/>
          <p:cNvSpPr/>
          <p:nvPr/>
        </p:nvSpPr>
        <p:spPr>
          <a:xfrm>
            <a:off x="8347281" y="1380579"/>
            <a:ext cx="310498" cy="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Shape 85"/>
          <p:cNvSpPr/>
          <p:nvPr/>
        </p:nvSpPr>
        <p:spPr>
          <a:xfrm>
            <a:off x="9190467" y="1380579"/>
            <a:ext cx="310498" cy="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Shape 86"/>
          <p:cNvSpPr/>
          <p:nvPr/>
        </p:nvSpPr>
        <p:spPr>
          <a:xfrm>
            <a:off x="3357464" y="1165134"/>
            <a:ext cx="126896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List all projects/programs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3526806" y="1869638"/>
            <a:ext cx="1312511" cy="437783"/>
            <a:chOff x="0" y="0"/>
            <a:chExt cx="1312510" cy="437781"/>
          </a:xfrm>
        </p:grpSpPr>
        <p:sp>
          <p:nvSpPr>
            <p:cNvPr id="87" name="Shape 87"/>
            <p:cNvSpPr/>
            <p:nvPr/>
          </p:nvSpPr>
          <p:spPr>
            <a:xfrm>
              <a:off x="-1" y="0"/>
              <a:ext cx="1312512" cy="43778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-1" y="23056"/>
              <a:ext cx="1312512" cy="391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Identify committed projects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7345267" y="1865688"/>
            <a:ext cx="1312511" cy="437783"/>
            <a:chOff x="0" y="0"/>
            <a:chExt cx="1312510" cy="437781"/>
          </a:xfrm>
        </p:grpSpPr>
        <p:sp>
          <p:nvSpPr>
            <p:cNvPr id="90" name="Shape 90"/>
            <p:cNvSpPr/>
            <p:nvPr/>
          </p:nvSpPr>
          <p:spPr>
            <a:xfrm>
              <a:off x="-1" y="0"/>
              <a:ext cx="1312512" cy="43778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-1" y="23056"/>
              <a:ext cx="1312512" cy="391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Identify essential projects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2073546" y="2176800"/>
            <a:ext cx="2965697" cy="1799386"/>
            <a:chOff x="0" y="-38"/>
            <a:chExt cx="2965695" cy="1799385"/>
          </a:xfrm>
        </p:grpSpPr>
        <p:sp>
          <p:nvSpPr>
            <p:cNvPr id="93" name="Shape 93"/>
            <p:cNvSpPr/>
            <p:nvPr/>
          </p:nvSpPr>
          <p:spPr>
            <a:xfrm>
              <a:off x="1348609" y="445767"/>
              <a:ext cx="354578" cy="53794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166741" y="446765"/>
              <a:ext cx="352210" cy="536945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Shape 95"/>
            <p:cNvSpPr/>
            <p:nvPr/>
          </p:nvSpPr>
          <p:spPr>
            <a:xfrm>
              <a:off x="1703186" y="983709"/>
              <a:ext cx="1" cy="20340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Shape 96"/>
            <p:cNvSpPr/>
            <p:nvPr/>
          </p:nvSpPr>
          <p:spPr>
            <a:xfrm>
              <a:off x="2166740" y="983709"/>
              <a:ext cx="1" cy="20340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9" name="Group 99"/>
            <p:cNvGrpSpPr/>
            <p:nvPr/>
          </p:nvGrpSpPr>
          <p:grpSpPr>
            <a:xfrm>
              <a:off x="962901" y="1472216"/>
              <a:ext cx="347715" cy="324115"/>
              <a:chOff x="0" y="0"/>
              <a:chExt cx="347713" cy="324114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C1</a:t>
                </a: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>
              <a:off x="1346203" y="1472216"/>
              <a:ext cx="347715" cy="324115"/>
              <a:chOff x="0" y="0"/>
              <a:chExt cx="347713" cy="324114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C2</a:t>
                </a: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1734846" y="1472215"/>
              <a:ext cx="347715" cy="324115"/>
              <a:chOff x="0" y="0"/>
              <a:chExt cx="347713" cy="324114"/>
            </a:xfrm>
          </p:grpSpPr>
          <p:sp>
            <p:nvSpPr>
              <p:cNvPr id="103" name="Shape 103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C3</a:t>
                </a:r>
              </a:p>
            </p:txBody>
          </p:sp>
        </p:grpSp>
        <p:sp>
          <p:nvSpPr>
            <p:cNvPr id="106" name="Shape 106"/>
            <p:cNvSpPr/>
            <p:nvPr/>
          </p:nvSpPr>
          <p:spPr>
            <a:xfrm flipH="1">
              <a:off x="955265" y="864872"/>
              <a:ext cx="1" cy="931459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955265" y="1796330"/>
              <a:ext cx="2010430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Shape 108"/>
            <p:cNvSpPr/>
            <p:nvPr/>
          </p:nvSpPr>
          <p:spPr>
            <a:xfrm flipH="1" flipV="1">
              <a:off x="2956331" y="927172"/>
              <a:ext cx="3121" cy="872176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1" name="Group 111"/>
            <p:cNvGrpSpPr/>
            <p:nvPr/>
          </p:nvGrpSpPr>
          <p:grpSpPr>
            <a:xfrm>
              <a:off x="1541503" y="431176"/>
              <a:ext cx="347715" cy="324115"/>
              <a:chOff x="0" y="0"/>
              <a:chExt cx="347713" cy="324114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C1</a:t>
                </a:r>
              </a:p>
            </p:txBody>
          </p:sp>
        </p:grpSp>
        <p:grpSp>
          <p:nvGrpSpPr>
            <p:cNvPr id="114" name="Group 114"/>
            <p:cNvGrpSpPr/>
            <p:nvPr/>
          </p:nvGrpSpPr>
          <p:grpSpPr>
            <a:xfrm>
              <a:off x="1758351" y="718313"/>
              <a:ext cx="347715" cy="324115"/>
              <a:chOff x="0" y="0"/>
              <a:chExt cx="347713" cy="324114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C2</a:t>
                </a:r>
              </a:p>
            </p:txBody>
          </p:sp>
        </p:grpSp>
        <p:grpSp>
          <p:nvGrpSpPr>
            <p:cNvPr id="117" name="Group 117"/>
            <p:cNvGrpSpPr/>
            <p:nvPr/>
          </p:nvGrpSpPr>
          <p:grpSpPr>
            <a:xfrm>
              <a:off x="2022186" y="431176"/>
              <a:ext cx="347715" cy="324115"/>
              <a:chOff x="0" y="0"/>
              <a:chExt cx="347713" cy="324114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C3</a:t>
                </a:r>
              </a:p>
            </p:txBody>
          </p:sp>
        </p:grpSp>
        <p:grpSp>
          <p:nvGrpSpPr>
            <p:cNvPr id="121" name="Group 121"/>
            <p:cNvGrpSpPr/>
            <p:nvPr/>
          </p:nvGrpSpPr>
          <p:grpSpPr>
            <a:xfrm>
              <a:off x="519186" y="-39"/>
              <a:ext cx="1060741" cy="477089"/>
              <a:chOff x="0" y="0"/>
              <a:chExt cx="1060740" cy="477087"/>
            </a:xfrm>
          </p:grpSpPr>
          <p:sp>
            <p:nvSpPr>
              <p:cNvPr id="118" name="Shape 118"/>
              <p:cNvSpPr/>
              <p:nvPr/>
            </p:nvSpPr>
            <p:spPr>
              <a:xfrm flipH="1" rot="10800000">
                <a:off x="0" y="-1"/>
                <a:ext cx="1060741" cy="477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08" fill="norm" stroke="1" extrusionOk="0">
                    <a:moveTo>
                      <a:pt x="19461" y="0"/>
                    </a:moveTo>
                    <a:lnTo>
                      <a:pt x="21600" y="5102"/>
                    </a:lnTo>
                    <a:lnTo>
                      <a:pt x="20386" y="5102"/>
                    </a:lnTo>
                    <a:cubicBezTo>
                      <a:pt x="19231" y="15105"/>
                      <a:pt x="14916" y="21600"/>
                      <a:pt x="10338" y="20225"/>
                    </a:cubicBezTo>
                    <a:cubicBezTo>
                      <a:pt x="14016" y="19120"/>
                      <a:pt x="17029" y="13140"/>
                      <a:pt x="17957" y="5102"/>
                    </a:cubicBezTo>
                    <a:lnTo>
                      <a:pt x="16743" y="5102"/>
                    </a:lnTo>
                    <a:close/>
                    <a:moveTo>
                      <a:pt x="9123" y="20406"/>
                    </a:moveTo>
                    <a:cubicBezTo>
                      <a:pt x="4085" y="20406"/>
                      <a:pt x="0" y="11270"/>
                      <a:pt x="0" y="0"/>
                    </a:cubicBezTo>
                    <a:lnTo>
                      <a:pt x="2429" y="0"/>
                    </a:lnTo>
                    <a:cubicBezTo>
                      <a:pt x="2429" y="11270"/>
                      <a:pt x="6513" y="20406"/>
                      <a:pt x="11552" y="20406"/>
                    </a:cubicBezTo>
                    <a:close/>
                  </a:path>
                </a:pathLst>
              </a:custGeom>
              <a:solidFill>
                <a:srgbClr val="B1B1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9" name="Shape 119"/>
              <p:cNvSpPr/>
              <p:nvPr/>
            </p:nvSpPr>
            <p:spPr>
              <a:xfrm flipH="1" rot="10800000">
                <a:off x="0" y="38"/>
                <a:ext cx="567299" cy="477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59" y="21600"/>
                    </a:moveTo>
                    <a:cubicBezTo>
                      <a:pt x="7638" y="21600"/>
                      <a:pt x="0" y="11929"/>
                      <a:pt x="0" y="0"/>
                    </a:cubicBezTo>
                    <a:lnTo>
                      <a:pt x="4541" y="0"/>
                    </a:lnTo>
                    <a:cubicBezTo>
                      <a:pt x="4541" y="11929"/>
                      <a:pt x="12179" y="21600"/>
                      <a:pt x="21600" y="2160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0" name="Shape 120"/>
              <p:cNvSpPr/>
              <p:nvPr/>
            </p:nvSpPr>
            <p:spPr>
              <a:xfrm flipH="1" rot="10800000">
                <a:off x="0" y="38"/>
                <a:ext cx="1060741" cy="477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38" y="21408"/>
                    </a:moveTo>
                    <a:cubicBezTo>
                      <a:pt x="14016" y="20238"/>
                      <a:pt x="17029" y="13909"/>
                      <a:pt x="17957" y="5400"/>
                    </a:cubicBezTo>
                    <a:lnTo>
                      <a:pt x="16743" y="5400"/>
                    </a:lnTo>
                    <a:lnTo>
                      <a:pt x="19461" y="0"/>
                    </a:lnTo>
                    <a:lnTo>
                      <a:pt x="21600" y="5400"/>
                    </a:lnTo>
                    <a:lnTo>
                      <a:pt x="20386" y="5400"/>
                    </a:lnTo>
                    <a:cubicBezTo>
                      <a:pt x="19346" y="14937"/>
                      <a:pt x="15712" y="21600"/>
                      <a:pt x="11552" y="21600"/>
                    </a:cubicBezTo>
                    <a:lnTo>
                      <a:pt x="9123" y="21600"/>
                    </a:lnTo>
                    <a:cubicBezTo>
                      <a:pt x="4085" y="21600"/>
                      <a:pt x="0" y="11929"/>
                      <a:pt x="0" y="0"/>
                    </a:cubicBezTo>
                    <a:lnTo>
                      <a:pt x="2429" y="0"/>
                    </a:lnTo>
                    <a:cubicBezTo>
                      <a:pt x="2429" y="11929"/>
                      <a:pt x="6513" y="21600"/>
                      <a:pt x="11552" y="21600"/>
                    </a:cubicBezTo>
                  </a:path>
                </a:pathLst>
              </a:custGeom>
              <a:noFill/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22" name="Shape 122"/>
            <p:cNvSpPr/>
            <p:nvPr/>
          </p:nvSpPr>
          <p:spPr>
            <a:xfrm flipH="1">
              <a:off x="-1" y="238523"/>
              <a:ext cx="424564" cy="436808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-1" y="675330"/>
              <a:ext cx="410154" cy="41008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Shape 124"/>
            <p:cNvSpPr/>
            <p:nvPr/>
          </p:nvSpPr>
          <p:spPr>
            <a:xfrm flipV="1">
              <a:off x="416158" y="675331"/>
              <a:ext cx="420542" cy="41008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9101" y="600454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39289" y="827846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86538" y="714737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34023" y="778328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63241" y="912115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54072" y="737815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63241" y="573287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73429" y="800679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420677" y="687570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5" name="Shape 135"/>
          <p:cNvSpPr/>
          <p:nvPr/>
        </p:nvSpPr>
        <p:spPr>
          <a:xfrm>
            <a:off x="1585384" y="2170704"/>
            <a:ext cx="1268966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Proposal projects</a:t>
            </a:r>
          </a:p>
        </p:txBody>
      </p:sp>
      <p:sp>
        <p:nvSpPr>
          <p:cNvPr id="136" name="Shape 136"/>
          <p:cNvSpPr/>
          <p:nvPr/>
        </p:nvSpPr>
        <p:spPr>
          <a:xfrm>
            <a:off x="1546788" y="983697"/>
            <a:ext cx="43505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</a:t>
            </a:r>
          </a:p>
        </p:txBody>
      </p:sp>
      <p:sp>
        <p:nvSpPr>
          <p:cNvPr id="137" name="Shape 137"/>
          <p:cNvSpPr/>
          <p:nvPr/>
        </p:nvSpPr>
        <p:spPr>
          <a:xfrm>
            <a:off x="1546788" y="1871791"/>
            <a:ext cx="43505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2.</a:t>
            </a:r>
          </a:p>
        </p:txBody>
      </p:sp>
      <p:grpSp>
        <p:nvGrpSpPr>
          <p:cNvPr id="179" name="Group 179"/>
          <p:cNvGrpSpPr/>
          <p:nvPr/>
        </p:nvGrpSpPr>
        <p:grpSpPr>
          <a:xfrm>
            <a:off x="5768526" y="2055454"/>
            <a:ext cx="2965696" cy="1799387"/>
            <a:chOff x="0" y="-38"/>
            <a:chExt cx="2965695" cy="1799385"/>
          </a:xfrm>
        </p:grpSpPr>
        <p:sp>
          <p:nvSpPr>
            <p:cNvPr id="138" name="Shape 138"/>
            <p:cNvSpPr/>
            <p:nvPr/>
          </p:nvSpPr>
          <p:spPr>
            <a:xfrm>
              <a:off x="1348609" y="445767"/>
              <a:ext cx="354578" cy="53794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2166741" y="446765"/>
              <a:ext cx="352210" cy="536945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703186" y="983709"/>
              <a:ext cx="1" cy="20340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2166740" y="983709"/>
              <a:ext cx="1" cy="20340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4" name="Group 144"/>
            <p:cNvGrpSpPr/>
            <p:nvPr/>
          </p:nvGrpSpPr>
          <p:grpSpPr>
            <a:xfrm>
              <a:off x="962901" y="1472216"/>
              <a:ext cx="347715" cy="324115"/>
              <a:chOff x="0" y="0"/>
              <a:chExt cx="347713" cy="324114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E1</a:t>
                </a:r>
              </a:p>
            </p:txBody>
          </p:sp>
        </p:grpSp>
        <p:grpSp>
          <p:nvGrpSpPr>
            <p:cNvPr id="147" name="Group 147"/>
            <p:cNvGrpSpPr/>
            <p:nvPr/>
          </p:nvGrpSpPr>
          <p:grpSpPr>
            <a:xfrm>
              <a:off x="1346203" y="1472216"/>
              <a:ext cx="347715" cy="324115"/>
              <a:chOff x="0" y="0"/>
              <a:chExt cx="347713" cy="324114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E2</a:t>
                </a:r>
              </a:p>
            </p:txBody>
          </p:sp>
        </p:grpSp>
        <p:grpSp>
          <p:nvGrpSpPr>
            <p:cNvPr id="150" name="Group 150"/>
            <p:cNvGrpSpPr/>
            <p:nvPr/>
          </p:nvGrpSpPr>
          <p:grpSpPr>
            <a:xfrm>
              <a:off x="1734846" y="1472215"/>
              <a:ext cx="347715" cy="324115"/>
              <a:chOff x="0" y="0"/>
              <a:chExt cx="347713" cy="324114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E3</a:t>
                </a:r>
              </a:p>
            </p:txBody>
          </p:sp>
        </p:grpSp>
        <p:sp>
          <p:nvSpPr>
            <p:cNvPr id="151" name="Shape 151"/>
            <p:cNvSpPr/>
            <p:nvPr/>
          </p:nvSpPr>
          <p:spPr>
            <a:xfrm flipH="1">
              <a:off x="955265" y="864872"/>
              <a:ext cx="1" cy="931459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55265" y="1796330"/>
              <a:ext cx="2010430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Shape 153"/>
            <p:cNvSpPr/>
            <p:nvPr/>
          </p:nvSpPr>
          <p:spPr>
            <a:xfrm flipH="1" flipV="1">
              <a:off x="2956331" y="927172"/>
              <a:ext cx="3121" cy="872176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6" name="Group 156"/>
            <p:cNvGrpSpPr/>
            <p:nvPr/>
          </p:nvGrpSpPr>
          <p:grpSpPr>
            <a:xfrm>
              <a:off x="1541503" y="431176"/>
              <a:ext cx="347715" cy="324115"/>
              <a:chOff x="0" y="0"/>
              <a:chExt cx="347713" cy="324114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E1</a:t>
                </a:r>
              </a:p>
            </p:txBody>
          </p:sp>
        </p:grpSp>
        <p:grpSp>
          <p:nvGrpSpPr>
            <p:cNvPr id="159" name="Group 159"/>
            <p:cNvGrpSpPr/>
            <p:nvPr/>
          </p:nvGrpSpPr>
          <p:grpSpPr>
            <a:xfrm>
              <a:off x="1758351" y="718313"/>
              <a:ext cx="347715" cy="324115"/>
              <a:chOff x="0" y="0"/>
              <a:chExt cx="347713" cy="324114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E2</a:t>
                </a:r>
              </a:p>
            </p:txBody>
          </p:sp>
        </p:grpSp>
        <p:grpSp>
          <p:nvGrpSpPr>
            <p:cNvPr id="162" name="Group 162"/>
            <p:cNvGrpSpPr/>
            <p:nvPr/>
          </p:nvGrpSpPr>
          <p:grpSpPr>
            <a:xfrm>
              <a:off x="2022186" y="431176"/>
              <a:ext cx="347715" cy="324115"/>
              <a:chOff x="0" y="0"/>
              <a:chExt cx="347713" cy="324114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0" y="-1"/>
                <a:ext cx="347714" cy="32411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50920" y="54706"/>
                <a:ext cx="245873" cy="214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E3</a:t>
                </a:r>
              </a:p>
            </p:txBody>
          </p:sp>
        </p:grpSp>
        <p:grpSp>
          <p:nvGrpSpPr>
            <p:cNvPr id="166" name="Group 166"/>
            <p:cNvGrpSpPr/>
            <p:nvPr/>
          </p:nvGrpSpPr>
          <p:grpSpPr>
            <a:xfrm>
              <a:off x="519186" y="-39"/>
              <a:ext cx="1060741" cy="477089"/>
              <a:chOff x="0" y="0"/>
              <a:chExt cx="1060740" cy="477087"/>
            </a:xfrm>
          </p:grpSpPr>
          <p:sp>
            <p:nvSpPr>
              <p:cNvPr id="163" name="Shape 163"/>
              <p:cNvSpPr/>
              <p:nvPr/>
            </p:nvSpPr>
            <p:spPr>
              <a:xfrm flipH="1" rot="10800000">
                <a:off x="0" y="-1"/>
                <a:ext cx="1060741" cy="477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08" fill="norm" stroke="1" extrusionOk="0">
                    <a:moveTo>
                      <a:pt x="19461" y="0"/>
                    </a:moveTo>
                    <a:lnTo>
                      <a:pt x="21600" y="5102"/>
                    </a:lnTo>
                    <a:lnTo>
                      <a:pt x="20386" y="5102"/>
                    </a:lnTo>
                    <a:cubicBezTo>
                      <a:pt x="19231" y="15105"/>
                      <a:pt x="14916" y="21600"/>
                      <a:pt x="10338" y="20225"/>
                    </a:cubicBezTo>
                    <a:cubicBezTo>
                      <a:pt x="14016" y="19120"/>
                      <a:pt x="17029" y="13140"/>
                      <a:pt x="17957" y="5102"/>
                    </a:cubicBezTo>
                    <a:lnTo>
                      <a:pt x="16743" y="5102"/>
                    </a:lnTo>
                    <a:close/>
                    <a:moveTo>
                      <a:pt x="9123" y="20406"/>
                    </a:moveTo>
                    <a:cubicBezTo>
                      <a:pt x="4085" y="20406"/>
                      <a:pt x="0" y="11270"/>
                      <a:pt x="0" y="0"/>
                    </a:cubicBezTo>
                    <a:lnTo>
                      <a:pt x="2429" y="0"/>
                    </a:lnTo>
                    <a:cubicBezTo>
                      <a:pt x="2429" y="11270"/>
                      <a:pt x="6513" y="20406"/>
                      <a:pt x="11552" y="20406"/>
                    </a:cubicBezTo>
                    <a:close/>
                  </a:path>
                </a:pathLst>
              </a:custGeom>
              <a:solidFill>
                <a:srgbClr val="B1B1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4" name="Shape 164"/>
              <p:cNvSpPr/>
              <p:nvPr/>
            </p:nvSpPr>
            <p:spPr>
              <a:xfrm flipH="1" rot="10800000">
                <a:off x="0" y="38"/>
                <a:ext cx="567299" cy="477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59" y="21600"/>
                    </a:moveTo>
                    <a:cubicBezTo>
                      <a:pt x="7638" y="21600"/>
                      <a:pt x="0" y="11929"/>
                      <a:pt x="0" y="0"/>
                    </a:cubicBezTo>
                    <a:lnTo>
                      <a:pt x="4541" y="0"/>
                    </a:lnTo>
                    <a:cubicBezTo>
                      <a:pt x="4541" y="11929"/>
                      <a:pt x="12179" y="21600"/>
                      <a:pt x="21600" y="2160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 rot="10800000">
                <a:off x="0" y="38"/>
                <a:ext cx="1060741" cy="477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338" y="21408"/>
                    </a:moveTo>
                    <a:cubicBezTo>
                      <a:pt x="14016" y="20238"/>
                      <a:pt x="17029" y="13909"/>
                      <a:pt x="17957" y="5400"/>
                    </a:cubicBezTo>
                    <a:lnTo>
                      <a:pt x="16743" y="5400"/>
                    </a:lnTo>
                    <a:lnTo>
                      <a:pt x="19461" y="0"/>
                    </a:lnTo>
                    <a:lnTo>
                      <a:pt x="21600" y="5400"/>
                    </a:lnTo>
                    <a:lnTo>
                      <a:pt x="20386" y="5400"/>
                    </a:lnTo>
                    <a:cubicBezTo>
                      <a:pt x="19346" y="14937"/>
                      <a:pt x="15712" y="21600"/>
                      <a:pt x="11552" y="21600"/>
                    </a:cubicBezTo>
                    <a:lnTo>
                      <a:pt x="9123" y="21600"/>
                    </a:lnTo>
                    <a:cubicBezTo>
                      <a:pt x="4085" y="21600"/>
                      <a:pt x="0" y="11929"/>
                      <a:pt x="0" y="0"/>
                    </a:cubicBezTo>
                    <a:lnTo>
                      <a:pt x="2429" y="0"/>
                    </a:lnTo>
                    <a:cubicBezTo>
                      <a:pt x="2429" y="11929"/>
                      <a:pt x="6513" y="21600"/>
                      <a:pt x="11552" y="21600"/>
                    </a:cubicBezTo>
                  </a:path>
                </a:pathLst>
              </a:custGeom>
              <a:noFill/>
              <a:ln w="12700" cap="flat">
                <a:solidFill>
                  <a:srgbClr val="1C1A4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  <p:sp>
          <p:nvSpPr>
            <p:cNvPr id="167" name="Shape 167"/>
            <p:cNvSpPr/>
            <p:nvPr/>
          </p:nvSpPr>
          <p:spPr>
            <a:xfrm flipH="1">
              <a:off x="-1" y="238523"/>
              <a:ext cx="424564" cy="436808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-1" y="675330"/>
              <a:ext cx="410154" cy="41008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Shape 169"/>
            <p:cNvSpPr/>
            <p:nvPr/>
          </p:nvSpPr>
          <p:spPr>
            <a:xfrm flipV="1">
              <a:off x="416158" y="675331"/>
              <a:ext cx="420542" cy="410082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29101" y="600454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39289" y="827846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86538" y="714737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34023" y="778328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63241" y="912115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54072" y="737815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63241" y="573287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473429" y="800679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20677" y="687570"/>
              <a:ext cx="105503" cy="5252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0" name="Shape 180"/>
          <p:cNvSpPr/>
          <p:nvPr/>
        </p:nvSpPr>
        <p:spPr>
          <a:xfrm>
            <a:off x="1546788" y="3973169"/>
            <a:ext cx="43505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3.</a:t>
            </a:r>
          </a:p>
        </p:txBody>
      </p:sp>
      <p:sp>
        <p:nvSpPr>
          <p:cNvPr id="181" name="Shape 181"/>
          <p:cNvSpPr/>
          <p:nvPr/>
        </p:nvSpPr>
        <p:spPr>
          <a:xfrm flipH="1" flipV="1">
            <a:off x="2436788" y="4255808"/>
            <a:ext cx="18703" cy="172624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 flipV="1">
            <a:off x="2455490" y="5973510"/>
            <a:ext cx="2050993" cy="8547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2446946" y="4480407"/>
            <a:ext cx="2110813" cy="330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12" fill="norm" stroke="1" extrusionOk="0">
                <a:moveTo>
                  <a:pt x="0" y="19912"/>
                </a:moveTo>
                <a:cubicBezTo>
                  <a:pt x="6857" y="11169"/>
                  <a:pt x="13715" y="2426"/>
                  <a:pt x="17315" y="369"/>
                </a:cubicBezTo>
                <a:cubicBezTo>
                  <a:pt x="20915" y="-1688"/>
                  <a:pt x="20463" y="5426"/>
                  <a:pt x="21600" y="7569"/>
                </a:cubicBezTo>
              </a:path>
            </a:pathLst>
          </a:custGeom>
          <a:ln w="12700">
            <a:solidFill>
              <a:srgbClr val="1C1A4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2446945" y="5498676"/>
            <a:ext cx="2239000" cy="380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fill="norm" stroke="1" extrusionOk="0">
                <a:moveTo>
                  <a:pt x="0" y="15992"/>
                </a:moveTo>
                <a:cubicBezTo>
                  <a:pt x="69" y="14761"/>
                  <a:pt x="137" y="13530"/>
                  <a:pt x="989" y="11227"/>
                </a:cubicBezTo>
                <a:cubicBezTo>
                  <a:pt x="1841" y="8924"/>
                  <a:pt x="3614" y="4001"/>
                  <a:pt x="5111" y="2174"/>
                </a:cubicBezTo>
                <a:cubicBezTo>
                  <a:pt x="6609" y="348"/>
                  <a:pt x="9976" y="268"/>
                  <a:pt x="9976" y="268"/>
                </a:cubicBezTo>
                <a:cubicBezTo>
                  <a:pt x="11721" y="30"/>
                  <a:pt x="14125" y="-367"/>
                  <a:pt x="15582" y="745"/>
                </a:cubicBezTo>
                <a:cubicBezTo>
                  <a:pt x="17038" y="1857"/>
                  <a:pt x="17711" y="3524"/>
                  <a:pt x="18715" y="6939"/>
                </a:cubicBezTo>
                <a:cubicBezTo>
                  <a:pt x="19718" y="10354"/>
                  <a:pt x="21366" y="17024"/>
                  <a:pt x="21600" y="21233"/>
                </a:cubicBezTo>
              </a:path>
            </a:pathLst>
          </a:custGeom>
          <a:ln w="12700">
            <a:solidFill>
              <a:srgbClr val="1C1A4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2446139" y="5298318"/>
            <a:ext cx="2238999" cy="380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fill="norm" stroke="1" extrusionOk="0">
                <a:moveTo>
                  <a:pt x="0" y="15992"/>
                </a:moveTo>
                <a:cubicBezTo>
                  <a:pt x="69" y="14761"/>
                  <a:pt x="137" y="13530"/>
                  <a:pt x="989" y="11227"/>
                </a:cubicBezTo>
                <a:cubicBezTo>
                  <a:pt x="1841" y="8924"/>
                  <a:pt x="3614" y="4001"/>
                  <a:pt x="5111" y="2174"/>
                </a:cubicBezTo>
                <a:cubicBezTo>
                  <a:pt x="6609" y="348"/>
                  <a:pt x="9976" y="268"/>
                  <a:pt x="9976" y="268"/>
                </a:cubicBezTo>
                <a:cubicBezTo>
                  <a:pt x="11721" y="30"/>
                  <a:pt x="14125" y="-367"/>
                  <a:pt x="15582" y="745"/>
                </a:cubicBezTo>
                <a:cubicBezTo>
                  <a:pt x="17038" y="1857"/>
                  <a:pt x="17711" y="3524"/>
                  <a:pt x="18715" y="6939"/>
                </a:cubicBezTo>
                <a:cubicBezTo>
                  <a:pt x="19718" y="10354"/>
                  <a:pt x="21366" y="17024"/>
                  <a:pt x="21600" y="21233"/>
                </a:cubicBezTo>
              </a:path>
            </a:pathLst>
          </a:custGeom>
          <a:ln w="12700">
            <a:solidFill>
              <a:srgbClr val="1C1A4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2445331" y="5128371"/>
            <a:ext cx="2238999" cy="380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fill="norm" stroke="1" extrusionOk="0">
                <a:moveTo>
                  <a:pt x="0" y="15992"/>
                </a:moveTo>
                <a:cubicBezTo>
                  <a:pt x="69" y="14761"/>
                  <a:pt x="137" y="13530"/>
                  <a:pt x="989" y="11227"/>
                </a:cubicBezTo>
                <a:cubicBezTo>
                  <a:pt x="1841" y="8924"/>
                  <a:pt x="3614" y="4001"/>
                  <a:pt x="5111" y="2174"/>
                </a:cubicBezTo>
                <a:cubicBezTo>
                  <a:pt x="6609" y="348"/>
                  <a:pt x="9976" y="268"/>
                  <a:pt x="9976" y="268"/>
                </a:cubicBezTo>
                <a:cubicBezTo>
                  <a:pt x="11721" y="30"/>
                  <a:pt x="14125" y="-367"/>
                  <a:pt x="15582" y="745"/>
                </a:cubicBezTo>
                <a:cubicBezTo>
                  <a:pt x="17038" y="1857"/>
                  <a:pt x="17711" y="3524"/>
                  <a:pt x="18715" y="6939"/>
                </a:cubicBezTo>
                <a:cubicBezTo>
                  <a:pt x="19718" y="10354"/>
                  <a:pt x="21366" y="17024"/>
                  <a:pt x="21600" y="21233"/>
                </a:cubicBezTo>
              </a:path>
            </a:pathLst>
          </a:custGeom>
          <a:ln w="12700">
            <a:solidFill>
              <a:srgbClr val="1C1A4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4278474" y="6038398"/>
            <a:ext cx="583300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Years</a:t>
            </a:r>
          </a:p>
        </p:txBody>
      </p:sp>
      <p:sp>
        <p:nvSpPr>
          <p:cNvPr id="188" name="Shape 188"/>
          <p:cNvSpPr/>
          <p:nvPr/>
        </p:nvSpPr>
        <p:spPr>
          <a:xfrm>
            <a:off x="1872191" y="4240329"/>
            <a:ext cx="583300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Spend</a:t>
            </a:r>
          </a:p>
        </p:txBody>
      </p:sp>
      <p:sp>
        <p:nvSpPr>
          <p:cNvPr id="189" name="Shape 189"/>
          <p:cNvSpPr/>
          <p:nvPr/>
        </p:nvSpPr>
        <p:spPr>
          <a:xfrm>
            <a:off x="3270530" y="5544556"/>
            <a:ext cx="344521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C1</a:t>
            </a:r>
          </a:p>
        </p:txBody>
      </p:sp>
      <p:sp>
        <p:nvSpPr>
          <p:cNvPr id="190" name="Shape 190"/>
          <p:cNvSpPr/>
          <p:nvPr/>
        </p:nvSpPr>
        <p:spPr>
          <a:xfrm>
            <a:off x="3332315" y="5093032"/>
            <a:ext cx="348615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C3</a:t>
            </a:r>
          </a:p>
        </p:txBody>
      </p:sp>
      <p:sp>
        <p:nvSpPr>
          <p:cNvPr id="191" name="Shape 191"/>
          <p:cNvSpPr/>
          <p:nvPr/>
        </p:nvSpPr>
        <p:spPr>
          <a:xfrm>
            <a:off x="3308727" y="5292452"/>
            <a:ext cx="34452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C2</a:t>
            </a:r>
          </a:p>
        </p:txBody>
      </p:sp>
      <p:sp>
        <p:nvSpPr>
          <p:cNvPr id="192" name="Shape 192"/>
          <p:cNvSpPr/>
          <p:nvPr/>
        </p:nvSpPr>
        <p:spPr>
          <a:xfrm flipH="1" flipV="1">
            <a:off x="6529699" y="4255808"/>
            <a:ext cx="18703" cy="172624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 flipV="1">
            <a:off x="6548401" y="5973510"/>
            <a:ext cx="2050993" cy="8547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>
            <a:off x="6539858" y="4480407"/>
            <a:ext cx="2110813" cy="330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12" fill="norm" stroke="1" extrusionOk="0">
                <a:moveTo>
                  <a:pt x="0" y="19912"/>
                </a:moveTo>
                <a:cubicBezTo>
                  <a:pt x="6857" y="11169"/>
                  <a:pt x="13715" y="2426"/>
                  <a:pt x="17315" y="369"/>
                </a:cubicBezTo>
                <a:cubicBezTo>
                  <a:pt x="20915" y="-1688"/>
                  <a:pt x="20463" y="5426"/>
                  <a:pt x="21600" y="7569"/>
                </a:cubicBezTo>
              </a:path>
            </a:pathLst>
          </a:custGeom>
          <a:ln w="12700">
            <a:solidFill>
              <a:srgbClr val="1C1A4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6539858" y="5498676"/>
            <a:ext cx="2238999" cy="380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fill="norm" stroke="1" extrusionOk="0">
                <a:moveTo>
                  <a:pt x="0" y="15992"/>
                </a:moveTo>
                <a:cubicBezTo>
                  <a:pt x="69" y="14761"/>
                  <a:pt x="137" y="13530"/>
                  <a:pt x="989" y="11227"/>
                </a:cubicBezTo>
                <a:cubicBezTo>
                  <a:pt x="1841" y="8924"/>
                  <a:pt x="3614" y="4001"/>
                  <a:pt x="5111" y="2174"/>
                </a:cubicBezTo>
                <a:cubicBezTo>
                  <a:pt x="6609" y="348"/>
                  <a:pt x="9976" y="268"/>
                  <a:pt x="9976" y="268"/>
                </a:cubicBezTo>
                <a:cubicBezTo>
                  <a:pt x="11721" y="30"/>
                  <a:pt x="14125" y="-367"/>
                  <a:pt x="15582" y="745"/>
                </a:cubicBezTo>
                <a:cubicBezTo>
                  <a:pt x="17038" y="1857"/>
                  <a:pt x="17711" y="3524"/>
                  <a:pt x="18715" y="6939"/>
                </a:cubicBezTo>
                <a:cubicBezTo>
                  <a:pt x="19718" y="10354"/>
                  <a:pt x="21366" y="17024"/>
                  <a:pt x="21600" y="21233"/>
                </a:cubicBezTo>
              </a:path>
            </a:pathLst>
          </a:custGeom>
          <a:ln w="12700">
            <a:solidFill>
              <a:srgbClr val="1C1A4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6539051" y="5298318"/>
            <a:ext cx="2238999" cy="380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33" fill="norm" stroke="1" extrusionOk="0">
                <a:moveTo>
                  <a:pt x="0" y="15992"/>
                </a:moveTo>
                <a:cubicBezTo>
                  <a:pt x="69" y="14761"/>
                  <a:pt x="137" y="13530"/>
                  <a:pt x="989" y="11227"/>
                </a:cubicBezTo>
                <a:cubicBezTo>
                  <a:pt x="1841" y="8924"/>
                  <a:pt x="3614" y="4001"/>
                  <a:pt x="5111" y="2174"/>
                </a:cubicBezTo>
                <a:cubicBezTo>
                  <a:pt x="6609" y="348"/>
                  <a:pt x="9976" y="268"/>
                  <a:pt x="9976" y="268"/>
                </a:cubicBezTo>
                <a:cubicBezTo>
                  <a:pt x="11721" y="30"/>
                  <a:pt x="14125" y="-367"/>
                  <a:pt x="15582" y="745"/>
                </a:cubicBezTo>
                <a:cubicBezTo>
                  <a:pt x="17038" y="1857"/>
                  <a:pt x="17711" y="3524"/>
                  <a:pt x="18715" y="6939"/>
                </a:cubicBezTo>
                <a:cubicBezTo>
                  <a:pt x="19718" y="10354"/>
                  <a:pt x="21366" y="17024"/>
                  <a:pt x="21600" y="21233"/>
                </a:cubicBezTo>
              </a:path>
            </a:pathLst>
          </a:custGeom>
          <a:ln w="12700">
            <a:solidFill>
              <a:srgbClr val="1C1A4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8371386" y="6038398"/>
            <a:ext cx="583300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Years</a:t>
            </a:r>
          </a:p>
        </p:txBody>
      </p:sp>
      <p:sp>
        <p:nvSpPr>
          <p:cNvPr id="198" name="Shape 198"/>
          <p:cNvSpPr/>
          <p:nvPr/>
        </p:nvSpPr>
        <p:spPr>
          <a:xfrm>
            <a:off x="5965104" y="4240329"/>
            <a:ext cx="583300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Spend</a:t>
            </a:r>
          </a:p>
        </p:txBody>
      </p:sp>
      <p:sp>
        <p:nvSpPr>
          <p:cNvPr id="199" name="Shape 199"/>
          <p:cNvSpPr/>
          <p:nvPr/>
        </p:nvSpPr>
        <p:spPr>
          <a:xfrm>
            <a:off x="7157957" y="5648674"/>
            <a:ext cx="1085552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Committed</a:t>
            </a:r>
          </a:p>
        </p:txBody>
      </p:sp>
      <p:sp>
        <p:nvSpPr>
          <p:cNvPr id="200" name="Shape 200"/>
          <p:cNvSpPr/>
          <p:nvPr/>
        </p:nvSpPr>
        <p:spPr>
          <a:xfrm>
            <a:off x="7401638" y="5292452"/>
            <a:ext cx="945643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Essential</a:t>
            </a:r>
          </a:p>
        </p:txBody>
      </p:sp>
      <p:sp>
        <p:nvSpPr>
          <p:cNvPr id="201" name="Shape 201"/>
          <p:cNvSpPr/>
          <p:nvPr/>
        </p:nvSpPr>
        <p:spPr>
          <a:xfrm>
            <a:off x="3680931" y="4196026"/>
            <a:ext cx="1378586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Budget envelope</a:t>
            </a:r>
          </a:p>
        </p:txBody>
      </p:sp>
      <p:sp>
        <p:nvSpPr>
          <p:cNvPr id="202" name="Shape 202"/>
          <p:cNvSpPr/>
          <p:nvPr/>
        </p:nvSpPr>
        <p:spPr>
          <a:xfrm>
            <a:off x="7814592" y="4186963"/>
            <a:ext cx="705754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Budget </a:t>
            </a:r>
          </a:p>
        </p:txBody>
      </p:sp>
      <p:sp>
        <p:nvSpPr>
          <p:cNvPr id="203" name="Shape 203"/>
          <p:cNvSpPr/>
          <p:nvPr/>
        </p:nvSpPr>
        <p:spPr>
          <a:xfrm flipV="1">
            <a:off x="9311161" y="3242610"/>
            <a:ext cx="379607" cy="7122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 flipV="1">
            <a:off x="5324768" y="3262253"/>
            <a:ext cx="931986" cy="7123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7" name="Group 207"/>
          <p:cNvGrpSpPr/>
          <p:nvPr/>
        </p:nvGrpSpPr>
        <p:grpSpPr>
          <a:xfrm>
            <a:off x="9770157" y="2977518"/>
            <a:ext cx="903768" cy="437783"/>
            <a:chOff x="0" y="0"/>
            <a:chExt cx="903767" cy="437781"/>
          </a:xfrm>
        </p:grpSpPr>
        <p:sp>
          <p:nvSpPr>
            <p:cNvPr id="205" name="Shape 205"/>
            <p:cNvSpPr/>
            <p:nvPr/>
          </p:nvSpPr>
          <p:spPr>
            <a:xfrm>
              <a:off x="-1" y="0"/>
              <a:ext cx="903769" cy="437782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-1" y="23056"/>
              <a:ext cx="903769" cy="391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Successive iterations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1 pair-wise comparison</a:t>
            </a:r>
          </a:p>
        </p:txBody>
      </p:sp>
      <p:sp>
        <p:nvSpPr>
          <p:cNvPr id="211" name="Shape 211"/>
          <p:cNvSpPr/>
          <p:nvPr/>
        </p:nvSpPr>
        <p:spPr>
          <a:xfrm>
            <a:off x="2805952" y="6437705"/>
            <a:ext cx="6580094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">
                <a:solidFill>
                  <a:srgbClr val="8B8A9A"/>
                </a:solidFill>
              </a:defRPr>
            </a:lvl1pPr>
          </a:lstStyle>
          <a:p>
            <a:pPr/>
            <a:r>
              <a:t>©  | xxx</a:t>
            </a:r>
          </a:p>
        </p:txBody>
      </p:sp>
      <p:sp>
        <p:nvSpPr>
          <p:cNvPr id="212" name="Shape 212"/>
          <p:cNvSpPr/>
          <p:nvPr/>
        </p:nvSpPr>
        <p:spPr>
          <a:xfrm>
            <a:off x="334963" y="6576791"/>
            <a:ext cx="274320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>
                <a:solidFill>
                  <a:srgbClr val="8B8A9A"/>
                </a:solidFill>
              </a:defRPr>
            </a:lvl1pPr>
          </a:lstStyle>
          <a:p>
            <a:pPr/>
            <a:r>
              <a:t>12/17/2018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2691488" y="1373801"/>
            <a:ext cx="1692068" cy="769123"/>
            <a:chOff x="0" y="0"/>
            <a:chExt cx="1692067" cy="769121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1692068" cy="769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aseline="-2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7545" y="209230"/>
              <a:ext cx="16169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Project 1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7601046" y="4591334"/>
            <a:ext cx="1692068" cy="769123"/>
            <a:chOff x="0" y="0"/>
            <a:chExt cx="1692067" cy="769121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1692068" cy="769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aseline="-2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7545" y="209230"/>
              <a:ext cx="16169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Project 4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2691488" y="4591334"/>
            <a:ext cx="1692068" cy="769123"/>
            <a:chOff x="0" y="0"/>
            <a:chExt cx="1692067" cy="769121"/>
          </a:xfrm>
        </p:grpSpPr>
        <p:sp>
          <p:nvSpPr>
            <p:cNvPr id="219" name="Shape 219"/>
            <p:cNvSpPr/>
            <p:nvPr/>
          </p:nvSpPr>
          <p:spPr>
            <a:xfrm>
              <a:off x="0" y="0"/>
              <a:ext cx="1692068" cy="769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aseline="-2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7545" y="209230"/>
              <a:ext cx="16169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Project 2</a:t>
              </a:r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7601046" y="1373801"/>
            <a:ext cx="1692068" cy="769123"/>
            <a:chOff x="0" y="0"/>
            <a:chExt cx="1692067" cy="769121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1692068" cy="769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1C1A4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aseline="-25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7545" y="209230"/>
              <a:ext cx="16169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Project 3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4383554" y="1758363"/>
            <a:ext cx="3217493" cy="1"/>
            <a:chOff x="0" y="0"/>
            <a:chExt cx="3217492" cy="0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1709161" cy="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0"/>
              <a:ext cx="1608747" cy="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0"/>
              <a:ext cx="3217493" cy="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9" name="Shape 229"/>
          <p:cNvSpPr/>
          <p:nvPr/>
        </p:nvSpPr>
        <p:spPr>
          <a:xfrm flipV="1">
            <a:off x="4333700" y="2754258"/>
            <a:ext cx="2533825" cy="195023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 flipV="1">
            <a:off x="4333700" y="2683118"/>
            <a:ext cx="2632111" cy="2021373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 flipV="1">
            <a:off x="4333702" y="2129954"/>
            <a:ext cx="3340373" cy="2574537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5" name="Group 235"/>
          <p:cNvGrpSpPr/>
          <p:nvPr/>
        </p:nvGrpSpPr>
        <p:grpSpPr>
          <a:xfrm>
            <a:off x="4391388" y="4975895"/>
            <a:ext cx="3217493" cy="1"/>
            <a:chOff x="0" y="0"/>
            <a:chExt cx="3217492" cy="0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1709161" cy="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0"/>
              <a:ext cx="1608747" cy="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0"/>
              <a:ext cx="3217493" cy="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3566171" y="2097357"/>
            <a:ext cx="1" cy="2448411"/>
            <a:chOff x="0" y="0"/>
            <a:chExt cx="0" cy="2448410"/>
          </a:xfrm>
        </p:grpSpPr>
        <p:sp>
          <p:nvSpPr>
            <p:cNvPr id="236" name="Shape 236"/>
            <p:cNvSpPr/>
            <p:nvPr/>
          </p:nvSpPr>
          <p:spPr>
            <a:xfrm flipV="1">
              <a:off x="-1" y="1147794"/>
              <a:ext cx="2" cy="130061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Shape 237"/>
            <p:cNvSpPr/>
            <p:nvPr/>
          </p:nvSpPr>
          <p:spPr>
            <a:xfrm flipV="1">
              <a:off x="-1" y="1224204"/>
              <a:ext cx="2" cy="122420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 flipV="1">
              <a:off x="-1" y="0"/>
              <a:ext cx="2" cy="244841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535216" y="2069604"/>
            <a:ext cx="1" cy="2448411"/>
            <a:chOff x="0" y="0"/>
            <a:chExt cx="0" cy="2448410"/>
          </a:xfrm>
        </p:grpSpPr>
        <p:sp>
          <p:nvSpPr>
            <p:cNvPr id="240" name="Shape 240"/>
            <p:cNvSpPr/>
            <p:nvPr/>
          </p:nvSpPr>
          <p:spPr>
            <a:xfrm flipV="1">
              <a:off x="-1" y="1147794"/>
              <a:ext cx="2" cy="130061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Shape 241"/>
            <p:cNvSpPr/>
            <p:nvPr/>
          </p:nvSpPr>
          <p:spPr>
            <a:xfrm flipV="1">
              <a:off x="-1" y="1224204"/>
              <a:ext cx="2" cy="122420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Shape 242"/>
            <p:cNvSpPr/>
            <p:nvPr/>
          </p:nvSpPr>
          <p:spPr>
            <a:xfrm flipV="1">
              <a:off x="-1" y="0"/>
              <a:ext cx="2" cy="244841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4" name="Shape 244"/>
          <p:cNvSpPr/>
          <p:nvPr/>
        </p:nvSpPr>
        <p:spPr>
          <a:xfrm flipH="1" flipV="1">
            <a:off x="5162820" y="2770321"/>
            <a:ext cx="2461220" cy="192441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 flipH="1" flipV="1">
            <a:off x="5307572" y="2884711"/>
            <a:ext cx="2316468" cy="1810027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 flipH="1" flipV="1">
            <a:off x="4349727" y="2129955"/>
            <a:ext cx="3274313" cy="258429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4726140" y="1316211"/>
            <a:ext cx="257680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For reasons of contractor confidence</a:t>
            </a:r>
          </a:p>
        </p:txBody>
      </p:sp>
      <p:sp>
        <p:nvSpPr>
          <p:cNvPr id="248" name="Shape 248"/>
          <p:cNvSpPr/>
          <p:nvPr/>
        </p:nvSpPr>
        <p:spPr>
          <a:xfrm>
            <a:off x="4023419" y="2653879"/>
            <a:ext cx="128415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For reasons of solution risk</a:t>
            </a:r>
          </a:p>
        </p:txBody>
      </p:sp>
      <p:sp>
        <p:nvSpPr>
          <p:cNvPr id="249" name="Shape 249"/>
          <p:cNvSpPr/>
          <p:nvPr/>
        </p:nvSpPr>
        <p:spPr>
          <a:xfrm>
            <a:off x="4490484" y="5027819"/>
            <a:ext cx="27980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For reasons of service certainty</a:t>
            </a:r>
          </a:p>
        </p:txBody>
      </p:sp>
      <p:sp>
        <p:nvSpPr>
          <p:cNvPr id="250" name="Shape 250"/>
          <p:cNvSpPr/>
          <p:nvPr/>
        </p:nvSpPr>
        <p:spPr>
          <a:xfrm>
            <a:off x="8606152" y="2659781"/>
            <a:ext cx="1216711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For reasons of moderate project safety</a:t>
            </a:r>
          </a:p>
        </p:txBody>
      </p:sp>
      <p:sp>
        <p:nvSpPr>
          <p:cNvPr id="251" name="Shape 251"/>
          <p:cNvSpPr/>
          <p:nvPr/>
        </p:nvSpPr>
        <p:spPr>
          <a:xfrm>
            <a:off x="2152650" y="2635696"/>
            <a:ext cx="1416148" cy="61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For reasons of schedule and scope uncertainty</a:t>
            </a:r>
          </a:p>
        </p:txBody>
      </p:sp>
      <p:sp>
        <p:nvSpPr>
          <p:cNvPr id="252" name="Shape 252"/>
          <p:cNvSpPr/>
          <p:nvPr/>
        </p:nvSpPr>
        <p:spPr>
          <a:xfrm>
            <a:off x="5834941" y="2129956"/>
            <a:ext cx="15213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For reasons of telecoms availability</a:t>
            </a:r>
          </a:p>
        </p:txBody>
      </p:sp>
      <p:sp>
        <p:nvSpPr>
          <p:cNvPr id="253" name="Shape 253"/>
          <p:cNvSpPr/>
          <p:nvPr/>
        </p:nvSpPr>
        <p:spPr>
          <a:xfrm>
            <a:off x="3992260" y="5900651"/>
            <a:ext cx="350687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1200"/>
            </a:pPr>
            <a:r>
              <a:t>Note: not every permutation </a:t>
            </a:r>
            <a:r>
              <a:rPr>
                <a:solidFill>
                  <a:schemeClr val="accent6"/>
                </a:solidFill>
              </a:rPr>
              <a:t>need be considered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Final theme april 2018 no logo">
  <a:themeElements>
    <a:clrScheme name="Final theme april 2018 no logo">
      <a:dk1>
        <a:srgbClr val="27245B"/>
      </a:dk1>
      <a:lt1>
        <a:srgbClr val="595B37"/>
      </a:lt1>
      <a:dk2>
        <a:srgbClr val="A7A7A7"/>
      </a:dk2>
      <a:lt2>
        <a:srgbClr val="535353"/>
      </a:lt2>
      <a:accent1>
        <a:srgbClr val="27245B"/>
      </a:accent1>
      <a:accent2>
        <a:srgbClr val="02A9DB"/>
      </a:accent2>
      <a:accent3>
        <a:srgbClr val="E55C2C"/>
      </a:accent3>
      <a:accent4>
        <a:srgbClr val="FCC608"/>
      </a:accent4>
      <a:accent5>
        <a:srgbClr val="DF2B3D"/>
      </a:accent5>
      <a:accent6>
        <a:srgbClr val="333333"/>
      </a:accent6>
      <a:hlink>
        <a:srgbClr val="0000FF"/>
      </a:hlink>
      <a:folHlink>
        <a:srgbClr val="FF00FF"/>
      </a:folHlink>
    </a:clrScheme>
    <a:fontScheme name="Final theme april 2018 no logo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inal theme april 2018 no lo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inal theme april 2018 no logo">
  <a:themeElements>
    <a:clrScheme name="Final theme april 2018 no lo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7245B"/>
      </a:accent1>
      <a:accent2>
        <a:srgbClr val="02A9DB"/>
      </a:accent2>
      <a:accent3>
        <a:srgbClr val="E55C2C"/>
      </a:accent3>
      <a:accent4>
        <a:srgbClr val="FCC608"/>
      </a:accent4>
      <a:accent5>
        <a:srgbClr val="DF2B3D"/>
      </a:accent5>
      <a:accent6>
        <a:srgbClr val="333333"/>
      </a:accent6>
      <a:hlink>
        <a:srgbClr val="0000FF"/>
      </a:hlink>
      <a:folHlink>
        <a:srgbClr val="FF00FF"/>
      </a:folHlink>
    </a:clrScheme>
    <a:fontScheme name="Final theme april 2018 no logo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inal theme april 2018 no lo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