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778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232323"/>
        </a:solidFill>
        <a:effectLst/>
        <a:uFillTx/>
        <a:latin typeface="Bentley TT"/>
        <a:ea typeface="Bentley TT"/>
        <a:cs typeface="Bentley TT"/>
        <a:sym typeface="Bentley T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7CF"/>
          </a:solidFill>
        </a:fill>
      </a:tcStyle>
    </a:wholeTbl>
    <a:band2H>
      <a:tcTxStyle b="def" i="def"/>
      <a:tcStyle>
        <a:tcBdr/>
        <a:fill>
          <a:solidFill>
            <a:srgbClr val="EAF3E8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E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DCB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323"/>
              </a:solidFill>
              <a:prstDash val="solid"/>
              <a:round/>
            </a:ln>
          </a:top>
          <a:bottom>
            <a:ln w="25400" cap="flat">
              <a:solidFill>
                <a:srgbClr val="23232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323"/>
              </a:solidFill>
              <a:prstDash val="solid"/>
              <a:round/>
            </a:ln>
          </a:top>
          <a:bottom>
            <a:ln w="25400" cap="flat">
              <a:solidFill>
                <a:srgbClr val="23232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entley TT"/>
          <a:ea typeface="Bentley TT"/>
          <a:cs typeface="Bentley TT"/>
        </a:font>
        <a:srgbClr val="23232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323"/>
          </a:solidFill>
        </a:fill>
      </a:tcStyle>
    </a:firstCol>
    <a:la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323"/>
          </a:solidFill>
        </a:fill>
      </a:tcStyle>
    </a:lastRow>
    <a:firstRow>
      <a:tcTxStyle b="on" i="off">
        <a:font>
          <a:latin typeface="Bentley TT"/>
          <a:ea typeface="Bentley TT"/>
          <a:cs typeface="Bentley T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32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212726" y="1147762"/>
            <a:ext cx="6715126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61926" y="206375"/>
            <a:ext cx="7560000" cy="65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842713" y="5473224"/>
            <a:ext cx="217151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800">
                <a:solidFill>
                  <a:srgbClr val="8A8A8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77788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265113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4572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9144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13716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182880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0" strike="noStrike" sz="24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65113" marR="0" indent="-174625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1pPr>
      <a:lvl2pPr marL="575355" marR="0" indent="-310243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2pPr>
      <a:lvl3pPr marL="848632" marR="0" indent="-312057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3pPr>
      <a:lvl4pPr marL="1110796" marR="0" indent="-301171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4pPr>
      <a:lvl5pPr marL="1385207" marR="0" indent="-312057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‑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5pPr>
      <a:lvl6pPr marL="1649412" marR="0" indent="-304799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6pPr>
      <a:lvl7pPr marL="1925184" marR="0" indent="-313872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7pPr>
      <a:lvl8pPr marL="2192565" marR="0" indent="-306615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8pPr>
      <a:lvl9pPr marL="2547938" marR="0" indent="-304800" algn="l" defTabSz="4572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1600" u="none">
          <a:ln>
            <a:noFill/>
          </a:ln>
          <a:solidFill>
            <a:srgbClr val="232323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ntley T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718142" y="1523999"/>
            <a:ext cx="2007782" cy="2052625"/>
            <a:chOff x="0" y="0"/>
            <a:chExt cx="2007780" cy="2052623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2007781" cy="630377"/>
              <a:chOff x="0" y="0"/>
              <a:chExt cx="2007780" cy="630376"/>
            </a:xfrm>
          </p:grpSpPr>
          <p:sp>
            <p:nvSpPr>
              <p:cNvPr id="23" name="Shape 23"/>
              <p:cNvSpPr/>
              <p:nvPr/>
            </p:nvSpPr>
            <p:spPr>
              <a:xfrm>
                <a:off x="0" y="0"/>
                <a:ext cx="2007781" cy="630377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13833" y="13833"/>
                <a:ext cx="1980115" cy="5478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Present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All users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Sub-portfolio facing 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670531"/>
              <a:ext cx="2007781" cy="711561"/>
              <a:chOff x="0" y="0"/>
              <a:chExt cx="2007780" cy="711559"/>
            </a:xfrm>
          </p:grpSpPr>
          <p:sp>
            <p:nvSpPr>
              <p:cNvPr id="26" name="Shape 26"/>
              <p:cNvSpPr/>
              <p:nvPr/>
            </p:nvSpPr>
            <p:spPr>
              <a:xfrm>
                <a:off x="0" y="0"/>
                <a:ext cx="2007781" cy="630377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13833" y="13833"/>
                <a:ext cx="1980115" cy="6977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2020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All users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Sub-portfolio facing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 facing</a:t>
                </a: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341063"/>
              <a:ext cx="2007781" cy="711561"/>
              <a:chOff x="0" y="0"/>
              <a:chExt cx="2007780" cy="711559"/>
            </a:xfrm>
          </p:grpSpPr>
          <p:sp>
            <p:nvSpPr>
              <p:cNvPr id="29" name="Shape 29"/>
              <p:cNvSpPr/>
              <p:nvPr/>
            </p:nvSpPr>
            <p:spPr>
              <a:xfrm>
                <a:off x="0" y="0"/>
                <a:ext cx="2007781" cy="630377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13833" y="13833"/>
                <a:ext cx="1980115" cy="6977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2022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All users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Sub-portfolio facing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 facing</a:t>
                </a:r>
              </a:p>
            </p:txBody>
          </p:sp>
        </p:grpSp>
      </p:grpSp>
      <p:sp>
        <p:nvSpPr>
          <p:cNvPr id="33" name="Shape 33"/>
          <p:cNvSpPr/>
          <p:nvPr>
            <p:ph type="title"/>
          </p:nvPr>
        </p:nvSpPr>
        <p:spPr>
          <a:xfrm>
            <a:off x="161925" y="206375"/>
            <a:ext cx="7560000" cy="651183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Stack alignment</a:t>
            </a:r>
          </a:p>
        </p:txBody>
      </p:sp>
      <p:sp>
        <p:nvSpPr>
          <p:cNvPr id="34" name="Shape 34"/>
          <p:cNvSpPr/>
          <p:nvPr/>
        </p:nvSpPr>
        <p:spPr>
          <a:xfrm>
            <a:off x="7834313" y="5473224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8899218" y="5473224"/>
            <a:ext cx="160646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5" name="Group 45"/>
          <p:cNvGrpSpPr/>
          <p:nvPr/>
        </p:nvGrpSpPr>
        <p:grpSpPr>
          <a:xfrm>
            <a:off x="4944004" y="1557866"/>
            <a:ext cx="1871134" cy="1837267"/>
            <a:chOff x="0" y="0"/>
            <a:chExt cx="1871132" cy="183726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-1"/>
              <a:ext cx="1871133" cy="587475"/>
              <a:chOff x="0" y="0"/>
              <a:chExt cx="1871132" cy="587473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1249791"/>
              <a:ext cx="1871133" cy="587474"/>
              <a:chOff x="0" y="0"/>
              <a:chExt cx="1871132" cy="587473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</p:grpSp>
      <p:grpSp>
        <p:nvGrpSpPr>
          <p:cNvPr id="55" name="Group 55"/>
          <p:cNvGrpSpPr/>
          <p:nvPr/>
        </p:nvGrpSpPr>
        <p:grpSpPr>
          <a:xfrm>
            <a:off x="3225272" y="3598331"/>
            <a:ext cx="1871134" cy="2052625"/>
            <a:chOff x="0" y="0"/>
            <a:chExt cx="1871132" cy="2052623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1871133" cy="663132"/>
              <a:chOff x="0" y="0"/>
              <a:chExt cx="1871132" cy="663131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12891" y="12891"/>
                <a:ext cx="1845351" cy="650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Application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Use case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Service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Instance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Platform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VM /OS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Edge device</a:t>
                </a:r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0" y="1249791"/>
              <a:ext cx="1871133" cy="802833"/>
              <a:chOff x="0" y="0"/>
              <a:chExt cx="1871132" cy="802831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12891" y="12891"/>
                <a:ext cx="1845351" cy="789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Infrastructure</a:t>
                </a:r>
              </a:p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&amp; Data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Network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Server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Storage</a:t>
                </a:r>
              </a:p>
            </p:txBody>
          </p:sp>
        </p:grpSp>
      </p:grpSp>
      <p:sp>
        <p:nvSpPr>
          <p:cNvPr id="56" name="Shape 56"/>
          <p:cNvSpPr/>
          <p:nvPr/>
        </p:nvSpPr>
        <p:spPr>
          <a:xfrm>
            <a:off x="3716866" y="3344333"/>
            <a:ext cx="7366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IT (SBS)</a:t>
            </a:r>
          </a:p>
        </p:txBody>
      </p:sp>
      <p:sp>
        <p:nvSpPr>
          <p:cNvPr id="57" name="Shape 57"/>
          <p:cNvSpPr/>
          <p:nvPr/>
        </p:nvSpPr>
        <p:spPr>
          <a:xfrm>
            <a:off x="5757331" y="1295402"/>
            <a:ext cx="9059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Work (WBS)</a:t>
            </a:r>
          </a:p>
        </p:txBody>
      </p:sp>
      <p:sp>
        <p:nvSpPr>
          <p:cNvPr id="58" name="Shape 58"/>
          <p:cNvSpPr/>
          <p:nvPr/>
        </p:nvSpPr>
        <p:spPr>
          <a:xfrm>
            <a:off x="2396064" y="1202273"/>
            <a:ext cx="99060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Use cases</a:t>
            </a:r>
          </a:p>
        </p:txBody>
      </p:sp>
      <p:sp>
        <p:nvSpPr>
          <p:cNvPr id="59" name="Shape 59"/>
          <p:cNvSpPr/>
          <p:nvPr/>
        </p:nvSpPr>
        <p:spPr>
          <a:xfrm>
            <a:off x="2857499" y="4360332"/>
            <a:ext cx="2679701" cy="16935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hape 60"/>
          <p:cNvSpPr/>
          <p:nvPr/>
        </p:nvSpPr>
        <p:spPr>
          <a:xfrm>
            <a:off x="1653114" y="2590799"/>
            <a:ext cx="2679702" cy="16935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hape 61"/>
          <p:cNvSpPr/>
          <p:nvPr/>
        </p:nvSpPr>
        <p:spPr>
          <a:xfrm>
            <a:off x="4663013" y="2006599"/>
            <a:ext cx="2679702" cy="16935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hape 62"/>
          <p:cNvSpPr/>
          <p:nvPr/>
        </p:nvSpPr>
        <p:spPr>
          <a:xfrm>
            <a:off x="4044420" y="2376487"/>
            <a:ext cx="592423" cy="21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sp>
        <p:nvSpPr>
          <p:cNvPr id="63" name="Shape 63"/>
          <p:cNvSpPr/>
          <p:nvPr/>
        </p:nvSpPr>
        <p:spPr>
          <a:xfrm rot="10531973">
            <a:off x="4119856" y="3005531"/>
            <a:ext cx="592423" cy="21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1786467" y="1523999"/>
            <a:ext cx="1871133" cy="1837266"/>
            <a:chOff x="0" y="0"/>
            <a:chExt cx="1871132" cy="1837265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-1"/>
              <a:ext cx="1871133" cy="587475"/>
              <a:chOff x="0" y="0"/>
              <a:chExt cx="1871132" cy="587473"/>
            </a:xfrm>
          </p:grpSpPr>
          <p:sp>
            <p:nvSpPr>
              <p:cNvPr id="66" name="Shape 66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Product family 1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Product family 2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0" y="1249791"/>
              <a:ext cx="1871133" cy="587474"/>
              <a:chOff x="0" y="0"/>
              <a:chExt cx="1871132" cy="587473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Product family 3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Product</a:t>
                </a:r>
              </a:p>
            </p:txBody>
          </p:sp>
        </p:grpSp>
      </p:grpSp>
      <p:sp>
        <p:nvSpPr>
          <p:cNvPr id="76" name="Shape 76"/>
          <p:cNvSpPr/>
          <p:nvPr>
            <p:ph type="title"/>
          </p:nvPr>
        </p:nvSpPr>
        <p:spPr>
          <a:xfrm>
            <a:off x="161925" y="206375"/>
            <a:ext cx="7560000" cy="651183"/>
          </a:xfrm>
          <a:prstGeom prst="rect">
            <a:avLst/>
          </a:prstGeom>
        </p:spPr>
        <p:txBody>
          <a:bodyPr/>
          <a:lstStyle>
            <a:lvl1pPr indent="70787" defTabSz="416052">
              <a:defRPr spc="-182" sz="2184"/>
            </a:lvl1pPr>
          </a:lstStyle>
          <a:p>
            <a:pPr/>
            <a:r>
              <a:t>Alternate Stack alignment when more mature, if going more in Product direction for all Enterprise use cases in future</a:t>
            </a:r>
          </a:p>
        </p:txBody>
      </p:sp>
      <p:sp>
        <p:nvSpPr>
          <p:cNvPr id="77" name="Shape 77"/>
          <p:cNvSpPr/>
          <p:nvPr/>
        </p:nvSpPr>
        <p:spPr>
          <a:xfrm>
            <a:off x="7834313" y="5473224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8899218" y="5473224"/>
            <a:ext cx="160646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8" name="Group 88"/>
          <p:cNvGrpSpPr/>
          <p:nvPr/>
        </p:nvGrpSpPr>
        <p:grpSpPr>
          <a:xfrm>
            <a:off x="4944004" y="1557866"/>
            <a:ext cx="1871134" cy="1837267"/>
            <a:chOff x="0" y="0"/>
            <a:chExt cx="1871132" cy="1837265"/>
          </a:xfrm>
        </p:grpSpPr>
        <p:grpSp>
          <p:nvGrpSpPr>
            <p:cNvPr id="81" name="Group 81"/>
            <p:cNvGrpSpPr/>
            <p:nvPr/>
          </p:nvGrpSpPr>
          <p:grpSpPr>
            <a:xfrm>
              <a:off x="0" y="-1"/>
              <a:ext cx="1871133" cy="587475"/>
              <a:chOff x="0" y="0"/>
              <a:chExt cx="1871132" cy="587473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>
              <a:off x="0" y="1249791"/>
              <a:ext cx="1871133" cy="587474"/>
              <a:chOff x="0" y="0"/>
              <a:chExt cx="1871132" cy="587473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Sub-portfolio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Project</a:t>
                </a:r>
              </a:p>
            </p:txBody>
          </p:sp>
        </p:grpSp>
      </p:grpSp>
      <p:grpSp>
        <p:nvGrpSpPr>
          <p:cNvPr id="98" name="Group 98"/>
          <p:cNvGrpSpPr/>
          <p:nvPr/>
        </p:nvGrpSpPr>
        <p:grpSpPr>
          <a:xfrm>
            <a:off x="3225272" y="3598331"/>
            <a:ext cx="1871134" cy="2052625"/>
            <a:chOff x="0" y="0"/>
            <a:chExt cx="1871132" cy="2052623"/>
          </a:xfrm>
        </p:grpSpPr>
        <p:grpSp>
          <p:nvGrpSpPr>
            <p:cNvPr id="91" name="Group 91"/>
            <p:cNvGrpSpPr/>
            <p:nvPr/>
          </p:nvGrpSpPr>
          <p:grpSpPr>
            <a:xfrm>
              <a:off x="0" y="0"/>
              <a:ext cx="1871133" cy="663132"/>
              <a:chOff x="0" y="0"/>
              <a:chExt cx="1871132" cy="663131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12891" y="12891"/>
                <a:ext cx="1845351" cy="650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Application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Use case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Service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Instance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0" y="624895"/>
              <a:ext cx="1871133" cy="587475"/>
              <a:chOff x="0" y="0"/>
              <a:chExt cx="1871132" cy="587473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12891" y="12891"/>
                <a:ext cx="184535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Platform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VM /OS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Edge device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0" y="1249791"/>
              <a:ext cx="1871133" cy="802833"/>
              <a:chOff x="0" y="0"/>
              <a:chExt cx="1871132" cy="802831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0" y="0"/>
                <a:ext cx="1871133" cy="587474"/>
              </a:xfrm>
              <a:prstGeom prst="roundRect">
                <a:avLst>
                  <a:gd name="adj" fmla="val 7500"/>
                </a:avLst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12891" y="12891"/>
                <a:ext cx="1845351" cy="789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Infrastructure</a:t>
                </a:r>
              </a:p>
              <a:p>
                <a:pPr>
                  <a:defRPr b="0" sz="925">
                    <a:solidFill>
                      <a:srgbClr val="FFFFFF"/>
                    </a:solidFill>
                  </a:defRPr>
                </a:pPr>
                <a:r>
                  <a:t>&amp; Data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Network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Server</a:t>
                </a:r>
              </a:p>
              <a:p>
                <a:pPr marL="117494" indent="-117494">
                  <a:buSzPct val="100000"/>
                  <a:buChar char="•"/>
                  <a:defRPr b="0" sz="925">
                    <a:solidFill>
                      <a:srgbClr val="FFFFFF"/>
                    </a:solidFill>
                  </a:defRPr>
                </a:pPr>
                <a:r>
                  <a:t>Storage</a:t>
                </a:r>
              </a:p>
            </p:txBody>
          </p:sp>
        </p:grpSp>
      </p:grpSp>
      <p:sp>
        <p:nvSpPr>
          <p:cNvPr id="99" name="Shape 99"/>
          <p:cNvSpPr/>
          <p:nvPr/>
        </p:nvSpPr>
        <p:spPr>
          <a:xfrm>
            <a:off x="3716866" y="3344333"/>
            <a:ext cx="7366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IT (SBS)</a:t>
            </a:r>
          </a:p>
        </p:txBody>
      </p:sp>
      <p:sp>
        <p:nvSpPr>
          <p:cNvPr id="100" name="Shape 100"/>
          <p:cNvSpPr/>
          <p:nvPr/>
        </p:nvSpPr>
        <p:spPr>
          <a:xfrm>
            <a:off x="5757331" y="1295402"/>
            <a:ext cx="9059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Work (WBS)</a:t>
            </a:r>
          </a:p>
        </p:txBody>
      </p:sp>
      <p:sp>
        <p:nvSpPr>
          <p:cNvPr id="101" name="Shape 101"/>
          <p:cNvSpPr/>
          <p:nvPr/>
        </p:nvSpPr>
        <p:spPr>
          <a:xfrm>
            <a:off x="2396064" y="1202273"/>
            <a:ext cx="5842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Product (PBS)</a:t>
            </a:r>
          </a:p>
        </p:txBody>
      </p:sp>
      <p:sp>
        <p:nvSpPr>
          <p:cNvPr id="102" name="Shape 102"/>
          <p:cNvSpPr/>
          <p:nvPr/>
        </p:nvSpPr>
        <p:spPr>
          <a:xfrm>
            <a:off x="2857499" y="4360332"/>
            <a:ext cx="2679701" cy="16935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hape 103"/>
          <p:cNvSpPr/>
          <p:nvPr/>
        </p:nvSpPr>
        <p:spPr>
          <a:xfrm>
            <a:off x="1653114" y="2590799"/>
            <a:ext cx="2679702" cy="16935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Shape 104"/>
          <p:cNvSpPr/>
          <p:nvPr/>
        </p:nvSpPr>
        <p:spPr>
          <a:xfrm>
            <a:off x="4663013" y="2006599"/>
            <a:ext cx="2679702" cy="16935"/>
          </a:xfrm>
          <a:prstGeom prst="line">
            <a:avLst/>
          </a:prstGeom>
          <a:ln w="12700">
            <a:solidFill>
              <a:srgbClr val="2323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Shape 105"/>
          <p:cNvSpPr/>
          <p:nvPr/>
        </p:nvSpPr>
        <p:spPr>
          <a:xfrm>
            <a:off x="4044420" y="2376487"/>
            <a:ext cx="592423" cy="21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sp>
        <p:nvSpPr>
          <p:cNvPr id="106" name="Shape 106"/>
          <p:cNvSpPr/>
          <p:nvPr/>
        </p:nvSpPr>
        <p:spPr>
          <a:xfrm rot="10531973">
            <a:off x="4119856" y="3005531"/>
            <a:ext cx="592423" cy="21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sp>
        <p:nvSpPr>
          <p:cNvPr id="109" name="Shape 109"/>
          <p:cNvSpPr/>
          <p:nvPr>
            <p:ph type="title"/>
          </p:nvPr>
        </p:nvSpPr>
        <p:spPr>
          <a:xfrm>
            <a:off x="161925" y="206375"/>
            <a:ext cx="7560000" cy="651183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Lifecycle alignment</a:t>
            </a:r>
          </a:p>
        </p:txBody>
      </p:sp>
      <p:sp>
        <p:nvSpPr>
          <p:cNvPr id="110" name="Shape 110"/>
          <p:cNvSpPr/>
          <p:nvPr/>
        </p:nvSpPr>
        <p:spPr>
          <a:xfrm>
            <a:off x="7834313" y="5473224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8899218" y="5473224"/>
            <a:ext cx="160646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Shape 112"/>
          <p:cNvSpPr/>
          <p:nvPr/>
        </p:nvSpPr>
        <p:spPr>
          <a:xfrm>
            <a:off x="3716866" y="3344333"/>
            <a:ext cx="7366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Service &amp; asset renewal &amp; replacement</a:t>
            </a:r>
          </a:p>
        </p:txBody>
      </p:sp>
      <p:sp>
        <p:nvSpPr>
          <p:cNvPr id="113" name="Shape 113"/>
          <p:cNvSpPr/>
          <p:nvPr/>
        </p:nvSpPr>
        <p:spPr>
          <a:xfrm>
            <a:off x="7365752" y="939023"/>
            <a:ext cx="1745155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900"/>
            </a:pPr>
            <a:r>
              <a:t>Portfolio &amp; project development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b="0" sz="900"/>
            </a:pPr>
          </a:p>
          <a:p>
            <a:pPr>
              <a:defRPr b="0" sz="900"/>
            </a:pPr>
            <a:r>
              <a:t>Portfolio roadmap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</a:p>
          <a:p>
            <a:pPr>
              <a:defRPr b="0" sz="900"/>
            </a:pPr>
            <a:r>
              <a:t>Project Stages (Project Framework)</a:t>
            </a:r>
          </a:p>
        </p:txBody>
      </p:sp>
      <p:sp>
        <p:nvSpPr>
          <p:cNvPr id="114" name="Shape 114"/>
          <p:cNvSpPr/>
          <p:nvPr/>
        </p:nvSpPr>
        <p:spPr>
          <a:xfrm>
            <a:off x="2396064" y="1202271"/>
            <a:ext cx="120972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Technical development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044420" y="2376487"/>
            <a:ext cx="592423" cy="218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sp>
        <p:nvSpPr>
          <p:cNvPr id="116" name="Shape 116"/>
          <p:cNvSpPr/>
          <p:nvPr/>
        </p:nvSpPr>
        <p:spPr>
          <a:xfrm rot="10531973">
            <a:off x="4119856" y="3005531"/>
            <a:ext cx="592423" cy="21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794" y="0"/>
                  <a:pt x="10708" y="0"/>
                </a:cubicBezTo>
                <a:cubicBezTo>
                  <a:pt x="15079" y="0"/>
                  <a:pt x="19012" y="5360"/>
                  <a:pt x="20643" y="13541"/>
                </a:cubicBezTo>
                <a:lnTo>
                  <a:pt x="21600" y="13541"/>
                </a:lnTo>
                <a:lnTo>
                  <a:pt x="20278" y="21600"/>
                </a:lnTo>
                <a:lnTo>
                  <a:pt x="17047" y="13541"/>
                </a:lnTo>
                <a:lnTo>
                  <a:pt x="17898" y="13541"/>
                </a:lnTo>
                <a:lnTo>
                  <a:pt x="17898" y="13541"/>
                </a:lnTo>
                <a:cubicBezTo>
                  <a:pt x="15465" y="6275"/>
                  <a:pt x="10275" y="3993"/>
                  <a:pt x="6304" y="8444"/>
                </a:cubicBezTo>
                <a:cubicBezTo>
                  <a:pt x="3802" y="11248"/>
                  <a:pt x="2277" y="16231"/>
                  <a:pt x="2277" y="21600"/>
                </a:cubicBezTo>
                <a:close/>
              </a:path>
            </a:pathLst>
          </a:custGeom>
          <a:solidFill>
            <a:srgbClr val="D7D2CB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0" sz="1000"/>
            </a:pPr>
          </a:p>
        </p:txBody>
      </p:sp>
      <p:grpSp>
        <p:nvGrpSpPr>
          <p:cNvPr id="137" name="Group 137"/>
          <p:cNvGrpSpPr/>
          <p:nvPr/>
        </p:nvGrpSpPr>
        <p:grpSpPr>
          <a:xfrm>
            <a:off x="416568" y="1083264"/>
            <a:ext cx="2751808" cy="2658774"/>
            <a:chOff x="0" y="0"/>
            <a:chExt cx="2751806" cy="2658773"/>
          </a:xfrm>
        </p:grpSpPr>
        <p:grpSp>
          <p:nvGrpSpPr>
            <p:cNvPr id="119" name="Group 119"/>
            <p:cNvGrpSpPr/>
            <p:nvPr/>
          </p:nvGrpSpPr>
          <p:grpSpPr>
            <a:xfrm>
              <a:off x="950412" y="0"/>
              <a:ext cx="850983" cy="850982"/>
              <a:chOff x="0" y="0"/>
              <a:chExt cx="850981" cy="850981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124623" y="69307"/>
                <a:ext cx="601735" cy="712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Requirement</a:t>
                </a:r>
              </a:p>
            </p:txBody>
          </p:sp>
        </p:grpSp>
        <p:sp>
          <p:nvSpPr>
            <p:cNvPr id="120" name="Shape 120"/>
            <p:cNvSpPr/>
            <p:nvPr/>
          </p:nvSpPr>
          <p:spPr>
            <a:xfrm rot="2160000">
              <a:off x="1762067" y="650540"/>
              <a:ext cx="178086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1900825" y="690515"/>
              <a:ext cx="850982" cy="850982"/>
              <a:chOff x="0" y="0"/>
              <a:chExt cx="850981" cy="85098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24623" y="169532"/>
                <a:ext cx="601735" cy="5119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Design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 rot="6480000">
              <a:off x="2055760" y="1554436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7" name="Group 127"/>
            <p:cNvGrpSpPr/>
            <p:nvPr/>
          </p:nvGrpSpPr>
          <p:grpSpPr>
            <a:xfrm>
              <a:off x="1537800" y="1807792"/>
              <a:ext cx="850982" cy="850982"/>
              <a:chOff x="0" y="0"/>
              <a:chExt cx="850981" cy="850981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124623" y="69307"/>
                <a:ext cx="601735" cy="712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Development</a:t>
                </a:r>
              </a:p>
            </p:txBody>
          </p:sp>
        </p:grpSp>
        <p:sp>
          <p:nvSpPr>
            <p:cNvPr id="128" name="Shape 128"/>
            <p:cNvSpPr/>
            <p:nvPr/>
          </p:nvSpPr>
          <p:spPr>
            <a:xfrm rot="10800000">
              <a:off x="1286860" y="2113075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1" name="Group 131"/>
            <p:cNvGrpSpPr/>
            <p:nvPr/>
          </p:nvGrpSpPr>
          <p:grpSpPr>
            <a:xfrm>
              <a:off x="363025" y="1807792"/>
              <a:ext cx="850982" cy="850982"/>
              <a:chOff x="0" y="0"/>
              <a:chExt cx="850981" cy="850981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24623" y="269756"/>
                <a:ext cx="601735" cy="311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Build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rot="15120000">
              <a:off x="517960" y="1554436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5" name="Group 135"/>
            <p:cNvGrpSpPr/>
            <p:nvPr/>
          </p:nvGrpSpPr>
          <p:grpSpPr>
            <a:xfrm>
              <a:off x="0" y="690515"/>
              <a:ext cx="850982" cy="850982"/>
              <a:chOff x="0" y="0"/>
              <a:chExt cx="850981" cy="850981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-1" y="-1"/>
                <a:ext cx="850983" cy="850983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 sz="1103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4623" y="269756"/>
                <a:ext cx="601735" cy="311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b="0" sz="1103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test</a:t>
                </a:r>
              </a:p>
            </p:txBody>
          </p:sp>
        </p:grpSp>
        <p:sp>
          <p:nvSpPr>
            <p:cNvPr id="136" name="Shape 136"/>
            <p:cNvSpPr/>
            <p:nvPr/>
          </p:nvSpPr>
          <p:spPr>
            <a:xfrm rot="19440000">
              <a:off x="811654" y="650540"/>
              <a:ext cx="178087" cy="24041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B7DAB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8" name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5658" y="3979860"/>
            <a:ext cx="2169753" cy="133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5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1231" y="1202271"/>
            <a:ext cx="2223565" cy="1364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8780" y="2090781"/>
            <a:ext cx="672440" cy="437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161926" y="206375"/>
            <a:ext cx="7560000" cy="651181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Core steering artefact</a:t>
            </a:r>
          </a:p>
        </p:txBody>
      </p:sp>
      <p:sp>
        <p:nvSpPr>
          <p:cNvPr id="145" name="Shape 145"/>
          <p:cNvSpPr/>
          <p:nvPr/>
        </p:nvSpPr>
        <p:spPr>
          <a:xfrm>
            <a:off x="7834313" y="5473224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8899218" y="5473224"/>
            <a:ext cx="160646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9" name="Group 149"/>
          <p:cNvGrpSpPr/>
          <p:nvPr/>
        </p:nvGrpSpPr>
        <p:grpSpPr>
          <a:xfrm>
            <a:off x="161928" y="4135289"/>
            <a:ext cx="8639499" cy="1401000"/>
            <a:chOff x="0" y="0"/>
            <a:chExt cx="8639498" cy="1400998"/>
          </a:xfrm>
        </p:grpSpPr>
        <p:sp>
          <p:nvSpPr>
            <p:cNvPr id="147" name="Shape 147"/>
            <p:cNvSpPr/>
            <p:nvPr/>
          </p:nvSpPr>
          <p:spPr>
            <a:xfrm>
              <a:off x="0" y="0"/>
              <a:ext cx="8639499" cy="140099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8391" y="632726"/>
              <a:ext cx="8502716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PROJECTS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168391" y="2651705"/>
            <a:ext cx="8639499" cy="1401000"/>
            <a:chOff x="0" y="0"/>
            <a:chExt cx="8639498" cy="1400998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8639499" cy="140099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8391" y="632726"/>
              <a:ext cx="8502716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PORTFOLIO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161926" y="1178377"/>
            <a:ext cx="8639499" cy="1401000"/>
            <a:chOff x="0" y="0"/>
            <a:chExt cx="8639498" cy="1400998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8639499" cy="140099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8391" y="632726"/>
              <a:ext cx="8502716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STRATEGY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276021" y="2208252"/>
            <a:ext cx="2259725" cy="1269150"/>
            <a:chOff x="0" y="0"/>
            <a:chExt cx="2259724" cy="1269148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2259726" cy="126914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0"/>
              <a:ext cx="2259726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algn="ctr">
                <a:defRPr sz="10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RIGHT PLAN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1276019" y="2748676"/>
            <a:ext cx="896393" cy="377991"/>
            <a:chOff x="0" y="0"/>
            <a:chExt cx="896391" cy="377990"/>
          </a:xfrm>
        </p:grpSpPr>
        <p:sp>
          <p:nvSpPr>
            <p:cNvPr id="159" name="Shape 159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Information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3535744" y="3767542"/>
            <a:ext cx="2259726" cy="1208739"/>
            <a:chOff x="0" y="0"/>
            <a:chExt cx="2259724" cy="1208738"/>
          </a:xfrm>
        </p:grpSpPr>
        <p:sp>
          <p:nvSpPr>
            <p:cNvPr id="162" name="Shape 162"/>
            <p:cNvSpPr/>
            <p:nvPr/>
          </p:nvSpPr>
          <p:spPr>
            <a:xfrm>
              <a:off x="-1" y="-1"/>
              <a:ext cx="2259726" cy="120874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1" y="-1"/>
              <a:ext cx="2259726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algn="ctr">
                <a:defRPr sz="10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RIGHT DELIVERY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5795469" y="2208252"/>
            <a:ext cx="2259725" cy="1260320"/>
            <a:chOff x="0" y="0"/>
            <a:chExt cx="2259724" cy="1260319"/>
          </a:xfrm>
        </p:grpSpPr>
        <p:sp>
          <p:nvSpPr>
            <p:cNvPr id="165" name="Shape 165"/>
            <p:cNvSpPr/>
            <p:nvPr/>
          </p:nvSpPr>
          <p:spPr>
            <a:xfrm>
              <a:off x="-1" y="-1"/>
              <a:ext cx="2259726" cy="126032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-1" y="-1"/>
              <a:ext cx="2259726" cy="224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algn="ctr">
                <a:defRPr sz="10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RIGHT PERFORMANCE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3739876" y="1878857"/>
            <a:ext cx="1770749" cy="1834790"/>
            <a:chOff x="0" y="-18"/>
            <a:chExt cx="1770747" cy="1834789"/>
          </a:xfrm>
        </p:grpSpPr>
        <p:sp>
          <p:nvSpPr>
            <p:cNvPr id="168" name="Shape 168" descr="90%"/>
            <p:cNvSpPr/>
            <p:nvPr/>
          </p:nvSpPr>
          <p:spPr>
            <a:xfrm>
              <a:off x="884266" y="-19"/>
              <a:ext cx="850257" cy="64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9" name="Shape 169" descr="90%"/>
            <p:cNvSpPr/>
            <p:nvPr/>
          </p:nvSpPr>
          <p:spPr>
            <a:xfrm>
              <a:off x="38314" y="4373"/>
              <a:ext cx="754368" cy="64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0" name="Shape 170" descr="90%"/>
            <p:cNvSpPr/>
            <p:nvPr/>
          </p:nvSpPr>
          <p:spPr>
            <a:xfrm>
              <a:off x="-1" y="726359"/>
              <a:ext cx="281282" cy="86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1" name="Shape 171" descr="90%"/>
            <p:cNvSpPr/>
            <p:nvPr/>
          </p:nvSpPr>
          <p:spPr>
            <a:xfrm>
              <a:off x="362205" y="1658386"/>
              <a:ext cx="1018595" cy="176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2" name="Shape 172" descr="90%"/>
            <p:cNvSpPr/>
            <p:nvPr/>
          </p:nvSpPr>
          <p:spPr>
            <a:xfrm>
              <a:off x="1477155" y="788180"/>
              <a:ext cx="293592" cy="810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6851160" y="2882285"/>
            <a:ext cx="298480" cy="309276"/>
            <a:chOff x="0" y="-3"/>
            <a:chExt cx="298479" cy="309275"/>
          </a:xfrm>
        </p:grpSpPr>
        <p:sp>
          <p:nvSpPr>
            <p:cNvPr id="174" name="Shape 174" descr="90%"/>
            <p:cNvSpPr/>
            <p:nvPr/>
          </p:nvSpPr>
          <p:spPr>
            <a:xfrm>
              <a:off x="149052" y="-4"/>
              <a:ext cx="143321" cy="10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5" name="Shape 175" descr="90%"/>
            <p:cNvSpPr/>
            <p:nvPr/>
          </p:nvSpPr>
          <p:spPr>
            <a:xfrm>
              <a:off x="6458" y="737"/>
              <a:ext cx="127158" cy="10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6" name="Shape 176" descr="90%"/>
            <p:cNvSpPr/>
            <p:nvPr/>
          </p:nvSpPr>
          <p:spPr>
            <a:xfrm>
              <a:off x="-1" y="122436"/>
              <a:ext cx="47414" cy="14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7" name="Shape 177" descr="90%"/>
            <p:cNvSpPr/>
            <p:nvPr/>
          </p:nvSpPr>
          <p:spPr>
            <a:xfrm>
              <a:off x="61053" y="279540"/>
              <a:ext cx="171696" cy="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8" name="Shape 178" descr="90%"/>
            <p:cNvSpPr/>
            <p:nvPr/>
          </p:nvSpPr>
          <p:spPr>
            <a:xfrm>
              <a:off x="248990" y="132856"/>
              <a:ext cx="49489" cy="1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4481676" y="4388365"/>
            <a:ext cx="298480" cy="309276"/>
            <a:chOff x="0" y="-3"/>
            <a:chExt cx="298479" cy="309275"/>
          </a:xfrm>
        </p:grpSpPr>
        <p:sp>
          <p:nvSpPr>
            <p:cNvPr id="180" name="Shape 180" descr="90%"/>
            <p:cNvSpPr/>
            <p:nvPr/>
          </p:nvSpPr>
          <p:spPr>
            <a:xfrm>
              <a:off x="149052" y="-4"/>
              <a:ext cx="143321" cy="10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1" name="Shape 181" descr="90%"/>
            <p:cNvSpPr/>
            <p:nvPr/>
          </p:nvSpPr>
          <p:spPr>
            <a:xfrm>
              <a:off x="6458" y="737"/>
              <a:ext cx="127158" cy="10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2" name="Shape 182" descr="90%"/>
            <p:cNvSpPr/>
            <p:nvPr/>
          </p:nvSpPr>
          <p:spPr>
            <a:xfrm>
              <a:off x="-1" y="122436"/>
              <a:ext cx="47414" cy="14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3" name="Shape 183" descr="90%"/>
            <p:cNvSpPr/>
            <p:nvPr/>
          </p:nvSpPr>
          <p:spPr>
            <a:xfrm>
              <a:off x="61053" y="279540"/>
              <a:ext cx="171696" cy="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4" name="Shape 184" descr="90%"/>
            <p:cNvSpPr/>
            <p:nvPr/>
          </p:nvSpPr>
          <p:spPr>
            <a:xfrm>
              <a:off x="248990" y="132856"/>
              <a:ext cx="49489" cy="1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2029161" y="2411919"/>
            <a:ext cx="896393" cy="377991"/>
            <a:chOff x="0" y="0"/>
            <a:chExt cx="896391" cy="377990"/>
          </a:xfrm>
        </p:grpSpPr>
        <p:sp>
          <p:nvSpPr>
            <p:cNvPr id="186" name="Shape 186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Decisions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2555121" y="2976365"/>
            <a:ext cx="896393" cy="377991"/>
            <a:chOff x="0" y="0"/>
            <a:chExt cx="896391" cy="377990"/>
          </a:xfrm>
        </p:grpSpPr>
        <p:sp>
          <p:nvSpPr>
            <p:cNvPr id="189" name="Shape 189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Plan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256643" y="2850095"/>
            <a:ext cx="298480" cy="309276"/>
            <a:chOff x="0" y="0"/>
            <a:chExt cx="298479" cy="309275"/>
          </a:xfrm>
        </p:grpSpPr>
        <p:sp>
          <p:nvSpPr>
            <p:cNvPr id="192" name="Shape 192" descr="90%"/>
            <p:cNvSpPr/>
            <p:nvPr/>
          </p:nvSpPr>
          <p:spPr>
            <a:xfrm flipH="1" rot="10800000">
              <a:off x="149053" y="199928"/>
              <a:ext cx="143320" cy="10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0" y="0"/>
                  </a:moveTo>
                  <a:cubicBezTo>
                    <a:pt x="18" y="0"/>
                    <a:pt x="35" y="-1"/>
                    <a:pt x="54" y="0"/>
                  </a:cubicBezTo>
                  <a:cubicBezTo>
                    <a:pt x="9952" y="0"/>
                    <a:pt x="18693" y="8762"/>
                    <a:pt x="21600" y="21599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3" name="Shape 193" descr="90%"/>
            <p:cNvSpPr/>
            <p:nvPr/>
          </p:nvSpPr>
          <p:spPr>
            <a:xfrm flipH="1" rot="10800000">
              <a:off x="6458" y="199864"/>
              <a:ext cx="127158" cy="10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2" y="9804"/>
                    <a:pt x="11483" y="13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4" name="Shape 194" descr="90%"/>
            <p:cNvSpPr/>
            <p:nvPr/>
          </p:nvSpPr>
          <p:spPr>
            <a:xfrm flipH="1" rot="10800000">
              <a:off x="-1" y="41310"/>
              <a:ext cx="47414" cy="14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1597" y="21600"/>
                  </a:moveTo>
                  <a:cubicBezTo>
                    <a:pt x="7821" y="17253"/>
                    <a:pt x="0" y="11172"/>
                    <a:pt x="0" y="4805"/>
                  </a:cubicBezTo>
                  <a:cubicBezTo>
                    <a:pt x="-3" y="3190"/>
                    <a:pt x="501" y="1579"/>
                    <a:pt x="1503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5" name="Shape 195" descr="90%"/>
            <p:cNvSpPr/>
            <p:nvPr/>
          </p:nvSpPr>
          <p:spPr>
            <a:xfrm flipH="1" rot="10800000">
              <a:off x="61053" y="0"/>
              <a:ext cx="171696" cy="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69"/>
                  </a:moveTo>
                  <a:cubicBezTo>
                    <a:pt x="18493" y="14903"/>
                    <a:pt x="14830" y="21595"/>
                    <a:pt x="11083" y="21600"/>
                  </a:cubicBezTo>
                  <a:cubicBezTo>
                    <a:pt x="7099" y="21600"/>
                    <a:pt x="3219" y="140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6" name="Shape 196" descr="90%"/>
            <p:cNvSpPr/>
            <p:nvPr/>
          </p:nvSpPr>
          <p:spPr>
            <a:xfrm flipH="1" rot="10800000">
              <a:off x="248990" y="39822"/>
              <a:ext cx="49490" cy="1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21386" y="1132"/>
                    <a:pt x="21600" y="2275"/>
                    <a:pt x="21600" y="3418"/>
                  </a:cubicBezTo>
                  <a:cubicBezTo>
                    <a:pt x="21600" y="10353"/>
                    <a:pt x="13747" y="1696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232323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4799043" y="4512597"/>
            <a:ext cx="896393" cy="377991"/>
            <a:chOff x="0" y="0"/>
            <a:chExt cx="896391" cy="377990"/>
          </a:xfrm>
        </p:grpSpPr>
        <p:sp>
          <p:nvSpPr>
            <p:cNvPr id="198" name="Shape 198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Deliver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7143532" y="2589688"/>
            <a:ext cx="991137" cy="410942"/>
            <a:chOff x="0" y="0"/>
            <a:chExt cx="991136" cy="410941"/>
          </a:xfrm>
        </p:grpSpPr>
        <p:sp>
          <p:nvSpPr>
            <p:cNvPr id="201" name="Shape 201"/>
            <p:cNvSpPr/>
            <p:nvPr/>
          </p:nvSpPr>
          <p:spPr>
            <a:xfrm>
              <a:off x="0" y="-1"/>
              <a:ext cx="991137" cy="41094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45148" y="67399"/>
              <a:ext cx="700839" cy="276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8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Communicate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954767" y="2954303"/>
            <a:ext cx="896393" cy="377991"/>
            <a:chOff x="0" y="0"/>
            <a:chExt cx="896391" cy="377990"/>
          </a:xfrm>
        </p:grpSpPr>
        <p:sp>
          <p:nvSpPr>
            <p:cNvPr id="204" name="Shape 204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Information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3569877" y="4447294"/>
            <a:ext cx="896393" cy="377991"/>
            <a:chOff x="0" y="0"/>
            <a:chExt cx="896391" cy="377990"/>
          </a:xfrm>
        </p:grpSpPr>
        <p:sp>
          <p:nvSpPr>
            <p:cNvPr id="207" name="Shape 207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Information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4288885" y="3946294"/>
            <a:ext cx="896393" cy="377991"/>
            <a:chOff x="0" y="0"/>
            <a:chExt cx="896391" cy="377990"/>
          </a:xfrm>
        </p:grpSpPr>
        <p:sp>
          <p:nvSpPr>
            <p:cNvPr id="210" name="Shape 210"/>
            <p:cNvSpPr/>
            <p:nvPr/>
          </p:nvSpPr>
          <p:spPr>
            <a:xfrm>
              <a:off x="0" y="-1"/>
              <a:ext cx="896392" cy="3779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34028"/>
                    <a:satOff val="55601"/>
                    <a:lumOff val="29066"/>
                  </a:schemeClr>
                </a:gs>
                <a:gs pos="35000">
                  <a:srgbClr val="C6FFBD"/>
                </a:gs>
                <a:gs pos="100000">
                  <a:schemeClr val="accent1">
                    <a:hueOff val="265515"/>
                    <a:satOff val="55601"/>
                    <a:lumOff val="42291"/>
                  </a:schemeClr>
                </a:gs>
              </a:gsLst>
              <a:lin ang="16200000" scaled="0"/>
            </a:gradFill>
            <a:ln w="9525" cap="flat">
              <a:solidFill>
                <a:srgbClr val="63BA4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/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31273" y="119145"/>
              <a:ext cx="63384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chemeClr val="accent6"/>
                  </a:solidFill>
                </a:defRPr>
              </a:lvl1pPr>
            </a:lstStyle>
            <a:p>
              <a:pPr/>
              <a:r>
                <a:t>Decisions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46074" y="5465285"/>
            <a:ext cx="64690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Name | Org Unit                        Presentation Title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161925" y="206375"/>
            <a:ext cx="7560000" cy="651183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ideal working format for a Core Tech Steering Gp</a:t>
            </a:r>
          </a:p>
        </p:txBody>
      </p:sp>
      <p:sp>
        <p:nvSpPr>
          <p:cNvPr id="216" name="Shape 216"/>
          <p:cNvSpPr/>
          <p:nvPr/>
        </p:nvSpPr>
        <p:spPr>
          <a:xfrm>
            <a:off x="7834313" y="5473224"/>
            <a:ext cx="80803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800">
                <a:solidFill>
                  <a:srgbClr val="8A8A8A"/>
                </a:solidFill>
              </a:defRPr>
            </a:lvl1pPr>
          </a:lstStyle>
          <a:p>
            <a:pPr/>
            <a:r>
              <a:t>dd/mm/yyyy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8899218" y="5473224"/>
            <a:ext cx="160646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0" name="Group 280"/>
          <p:cNvGrpSpPr/>
          <p:nvPr/>
        </p:nvGrpSpPr>
        <p:grpSpPr>
          <a:xfrm>
            <a:off x="931010" y="1080794"/>
            <a:ext cx="7220450" cy="3871061"/>
            <a:chOff x="0" y="0"/>
            <a:chExt cx="7220449" cy="3871060"/>
          </a:xfrm>
        </p:grpSpPr>
        <p:sp>
          <p:nvSpPr>
            <p:cNvPr id="218" name="Shape 218"/>
            <p:cNvSpPr/>
            <p:nvPr/>
          </p:nvSpPr>
          <p:spPr>
            <a:xfrm>
              <a:off x="5157846" y="1432586"/>
              <a:ext cx="2002411" cy="727664"/>
            </a:xfrm>
            <a:prstGeom prst="rect">
              <a:avLst/>
            </a:prstGeom>
            <a:solidFill>
              <a:srgbClr val="BEC1C6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306049" y="231407"/>
              <a:ext cx="2002411" cy="727664"/>
            </a:xfrm>
            <a:prstGeom prst="rect">
              <a:avLst/>
            </a:prstGeom>
            <a:solidFill>
              <a:srgbClr val="BEC1C6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3638" y="473516"/>
              <a:ext cx="1516857" cy="72766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03638" y="634029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2019 Projects Content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2832" y="595239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092832" y="837347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092832" y="959070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092832" y="1080793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092832" y="716962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47084" y="242108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Stage 1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363831" y="1201179"/>
              <a:ext cx="1456664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10 Month Duration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03638" y="1444625"/>
              <a:ext cx="1516857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306049" y="231407"/>
              <a:ext cx="163858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Risks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Performance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3215628" y="231407"/>
              <a:ext cx="115302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Interfaces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Agreements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791604" y="0"/>
              <a:ext cx="10313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Outputs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2002410" y="969771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 Month Verification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2025" y="716962"/>
              <a:ext cx="363832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3398881" y="1455325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Stage 2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3215628" y="2414396"/>
              <a:ext cx="1456664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10 Month Duration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3155435" y="2657842"/>
              <a:ext cx="1516857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398881" y="1019263"/>
              <a:ext cx="1" cy="607278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157846" y="1432586"/>
              <a:ext cx="163858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6067425" y="1432586"/>
              <a:ext cx="1153025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  <a:p>
              <a:pPr>
                <a:spcBef>
                  <a:spcPts val="600"/>
                </a:spcBef>
                <a:buSzPct val="100000"/>
                <a:buChar char="•"/>
                <a:defRPr b="0" sz="10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5643400" y="1201179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Outputs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733821" y="1930179"/>
              <a:ext cx="363832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886846" y="2668543"/>
              <a:ext cx="103130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Stage 3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5703593" y="3627614"/>
              <a:ext cx="1456664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10 Month Duration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5643400" y="3871060"/>
              <a:ext cx="1516857" cy="1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886846" y="2232480"/>
              <a:ext cx="1" cy="607278"/>
            </a:xfrm>
            <a:prstGeom prst="line">
              <a:avLst/>
            </a:prstGeom>
            <a:noFill/>
            <a:ln w="38100" cap="flat">
              <a:solidFill>
                <a:srgbClr val="23232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643400" y="2899951"/>
              <a:ext cx="1516857" cy="72766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5643400" y="3060465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2021 Projects content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432594" y="3021674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432594" y="3263782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432594" y="3385505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432594" y="3507228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432594" y="3143397"/>
              <a:ext cx="66747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155435" y="1686733"/>
              <a:ext cx="1516857" cy="72766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155435" y="1847247"/>
              <a:ext cx="10313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2020 projects content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3944628" y="1808456"/>
              <a:ext cx="667472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944628" y="2050565"/>
              <a:ext cx="667472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944628" y="2172288"/>
              <a:ext cx="667472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44628" y="2294011"/>
              <a:ext cx="667472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944628" y="1930179"/>
              <a:ext cx="667472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hape 261"/>
            <p:cNvSpPr/>
            <p:nvPr/>
          </p:nvSpPr>
          <p:spPr>
            <a:xfrm rot="2039370">
              <a:off x="2245856" y="1444625"/>
              <a:ext cx="545749" cy="424025"/>
            </a:xfrm>
            <a:prstGeom prst="rightArrow">
              <a:avLst>
                <a:gd name="adj1" fmla="val 50157"/>
                <a:gd name="adj2" fmla="val 32177"/>
              </a:avLst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 rot="2039370">
              <a:off x="4915737" y="2537457"/>
              <a:ext cx="545749" cy="424025"/>
            </a:xfrm>
            <a:prstGeom prst="rightArrow">
              <a:avLst>
                <a:gd name="adj1" fmla="val 50157"/>
                <a:gd name="adj2" fmla="val 32177"/>
              </a:avLst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0" y="2779565"/>
              <a:ext cx="2913328" cy="78785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971109" y="2718035"/>
              <a:ext cx="18806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Interface Transitions</a:t>
              </a:r>
            </a:p>
          </p:txBody>
        </p:sp>
        <p:sp>
          <p:nvSpPr>
            <p:cNvPr id="265" name="Shape 265"/>
            <p:cNvSpPr/>
            <p:nvPr/>
          </p:nvSpPr>
          <p:spPr>
            <a:xfrm flipH="1">
              <a:off x="1032639" y="2779565"/>
              <a:ext cx="1" cy="787856"/>
            </a:xfrm>
            <a:prstGeom prst="line">
              <a:avLst/>
            </a:prstGeom>
            <a:noFill/>
            <a:ln w="19050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032639" y="2961481"/>
              <a:ext cx="1880688" cy="1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3143397"/>
              <a:ext cx="2913328" cy="1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638579" y="2911989"/>
              <a:ext cx="727663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Interim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2306049" y="2911989"/>
              <a:ext cx="6674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Final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910916" y="2911989"/>
              <a:ext cx="8493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Existing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1638579" y="2961481"/>
              <a:ext cx="1" cy="181916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306049" y="2961481"/>
              <a:ext cx="1" cy="181916"/>
            </a:xfrm>
            <a:prstGeom prst="line">
              <a:avLst/>
            </a:prstGeom>
            <a:noFill/>
            <a:ln w="9525" cap="flat">
              <a:solidFill>
                <a:srgbClr val="23232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21722" y="3143397"/>
              <a:ext cx="8493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600"/>
                </a:spcBef>
                <a:defRPr sz="10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Working Test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1092832" y="3203589"/>
              <a:ext cx="485555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700109" y="3203589"/>
              <a:ext cx="545748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366242" y="3203589"/>
              <a:ext cx="485555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518193" y="3325312"/>
              <a:ext cx="242109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84326" y="3325312"/>
              <a:ext cx="242109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669881" y="3325312"/>
              <a:ext cx="242109" cy="6153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23232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161925" y="206375"/>
            <a:ext cx="7560000" cy="651183"/>
          </a:xfrm>
          <a:prstGeom prst="rect">
            <a:avLst/>
          </a:prstGeom>
        </p:spPr>
        <p:txBody>
          <a:bodyPr/>
          <a:lstStyle>
            <a:lvl1pPr indent="69231" defTabSz="406908">
              <a:defRPr b="1" spc="-178" sz="2136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Questions arising: which way do we face ? More towards the business functions or towards our IT Vision ?</a:t>
            </a:r>
          </a:p>
        </p:txBody>
      </p:sp>
      <p:grpSp>
        <p:nvGrpSpPr>
          <p:cNvPr id="285" name="Group 285"/>
          <p:cNvGrpSpPr/>
          <p:nvPr/>
        </p:nvGrpSpPr>
        <p:grpSpPr>
          <a:xfrm>
            <a:off x="362743" y="3695434"/>
            <a:ext cx="1905001" cy="432688"/>
            <a:chOff x="0" y="0"/>
            <a:chExt cx="1905000" cy="432687"/>
          </a:xfrm>
        </p:grpSpPr>
        <p:sp>
          <p:nvSpPr>
            <p:cNvPr id="283" name="Shape 283"/>
            <p:cNvSpPr/>
            <p:nvPr/>
          </p:nvSpPr>
          <p:spPr>
            <a:xfrm>
              <a:off x="0" y="-1"/>
              <a:ext cx="1905000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5523"/>
              <a:ext cx="190500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functions, programmes and products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48614" y="1064188"/>
            <a:ext cx="377878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How much are we as a service department providing one enabler to delivering overall Organisation business model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362743" y="4603375"/>
            <a:ext cx="1905001" cy="432688"/>
            <a:chOff x="0" y="0"/>
            <a:chExt cx="1904999" cy="432687"/>
          </a:xfrm>
        </p:grpSpPr>
        <p:sp>
          <p:nvSpPr>
            <p:cNvPr id="287" name="Shape 287"/>
            <p:cNvSpPr/>
            <p:nvPr/>
          </p:nvSpPr>
          <p:spPr>
            <a:xfrm>
              <a:off x="-1" y="-1"/>
              <a:ext cx="1905001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-1" y="88073"/>
              <a:ext cx="1905001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IT</a:t>
              </a:r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362743" y="2710955"/>
            <a:ext cx="1905001" cy="432688"/>
            <a:chOff x="0" y="0"/>
            <a:chExt cx="1904999" cy="432687"/>
          </a:xfrm>
        </p:grpSpPr>
        <p:sp>
          <p:nvSpPr>
            <p:cNvPr id="290" name="Shape 290"/>
            <p:cNvSpPr/>
            <p:nvPr/>
          </p:nvSpPr>
          <p:spPr>
            <a:xfrm>
              <a:off x="-1" y="-1"/>
              <a:ext cx="1905001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-1" y="5523"/>
              <a:ext cx="1905001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business model</a:t>
              </a:r>
            </a:p>
          </p:txBody>
        </p:sp>
      </p:grpSp>
      <p:sp>
        <p:nvSpPr>
          <p:cNvPr id="293" name="Shape 293"/>
          <p:cNvSpPr/>
          <p:nvPr/>
        </p:nvSpPr>
        <p:spPr>
          <a:xfrm flipV="1">
            <a:off x="1103684" y="4172548"/>
            <a:ext cx="1" cy="4308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1373224" y="3365855"/>
            <a:ext cx="11295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Delivers</a:t>
            </a:r>
          </a:p>
        </p:txBody>
      </p:sp>
      <p:sp>
        <p:nvSpPr>
          <p:cNvPr id="295" name="Shape 295"/>
          <p:cNvSpPr/>
          <p:nvPr/>
        </p:nvSpPr>
        <p:spPr>
          <a:xfrm flipV="1">
            <a:off x="1259879" y="3220101"/>
            <a:ext cx="1" cy="4308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5411787" y="1010460"/>
            <a:ext cx="331946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How much is our vision and roadmap of the IT stack critical to be defended and advocated within the Enterprise ?</a:t>
            </a:r>
          </a:p>
        </p:txBody>
      </p:sp>
      <p:sp>
        <p:nvSpPr>
          <p:cNvPr id="297" name="Shape 297"/>
          <p:cNvSpPr/>
          <p:nvPr/>
        </p:nvSpPr>
        <p:spPr>
          <a:xfrm>
            <a:off x="1373224" y="4280255"/>
            <a:ext cx="112956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Serves on request</a:t>
            </a:r>
          </a:p>
        </p:txBody>
      </p:sp>
      <p:grpSp>
        <p:nvGrpSpPr>
          <p:cNvPr id="300" name="Group 300"/>
          <p:cNvGrpSpPr/>
          <p:nvPr/>
        </p:nvGrpSpPr>
        <p:grpSpPr>
          <a:xfrm>
            <a:off x="7154864" y="2722295"/>
            <a:ext cx="1905000" cy="432688"/>
            <a:chOff x="0" y="0"/>
            <a:chExt cx="1904999" cy="432687"/>
          </a:xfrm>
        </p:grpSpPr>
        <p:sp>
          <p:nvSpPr>
            <p:cNvPr id="298" name="Shape 298"/>
            <p:cNvSpPr/>
            <p:nvPr/>
          </p:nvSpPr>
          <p:spPr>
            <a:xfrm>
              <a:off x="-1" y="-1"/>
              <a:ext cx="1905001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-1" y="5523"/>
              <a:ext cx="1905001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 future business model</a:t>
              </a:r>
            </a:p>
          </p:txBody>
        </p:sp>
      </p:grpSp>
      <p:sp>
        <p:nvSpPr>
          <p:cNvPr id="301" name="Shape 301"/>
          <p:cNvSpPr/>
          <p:nvPr/>
        </p:nvSpPr>
        <p:spPr>
          <a:xfrm>
            <a:off x="7930302" y="3839557"/>
            <a:ext cx="11295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Inspires and informs</a:t>
            </a:r>
          </a:p>
        </p:txBody>
      </p:sp>
      <p:sp>
        <p:nvSpPr>
          <p:cNvPr id="302" name="Shape 302"/>
          <p:cNvSpPr/>
          <p:nvPr/>
        </p:nvSpPr>
        <p:spPr>
          <a:xfrm flipV="1">
            <a:off x="7834313" y="3220100"/>
            <a:ext cx="1" cy="13646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5" name="Group 305"/>
          <p:cNvGrpSpPr/>
          <p:nvPr/>
        </p:nvGrpSpPr>
        <p:grpSpPr>
          <a:xfrm>
            <a:off x="3958168" y="1349938"/>
            <a:ext cx="668867" cy="243841"/>
            <a:chOff x="0" y="0"/>
            <a:chExt cx="668866" cy="243840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668867" cy="228930"/>
            </a:xfrm>
            <a:prstGeom prst="rect">
              <a:avLst/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0"/>
              <a:ext cx="668867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0" sz="1000"/>
              </a:lvl1pPr>
            </a:lstStyle>
            <a:p>
              <a:pPr/>
              <a:r>
                <a:t>OR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7385774" y="4638861"/>
            <a:ext cx="1580426" cy="432688"/>
            <a:chOff x="0" y="0"/>
            <a:chExt cx="1580425" cy="432687"/>
          </a:xfrm>
        </p:grpSpPr>
        <p:sp>
          <p:nvSpPr>
            <p:cNvPr id="306" name="Shape 306"/>
            <p:cNvSpPr/>
            <p:nvPr/>
          </p:nvSpPr>
          <p:spPr>
            <a:xfrm>
              <a:off x="-1" y="-1"/>
              <a:ext cx="1580427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-1" y="5523"/>
              <a:ext cx="1580427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Building a Organisation IT Vision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4834466" y="4638861"/>
            <a:ext cx="1803929" cy="432688"/>
            <a:chOff x="0" y="0"/>
            <a:chExt cx="1803928" cy="432687"/>
          </a:xfrm>
        </p:grpSpPr>
        <p:sp>
          <p:nvSpPr>
            <p:cNvPr id="309" name="Shape 309"/>
            <p:cNvSpPr/>
            <p:nvPr/>
          </p:nvSpPr>
          <p:spPr>
            <a:xfrm>
              <a:off x="-1" y="-1"/>
              <a:ext cx="1803930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5523"/>
              <a:ext cx="180393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Actively Curate Organisation IT estate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6716909" y="4740738"/>
            <a:ext cx="668867" cy="243841"/>
            <a:chOff x="0" y="0"/>
            <a:chExt cx="668866" cy="243840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668867" cy="228930"/>
            </a:xfrm>
            <a:prstGeom prst="rect">
              <a:avLst/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0"/>
              <a:ext cx="668867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0" sz="1000"/>
              </a:lvl1pPr>
            </a:lstStyle>
            <a:p>
              <a:pPr/>
              <a:r>
                <a:t>PLUS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4733395" y="3298233"/>
            <a:ext cx="1905001" cy="432688"/>
            <a:chOff x="0" y="0"/>
            <a:chExt cx="1905000" cy="432687"/>
          </a:xfrm>
        </p:grpSpPr>
        <p:sp>
          <p:nvSpPr>
            <p:cNvPr id="315" name="Shape 315"/>
            <p:cNvSpPr/>
            <p:nvPr/>
          </p:nvSpPr>
          <p:spPr>
            <a:xfrm>
              <a:off x="0" y="-1"/>
              <a:ext cx="1905000" cy="432689"/>
            </a:xfrm>
            <a:prstGeom prst="rect">
              <a:avLst/>
            </a:prstGeom>
            <a:solidFill>
              <a:srgbClr val="9AD28B"/>
            </a:solidFill>
            <a:ln w="635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5523"/>
              <a:ext cx="190500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/>
              </a:lvl1pPr>
            </a:lstStyle>
            <a:p>
              <a:pPr/>
              <a:r>
                <a:t>Organisation functions, programmes and products</a:t>
              </a:r>
            </a:p>
          </p:txBody>
        </p:sp>
      </p:grpSp>
      <p:sp>
        <p:nvSpPr>
          <p:cNvPr id="318" name="Shape 318"/>
          <p:cNvSpPr/>
          <p:nvPr/>
        </p:nvSpPr>
        <p:spPr>
          <a:xfrm flipV="1">
            <a:off x="5505979" y="3992619"/>
            <a:ext cx="1" cy="430829"/>
          </a:xfrm>
          <a:prstGeom prst="line">
            <a:avLst/>
          </a:prstGeom>
          <a:ln w="12700">
            <a:solidFill>
              <a:srgbClr val="23232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Shape 319"/>
          <p:cNvSpPr/>
          <p:nvPr/>
        </p:nvSpPr>
        <p:spPr>
          <a:xfrm>
            <a:off x="5587348" y="3992619"/>
            <a:ext cx="11295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900"/>
            </a:lvl1pPr>
          </a:lstStyle>
          <a:p>
            <a:pPr/>
            <a:r>
              <a:t>Actively manages services and costs</a:t>
            </a:r>
          </a:p>
        </p:txBody>
      </p:sp>
      <p:grpSp>
        <p:nvGrpSpPr>
          <p:cNvPr id="322" name="Group 322"/>
          <p:cNvGrpSpPr/>
          <p:nvPr/>
        </p:nvGrpSpPr>
        <p:grpSpPr>
          <a:xfrm>
            <a:off x="2414624" y="3251910"/>
            <a:ext cx="483774" cy="984915"/>
            <a:chOff x="0" y="0"/>
            <a:chExt cx="483773" cy="984914"/>
          </a:xfrm>
        </p:grpSpPr>
        <p:sp>
          <p:nvSpPr>
            <p:cNvPr id="320" name="Shape 320"/>
            <p:cNvSpPr/>
            <p:nvPr/>
          </p:nvSpPr>
          <p:spPr>
            <a:xfrm rot="5400000">
              <a:off x="-250571" y="250570"/>
              <a:ext cx="984915" cy="48377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 rot="5400000">
              <a:off x="-191076" y="310065"/>
              <a:ext cx="86397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Demands</a:t>
              </a:r>
            </a:p>
          </p:txBody>
        </p:sp>
      </p:grpSp>
      <p:grpSp>
        <p:nvGrpSpPr>
          <p:cNvPr id="325" name="Group 325"/>
          <p:cNvGrpSpPr/>
          <p:nvPr/>
        </p:nvGrpSpPr>
        <p:grpSpPr>
          <a:xfrm>
            <a:off x="6829631" y="3248501"/>
            <a:ext cx="483774" cy="984915"/>
            <a:chOff x="0" y="0"/>
            <a:chExt cx="483772" cy="984914"/>
          </a:xfrm>
        </p:grpSpPr>
        <p:sp>
          <p:nvSpPr>
            <p:cNvPr id="323" name="Shape 323"/>
            <p:cNvSpPr/>
            <p:nvPr/>
          </p:nvSpPr>
          <p:spPr>
            <a:xfrm rot="16200000">
              <a:off x="-250571" y="250570"/>
              <a:ext cx="984915" cy="48377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 rot="16200000">
              <a:off x="-189123" y="431008"/>
              <a:ext cx="86397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0" sz="1000"/>
              </a:lvl1pPr>
            </a:lstStyle>
            <a:p>
              <a:pPr/>
              <a:r>
                <a:t>anticipates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3759201" y="3335935"/>
            <a:ext cx="668867" cy="243841"/>
            <a:chOff x="0" y="0"/>
            <a:chExt cx="668866" cy="243840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668867" cy="228930"/>
            </a:xfrm>
            <a:prstGeom prst="rect">
              <a:avLst/>
            </a:prstGeom>
            <a:solidFill>
              <a:srgbClr val="D7D2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0"/>
              <a:ext cx="668867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0" sz="1000"/>
              </a:lvl1pPr>
            </a:lstStyle>
            <a:p>
              <a:pPr/>
              <a:r>
                <a:t>OR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5057176" y="5107999"/>
            <a:ext cx="33194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i="1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IT Lifecycle, IT Roadmap focussed</a:t>
            </a:r>
          </a:p>
        </p:txBody>
      </p:sp>
      <p:sp>
        <p:nvSpPr>
          <p:cNvPr id="330" name="Shape 330"/>
          <p:cNvSpPr/>
          <p:nvPr/>
        </p:nvSpPr>
        <p:spPr>
          <a:xfrm>
            <a:off x="507932" y="5127533"/>
            <a:ext cx="33194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i="1"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Sub-portfolio focussed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232323"/>
      </a:dk1>
      <a:lt1>
        <a:srgbClr val="FFFFFF"/>
      </a:lt1>
      <a:dk2>
        <a:srgbClr val="A7A7A7"/>
      </a:dk2>
      <a:lt2>
        <a:srgbClr val="535353"/>
      </a:lt2>
      <a:accent1>
        <a:srgbClr val="67BC51"/>
      </a:accent1>
      <a:accent2>
        <a:srgbClr val="A0947C"/>
      </a:accent2>
      <a:accent3>
        <a:srgbClr val="44474E"/>
      </a:accent3>
      <a:accent4>
        <a:srgbClr val="FFF89A"/>
      </a:accent4>
      <a:accent5>
        <a:srgbClr val="9AC1E6"/>
      </a:accent5>
      <a:accent6>
        <a:srgbClr val="D63F20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7BC51"/>
      </a:accent1>
      <a:accent2>
        <a:srgbClr val="A0947C"/>
      </a:accent2>
      <a:accent3>
        <a:srgbClr val="44474E"/>
      </a:accent3>
      <a:accent4>
        <a:srgbClr val="FFF89A"/>
      </a:accent4>
      <a:accent5>
        <a:srgbClr val="9AC1E6"/>
      </a:accent5>
      <a:accent6>
        <a:srgbClr val="D63F20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232323"/>
            </a:solidFill>
            <a:effectLst/>
            <a:uFillTx/>
            <a:latin typeface="Bentley TT"/>
            <a:ea typeface="Bentley TT"/>
            <a:cs typeface="Bentley TT"/>
            <a:sym typeface="Bentley T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