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778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7CF"/>
          </a:solidFill>
        </a:fill>
      </a:tcStyle>
    </a:wholeTbl>
    <a:band2H>
      <a:tcTxStyle b="def" i="def"/>
      <a:tcStyle>
        <a:tcBdr/>
        <a:fill>
          <a:solidFill>
            <a:srgbClr val="EAF3E8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E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B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323"/>
              </a:solidFill>
              <a:prstDash val="solid"/>
              <a:round/>
            </a:ln>
          </a:top>
          <a:bottom>
            <a:ln w="25400" cap="flat">
              <a:solidFill>
                <a:srgbClr val="23232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323"/>
              </a:solidFill>
              <a:prstDash val="solid"/>
              <a:round/>
            </a:ln>
          </a:top>
          <a:bottom>
            <a:ln w="25400" cap="flat">
              <a:solidFill>
                <a:srgbClr val="23232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212726" y="1147762"/>
            <a:ext cx="6715126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61926" y="206375"/>
            <a:ext cx="7560000" cy="6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842712" y="5473224"/>
            <a:ext cx="21715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800">
                <a:solidFill>
                  <a:srgbClr val="8A8A8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77788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4572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9144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13716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18288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65113" marR="0" indent="-174625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1pPr>
      <a:lvl2pPr marL="575355" marR="0" indent="-310243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2pPr>
      <a:lvl3pPr marL="848632" marR="0" indent="-312057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3pPr>
      <a:lvl4pPr marL="1110796" marR="0" indent="-301171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4pPr>
      <a:lvl5pPr marL="1385207" marR="0" indent="-312057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5pPr>
      <a:lvl6pPr marL="1649412" marR="0" indent="-304799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6pPr>
      <a:lvl7pPr marL="1925184" marR="0" indent="-313872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7pPr>
      <a:lvl8pPr marL="2192565" marR="0" indent="-306615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8pPr>
      <a:lvl9pPr marL="2547938" marR="0" indent="-304800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718142" y="1523999"/>
            <a:ext cx="2007782" cy="2052625"/>
            <a:chOff x="0" y="0"/>
            <a:chExt cx="2007780" cy="2052623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2007781" cy="630377"/>
              <a:chOff x="0" y="0"/>
              <a:chExt cx="2007780" cy="630376"/>
            </a:xfrm>
          </p:grpSpPr>
          <p:sp>
            <p:nvSpPr>
              <p:cNvPr id="23" name="Shape 23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13833" y="13833"/>
                <a:ext cx="1980115" cy="547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Present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 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670531"/>
              <a:ext cx="2007781" cy="711561"/>
              <a:chOff x="0" y="0"/>
              <a:chExt cx="2007780" cy="711559"/>
            </a:xfrm>
          </p:grpSpPr>
          <p:sp>
            <p:nvSpPr>
              <p:cNvPr id="26" name="Shape 26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13833" y="13833"/>
                <a:ext cx="1980115" cy="6977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2020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 facing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341063"/>
              <a:ext cx="2007781" cy="711561"/>
              <a:chOff x="0" y="0"/>
              <a:chExt cx="2007780" cy="711559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13833" y="13833"/>
                <a:ext cx="1980115" cy="6977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2022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 facing</a:t>
                </a:r>
              </a:p>
            </p:txBody>
          </p:sp>
        </p:grpSp>
      </p:grpSp>
      <p:sp>
        <p:nvSpPr>
          <p:cNvPr id="33" name="Shape 33"/>
          <p:cNvSpPr/>
          <p:nvPr>
            <p:ph type="title"/>
          </p:nvPr>
        </p:nvSpPr>
        <p:spPr>
          <a:xfrm>
            <a:off x="161925" y="206374"/>
            <a:ext cx="7560000" cy="6511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Stack alignment</a:t>
            </a:r>
          </a:p>
        </p:txBody>
      </p:sp>
      <p:sp>
        <p:nvSpPr>
          <p:cNvPr id="34" name="Shape 34"/>
          <p:cNvSpPr/>
          <p:nvPr/>
        </p:nvSpPr>
        <p:spPr>
          <a:xfrm>
            <a:off x="7834313" y="5473223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8899217" y="5473224"/>
            <a:ext cx="16064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5" name="Group 45"/>
          <p:cNvGrpSpPr/>
          <p:nvPr/>
        </p:nvGrpSpPr>
        <p:grpSpPr>
          <a:xfrm>
            <a:off x="4944004" y="1557866"/>
            <a:ext cx="1871134" cy="1837267"/>
            <a:chOff x="0" y="0"/>
            <a:chExt cx="1871132" cy="183726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>
            <a:off x="3225272" y="3598331"/>
            <a:ext cx="1871133" cy="2052625"/>
            <a:chOff x="0" y="0"/>
            <a:chExt cx="1871132" cy="2052623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1871133" cy="663132"/>
              <a:chOff x="0" y="0"/>
              <a:chExt cx="1871132" cy="663131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12891" y="12891"/>
                <a:ext cx="1845351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Application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Use case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Service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Instance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Platform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VM /OS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Edge device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0" y="1249791"/>
              <a:ext cx="1871133" cy="802833"/>
              <a:chOff x="0" y="0"/>
              <a:chExt cx="1871132" cy="802831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12891" y="12891"/>
                <a:ext cx="1845351" cy="78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Infrastructure</a:t>
                </a:r>
              </a:p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&amp; Data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Network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Server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Storage</a:t>
                </a:r>
              </a:p>
            </p:txBody>
          </p:sp>
        </p:grpSp>
      </p:grpSp>
      <p:sp>
        <p:nvSpPr>
          <p:cNvPr id="56" name="Shape 56"/>
          <p:cNvSpPr/>
          <p:nvPr/>
        </p:nvSpPr>
        <p:spPr>
          <a:xfrm>
            <a:off x="3716866" y="3344333"/>
            <a:ext cx="7366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IT (SBS)</a:t>
            </a:r>
          </a:p>
        </p:txBody>
      </p:sp>
      <p:sp>
        <p:nvSpPr>
          <p:cNvPr id="57" name="Shape 57"/>
          <p:cNvSpPr/>
          <p:nvPr/>
        </p:nvSpPr>
        <p:spPr>
          <a:xfrm>
            <a:off x="5757331" y="1295402"/>
            <a:ext cx="9059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Work (WBS)</a:t>
            </a:r>
          </a:p>
        </p:txBody>
      </p:sp>
      <p:sp>
        <p:nvSpPr>
          <p:cNvPr id="58" name="Shape 58"/>
          <p:cNvSpPr/>
          <p:nvPr/>
        </p:nvSpPr>
        <p:spPr>
          <a:xfrm>
            <a:off x="2396065" y="1202273"/>
            <a:ext cx="99060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Use cases</a:t>
            </a:r>
          </a:p>
        </p:txBody>
      </p:sp>
      <p:sp>
        <p:nvSpPr>
          <p:cNvPr id="59" name="Shape 59"/>
          <p:cNvSpPr/>
          <p:nvPr/>
        </p:nvSpPr>
        <p:spPr>
          <a:xfrm>
            <a:off x="2857499" y="4360333"/>
            <a:ext cx="2679702" cy="16934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60"/>
          <p:cNvSpPr/>
          <p:nvPr/>
        </p:nvSpPr>
        <p:spPr>
          <a:xfrm>
            <a:off x="1653115" y="2590800"/>
            <a:ext cx="2679702" cy="16933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61"/>
          <p:cNvSpPr/>
          <p:nvPr/>
        </p:nvSpPr>
        <p:spPr>
          <a:xfrm>
            <a:off x="4663013" y="2006600"/>
            <a:ext cx="2679702" cy="16933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62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63" name="Shape 63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1786467" y="1523999"/>
            <a:ext cx="1871133" cy="1837266"/>
            <a:chOff x="0" y="0"/>
            <a:chExt cx="1871132" cy="1837265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1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2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3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</p:grpSp>
      <p:sp>
        <p:nvSpPr>
          <p:cNvPr id="76" name="Shape 76"/>
          <p:cNvSpPr/>
          <p:nvPr>
            <p:ph type="title"/>
          </p:nvPr>
        </p:nvSpPr>
        <p:spPr>
          <a:xfrm>
            <a:off x="161925" y="206374"/>
            <a:ext cx="7560000" cy="651184"/>
          </a:xfrm>
          <a:prstGeom prst="rect">
            <a:avLst/>
          </a:prstGeom>
        </p:spPr>
        <p:txBody>
          <a:bodyPr/>
          <a:lstStyle>
            <a:lvl1pPr indent="70787" defTabSz="416052">
              <a:defRPr spc="-182" sz="2184"/>
            </a:lvl1pPr>
          </a:lstStyle>
          <a:p>
            <a:pPr/>
            <a:r>
              <a:t>Alternate Stack alignment when more mature, if going more in Product direction for all Enterprise use cases in future</a:t>
            </a:r>
          </a:p>
        </p:txBody>
      </p:sp>
      <p:sp>
        <p:nvSpPr>
          <p:cNvPr id="77" name="Shape 77"/>
          <p:cNvSpPr/>
          <p:nvPr/>
        </p:nvSpPr>
        <p:spPr>
          <a:xfrm>
            <a:off x="7834313" y="5473223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8899217" y="5473224"/>
            <a:ext cx="16064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8" name="Group 88"/>
          <p:cNvGrpSpPr/>
          <p:nvPr/>
        </p:nvGrpSpPr>
        <p:grpSpPr>
          <a:xfrm>
            <a:off x="4944004" y="1557866"/>
            <a:ext cx="1871134" cy="1837267"/>
            <a:chOff x="0" y="0"/>
            <a:chExt cx="1871132" cy="1837265"/>
          </a:xfrm>
        </p:grpSpPr>
        <p:grpSp>
          <p:nvGrpSpPr>
            <p:cNvPr id="81" name="Group 81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</p:grpSp>
      <p:grpSp>
        <p:nvGrpSpPr>
          <p:cNvPr id="98" name="Group 98"/>
          <p:cNvGrpSpPr/>
          <p:nvPr/>
        </p:nvGrpSpPr>
        <p:grpSpPr>
          <a:xfrm>
            <a:off x="3225272" y="3598331"/>
            <a:ext cx="1871133" cy="2052625"/>
            <a:chOff x="0" y="0"/>
            <a:chExt cx="1871132" cy="2052623"/>
          </a:xfrm>
        </p:grpSpPr>
        <p:grpSp>
          <p:nvGrpSpPr>
            <p:cNvPr id="91" name="Group 91"/>
            <p:cNvGrpSpPr/>
            <p:nvPr/>
          </p:nvGrpSpPr>
          <p:grpSpPr>
            <a:xfrm>
              <a:off x="0" y="0"/>
              <a:ext cx="1871133" cy="663132"/>
              <a:chOff x="0" y="0"/>
              <a:chExt cx="1871132" cy="663131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12891" y="12891"/>
                <a:ext cx="1845351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Application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Use case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Service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Instance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Platform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VM /OS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Edge device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0" y="1249791"/>
              <a:ext cx="1871133" cy="802833"/>
              <a:chOff x="0" y="0"/>
              <a:chExt cx="1871132" cy="802831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2891" y="12891"/>
                <a:ext cx="1845351" cy="78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Infrastructure</a:t>
                </a:r>
              </a:p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&amp; Data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Network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Server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Storage</a:t>
                </a:r>
              </a:p>
            </p:txBody>
          </p:sp>
        </p:grpSp>
      </p:grpSp>
      <p:sp>
        <p:nvSpPr>
          <p:cNvPr id="99" name="Shape 99"/>
          <p:cNvSpPr/>
          <p:nvPr/>
        </p:nvSpPr>
        <p:spPr>
          <a:xfrm>
            <a:off x="3716866" y="3344333"/>
            <a:ext cx="7366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IT (SBS)</a:t>
            </a:r>
          </a:p>
        </p:txBody>
      </p:sp>
      <p:sp>
        <p:nvSpPr>
          <p:cNvPr id="100" name="Shape 100"/>
          <p:cNvSpPr/>
          <p:nvPr/>
        </p:nvSpPr>
        <p:spPr>
          <a:xfrm>
            <a:off x="5757331" y="1295402"/>
            <a:ext cx="9059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Work (WBS)</a:t>
            </a:r>
          </a:p>
        </p:txBody>
      </p:sp>
      <p:sp>
        <p:nvSpPr>
          <p:cNvPr id="101" name="Shape 101"/>
          <p:cNvSpPr/>
          <p:nvPr/>
        </p:nvSpPr>
        <p:spPr>
          <a:xfrm>
            <a:off x="2396064" y="1202273"/>
            <a:ext cx="5842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Product (PBS)</a:t>
            </a:r>
          </a:p>
        </p:txBody>
      </p:sp>
      <p:sp>
        <p:nvSpPr>
          <p:cNvPr id="102" name="Shape 102"/>
          <p:cNvSpPr/>
          <p:nvPr/>
        </p:nvSpPr>
        <p:spPr>
          <a:xfrm>
            <a:off x="2857499" y="4360333"/>
            <a:ext cx="2679702" cy="16934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103"/>
          <p:cNvSpPr/>
          <p:nvPr/>
        </p:nvSpPr>
        <p:spPr>
          <a:xfrm>
            <a:off x="1653115" y="2590800"/>
            <a:ext cx="2679702" cy="16933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hape 104"/>
          <p:cNvSpPr/>
          <p:nvPr/>
        </p:nvSpPr>
        <p:spPr>
          <a:xfrm>
            <a:off x="4663013" y="2006600"/>
            <a:ext cx="2679702" cy="16933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hape 105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106" name="Shape 106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109" name="Shape 109"/>
          <p:cNvSpPr/>
          <p:nvPr>
            <p:ph type="title"/>
          </p:nvPr>
        </p:nvSpPr>
        <p:spPr>
          <a:xfrm>
            <a:off x="161925" y="206374"/>
            <a:ext cx="7560000" cy="6511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Lifecycle alignment</a:t>
            </a:r>
          </a:p>
        </p:txBody>
      </p:sp>
      <p:sp>
        <p:nvSpPr>
          <p:cNvPr id="110" name="Shape 110"/>
          <p:cNvSpPr/>
          <p:nvPr/>
        </p:nvSpPr>
        <p:spPr>
          <a:xfrm>
            <a:off x="7834313" y="5473223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8899217" y="5473224"/>
            <a:ext cx="16064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3716866" y="3344333"/>
            <a:ext cx="7366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Service &amp; asset renewal &amp; replacement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7365752" y="939023"/>
            <a:ext cx="1745155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900"/>
            </a:pPr>
            <a:r>
              <a:t>Portfolio &amp; project development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b="0" sz="900"/>
            </a:pPr>
          </a:p>
          <a:p>
            <a:pPr>
              <a:defRPr b="0" sz="900"/>
            </a:pPr>
            <a:r>
              <a:t>Portfolio roadmap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  <a:r>
              <a:t>Project Stages (Project Framework)</a:t>
            </a:r>
          </a:p>
        </p:txBody>
      </p:sp>
      <p:sp>
        <p:nvSpPr>
          <p:cNvPr id="114" name="Shape 114"/>
          <p:cNvSpPr/>
          <p:nvPr/>
        </p:nvSpPr>
        <p:spPr>
          <a:xfrm>
            <a:off x="2396064" y="1202271"/>
            <a:ext cx="120972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Technical development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116" name="Shape 116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grpSp>
        <p:nvGrpSpPr>
          <p:cNvPr id="137" name="Group 137"/>
          <p:cNvGrpSpPr/>
          <p:nvPr/>
        </p:nvGrpSpPr>
        <p:grpSpPr>
          <a:xfrm>
            <a:off x="416568" y="1083264"/>
            <a:ext cx="2751808" cy="2658774"/>
            <a:chOff x="0" y="0"/>
            <a:chExt cx="2751806" cy="2658773"/>
          </a:xfrm>
        </p:grpSpPr>
        <p:grpSp>
          <p:nvGrpSpPr>
            <p:cNvPr id="119" name="Group 119"/>
            <p:cNvGrpSpPr/>
            <p:nvPr/>
          </p:nvGrpSpPr>
          <p:grpSpPr>
            <a:xfrm>
              <a:off x="950412" y="-1"/>
              <a:ext cx="850983" cy="850983"/>
              <a:chOff x="0" y="0"/>
              <a:chExt cx="850981" cy="850981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24623" y="69307"/>
                <a:ext cx="601735" cy="712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Requirement</a:t>
                </a:r>
              </a:p>
            </p:txBody>
          </p:sp>
        </p:grpSp>
        <p:sp>
          <p:nvSpPr>
            <p:cNvPr id="120" name="Shape 120"/>
            <p:cNvSpPr/>
            <p:nvPr/>
          </p:nvSpPr>
          <p:spPr>
            <a:xfrm rot="2160000">
              <a:off x="1762067" y="650540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1900825" y="690515"/>
              <a:ext cx="850982" cy="850982"/>
              <a:chOff x="0" y="0"/>
              <a:chExt cx="850981" cy="85098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24623" y="169532"/>
                <a:ext cx="601735" cy="5119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Design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 rot="6480000">
              <a:off x="2055760" y="1554436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7" name="Group 127"/>
            <p:cNvGrpSpPr/>
            <p:nvPr/>
          </p:nvGrpSpPr>
          <p:grpSpPr>
            <a:xfrm>
              <a:off x="1537799" y="1807792"/>
              <a:ext cx="850983" cy="850982"/>
              <a:chOff x="0" y="0"/>
              <a:chExt cx="850981" cy="850981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24623" y="69307"/>
                <a:ext cx="601735" cy="712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Development</a:t>
                </a:r>
              </a:p>
            </p:txBody>
          </p:sp>
        </p:grpSp>
        <p:sp>
          <p:nvSpPr>
            <p:cNvPr id="128" name="Shape 128"/>
            <p:cNvSpPr/>
            <p:nvPr/>
          </p:nvSpPr>
          <p:spPr>
            <a:xfrm rot="10800000">
              <a:off x="1286860" y="2113075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363025" y="1807792"/>
              <a:ext cx="850982" cy="850982"/>
              <a:chOff x="0" y="0"/>
              <a:chExt cx="850981" cy="850981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24623" y="269756"/>
                <a:ext cx="601735" cy="311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Build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rot="15120000">
              <a:off x="517960" y="1554436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5" name="Group 135"/>
            <p:cNvGrpSpPr/>
            <p:nvPr/>
          </p:nvGrpSpPr>
          <p:grpSpPr>
            <a:xfrm>
              <a:off x="-1" y="690515"/>
              <a:ext cx="850983" cy="850982"/>
              <a:chOff x="0" y="0"/>
              <a:chExt cx="850981" cy="850981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4623" y="269756"/>
                <a:ext cx="601735" cy="311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test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 rot="19440000">
              <a:off x="811654" y="650540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8" name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658" y="3979860"/>
            <a:ext cx="2169753" cy="133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1231" y="1202271"/>
            <a:ext cx="2223565" cy="1364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8780" y="2090781"/>
            <a:ext cx="672440" cy="43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161926" y="206375"/>
            <a:ext cx="7560000" cy="65118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Core steering artefact</a:t>
            </a:r>
          </a:p>
        </p:txBody>
      </p:sp>
      <p:sp>
        <p:nvSpPr>
          <p:cNvPr id="145" name="Shape 145"/>
          <p:cNvSpPr/>
          <p:nvPr/>
        </p:nvSpPr>
        <p:spPr>
          <a:xfrm>
            <a:off x="7834313" y="5473223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8899217" y="5473223"/>
            <a:ext cx="16064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" name="Group 149"/>
          <p:cNvGrpSpPr/>
          <p:nvPr/>
        </p:nvGrpSpPr>
        <p:grpSpPr>
          <a:xfrm>
            <a:off x="161928" y="4135289"/>
            <a:ext cx="8639499" cy="1401000"/>
            <a:chOff x="0" y="0"/>
            <a:chExt cx="8639498" cy="1400998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PROJECTS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168391" y="2651705"/>
            <a:ext cx="8639499" cy="1401000"/>
            <a:chOff x="0" y="0"/>
            <a:chExt cx="8639498" cy="1400998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PORTFOLIO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161926" y="1178377"/>
            <a:ext cx="8639499" cy="1401000"/>
            <a:chOff x="0" y="0"/>
            <a:chExt cx="8639498" cy="1400998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STRATEGY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276021" y="2208252"/>
            <a:ext cx="2259725" cy="1269150"/>
            <a:chOff x="0" y="0"/>
            <a:chExt cx="2259724" cy="1269148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2259726" cy="126914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0"/>
              <a:ext cx="2259726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PLAN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1276019" y="2748676"/>
            <a:ext cx="896393" cy="377991"/>
            <a:chOff x="0" y="0"/>
            <a:chExt cx="896391" cy="377990"/>
          </a:xfrm>
        </p:grpSpPr>
        <p:sp>
          <p:nvSpPr>
            <p:cNvPr id="159" name="Shape 159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535744" y="3767542"/>
            <a:ext cx="2259726" cy="1208739"/>
            <a:chOff x="0" y="0"/>
            <a:chExt cx="2259724" cy="1208738"/>
          </a:xfrm>
        </p:grpSpPr>
        <p:sp>
          <p:nvSpPr>
            <p:cNvPr id="162" name="Shape 162"/>
            <p:cNvSpPr/>
            <p:nvPr/>
          </p:nvSpPr>
          <p:spPr>
            <a:xfrm>
              <a:off x="-1" y="-1"/>
              <a:ext cx="2259726" cy="12087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1" y="-1"/>
              <a:ext cx="2259726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DELIVERY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5795469" y="2208252"/>
            <a:ext cx="2259725" cy="1260320"/>
            <a:chOff x="0" y="0"/>
            <a:chExt cx="2259724" cy="1260319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2259726" cy="1260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-1" y="-1"/>
              <a:ext cx="2259726" cy="224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PERFORMANCE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3739876" y="1878857"/>
            <a:ext cx="1770749" cy="1834790"/>
            <a:chOff x="0" y="-18"/>
            <a:chExt cx="1770747" cy="1834789"/>
          </a:xfrm>
        </p:grpSpPr>
        <p:sp>
          <p:nvSpPr>
            <p:cNvPr id="168" name="Shape 168" descr="90%"/>
            <p:cNvSpPr/>
            <p:nvPr/>
          </p:nvSpPr>
          <p:spPr>
            <a:xfrm>
              <a:off x="884266" y="-19"/>
              <a:ext cx="850257" cy="64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9" name="Shape 169" descr="90%"/>
            <p:cNvSpPr/>
            <p:nvPr/>
          </p:nvSpPr>
          <p:spPr>
            <a:xfrm>
              <a:off x="38314" y="4373"/>
              <a:ext cx="754368" cy="64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0" name="Shape 170" descr="90%"/>
            <p:cNvSpPr/>
            <p:nvPr/>
          </p:nvSpPr>
          <p:spPr>
            <a:xfrm>
              <a:off x="-1" y="726359"/>
              <a:ext cx="281282" cy="86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1" name="Shape 171" descr="90%"/>
            <p:cNvSpPr/>
            <p:nvPr/>
          </p:nvSpPr>
          <p:spPr>
            <a:xfrm>
              <a:off x="362205" y="1658386"/>
              <a:ext cx="1018595" cy="17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2" name="Shape 172" descr="90%"/>
            <p:cNvSpPr/>
            <p:nvPr/>
          </p:nvSpPr>
          <p:spPr>
            <a:xfrm>
              <a:off x="1477155" y="788180"/>
              <a:ext cx="293592" cy="81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6851160" y="2882285"/>
            <a:ext cx="298480" cy="309276"/>
            <a:chOff x="0" y="-3"/>
            <a:chExt cx="298479" cy="309275"/>
          </a:xfrm>
        </p:grpSpPr>
        <p:sp>
          <p:nvSpPr>
            <p:cNvPr id="174" name="Shape 174" descr="90%"/>
            <p:cNvSpPr/>
            <p:nvPr/>
          </p:nvSpPr>
          <p:spPr>
            <a:xfrm>
              <a:off x="149052" y="-4"/>
              <a:ext cx="143321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5" name="Shape 175" descr="90%"/>
            <p:cNvSpPr/>
            <p:nvPr/>
          </p:nvSpPr>
          <p:spPr>
            <a:xfrm>
              <a:off x="6458" y="737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6" name="Shape 176" descr="90%"/>
            <p:cNvSpPr/>
            <p:nvPr/>
          </p:nvSpPr>
          <p:spPr>
            <a:xfrm>
              <a:off x="-1" y="122436"/>
              <a:ext cx="47414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7" name="Shape 177" descr="90%"/>
            <p:cNvSpPr/>
            <p:nvPr/>
          </p:nvSpPr>
          <p:spPr>
            <a:xfrm>
              <a:off x="61053" y="27954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8" name="Shape 178" descr="90%"/>
            <p:cNvSpPr/>
            <p:nvPr/>
          </p:nvSpPr>
          <p:spPr>
            <a:xfrm>
              <a:off x="248990" y="132856"/>
              <a:ext cx="49489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481676" y="4388365"/>
            <a:ext cx="298480" cy="309276"/>
            <a:chOff x="0" y="-3"/>
            <a:chExt cx="298479" cy="309275"/>
          </a:xfrm>
        </p:grpSpPr>
        <p:sp>
          <p:nvSpPr>
            <p:cNvPr id="180" name="Shape 180" descr="90%"/>
            <p:cNvSpPr/>
            <p:nvPr/>
          </p:nvSpPr>
          <p:spPr>
            <a:xfrm>
              <a:off x="149052" y="-4"/>
              <a:ext cx="143321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1" name="Shape 181" descr="90%"/>
            <p:cNvSpPr/>
            <p:nvPr/>
          </p:nvSpPr>
          <p:spPr>
            <a:xfrm>
              <a:off x="6458" y="737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2" name="Shape 182" descr="90%"/>
            <p:cNvSpPr/>
            <p:nvPr/>
          </p:nvSpPr>
          <p:spPr>
            <a:xfrm>
              <a:off x="-1" y="122436"/>
              <a:ext cx="47414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3" name="Shape 183" descr="90%"/>
            <p:cNvSpPr/>
            <p:nvPr/>
          </p:nvSpPr>
          <p:spPr>
            <a:xfrm>
              <a:off x="61053" y="27954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4" name="Shape 184" descr="90%"/>
            <p:cNvSpPr/>
            <p:nvPr/>
          </p:nvSpPr>
          <p:spPr>
            <a:xfrm>
              <a:off x="248990" y="132856"/>
              <a:ext cx="49489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2029161" y="2411919"/>
            <a:ext cx="896393" cy="377991"/>
            <a:chOff x="0" y="0"/>
            <a:chExt cx="896391" cy="377990"/>
          </a:xfrm>
        </p:grpSpPr>
        <p:sp>
          <p:nvSpPr>
            <p:cNvPr id="186" name="Shape 186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Decisions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555121" y="2976365"/>
            <a:ext cx="896393" cy="377991"/>
            <a:chOff x="0" y="0"/>
            <a:chExt cx="896391" cy="377990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Plan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256643" y="2850095"/>
            <a:ext cx="298480" cy="309276"/>
            <a:chOff x="0" y="0"/>
            <a:chExt cx="298479" cy="309275"/>
          </a:xfrm>
        </p:grpSpPr>
        <p:sp>
          <p:nvSpPr>
            <p:cNvPr id="192" name="Shape 192" descr="90%"/>
            <p:cNvSpPr/>
            <p:nvPr/>
          </p:nvSpPr>
          <p:spPr>
            <a:xfrm flipH="1" rot="10800000">
              <a:off x="149053" y="199928"/>
              <a:ext cx="143320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3" name="Shape 193" descr="90%"/>
            <p:cNvSpPr/>
            <p:nvPr/>
          </p:nvSpPr>
          <p:spPr>
            <a:xfrm flipH="1" rot="10800000">
              <a:off x="6458" y="199864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4" name="Shape 194" descr="90%"/>
            <p:cNvSpPr/>
            <p:nvPr/>
          </p:nvSpPr>
          <p:spPr>
            <a:xfrm flipH="1" rot="10800000">
              <a:off x="0" y="41310"/>
              <a:ext cx="47413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5" name="Shape 195" descr="90%"/>
            <p:cNvSpPr/>
            <p:nvPr/>
          </p:nvSpPr>
          <p:spPr>
            <a:xfrm flipH="1" rot="10800000">
              <a:off x="61053" y="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6" name="Shape 196" descr="90%"/>
            <p:cNvSpPr/>
            <p:nvPr/>
          </p:nvSpPr>
          <p:spPr>
            <a:xfrm flipH="1" rot="10800000">
              <a:off x="248990" y="39822"/>
              <a:ext cx="49490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4799043" y="4512597"/>
            <a:ext cx="896393" cy="377991"/>
            <a:chOff x="0" y="0"/>
            <a:chExt cx="896391" cy="377990"/>
          </a:xfrm>
        </p:grpSpPr>
        <p:sp>
          <p:nvSpPr>
            <p:cNvPr id="198" name="Shape 198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Deliver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7143532" y="2589688"/>
            <a:ext cx="991137" cy="410942"/>
            <a:chOff x="0" y="0"/>
            <a:chExt cx="991136" cy="410941"/>
          </a:xfrm>
        </p:grpSpPr>
        <p:sp>
          <p:nvSpPr>
            <p:cNvPr id="201" name="Shape 201"/>
            <p:cNvSpPr/>
            <p:nvPr/>
          </p:nvSpPr>
          <p:spPr>
            <a:xfrm>
              <a:off x="0" y="-1"/>
              <a:ext cx="991137" cy="41094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45148" y="67399"/>
              <a:ext cx="700839" cy="276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8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Communicate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954767" y="2954303"/>
            <a:ext cx="896393" cy="377991"/>
            <a:chOff x="0" y="0"/>
            <a:chExt cx="896391" cy="377990"/>
          </a:xfrm>
        </p:grpSpPr>
        <p:sp>
          <p:nvSpPr>
            <p:cNvPr id="204" name="Shape 204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569877" y="4447294"/>
            <a:ext cx="896393" cy="377991"/>
            <a:chOff x="0" y="0"/>
            <a:chExt cx="896391" cy="377990"/>
          </a:xfrm>
        </p:grpSpPr>
        <p:sp>
          <p:nvSpPr>
            <p:cNvPr id="207" name="Shape 207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4288885" y="3946294"/>
            <a:ext cx="896393" cy="377991"/>
            <a:chOff x="0" y="0"/>
            <a:chExt cx="896391" cy="377990"/>
          </a:xfrm>
        </p:grpSpPr>
        <p:sp>
          <p:nvSpPr>
            <p:cNvPr id="210" name="Shape 210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Decisions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161925" y="206374"/>
            <a:ext cx="7560000" cy="6511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ideal working format for a Core Tech Steering Gp</a:t>
            </a:r>
          </a:p>
        </p:txBody>
      </p:sp>
      <p:sp>
        <p:nvSpPr>
          <p:cNvPr id="216" name="Shape 216"/>
          <p:cNvSpPr/>
          <p:nvPr/>
        </p:nvSpPr>
        <p:spPr>
          <a:xfrm>
            <a:off x="7834313" y="5473223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8899217" y="5473224"/>
            <a:ext cx="16064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 280"/>
          <p:cNvGrpSpPr/>
          <p:nvPr/>
        </p:nvGrpSpPr>
        <p:grpSpPr>
          <a:xfrm>
            <a:off x="931010" y="1080794"/>
            <a:ext cx="7220450" cy="3871061"/>
            <a:chOff x="0" y="0"/>
            <a:chExt cx="7220449" cy="3871060"/>
          </a:xfrm>
        </p:grpSpPr>
        <p:sp>
          <p:nvSpPr>
            <p:cNvPr id="218" name="Shape 218"/>
            <p:cNvSpPr/>
            <p:nvPr/>
          </p:nvSpPr>
          <p:spPr>
            <a:xfrm>
              <a:off x="5157846" y="1432586"/>
              <a:ext cx="2002411" cy="727664"/>
            </a:xfrm>
            <a:prstGeom prst="rect">
              <a:avLst/>
            </a:prstGeom>
            <a:solidFill>
              <a:srgbClr val="BEC1C6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306049" y="231407"/>
              <a:ext cx="2002411" cy="727664"/>
            </a:xfrm>
            <a:prstGeom prst="rect">
              <a:avLst/>
            </a:prstGeom>
            <a:solidFill>
              <a:srgbClr val="BEC1C6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3638" y="473516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03638" y="634029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2019 Projects Content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2832" y="595239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092832" y="837347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092832" y="959070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092832" y="1080793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092832" y="716962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47084" y="242108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1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363831" y="1201179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03638" y="1444625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306049" y="231407"/>
              <a:ext cx="163858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Risks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Performance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3215628" y="231407"/>
              <a:ext cx="115302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Interfaces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Agreements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791604" y="0"/>
              <a:ext cx="10313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Outputs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002410" y="969771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 Month Verification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2025" y="716962"/>
              <a:ext cx="363832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398881" y="1455326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2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5628" y="2414396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3155435" y="2657842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398881" y="1019263"/>
              <a:ext cx="1" cy="607278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157846" y="1432586"/>
              <a:ext cx="163858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67425" y="1432586"/>
              <a:ext cx="1153025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643400" y="1201179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Outputs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733822" y="1930179"/>
              <a:ext cx="363832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886846" y="2668543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3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5703593" y="3627614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3400" y="3871060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886846" y="2232480"/>
              <a:ext cx="1" cy="607278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643400" y="2899951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43400" y="3060465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2021 Projects content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432594" y="3021674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432594" y="3263782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432594" y="3385505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432594" y="3507228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432594" y="3143397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55435" y="1686733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155435" y="1847247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2020 projects content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44628" y="1808456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944628" y="2050565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944628" y="2172288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44628" y="2294011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944628" y="1930179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hape 261"/>
            <p:cNvSpPr/>
            <p:nvPr/>
          </p:nvSpPr>
          <p:spPr>
            <a:xfrm rot="2039371">
              <a:off x="2245856" y="1444625"/>
              <a:ext cx="545749" cy="424025"/>
            </a:xfrm>
            <a:prstGeom prst="rightArrow">
              <a:avLst>
                <a:gd name="adj1" fmla="val 50157"/>
                <a:gd name="adj2" fmla="val 32177"/>
              </a:avLst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 rot="2039371">
              <a:off x="4915737" y="2537457"/>
              <a:ext cx="545749" cy="424025"/>
            </a:xfrm>
            <a:prstGeom prst="rightArrow">
              <a:avLst>
                <a:gd name="adj1" fmla="val 50157"/>
                <a:gd name="adj2" fmla="val 32177"/>
              </a:avLst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0" y="2779565"/>
              <a:ext cx="2913328" cy="7878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971109" y="2718035"/>
              <a:ext cx="18806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Interface Transitions</a:t>
              </a:r>
            </a:p>
          </p:txBody>
        </p:sp>
        <p:sp>
          <p:nvSpPr>
            <p:cNvPr id="265" name="Shape 265"/>
            <p:cNvSpPr/>
            <p:nvPr/>
          </p:nvSpPr>
          <p:spPr>
            <a:xfrm flipH="1">
              <a:off x="1032639" y="2779565"/>
              <a:ext cx="1" cy="787856"/>
            </a:xfrm>
            <a:prstGeom prst="line">
              <a:avLst/>
            </a:prstGeom>
            <a:noFill/>
            <a:ln w="19050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032639" y="2961481"/>
              <a:ext cx="1880688" cy="1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3143397"/>
              <a:ext cx="2913328" cy="1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638579" y="2911989"/>
              <a:ext cx="72766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Interim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2306049" y="2911989"/>
              <a:ext cx="6674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Final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910916" y="2911989"/>
              <a:ext cx="8493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Existing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1638579" y="2961481"/>
              <a:ext cx="1" cy="181916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306049" y="2961481"/>
              <a:ext cx="1" cy="181916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21722" y="3143397"/>
              <a:ext cx="8493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Working Test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092832" y="3203589"/>
              <a:ext cx="485555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700109" y="3203589"/>
              <a:ext cx="545748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366242" y="3203589"/>
              <a:ext cx="485555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18193" y="3325312"/>
              <a:ext cx="242109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84326" y="3325312"/>
              <a:ext cx="242109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669881" y="3325312"/>
              <a:ext cx="242108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161925" y="206374"/>
            <a:ext cx="7560000" cy="651184"/>
          </a:xfrm>
          <a:prstGeom prst="rect">
            <a:avLst/>
          </a:prstGeom>
        </p:spPr>
        <p:txBody>
          <a:bodyPr/>
          <a:lstStyle>
            <a:lvl1pPr indent="69231" defTabSz="406908">
              <a:defRPr b="1" spc="-178" sz="2136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Questions arising: which way do we face ? More towards the business functions or towards our IT Vision ?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362743" y="3695434"/>
            <a:ext cx="1905001" cy="432688"/>
            <a:chOff x="0" y="0"/>
            <a:chExt cx="1905000" cy="432687"/>
          </a:xfrm>
        </p:grpSpPr>
        <p:sp>
          <p:nvSpPr>
            <p:cNvPr id="283" name="Shape 283"/>
            <p:cNvSpPr/>
            <p:nvPr/>
          </p:nvSpPr>
          <p:spPr>
            <a:xfrm>
              <a:off x="0" y="-1"/>
              <a:ext cx="190500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5523"/>
              <a:ext cx="190500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functions, programmes and products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48614" y="1064188"/>
            <a:ext cx="377878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How much are we as a service department providing one enabler to delivering overall Organisation business model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362743" y="4603375"/>
            <a:ext cx="1905001" cy="432688"/>
            <a:chOff x="0" y="0"/>
            <a:chExt cx="1904999" cy="432687"/>
          </a:xfrm>
        </p:grpSpPr>
        <p:sp>
          <p:nvSpPr>
            <p:cNvPr id="287" name="Shape 287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-1" y="88073"/>
              <a:ext cx="1905001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IT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362743" y="2710955"/>
            <a:ext cx="1905001" cy="432688"/>
            <a:chOff x="0" y="0"/>
            <a:chExt cx="1904999" cy="432687"/>
          </a:xfrm>
        </p:grpSpPr>
        <p:sp>
          <p:nvSpPr>
            <p:cNvPr id="290" name="Shape 290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-1" y="5523"/>
              <a:ext cx="190500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business model</a:t>
              </a:r>
            </a:p>
          </p:txBody>
        </p:sp>
      </p:grpSp>
      <p:sp>
        <p:nvSpPr>
          <p:cNvPr id="293" name="Shape 293"/>
          <p:cNvSpPr/>
          <p:nvPr/>
        </p:nvSpPr>
        <p:spPr>
          <a:xfrm flipV="1">
            <a:off x="1103683" y="4172548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1373224" y="3365855"/>
            <a:ext cx="11295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Delivers</a:t>
            </a:r>
          </a:p>
        </p:txBody>
      </p:sp>
      <p:sp>
        <p:nvSpPr>
          <p:cNvPr id="295" name="Shape 295"/>
          <p:cNvSpPr/>
          <p:nvPr/>
        </p:nvSpPr>
        <p:spPr>
          <a:xfrm flipV="1">
            <a:off x="1259879" y="3220100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5411787" y="1010460"/>
            <a:ext cx="331946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How much is our vision and roadmap of the IT stack critical to be defended and advocated within the Enterprise ?</a:t>
            </a:r>
          </a:p>
        </p:txBody>
      </p:sp>
      <p:sp>
        <p:nvSpPr>
          <p:cNvPr id="297" name="Shape 297"/>
          <p:cNvSpPr/>
          <p:nvPr/>
        </p:nvSpPr>
        <p:spPr>
          <a:xfrm>
            <a:off x="1373224" y="4280255"/>
            <a:ext cx="11295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Serves on request</a:t>
            </a:r>
          </a:p>
        </p:txBody>
      </p:sp>
      <p:grpSp>
        <p:nvGrpSpPr>
          <p:cNvPr id="300" name="Group 300"/>
          <p:cNvGrpSpPr/>
          <p:nvPr/>
        </p:nvGrpSpPr>
        <p:grpSpPr>
          <a:xfrm>
            <a:off x="7154864" y="2722295"/>
            <a:ext cx="1905000" cy="432688"/>
            <a:chOff x="0" y="0"/>
            <a:chExt cx="1904999" cy="432687"/>
          </a:xfrm>
        </p:grpSpPr>
        <p:sp>
          <p:nvSpPr>
            <p:cNvPr id="298" name="Shape 298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-1" y="5523"/>
              <a:ext cx="190500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 future business model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7930302" y="3839557"/>
            <a:ext cx="11295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Inspires and informs</a:t>
            </a:r>
          </a:p>
        </p:txBody>
      </p:sp>
      <p:sp>
        <p:nvSpPr>
          <p:cNvPr id="302" name="Shape 302"/>
          <p:cNvSpPr/>
          <p:nvPr/>
        </p:nvSpPr>
        <p:spPr>
          <a:xfrm flipV="1">
            <a:off x="7834313" y="3220100"/>
            <a:ext cx="1" cy="13646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5" name="Group 305"/>
          <p:cNvGrpSpPr/>
          <p:nvPr/>
        </p:nvGrpSpPr>
        <p:grpSpPr>
          <a:xfrm>
            <a:off x="3958168" y="1349938"/>
            <a:ext cx="668867" cy="243841"/>
            <a:chOff x="0" y="0"/>
            <a:chExt cx="668866" cy="243840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7385774" y="4638861"/>
            <a:ext cx="1580426" cy="432688"/>
            <a:chOff x="0" y="0"/>
            <a:chExt cx="1580425" cy="432687"/>
          </a:xfrm>
        </p:grpSpPr>
        <p:sp>
          <p:nvSpPr>
            <p:cNvPr id="306" name="Shape 306"/>
            <p:cNvSpPr/>
            <p:nvPr/>
          </p:nvSpPr>
          <p:spPr>
            <a:xfrm>
              <a:off x="-1" y="-1"/>
              <a:ext cx="1580427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-1" y="5523"/>
              <a:ext cx="1580427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Building a Organisation IT Vision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4834466" y="4638861"/>
            <a:ext cx="1803929" cy="432688"/>
            <a:chOff x="0" y="0"/>
            <a:chExt cx="1803928" cy="432687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180393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5523"/>
              <a:ext cx="180393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Actively Curate Organisation IT estate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6716909" y="4740738"/>
            <a:ext cx="668867" cy="243841"/>
            <a:chOff x="0" y="0"/>
            <a:chExt cx="668866" cy="243840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PLUS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4733395" y="3298233"/>
            <a:ext cx="1905001" cy="432688"/>
            <a:chOff x="0" y="0"/>
            <a:chExt cx="1905000" cy="432687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90500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5523"/>
              <a:ext cx="190500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functions, programmes and products</a:t>
              </a:r>
            </a:p>
          </p:txBody>
        </p:sp>
      </p:grpSp>
      <p:sp>
        <p:nvSpPr>
          <p:cNvPr id="318" name="Shape 318"/>
          <p:cNvSpPr/>
          <p:nvPr/>
        </p:nvSpPr>
        <p:spPr>
          <a:xfrm flipV="1">
            <a:off x="5505979" y="3992619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5587348" y="3992619"/>
            <a:ext cx="11295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Actively manages services and costs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2414624" y="3251910"/>
            <a:ext cx="483774" cy="984915"/>
            <a:chOff x="0" y="0"/>
            <a:chExt cx="483773" cy="984914"/>
          </a:xfrm>
        </p:grpSpPr>
        <p:sp>
          <p:nvSpPr>
            <p:cNvPr id="320" name="Shape 320"/>
            <p:cNvSpPr/>
            <p:nvPr/>
          </p:nvSpPr>
          <p:spPr>
            <a:xfrm rot="5400000">
              <a:off x="-250571" y="250570"/>
              <a:ext cx="984915" cy="48377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 rot="5400000">
              <a:off x="-191076" y="310065"/>
              <a:ext cx="86397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Demands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6829631" y="3248501"/>
            <a:ext cx="483774" cy="984915"/>
            <a:chOff x="0" y="0"/>
            <a:chExt cx="483772" cy="984914"/>
          </a:xfrm>
        </p:grpSpPr>
        <p:sp>
          <p:nvSpPr>
            <p:cNvPr id="323" name="Shape 323"/>
            <p:cNvSpPr/>
            <p:nvPr/>
          </p:nvSpPr>
          <p:spPr>
            <a:xfrm rot="16200000">
              <a:off x="-250571" y="250570"/>
              <a:ext cx="984915" cy="48377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 rot="16200000">
              <a:off x="-189123" y="431008"/>
              <a:ext cx="86397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anticipates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3759201" y="3335935"/>
            <a:ext cx="668867" cy="243841"/>
            <a:chOff x="0" y="0"/>
            <a:chExt cx="668866" cy="243840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5057177" y="5107999"/>
            <a:ext cx="33194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i="1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IT Lifecycle, IT Roadmap focussed</a:t>
            </a:r>
          </a:p>
        </p:txBody>
      </p:sp>
      <p:sp>
        <p:nvSpPr>
          <p:cNvPr id="330" name="Shape 330"/>
          <p:cNvSpPr/>
          <p:nvPr/>
        </p:nvSpPr>
        <p:spPr>
          <a:xfrm>
            <a:off x="507932" y="5127533"/>
            <a:ext cx="33194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i="1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Sub-portfolio focussed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232323"/>
      </a:dk1>
      <a:lt1>
        <a:srgbClr val="FFFFFF"/>
      </a:lt1>
      <a:dk2>
        <a:srgbClr val="A7A7A7"/>
      </a:dk2>
      <a:lt2>
        <a:srgbClr val="535353"/>
      </a:lt2>
      <a:accent1>
        <a:srgbClr val="67BC51"/>
      </a:accent1>
      <a:accent2>
        <a:srgbClr val="A0947C"/>
      </a:accent2>
      <a:accent3>
        <a:srgbClr val="44474E"/>
      </a:accent3>
      <a:accent4>
        <a:srgbClr val="FFF89A"/>
      </a:accent4>
      <a:accent5>
        <a:srgbClr val="9AC1E6"/>
      </a:accent5>
      <a:accent6>
        <a:srgbClr val="D63F20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7BC51"/>
      </a:accent1>
      <a:accent2>
        <a:srgbClr val="A0947C"/>
      </a:accent2>
      <a:accent3>
        <a:srgbClr val="44474E"/>
      </a:accent3>
      <a:accent4>
        <a:srgbClr val="FFF89A"/>
      </a:accent4>
      <a:accent5>
        <a:srgbClr val="9AC1E6"/>
      </a:accent5>
      <a:accent6>
        <a:srgbClr val="D63F20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