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315" r:id="rId4"/>
    <p:sldId id="292" r:id="rId5"/>
    <p:sldId id="293" r:id="rId6"/>
    <p:sldId id="298" r:id="rId7"/>
    <p:sldId id="295" r:id="rId8"/>
    <p:sldId id="296" r:id="rId9"/>
    <p:sldId id="317" r:id="rId10"/>
    <p:sldId id="316" r:id="rId11"/>
    <p:sldId id="297" r:id="rId12"/>
    <p:sldId id="318" r:id="rId13"/>
    <p:sldId id="299" r:id="rId14"/>
    <p:sldId id="300" r:id="rId15"/>
    <p:sldId id="319" r:id="rId16"/>
    <p:sldId id="314" r:id="rId17"/>
    <p:sldId id="301" r:id="rId18"/>
    <p:sldId id="286" r:id="rId19"/>
    <p:sldId id="306" r:id="rId20"/>
    <p:sldId id="308" r:id="rId21"/>
    <p:sldId id="307" r:id="rId22"/>
    <p:sldId id="309" r:id="rId23"/>
    <p:sldId id="284" r:id="rId24"/>
    <p:sldId id="310" r:id="rId25"/>
    <p:sldId id="285" r:id="rId26"/>
    <p:sldId id="311" r:id="rId27"/>
    <p:sldId id="312" r:id="rId28"/>
    <p:sldId id="313" r:id="rId29"/>
    <p:sldId id="320" r:id="rId30"/>
    <p:sldId id="32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us Brunnermeier" initials="MB" lastIdx="1" clrIdx="0">
    <p:extLst>
      <p:ext uri="{19B8F6BF-5375-455C-9EA6-DF929625EA0E}">
        <p15:presenceInfo xmlns:p15="http://schemas.microsoft.com/office/powerpoint/2012/main" userId="Markus Brunnerme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9A0F-7309-42D0-B4DA-189E78CD39C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2186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F65-A1D0-46CB-BB32-3C6C8948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3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9A0F-7309-42D0-B4DA-189E78CD39C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2186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F65-A1D0-46CB-BB32-3C6C8948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7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9A0F-7309-42D0-B4DA-189E78CD39C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2186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F65-A1D0-46CB-BB32-3C6C8948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1pPr>
            <a:lvl2pPr marL="914400" indent="-4572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5156" y="6429970"/>
            <a:ext cx="1093534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2E609A0F-7309-42D0-B4DA-189E78CD39CA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6855" y="6421866"/>
            <a:ext cx="6632028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5516" y="6421867"/>
            <a:ext cx="883327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97F07F65-A1D0-46CB-BB32-3C6C89486D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44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9A0F-7309-42D0-B4DA-189E78CD39C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2186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F65-A1D0-46CB-BB32-3C6C8948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6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9A0F-7309-42D0-B4DA-189E78CD39C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2186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F65-A1D0-46CB-BB32-3C6C8948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9A0F-7309-42D0-B4DA-189E78CD39C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2186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F65-A1D0-46CB-BB32-3C6C8948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9A0F-7309-42D0-B4DA-189E78CD39C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2186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F65-A1D0-46CB-BB32-3C6C8948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1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9A0F-7309-42D0-B4DA-189E78CD39C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2186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F65-A1D0-46CB-BB32-3C6C8948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9A0F-7309-42D0-B4DA-189E78CD39C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2186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F65-A1D0-46CB-BB32-3C6C8948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9A0F-7309-42D0-B4DA-189E78CD39CA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21866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7F65-A1D0-46CB-BB32-3C6C89486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156" y="-15479"/>
            <a:ext cx="77570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56" y="1320554"/>
            <a:ext cx="8913688" cy="5006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56" y="642997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2"/>
                </a:solidFill>
              </a:defRPr>
            </a:lvl1pPr>
          </a:lstStyle>
          <a:p>
            <a:fld id="{2E609A0F-7309-42D0-B4DA-189E78CD39CA}" type="datetimeFigureOut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1444" y="64218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fld id="{9814EC3B-FA50-4A04-92A4-7648BAD1F5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0B94F-80B4-474B-9CA0-F1518A476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65" r="75103" b="29238"/>
          <a:stretch/>
        </p:blipFill>
        <p:spPr>
          <a:xfrm>
            <a:off x="7404650" y="299614"/>
            <a:ext cx="1624193" cy="583252"/>
          </a:xfrm>
          <a:prstGeom prst="rect">
            <a:avLst/>
          </a:prstGeom>
        </p:spPr>
      </p:pic>
      <p:pic>
        <p:nvPicPr>
          <p:cNvPr id="9" name="Picture 10" descr="PUsig1-CMYK">
            <a:extLst>
              <a:ext uri="{FF2B5EF4-FFF2-40B4-BE49-F238E27FC236}">
                <a16:creationId xmlns:a16="http://schemas.microsoft.com/office/drawing/2014/main" id="{D3FDF771-6305-4717-A0B6-27D657A4BE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13" y="89621"/>
            <a:ext cx="2528871" cy="19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AF3CED-1BDD-42D7-872B-177C7B4447E7}"/>
              </a:ext>
            </a:extLst>
          </p:cNvPr>
          <p:cNvSpPr/>
          <p:nvPr userDrawn="1"/>
        </p:nvSpPr>
        <p:spPr>
          <a:xfrm>
            <a:off x="6457950" y="89621"/>
            <a:ext cx="237141" cy="1995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5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arris-interactive.fr/opinion_polls/barometre-de-confiance-politique-harris-interactive-epoka-pour-lci-analyse-de-jean-daniel-levy/" TargetMode="External"/><Relationship Id="rId2" Type="http://schemas.openxmlformats.org/officeDocument/2006/relationships/hyperlink" Target="https://www.morgenweb.de/mannheimer-morgen_artikel,-politik-corona-krise-ist-das-wichtigstes-problem-fuer-deutsche-_arid,162269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ri.siena.edu/2020/03/30/87-of-nyers-approve-of-cuomos-handling-of-the-coronavirus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59A8B-FB80-4D52-BD02-2BD6E1A73E32}"/>
              </a:ext>
            </a:extLst>
          </p:cNvPr>
          <p:cNvSpPr txBox="1"/>
          <p:nvPr/>
        </p:nvSpPr>
        <p:spPr>
          <a:xfrm>
            <a:off x="2246401" y="6488668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+mj-lt"/>
              </a:rPr>
              <a:t>Twitter: @</a:t>
            </a:r>
            <a:r>
              <a:rPr lang="en-US" i="1" dirty="0" err="1">
                <a:solidFill>
                  <a:schemeClr val="accent2"/>
                </a:solidFill>
                <a:latin typeface="+mj-lt"/>
              </a:rPr>
              <a:t>MarkusEconomist</a:t>
            </a:r>
            <a:endParaRPr lang="en-US" i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17872-92E8-43C4-A91F-13A8F690E3C9}"/>
              </a:ext>
            </a:extLst>
          </p:cNvPr>
          <p:cNvSpPr txBox="1"/>
          <p:nvPr/>
        </p:nvSpPr>
        <p:spPr>
          <a:xfrm>
            <a:off x="-393407" y="6112064"/>
            <a:ext cx="54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2"/>
                </a:solidFill>
              </a:rPr>
              <a:t>Introduction: </a:t>
            </a:r>
            <a:r>
              <a:rPr lang="en-US" sz="2400" dirty="0"/>
              <a:t>MARKUS BRUNNERMEIER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EF916-B17D-47DE-823E-7BC73150E7E7}"/>
              </a:ext>
            </a:extLst>
          </p:cNvPr>
          <p:cNvSpPr txBox="1"/>
          <p:nvPr/>
        </p:nvSpPr>
        <p:spPr>
          <a:xfrm>
            <a:off x="6507125" y="6480843"/>
            <a:ext cx="277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Website:</a:t>
            </a:r>
            <a:r>
              <a:rPr lang="en-US" dirty="0">
                <a:latin typeface="+mj-lt"/>
              </a:rPr>
              <a:t> bcf.Princeton.edu 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B872E62F-8529-4C80-9B9C-BAD17F54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038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579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62E6-B573-4718-A7DE-D8288F1C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Expert/technocrats vs. populism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5A1-29C7-472F-B1BA-807BCFD4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6" y="1320554"/>
            <a:ext cx="8913688" cy="5537446"/>
          </a:xfrm>
        </p:spPr>
        <p:txBody>
          <a:bodyPr>
            <a:normAutofit/>
          </a:bodyPr>
          <a:lstStyle/>
          <a:p>
            <a:r>
              <a:rPr lang="en-US" dirty="0"/>
              <a:t>Expertise</a:t>
            </a:r>
          </a:p>
          <a:p>
            <a:pPr lvl="1"/>
            <a:r>
              <a:rPr lang="en-US" dirty="0"/>
              <a:t>Virologists play first fiddle</a:t>
            </a:r>
          </a:p>
          <a:p>
            <a:pPr lvl="1"/>
            <a:r>
              <a:rPr lang="en-US" dirty="0"/>
              <a:t>Exponentially moving target</a:t>
            </a:r>
          </a:p>
          <a:p>
            <a:pPr lvl="2"/>
            <a:r>
              <a:rPr lang="en-US" dirty="0"/>
              <a:t>Need model </a:t>
            </a:r>
          </a:p>
          <a:p>
            <a:pPr lvl="2"/>
            <a:r>
              <a:rPr lang="en-US" dirty="0"/>
              <a:t>Extrapolate based on few data</a:t>
            </a:r>
          </a:p>
          <a:p>
            <a:pPr lvl="2"/>
            <a:r>
              <a:rPr lang="en-US" dirty="0"/>
              <a:t>Similar to climate change/economics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Understanding Steering Behaviors: Pursuit and Evade">
            <a:extLst>
              <a:ext uri="{FF2B5EF4-FFF2-40B4-BE49-F238E27FC236}">
                <a16:creationId xmlns:a16="http://schemas.microsoft.com/office/drawing/2014/main" id="{2D58D141-79A4-4EBF-9724-247782F56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44" y="113652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29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62E6-B573-4718-A7DE-D8288F1C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Expert/technocrats vs. populism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5A1-29C7-472F-B1BA-807BCFD4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6" y="1320554"/>
            <a:ext cx="8913688" cy="5537446"/>
          </a:xfrm>
        </p:spPr>
        <p:txBody>
          <a:bodyPr>
            <a:normAutofit/>
          </a:bodyPr>
          <a:lstStyle/>
          <a:p>
            <a:r>
              <a:rPr lang="en-US" dirty="0"/>
              <a:t>Expertise</a:t>
            </a:r>
          </a:p>
          <a:p>
            <a:pPr lvl="1"/>
            <a:r>
              <a:rPr lang="en-US" dirty="0"/>
              <a:t>Virologists play first fiddle</a:t>
            </a:r>
          </a:p>
          <a:p>
            <a:pPr lvl="1"/>
            <a:r>
              <a:rPr lang="en-US" dirty="0"/>
              <a:t>Exponentially moving target</a:t>
            </a:r>
          </a:p>
          <a:p>
            <a:pPr lvl="2"/>
            <a:r>
              <a:rPr lang="en-US" dirty="0"/>
              <a:t>Need model</a:t>
            </a:r>
          </a:p>
          <a:p>
            <a:pPr lvl="2"/>
            <a:r>
              <a:rPr lang="en-US" dirty="0"/>
              <a:t>Extrapolate based on few data</a:t>
            </a:r>
          </a:p>
          <a:p>
            <a:pPr lvl="2"/>
            <a:r>
              <a:rPr lang="en-US" dirty="0"/>
              <a:t>Similar to climate change/economics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Populism</a:t>
            </a:r>
          </a:p>
          <a:p>
            <a:pPr lvl="1"/>
            <a:r>
              <a:rPr lang="en-US" dirty="0"/>
              <a:t>After political backlash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2" descr="Understanding Steering Behaviors: Pursuit and Evade">
            <a:extLst>
              <a:ext uri="{FF2B5EF4-FFF2-40B4-BE49-F238E27FC236}">
                <a16:creationId xmlns:a16="http://schemas.microsoft.com/office/drawing/2014/main" id="{2D58D141-79A4-4EBF-9724-247782F56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44" y="113652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58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62E6-B573-4718-A7DE-D8288F1C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Expert/technocrats vs. populism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5A1-29C7-472F-B1BA-807BCFD4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6" y="1320554"/>
            <a:ext cx="8913688" cy="5537446"/>
          </a:xfrm>
        </p:spPr>
        <p:txBody>
          <a:bodyPr>
            <a:normAutofit/>
          </a:bodyPr>
          <a:lstStyle/>
          <a:p>
            <a:r>
              <a:rPr lang="en-US" dirty="0"/>
              <a:t>Expertise</a:t>
            </a:r>
          </a:p>
          <a:p>
            <a:pPr lvl="1"/>
            <a:r>
              <a:rPr lang="en-US" dirty="0"/>
              <a:t>Virologists play first fiddle</a:t>
            </a:r>
          </a:p>
          <a:p>
            <a:pPr lvl="1"/>
            <a:r>
              <a:rPr lang="en-US" dirty="0"/>
              <a:t>Exponentially moving target</a:t>
            </a:r>
          </a:p>
          <a:p>
            <a:pPr lvl="2"/>
            <a:r>
              <a:rPr lang="en-US" dirty="0"/>
              <a:t>Need model – </a:t>
            </a:r>
          </a:p>
          <a:p>
            <a:pPr lvl="2"/>
            <a:r>
              <a:rPr lang="en-US" dirty="0"/>
              <a:t>Extrapolate based on few data</a:t>
            </a:r>
          </a:p>
          <a:p>
            <a:pPr lvl="2"/>
            <a:r>
              <a:rPr lang="en-US" dirty="0"/>
              <a:t>Similar to climate change/economics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Populism</a:t>
            </a:r>
          </a:p>
          <a:p>
            <a:pPr lvl="1"/>
            <a:r>
              <a:rPr lang="en-US" dirty="0"/>
              <a:t>After political backlash</a:t>
            </a:r>
          </a:p>
          <a:p>
            <a:pPr lvl="1"/>
            <a:endParaRPr lang="en-US" dirty="0"/>
          </a:p>
          <a:p>
            <a:r>
              <a:rPr lang="en-US" dirty="0"/>
              <a:t>Does COVID crisis reveal true quality of government?</a:t>
            </a:r>
          </a:p>
          <a:p>
            <a:pPr lvl="1"/>
            <a:r>
              <a:rPr lang="en-US" dirty="0"/>
              <a:t>Communication is key</a:t>
            </a:r>
          </a:p>
          <a:p>
            <a:r>
              <a:rPr lang="en-US" dirty="0"/>
              <a:t>Are voters myopic and moody?</a:t>
            </a:r>
          </a:p>
          <a:p>
            <a:endParaRPr lang="en-US" dirty="0"/>
          </a:p>
        </p:txBody>
      </p:sp>
      <p:pic>
        <p:nvPicPr>
          <p:cNvPr id="4" name="Picture 2" descr="Understanding Steering Behaviors: Pursuit and Evade">
            <a:extLst>
              <a:ext uri="{FF2B5EF4-FFF2-40B4-BE49-F238E27FC236}">
                <a16:creationId xmlns:a16="http://schemas.microsoft.com/office/drawing/2014/main" id="{2D58D141-79A4-4EBF-9724-247782F56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944" y="1136527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4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9D5F-D1B8-46CE-96A1-04D6E2AA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02: political stability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6EABF-857C-432B-8FF9-60DA63CF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6" y="1320554"/>
            <a:ext cx="8913688" cy="51759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will the evolution of COVID crisis change the political landscape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Trust in political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expertise</a:t>
            </a:r>
            <a:r>
              <a:rPr lang="en-US" dirty="0"/>
              <a:t> (and science) trumps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populism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COVID crisis will make politics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polarized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Repeated flare-ups will undermine political leadership and lead to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extremism</a:t>
            </a:r>
          </a:p>
          <a:p>
            <a:pPr lvl="1">
              <a:buFont typeface="+mj-lt"/>
              <a:buAutoNum type="alphaL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Religion</a:t>
            </a:r>
            <a:r>
              <a:rPr lang="en-US" dirty="0"/>
              <a:t> will be playing an increasingly important role as the crisis drags on</a:t>
            </a:r>
          </a:p>
          <a:p>
            <a:pPr lvl="1">
              <a:buFont typeface="+mj-lt"/>
              <a:buAutoNum type="alphaLcPeriod"/>
            </a:pPr>
            <a:endParaRPr lang="en-US" dirty="0"/>
          </a:p>
          <a:p>
            <a:r>
              <a:rPr lang="en-US" dirty="0"/>
              <a:t>Will voters recognize externalities from insufficient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health insurance</a:t>
            </a:r>
            <a:r>
              <a:rPr lang="en-US" dirty="0"/>
              <a:t> and change attitude towards universal health insurance?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Yes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59760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064B-6301-4CD1-AA42-98C648E7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Lock-down exit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9C45-AA80-44DA-BB74-61A1A566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6" y="1320554"/>
            <a:ext cx="8913688" cy="5006673"/>
          </a:xfrm>
        </p:spPr>
        <p:txBody>
          <a:bodyPr/>
          <a:lstStyle/>
          <a:p>
            <a:r>
              <a:rPr lang="en-US" dirty="0"/>
              <a:t>Benefit of early exit</a:t>
            </a:r>
          </a:p>
          <a:p>
            <a:pPr lvl="1"/>
            <a:r>
              <a:rPr lang="en-US" dirty="0"/>
              <a:t>Fewer losses accumulate (buffers run out)</a:t>
            </a:r>
          </a:p>
          <a:p>
            <a:pPr lvl="1"/>
            <a:r>
              <a:rPr lang="en-US" dirty="0"/>
              <a:t>Political pressure will mount</a:t>
            </a:r>
          </a:p>
          <a:p>
            <a:r>
              <a:rPr lang="en-US" dirty="0"/>
              <a:t>Cost of early exit</a:t>
            </a:r>
          </a:p>
          <a:p>
            <a:pPr lvl="1"/>
            <a:r>
              <a:rPr lang="en-US" dirty="0"/>
              <a:t>Second flare-up -    uncertainty</a:t>
            </a:r>
            <a:br>
              <a:rPr lang="en-US" dirty="0"/>
            </a:br>
            <a:r>
              <a:rPr lang="en-US" dirty="0"/>
              <a:t>     shatters confidence</a:t>
            </a:r>
            <a:br>
              <a:rPr lang="en-US" dirty="0"/>
            </a:br>
            <a:r>
              <a:rPr lang="en-US" dirty="0"/>
              <a:t>     economic instability </a:t>
            </a:r>
            <a:br>
              <a:rPr lang="en-US" dirty="0"/>
            </a:br>
            <a:r>
              <a:rPr lang="en-US" dirty="0"/>
              <a:t>     (no investment)	 </a:t>
            </a:r>
            <a:br>
              <a:rPr lang="en-US" dirty="0"/>
            </a:br>
            <a:r>
              <a:rPr lang="en-US" dirty="0"/>
              <a:t>     political instability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99B8DF-46BB-4332-B83B-3B97F9994082}"/>
              </a:ext>
            </a:extLst>
          </p:cNvPr>
          <p:cNvSpPr/>
          <p:nvPr/>
        </p:nvSpPr>
        <p:spPr>
          <a:xfrm>
            <a:off x="3125972" y="3157869"/>
            <a:ext cx="276447" cy="2498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5AE165B-6AEF-4075-BEE5-BBDC1D2EED67}"/>
              </a:ext>
            </a:extLst>
          </p:cNvPr>
          <p:cNvSpPr/>
          <p:nvPr/>
        </p:nvSpPr>
        <p:spPr>
          <a:xfrm>
            <a:off x="1162495" y="3790516"/>
            <a:ext cx="276447" cy="2498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9263EAA-5F3C-48E8-9777-2BCDAE3A0C58}"/>
              </a:ext>
            </a:extLst>
          </p:cNvPr>
          <p:cNvSpPr/>
          <p:nvPr/>
        </p:nvSpPr>
        <p:spPr>
          <a:xfrm>
            <a:off x="1162495" y="4495809"/>
            <a:ext cx="276447" cy="2498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Fighting Covid-19: Three tactics, same goal - Times of India">
            <a:extLst>
              <a:ext uri="{FF2B5EF4-FFF2-40B4-BE49-F238E27FC236}">
                <a16:creationId xmlns:a16="http://schemas.microsoft.com/office/drawing/2014/main" id="{8FAD10D6-9EA5-4C7F-B306-D266069A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01" y="2801612"/>
            <a:ext cx="3837077" cy="234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4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064B-6301-4CD1-AA42-98C648E7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Lock-down exit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9C45-AA80-44DA-BB74-61A1A566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6" y="1320554"/>
            <a:ext cx="8913688" cy="5006673"/>
          </a:xfrm>
        </p:spPr>
        <p:txBody>
          <a:bodyPr/>
          <a:lstStyle/>
          <a:p>
            <a:r>
              <a:rPr lang="en-US" dirty="0"/>
              <a:t>Benefit of early exit</a:t>
            </a:r>
          </a:p>
          <a:p>
            <a:pPr lvl="1"/>
            <a:r>
              <a:rPr lang="en-US" dirty="0"/>
              <a:t>Fewer losses accumulate (buffers run out)</a:t>
            </a:r>
          </a:p>
          <a:p>
            <a:pPr lvl="1"/>
            <a:r>
              <a:rPr lang="en-US" dirty="0"/>
              <a:t>Political pressure will mount</a:t>
            </a:r>
          </a:p>
          <a:p>
            <a:r>
              <a:rPr lang="en-US" dirty="0"/>
              <a:t>Cost of early exit</a:t>
            </a:r>
          </a:p>
          <a:p>
            <a:pPr lvl="1"/>
            <a:r>
              <a:rPr lang="en-US" dirty="0"/>
              <a:t>Second flare-up -    uncertainty</a:t>
            </a:r>
            <a:br>
              <a:rPr lang="en-US" dirty="0"/>
            </a:br>
            <a:r>
              <a:rPr lang="en-US" dirty="0"/>
              <a:t>     shatters confidence</a:t>
            </a:r>
            <a:br>
              <a:rPr lang="en-US" dirty="0"/>
            </a:br>
            <a:r>
              <a:rPr lang="en-US" dirty="0"/>
              <a:t>     economic instability </a:t>
            </a:r>
            <a:br>
              <a:rPr lang="en-US" dirty="0"/>
            </a:br>
            <a:r>
              <a:rPr lang="en-US" dirty="0"/>
              <a:t>     (no investment)	 </a:t>
            </a:r>
            <a:br>
              <a:rPr lang="en-US" dirty="0"/>
            </a:br>
            <a:r>
              <a:rPr lang="en-US" dirty="0"/>
              <a:t>     political instability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699B8DF-46BB-4332-B83B-3B97F9994082}"/>
              </a:ext>
            </a:extLst>
          </p:cNvPr>
          <p:cNvSpPr/>
          <p:nvPr/>
        </p:nvSpPr>
        <p:spPr>
          <a:xfrm>
            <a:off x="3125972" y="3157869"/>
            <a:ext cx="276447" cy="2498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5AE165B-6AEF-4075-BEE5-BBDC1D2EED67}"/>
              </a:ext>
            </a:extLst>
          </p:cNvPr>
          <p:cNvSpPr/>
          <p:nvPr/>
        </p:nvSpPr>
        <p:spPr>
          <a:xfrm>
            <a:off x="1162495" y="3790516"/>
            <a:ext cx="276447" cy="2498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9263EAA-5F3C-48E8-9777-2BCDAE3A0C58}"/>
              </a:ext>
            </a:extLst>
          </p:cNvPr>
          <p:cNvSpPr/>
          <p:nvPr/>
        </p:nvSpPr>
        <p:spPr>
          <a:xfrm>
            <a:off x="1162495" y="4495809"/>
            <a:ext cx="276447" cy="2498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Fighting Covid-19: Three tactics, same goal - Times of India">
            <a:extLst>
              <a:ext uri="{FF2B5EF4-FFF2-40B4-BE49-F238E27FC236}">
                <a16:creationId xmlns:a16="http://schemas.microsoft.com/office/drawing/2014/main" id="{8FAD10D6-9EA5-4C7F-B306-D266069A4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401" y="2801612"/>
            <a:ext cx="3837077" cy="234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E7E4A-03E6-401F-A64D-B61CCB13FB19}"/>
              </a:ext>
            </a:extLst>
          </p:cNvPr>
          <p:cNvSpPr txBox="1"/>
          <p:nvPr/>
        </p:nvSpPr>
        <p:spPr>
          <a:xfrm>
            <a:off x="1329068" y="6166884"/>
            <a:ext cx="6175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 min pause to switch over from Markus to Tyler</a:t>
            </a:r>
          </a:p>
        </p:txBody>
      </p:sp>
    </p:spTree>
    <p:extLst>
      <p:ext uri="{BB962C8B-B14F-4D97-AF65-F5344CB8AC3E}">
        <p14:creationId xmlns:p14="http://schemas.microsoft.com/office/powerpoint/2010/main" val="195769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459A8B-FB80-4D52-BD02-2BD6E1A73E32}"/>
              </a:ext>
            </a:extLst>
          </p:cNvPr>
          <p:cNvSpPr txBox="1"/>
          <p:nvPr/>
        </p:nvSpPr>
        <p:spPr>
          <a:xfrm>
            <a:off x="2246401" y="6488668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  <a:latin typeface="+mj-lt"/>
              </a:rPr>
              <a:t>Twitter: @</a:t>
            </a:r>
            <a:r>
              <a:rPr lang="en-US" i="1" dirty="0" err="1">
                <a:solidFill>
                  <a:schemeClr val="accent2"/>
                </a:solidFill>
                <a:latin typeface="+mj-lt"/>
              </a:rPr>
              <a:t>MarkusEconomist</a:t>
            </a:r>
            <a:endParaRPr lang="en-US" i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17872-92E8-43C4-A91F-13A8F690E3C9}"/>
              </a:ext>
            </a:extLst>
          </p:cNvPr>
          <p:cNvSpPr txBox="1"/>
          <p:nvPr/>
        </p:nvSpPr>
        <p:spPr>
          <a:xfrm>
            <a:off x="-393407" y="6112064"/>
            <a:ext cx="54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2"/>
                </a:solidFill>
              </a:rPr>
              <a:t>Introduction: </a:t>
            </a:r>
            <a:r>
              <a:rPr lang="en-US" sz="2400" dirty="0"/>
              <a:t>MARKUS BRUNNERMEIER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FEF916-B17D-47DE-823E-7BC73150E7E7}"/>
              </a:ext>
            </a:extLst>
          </p:cNvPr>
          <p:cNvSpPr txBox="1"/>
          <p:nvPr/>
        </p:nvSpPr>
        <p:spPr>
          <a:xfrm>
            <a:off x="6507125" y="6480843"/>
            <a:ext cx="277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Website:</a:t>
            </a:r>
            <a:r>
              <a:rPr lang="en-US" dirty="0">
                <a:latin typeface="+mj-lt"/>
              </a:rPr>
              <a:t> bcf.Princeton.edu </a:t>
            </a: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B872E62F-8529-4C80-9B9C-BAD17F54D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7038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65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and political implications</a:t>
            </a:r>
          </a:p>
        </p:txBody>
      </p:sp>
      <p:pic>
        <p:nvPicPr>
          <p:cNvPr id="4" name="Content Placeholder 3" descr="chessstrateg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285" y="2125266"/>
            <a:ext cx="5399468" cy="334906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opinion on China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31" y="2125266"/>
            <a:ext cx="5119852" cy="3532584"/>
          </a:xfrm>
        </p:spPr>
      </p:pic>
    </p:spTree>
    <p:extLst>
      <p:ext uri="{BB962C8B-B14F-4D97-AF65-F5344CB8AC3E}">
        <p14:creationId xmlns:p14="http://schemas.microsoft.com/office/powerpoint/2010/main" val="1235872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11F3-361E-4D9B-9515-4DB0241B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“Rally around the flag”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0B55-F16C-4FAA-8D6C-E39949A1C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Prime Minister Giuseppe Conte’s approval has rallied from 46 percent to 71 percent</a:t>
            </a:r>
          </a:p>
          <a:p>
            <a:r>
              <a:rPr lang="en-US" dirty="0"/>
              <a:t>Merkel’s already stellar job performance numbers have </a:t>
            </a:r>
            <a:r>
              <a:rPr lang="en-US" dirty="0">
                <a:hlinkClick r:id="rId2"/>
              </a:rPr>
              <a:t>risen</a:t>
            </a:r>
            <a:r>
              <a:rPr lang="en-US" dirty="0"/>
              <a:t> 11 points, to 79 percent</a:t>
            </a:r>
          </a:p>
          <a:p>
            <a:r>
              <a:rPr lang="en-US" dirty="0"/>
              <a:t>Macron has seen a 15-point jump to 51 percent </a:t>
            </a:r>
            <a:r>
              <a:rPr lang="en-US" dirty="0">
                <a:hlinkClick r:id="rId3"/>
              </a:rPr>
              <a:t>approval</a:t>
            </a:r>
            <a:r>
              <a:rPr lang="en-US" dirty="0"/>
              <a:t> in a country notorious for disliking its political leaders</a:t>
            </a:r>
          </a:p>
          <a:p>
            <a:r>
              <a:rPr lang="en-US" dirty="0"/>
              <a:t>Cuomo’s support has </a:t>
            </a:r>
            <a:r>
              <a:rPr lang="en-US" dirty="0">
                <a:hlinkClick r:id="rId4"/>
              </a:rPr>
              <a:t>jumped</a:t>
            </a:r>
            <a:r>
              <a:rPr lang="en-US" dirty="0"/>
              <a:t> from 44 percent in February to 71 percent at the end of March.</a:t>
            </a:r>
          </a:p>
          <a:p>
            <a:r>
              <a:rPr lang="en-US" dirty="0"/>
              <a:t>Trump?</a:t>
            </a:r>
          </a:p>
        </p:txBody>
      </p:sp>
    </p:spTree>
    <p:extLst>
      <p:ext uri="{BB962C8B-B14F-4D97-AF65-F5344CB8AC3E}">
        <p14:creationId xmlns:p14="http://schemas.microsoft.com/office/powerpoint/2010/main" val="407143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o | Michael Kremer">
            <a:extLst>
              <a:ext uri="{FF2B5EF4-FFF2-40B4-BE49-F238E27FC236}">
                <a16:creationId xmlns:a16="http://schemas.microsoft.com/office/drawing/2014/main" id="{EB9DE47F-6437-4FF8-8C0C-E1E33673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039" y="5412694"/>
            <a:ext cx="1669949" cy="243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arold James | Princeton University Press">
            <a:extLst>
              <a:ext uri="{FF2B5EF4-FFF2-40B4-BE49-F238E27FC236}">
                <a16:creationId xmlns:a16="http://schemas.microsoft.com/office/drawing/2014/main" id="{21797FEC-BF4C-401D-83A8-4917E110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139" y="5537791"/>
            <a:ext cx="1331095" cy="133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40B86-8398-4D51-A103-8D13504CA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Mo/Fri </a:t>
            </a:r>
            <a:r>
              <a:rPr lang="en-US" dirty="0"/>
              <a:t>Lunch Webinars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F3B10-93A1-4530-9ABF-DA3748C6C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156" y="1275908"/>
                <a:ext cx="9028844" cy="42742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Previous webinars</a:t>
                </a:r>
              </a:p>
              <a:p>
                <a:pPr lvl="1"/>
                <a:r>
                  <a:rPr lang="en-US" dirty="0"/>
                  <a:t>Paul Romer: </a:t>
                </a:r>
              </a:p>
              <a:p>
                <a:pPr lvl="2"/>
                <a:r>
                  <a:rPr lang="en-US" dirty="0"/>
                  <a:t>Cost efficient way forward relies on testing to bring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Olivier Blanchard:	fiscal policy</a:t>
                </a:r>
              </a:p>
              <a:p>
                <a:pPr lvl="2"/>
                <a:r>
                  <a:rPr lang="en-US" b="0" dirty="0"/>
                  <a:t>3 forms of fiscal policy: </a:t>
                </a:r>
                <a:br>
                  <a:rPr lang="en-US" b="0" dirty="0"/>
                </a:br>
                <a:r>
                  <a:rPr lang="en-US" b="0" dirty="0"/>
                  <a:t>(1) infection fighting (2) disaster relief (people/firms) (3) AD management</a:t>
                </a:r>
              </a:p>
              <a:p>
                <a:pPr lvl="2"/>
                <a:r>
                  <a:rPr lang="en-US" b="0" dirty="0"/>
                  <a:t>Fiscal debt sustainability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1" dirty="0">
                  <a:solidFill>
                    <a:schemeClr val="accent2"/>
                  </a:solidFill>
                </a:endParaRPr>
              </a:p>
              <a:p>
                <a:pPr lvl="2"/>
                <a:endParaRPr lang="en-US" dirty="0"/>
              </a:p>
              <a:p>
                <a:r>
                  <a:rPr lang="en-US" dirty="0"/>
                  <a:t>Speakers coming up + more</a:t>
                </a:r>
              </a:p>
              <a:p>
                <a:pPr lvl="1"/>
                <a:r>
                  <a:rPr lang="en-US" dirty="0"/>
                  <a:t>Deaton, Goldberg, Shin, Stiglitz, James, Rodrik, Kremer, Cochran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F3B10-93A1-4530-9ABF-DA3748C6C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156" y="1275908"/>
                <a:ext cx="9028844" cy="4274287"/>
              </a:xfrm>
              <a:blipFill>
                <a:blip r:embed="rId4"/>
                <a:stretch>
                  <a:fillRect l="-1215" t="-2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F469701-1090-4811-81B6-7E89B4DFF1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224" y="5556692"/>
            <a:ext cx="1216581" cy="1297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4835E-C66D-4DEB-9B04-A63BE295D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20740" y="5556692"/>
            <a:ext cx="1262633" cy="1325563"/>
          </a:xfrm>
          <a:prstGeom prst="rect">
            <a:avLst/>
          </a:prstGeom>
        </p:spPr>
      </p:pic>
      <p:pic>
        <p:nvPicPr>
          <p:cNvPr id="1030" name="Picture 6" descr="Events 2018-2019">
            <a:extLst>
              <a:ext uri="{FF2B5EF4-FFF2-40B4-BE49-F238E27FC236}">
                <a16:creationId xmlns:a16="http://schemas.microsoft.com/office/drawing/2014/main" id="{E7497B49-C45A-421D-828F-066AA384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45" y="5552615"/>
            <a:ext cx="1248776" cy="13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tiglitz">
            <a:extLst>
              <a:ext uri="{FF2B5EF4-FFF2-40B4-BE49-F238E27FC236}">
                <a16:creationId xmlns:a16="http://schemas.microsoft.com/office/drawing/2014/main" id="{3751A653-E246-482F-B4CE-DB96DDAD4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882" y="5557061"/>
            <a:ext cx="1248776" cy="13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ani Rodrik">
            <a:extLst>
              <a:ext uri="{FF2B5EF4-FFF2-40B4-BE49-F238E27FC236}">
                <a16:creationId xmlns:a16="http://schemas.microsoft.com/office/drawing/2014/main" id="{1EFF7A18-B997-4137-BB6F-868CA4DB7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4" y="5543323"/>
            <a:ext cx="125773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John Cochrane">
            <a:extLst>
              <a:ext uri="{FF2B5EF4-FFF2-40B4-BE49-F238E27FC236}">
                <a16:creationId xmlns:a16="http://schemas.microsoft.com/office/drawing/2014/main" id="{34592DDC-FA73-43A7-9D36-42FE751C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257" y="5541983"/>
            <a:ext cx="125773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D50A0F-3D55-463D-AE6F-50BBF2464DC4}"/>
              </a:ext>
            </a:extLst>
          </p:cNvPr>
          <p:cNvSpPr/>
          <p:nvPr/>
        </p:nvSpPr>
        <p:spPr>
          <a:xfrm>
            <a:off x="6483043" y="5148943"/>
            <a:ext cx="2127557" cy="39286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7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075C-47F0-4396-9740-BC47CE19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Left, Right, and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2318-4888-4B10-94CF-0ABDAEFF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PRIVACY</a:t>
            </a:r>
          </a:p>
          <a:p>
            <a:endParaRPr lang="en-US" dirty="0"/>
          </a:p>
          <a:p>
            <a:r>
              <a:rPr lang="en-US" dirty="0"/>
              <a:t>LOCKDOWNS</a:t>
            </a:r>
          </a:p>
          <a:p>
            <a:endParaRPr lang="en-US" dirty="0"/>
          </a:p>
          <a:p>
            <a:r>
              <a:rPr lang="en-US" dirty="0"/>
              <a:t>GOVT. SPENDING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CENTRIST AUTHORITARIANISM</a:t>
            </a:r>
          </a:p>
        </p:txBody>
      </p:sp>
    </p:spTree>
    <p:extLst>
      <p:ext uri="{BB962C8B-B14F-4D97-AF65-F5344CB8AC3E}">
        <p14:creationId xmlns:p14="http://schemas.microsoft.com/office/powerpoint/2010/main" val="311694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7D63-6097-44C0-A860-AC97B395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932" y="2374582"/>
            <a:ext cx="1852218" cy="2134553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2775"/>
              <a:t>Well-capitalized firms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A8A3ABA2-EBE4-4DC9-B2B3-3A561FD89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705" r="546" b="-1"/>
          <a:stretch/>
        </p:blipFill>
        <p:spPr>
          <a:xfrm>
            <a:off x="408929" y="1501144"/>
            <a:ext cx="5706228" cy="390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97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0932" y="2374582"/>
            <a:ext cx="1852218" cy="2134553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sz="2175"/>
              <a:t>Deglobalization and less immigration</a:t>
            </a:r>
          </a:p>
        </p:txBody>
      </p:sp>
      <p:pic>
        <p:nvPicPr>
          <p:cNvPr id="7" name="Content Placeholder 6" descr="A group of people in a room&#10;&#10;Description automatically generated">
            <a:extLst>
              <a:ext uri="{FF2B5EF4-FFF2-40B4-BE49-F238E27FC236}">
                <a16:creationId xmlns:a16="http://schemas.microsoft.com/office/drawing/2014/main" id="{96DB178B-0651-494A-8A02-520A55C3A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546"/>
          <a:stretch/>
        </p:blipFill>
        <p:spPr>
          <a:xfrm>
            <a:off x="408929" y="1501144"/>
            <a:ext cx="5706228" cy="390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88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distancing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63" y="2125266"/>
            <a:ext cx="5332685" cy="3603529"/>
          </a:xfrm>
        </p:spPr>
      </p:pic>
    </p:spTree>
    <p:extLst>
      <p:ext uri="{BB962C8B-B14F-4D97-AF65-F5344CB8AC3E}">
        <p14:creationId xmlns:p14="http://schemas.microsoft.com/office/powerpoint/2010/main" val="2572924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Telecommuting?</a:t>
            </a:r>
          </a:p>
        </p:txBody>
      </p:sp>
      <p:pic>
        <p:nvPicPr>
          <p:cNvPr id="512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47938" y="2406254"/>
            <a:ext cx="4048125" cy="2695575"/>
          </a:xfrm>
        </p:spPr>
      </p:pic>
    </p:spTree>
    <p:extLst>
      <p:ext uri="{BB962C8B-B14F-4D97-AF65-F5344CB8AC3E}">
        <p14:creationId xmlns:p14="http://schemas.microsoft.com/office/powerpoint/2010/main" val="2059369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&amp; public entertainments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49" y="2226469"/>
            <a:ext cx="5798102" cy="3263504"/>
          </a:xfrm>
        </p:spPr>
      </p:pic>
    </p:spTree>
    <p:extLst>
      <p:ext uri="{BB962C8B-B14F-4D97-AF65-F5344CB8AC3E}">
        <p14:creationId xmlns:p14="http://schemas.microsoft.com/office/powerpoint/2010/main" val="4186882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countries/sectors will recover most quickly? </a:t>
            </a:r>
          </a:p>
        </p:txBody>
      </p:sp>
      <p:pic>
        <p:nvPicPr>
          <p:cNvPr id="4" name="Content Placeholder 3" descr="dronewars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129" y="2226469"/>
            <a:ext cx="5223742" cy="3263504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United States: rising or falling?</a:t>
            </a:r>
          </a:p>
        </p:txBody>
      </p:sp>
      <p:pic>
        <p:nvPicPr>
          <p:cNvPr id="4" name="Content Placeholder 3" descr="unitedstat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169" y="1919757"/>
            <a:ext cx="5882426" cy="3757411"/>
          </a:xfrm>
        </p:spPr>
      </p:pic>
    </p:spTree>
    <p:extLst>
      <p:ext uri="{BB962C8B-B14F-4D97-AF65-F5344CB8AC3E}">
        <p14:creationId xmlns:p14="http://schemas.microsoft.com/office/powerpoint/2010/main" val="3589650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European </a:t>
            </a:r>
            <a:r>
              <a:rPr lang="en-US" dirty="0" err="1"/>
              <a:t>Union:rising</a:t>
            </a:r>
            <a:r>
              <a:rPr lang="en-US" dirty="0"/>
              <a:t> or falling?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14" y="1945071"/>
            <a:ext cx="5675586" cy="3771900"/>
          </a:xfrm>
        </p:spPr>
      </p:pic>
    </p:spTree>
    <p:extLst>
      <p:ext uri="{BB962C8B-B14F-4D97-AF65-F5344CB8AC3E}">
        <p14:creationId xmlns:p14="http://schemas.microsoft.com/office/powerpoint/2010/main" val="597199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84E0-39B3-4C9D-A832-AD7FDA6F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01: social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2BD-6FC1-4C73-923C-837926D2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Governments</a:t>
            </a:r>
            <a:r>
              <a:rPr lang="en-US" dirty="0"/>
              <a:t> will restrict individual freedoms </a:t>
            </a:r>
            <a:br>
              <a:rPr lang="en-US" dirty="0"/>
            </a:br>
            <a:r>
              <a:rPr lang="en-US" dirty="0"/>
              <a:t>(to internalize externalities)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permanently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only temporarily</a:t>
            </a:r>
            <a:br>
              <a:rPr lang="en-US" dirty="0"/>
            </a:br>
            <a:r>
              <a:rPr lang="en-US" dirty="0"/>
              <a:t>we will return to a (relatively) "free and open society"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n-US" dirty="0"/>
              <a:t> be "controlled" to avoid surveillance of individual behavior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Yes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No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2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1BAC-803B-4A98-BC72-2E032848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Order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F0055D-D177-4DCE-BA34-538041315D01}"/>
              </a:ext>
            </a:extLst>
          </p:cNvPr>
          <p:cNvCxnSpPr/>
          <p:nvPr/>
        </p:nvCxnSpPr>
        <p:spPr>
          <a:xfrm>
            <a:off x="1595349" y="454650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3E8F9A-14E1-44F5-8174-A99D0633F190}"/>
              </a:ext>
            </a:extLst>
          </p:cNvPr>
          <p:cNvSpPr txBox="1"/>
          <p:nvPr/>
        </p:nvSpPr>
        <p:spPr>
          <a:xfrm>
            <a:off x="1507046" y="4521936"/>
            <a:ext cx="183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Authoritarian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6AA0D-8AD4-41D6-B1D6-CB1024DF35C1}"/>
              </a:ext>
            </a:extLst>
          </p:cNvPr>
          <p:cNvSpPr txBox="1"/>
          <p:nvPr/>
        </p:nvSpPr>
        <p:spPr>
          <a:xfrm>
            <a:off x="6892591" y="4474708"/>
            <a:ext cx="1794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Open society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D8015-B598-44BD-86FC-13A3861E1133}"/>
              </a:ext>
            </a:extLst>
          </p:cNvPr>
          <p:cNvSpPr/>
          <p:nvPr/>
        </p:nvSpPr>
        <p:spPr>
          <a:xfrm>
            <a:off x="1792002" y="1664841"/>
            <a:ext cx="6894798" cy="1547175"/>
          </a:xfrm>
          <a:custGeom>
            <a:avLst/>
            <a:gdLst>
              <a:gd name="connsiteX0" fmla="*/ 0 w 6230679"/>
              <a:gd name="connsiteY0" fmla="*/ 1773400 h 1773400"/>
              <a:gd name="connsiteX1" fmla="*/ 3338624 w 6230679"/>
              <a:gd name="connsiteY1" fmla="*/ 401800 h 1773400"/>
              <a:gd name="connsiteX2" fmla="*/ 4444410 w 6230679"/>
              <a:gd name="connsiteY2" fmla="*/ 19027 h 1773400"/>
              <a:gd name="connsiteX3" fmla="*/ 6230679 w 6230679"/>
              <a:gd name="connsiteY3" fmla="*/ 869632 h 1773400"/>
              <a:gd name="connsiteX0" fmla="*/ 0 w 6230679"/>
              <a:gd name="connsiteY0" fmla="*/ 1811510 h 1811510"/>
              <a:gd name="connsiteX1" fmla="*/ 2987750 w 6230679"/>
              <a:gd name="connsiteY1" fmla="*/ 269789 h 1811510"/>
              <a:gd name="connsiteX2" fmla="*/ 4444410 w 6230679"/>
              <a:gd name="connsiteY2" fmla="*/ 57137 h 1811510"/>
              <a:gd name="connsiteX3" fmla="*/ 6230679 w 6230679"/>
              <a:gd name="connsiteY3" fmla="*/ 907742 h 1811510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67004 h 1867004"/>
              <a:gd name="connsiteX1" fmla="*/ 3115341 w 6230679"/>
              <a:gd name="connsiteY1" fmla="*/ 282753 h 1867004"/>
              <a:gd name="connsiteX2" fmla="*/ 4657062 w 6230679"/>
              <a:gd name="connsiteY2" fmla="*/ 59468 h 1867004"/>
              <a:gd name="connsiteX3" fmla="*/ 6230679 w 6230679"/>
              <a:gd name="connsiteY3" fmla="*/ 96323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0679" h="1867004">
                <a:moveTo>
                  <a:pt x="0" y="1867004"/>
                </a:moveTo>
                <a:cubicBezTo>
                  <a:pt x="995917" y="1353097"/>
                  <a:pt x="2339164" y="584009"/>
                  <a:pt x="3115341" y="282753"/>
                </a:cubicBezTo>
                <a:cubicBezTo>
                  <a:pt x="3891518" y="-18503"/>
                  <a:pt x="4137839" y="-53946"/>
                  <a:pt x="4657062" y="59468"/>
                </a:cubicBezTo>
                <a:cubicBezTo>
                  <a:pt x="5176285" y="172882"/>
                  <a:pt x="5663609" y="396166"/>
                  <a:pt x="6230679" y="96323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01180-4268-4BFC-B3B3-CDA2E47367F7}"/>
              </a:ext>
            </a:extLst>
          </p:cNvPr>
          <p:cNvSpPr txBox="1"/>
          <p:nvPr/>
        </p:nvSpPr>
        <p:spPr>
          <a:xfrm>
            <a:off x="6696511" y="3623862"/>
            <a:ext cx="235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Better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information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aggregation by markets</a:t>
            </a:r>
          </a:p>
          <a:p>
            <a:pPr algn="ctr"/>
            <a:r>
              <a:rPr lang="en-US" dirty="0">
                <a:latin typeface="+mj-lt"/>
              </a:rPr>
              <a:t>Incentives: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carrot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B55E4-C27E-4E83-9A3A-131FF9122F52}"/>
              </a:ext>
            </a:extLst>
          </p:cNvPr>
          <p:cNvSpPr txBox="1"/>
          <p:nvPr/>
        </p:nvSpPr>
        <p:spPr>
          <a:xfrm>
            <a:off x="1256718" y="3623862"/>
            <a:ext cx="1814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Better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externality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dirty="0">
                <a:latin typeface="+mj-lt"/>
              </a:rPr>
              <a:t>internalization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Incentives: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stick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854B37-98DA-472C-B93F-D1BE13900315}"/>
              </a:ext>
            </a:extLst>
          </p:cNvPr>
          <p:cNvSpPr>
            <a:spLocks noChangeAspect="1"/>
          </p:cNvSpPr>
          <p:nvPr/>
        </p:nvSpPr>
        <p:spPr>
          <a:xfrm>
            <a:off x="6464595" y="1552353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DB593-948E-44F7-A87D-0B18D5AF0A63}"/>
              </a:ext>
            </a:extLst>
          </p:cNvPr>
          <p:cNvSpPr txBox="1"/>
          <p:nvPr/>
        </p:nvSpPr>
        <p:spPr>
          <a:xfrm>
            <a:off x="1602425" y="610885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surveillance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62B22-6432-4268-9F35-2C097A9E12B5}"/>
              </a:ext>
            </a:extLst>
          </p:cNvPr>
          <p:cNvSpPr txBox="1"/>
          <p:nvPr/>
        </p:nvSpPr>
        <p:spPr>
          <a:xfrm>
            <a:off x="7318094" y="6078797"/>
            <a:ext cx="8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privacy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CDCCA5-47DF-4D3A-B63E-FEDD24C7887F}"/>
              </a:ext>
            </a:extLst>
          </p:cNvPr>
          <p:cNvSpPr txBox="1"/>
          <p:nvPr/>
        </p:nvSpPr>
        <p:spPr>
          <a:xfrm>
            <a:off x="6779801" y="1244826"/>
            <a:ext cx="2423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Society Welfare</a:t>
            </a:r>
            <a:endParaRPr lang="en-US" dirty="0">
              <a:latin typeface="+mj-lt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D88AF71-4228-4E06-9F1B-23F687021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75" y="4891350"/>
            <a:ext cx="1015142" cy="1146182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3A8AD7-2F1B-4F3A-B3A0-D884CAB4E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4951" y="4891350"/>
            <a:ext cx="921676" cy="11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58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F5F6-53B9-4FD6-972F-44950655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84906"/>
            <a:ext cx="7772400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29178-AA91-4797-A691-DAC0C1875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88379"/>
            <a:ext cx="6858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See you on Monday at 12:30</a:t>
            </a:r>
          </a:p>
          <a:p>
            <a:endParaRPr lang="en-US" sz="2800" dirty="0"/>
          </a:p>
          <a:p>
            <a:r>
              <a:rPr lang="en-US" sz="3200" dirty="0"/>
              <a:t>With Angus Deaton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A8C5C-6C8D-4B71-A7E6-2D3B6CAD2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975" y="4920343"/>
            <a:ext cx="1262633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C116FF-7821-4030-8EC2-D7FD83B7A929}"/>
              </a:ext>
            </a:extLst>
          </p:cNvPr>
          <p:cNvSpPr txBox="1"/>
          <p:nvPr/>
        </p:nvSpPr>
        <p:spPr>
          <a:xfrm>
            <a:off x="5617028" y="5183014"/>
            <a:ext cx="3320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“COVID and Death of Despair”</a:t>
            </a:r>
          </a:p>
        </p:txBody>
      </p:sp>
    </p:spTree>
    <p:extLst>
      <p:ext uri="{BB962C8B-B14F-4D97-AF65-F5344CB8AC3E}">
        <p14:creationId xmlns:p14="http://schemas.microsoft.com/office/powerpoint/2010/main" val="154549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1BAC-803B-4A98-BC72-2E032848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Order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F0055D-D177-4DCE-BA34-538041315D01}"/>
              </a:ext>
            </a:extLst>
          </p:cNvPr>
          <p:cNvCxnSpPr/>
          <p:nvPr/>
        </p:nvCxnSpPr>
        <p:spPr>
          <a:xfrm>
            <a:off x="1595349" y="454650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3E8F9A-14E1-44F5-8174-A99D0633F190}"/>
              </a:ext>
            </a:extLst>
          </p:cNvPr>
          <p:cNvSpPr txBox="1"/>
          <p:nvPr/>
        </p:nvSpPr>
        <p:spPr>
          <a:xfrm>
            <a:off x="1507046" y="4521936"/>
            <a:ext cx="183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Authoritarian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6AA0D-8AD4-41D6-B1D6-CB1024DF35C1}"/>
              </a:ext>
            </a:extLst>
          </p:cNvPr>
          <p:cNvSpPr txBox="1"/>
          <p:nvPr/>
        </p:nvSpPr>
        <p:spPr>
          <a:xfrm>
            <a:off x="6892591" y="4474708"/>
            <a:ext cx="1794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Open society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D8015-B598-44BD-86FC-13A3861E1133}"/>
              </a:ext>
            </a:extLst>
          </p:cNvPr>
          <p:cNvSpPr/>
          <p:nvPr/>
        </p:nvSpPr>
        <p:spPr>
          <a:xfrm>
            <a:off x="1792002" y="1664841"/>
            <a:ext cx="6894798" cy="1547175"/>
          </a:xfrm>
          <a:custGeom>
            <a:avLst/>
            <a:gdLst>
              <a:gd name="connsiteX0" fmla="*/ 0 w 6230679"/>
              <a:gd name="connsiteY0" fmla="*/ 1773400 h 1773400"/>
              <a:gd name="connsiteX1" fmla="*/ 3338624 w 6230679"/>
              <a:gd name="connsiteY1" fmla="*/ 401800 h 1773400"/>
              <a:gd name="connsiteX2" fmla="*/ 4444410 w 6230679"/>
              <a:gd name="connsiteY2" fmla="*/ 19027 h 1773400"/>
              <a:gd name="connsiteX3" fmla="*/ 6230679 w 6230679"/>
              <a:gd name="connsiteY3" fmla="*/ 869632 h 1773400"/>
              <a:gd name="connsiteX0" fmla="*/ 0 w 6230679"/>
              <a:gd name="connsiteY0" fmla="*/ 1811510 h 1811510"/>
              <a:gd name="connsiteX1" fmla="*/ 2987750 w 6230679"/>
              <a:gd name="connsiteY1" fmla="*/ 269789 h 1811510"/>
              <a:gd name="connsiteX2" fmla="*/ 4444410 w 6230679"/>
              <a:gd name="connsiteY2" fmla="*/ 57137 h 1811510"/>
              <a:gd name="connsiteX3" fmla="*/ 6230679 w 6230679"/>
              <a:gd name="connsiteY3" fmla="*/ 907742 h 1811510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67004 h 1867004"/>
              <a:gd name="connsiteX1" fmla="*/ 3115341 w 6230679"/>
              <a:gd name="connsiteY1" fmla="*/ 282753 h 1867004"/>
              <a:gd name="connsiteX2" fmla="*/ 4657062 w 6230679"/>
              <a:gd name="connsiteY2" fmla="*/ 59468 h 1867004"/>
              <a:gd name="connsiteX3" fmla="*/ 6230679 w 6230679"/>
              <a:gd name="connsiteY3" fmla="*/ 96323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0679" h="1867004">
                <a:moveTo>
                  <a:pt x="0" y="1867004"/>
                </a:moveTo>
                <a:cubicBezTo>
                  <a:pt x="995917" y="1353097"/>
                  <a:pt x="2339164" y="584009"/>
                  <a:pt x="3115341" y="282753"/>
                </a:cubicBezTo>
                <a:cubicBezTo>
                  <a:pt x="3891518" y="-18503"/>
                  <a:pt x="4137839" y="-53946"/>
                  <a:pt x="4657062" y="59468"/>
                </a:cubicBezTo>
                <a:cubicBezTo>
                  <a:pt x="5176285" y="172882"/>
                  <a:pt x="5663609" y="396166"/>
                  <a:pt x="6230679" y="963236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01180-4268-4BFC-B3B3-CDA2E47367F7}"/>
              </a:ext>
            </a:extLst>
          </p:cNvPr>
          <p:cNvSpPr txBox="1"/>
          <p:nvPr/>
        </p:nvSpPr>
        <p:spPr>
          <a:xfrm>
            <a:off x="6696511" y="3623862"/>
            <a:ext cx="235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Better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information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aggregation by markets</a:t>
            </a:r>
          </a:p>
          <a:p>
            <a:pPr algn="ctr"/>
            <a:r>
              <a:rPr lang="en-US" dirty="0">
                <a:latin typeface="+mj-lt"/>
              </a:rPr>
              <a:t>Incentives: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carrot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B55E4-C27E-4E83-9A3A-131FF9122F52}"/>
              </a:ext>
            </a:extLst>
          </p:cNvPr>
          <p:cNvSpPr txBox="1"/>
          <p:nvPr/>
        </p:nvSpPr>
        <p:spPr>
          <a:xfrm>
            <a:off x="1256718" y="3623862"/>
            <a:ext cx="1814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Better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externality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dirty="0">
                <a:latin typeface="+mj-lt"/>
              </a:rPr>
              <a:t>internalization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Incentives: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stick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9E7F673-B8E9-40A1-ADB6-8A48DD2A9174}"/>
              </a:ext>
            </a:extLst>
          </p:cNvPr>
          <p:cNvSpPr/>
          <p:nvPr/>
        </p:nvSpPr>
        <p:spPr>
          <a:xfrm>
            <a:off x="1659621" y="1310083"/>
            <a:ext cx="6623142" cy="1495848"/>
          </a:xfrm>
          <a:custGeom>
            <a:avLst/>
            <a:gdLst>
              <a:gd name="connsiteX0" fmla="*/ 0 w 6230679"/>
              <a:gd name="connsiteY0" fmla="*/ 1773400 h 1773400"/>
              <a:gd name="connsiteX1" fmla="*/ 3338624 w 6230679"/>
              <a:gd name="connsiteY1" fmla="*/ 401800 h 1773400"/>
              <a:gd name="connsiteX2" fmla="*/ 4444410 w 6230679"/>
              <a:gd name="connsiteY2" fmla="*/ 19027 h 1773400"/>
              <a:gd name="connsiteX3" fmla="*/ 6230679 w 6230679"/>
              <a:gd name="connsiteY3" fmla="*/ 869632 h 1773400"/>
              <a:gd name="connsiteX0" fmla="*/ 0 w 6230679"/>
              <a:gd name="connsiteY0" fmla="*/ 1811510 h 1811510"/>
              <a:gd name="connsiteX1" fmla="*/ 2987750 w 6230679"/>
              <a:gd name="connsiteY1" fmla="*/ 269789 h 1811510"/>
              <a:gd name="connsiteX2" fmla="*/ 4444410 w 6230679"/>
              <a:gd name="connsiteY2" fmla="*/ 57137 h 1811510"/>
              <a:gd name="connsiteX3" fmla="*/ 6230679 w 6230679"/>
              <a:gd name="connsiteY3" fmla="*/ 907742 h 1811510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67004 h 1867004"/>
              <a:gd name="connsiteX1" fmla="*/ 3115341 w 6230679"/>
              <a:gd name="connsiteY1" fmla="*/ 282753 h 1867004"/>
              <a:gd name="connsiteX2" fmla="*/ 4657062 w 6230679"/>
              <a:gd name="connsiteY2" fmla="*/ 59468 h 1867004"/>
              <a:gd name="connsiteX3" fmla="*/ 6230679 w 6230679"/>
              <a:gd name="connsiteY3" fmla="*/ 963236 h 1867004"/>
              <a:gd name="connsiteX0" fmla="*/ 0 w 6230679"/>
              <a:gd name="connsiteY0" fmla="*/ 1823180 h 1823180"/>
              <a:gd name="connsiteX1" fmla="*/ 2529228 w 6230679"/>
              <a:gd name="connsiteY1" fmla="*/ 457048 h 1823180"/>
              <a:gd name="connsiteX2" fmla="*/ 4657062 w 6230679"/>
              <a:gd name="connsiteY2" fmla="*/ 15644 h 1823180"/>
              <a:gd name="connsiteX3" fmla="*/ 6230679 w 6230679"/>
              <a:gd name="connsiteY3" fmla="*/ 919412 h 1823180"/>
              <a:gd name="connsiteX0" fmla="*/ 0 w 6230679"/>
              <a:gd name="connsiteY0" fmla="*/ 1810927 h 1810927"/>
              <a:gd name="connsiteX1" fmla="*/ 2529228 w 6230679"/>
              <a:gd name="connsiteY1" fmla="*/ 444795 h 1810927"/>
              <a:gd name="connsiteX2" fmla="*/ 4090166 w 6230679"/>
              <a:gd name="connsiteY2" fmla="*/ 16222 h 1810927"/>
              <a:gd name="connsiteX3" fmla="*/ 6230679 w 6230679"/>
              <a:gd name="connsiteY3" fmla="*/ 907159 h 1810927"/>
              <a:gd name="connsiteX0" fmla="*/ 0 w 6230679"/>
              <a:gd name="connsiteY0" fmla="*/ 1795055 h 1795055"/>
              <a:gd name="connsiteX1" fmla="*/ 2529228 w 6230679"/>
              <a:gd name="connsiteY1" fmla="*/ 428923 h 1795055"/>
              <a:gd name="connsiteX2" fmla="*/ 4090166 w 6230679"/>
              <a:gd name="connsiteY2" fmla="*/ 350 h 1795055"/>
              <a:gd name="connsiteX3" fmla="*/ 6230679 w 6230679"/>
              <a:gd name="connsiteY3" fmla="*/ 891287 h 1795055"/>
              <a:gd name="connsiteX0" fmla="*/ 0 w 6230679"/>
              <a:gd name="connsiteY0" fmla="*/ 1802590 h 1802590"/>
              <a:gd name="connsiteX1" fmla="*/ 2154501 w 6230679"/>
              <a:gd name="connsiteY1" fmla="*/ 539103 h 1802590"/>
              <a:gd name="connsiteX2" fmla="*/ 4090166 w 6230679"/>
              <a:gd name="connsiteY2" fmla="*/ 7885 h 1802590"/>
              <a:gd name="connsiteX3" fmla="*/ 6230679 w 6230679"/>
              <a:gd name="connsiteY3" fmla="*/ 898822 h 1802590"/>
              <a:gd name="connsiteX0" fmla="*/ 0 w 6230679"/>
              <a:gd name="connsiteY0" fmla="*/ 1802590 h 1802590"/>
              <a:gd name="connsiteX1" fmla="*/ 2154501 w 6230679"/>
              <a:gd name="connsiteY1" fmla="*/ 539103 h 1802590"/>
              <a:gd name="connsiteX2" fmla="*/ 3628962 w 6230679"/>
              <a:gd name="connsiteY2" fmla="*/ 7885 h 1802590"/>
              <a:gd name="connsiteX3" fmla="*/ 6230679 w 6230679"/>
              <a:gd name="connsiteY3" fmla="*/ 898822 h 1802590"/>
              <a:gd name="connsiteX0" fmla="*/ 0 w 6230679"/>
              <a:gd name="connsiteY0" fmla="*/ 1795315 h 1795315"/>
              <a:gd name="connsiteX1" fmla="*/ 2154501 w 6230679"/>
              <a:gd name="connsiteY1" fmla="*/ 531828 h 1795315"/>
              <a:gd name="connsiteX2" fmla="*/ 3628962 w 6230679"/>
              <a:gd name="connsiteY2" fmla="*/ 610 h 1795315"/>
              <a:gd name="connsiteX3" fmla="*/ 6230679 w 6230679"/>
              <a:gd name="connsiteY3" fmla="*/ 891547 h 1795315"/>
              <a:gd name="connsiteX0" fmla="*/ 0 w 6230679"/>
              <a:gd name="connsiteY0" fmla="*/ 1805066 h 1805066"/>
              <a:gd name="connsiteX1" fmla="*/ 2154501 w 6230679"/>
              <a:gd name="connsiteY1" fmla="*/ 541579 h 1805066"/>
              <a:gd name="connsiteX2" fmla="*/ 3628962 w 6230679"/>
              <a:gd name="connsiteY2" fmla="*/ 10361 h 1805066"/>
              <a:gd name="connsiteX3" fmla="*/ 6230679 w 6230679"/>
              <a:gd name="connsiteY3" fmla="*/ 901298 h 1805066"/>
              <a:gd name="connsiteX0" fmla="*/ 0 w 6230679"/>
              <a:gd name="connsiteY0" fmla="*/ 1805067 h 1805067"/>
              <a:gd name="connsiteX1" fmla="*/ 2154501 w 6230679"/>
              <a:gd name="connsiteY1" fmla="*/ 541580 h 1805067"/>
              <a:gd name="connsiteX2" fmla="*/ 3628962 w 6230679"/>
              <a:gd name="connsiteY2" fmla="*/ 10362 h 1805067"/>
              <a:gd name="connsiteX3" fmla="*/ 6230679 w 6230679"/>
              <a:gd name="connsiteY3" fmla="*/ 901299 h 180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0679" h="1805067">
                <a:moveTo>
                  <a:pt x="0" y="1805067"/>
                </a:moveTo>
                <a:cubicBezTo>
                  <a:pt x="976700" y="1124364"/>
                  <a:pt x="1549674" y="840697"/>
                  <a:pt x="2154501" y="541580"/>
                </a:cubicBezTo>
                <a:cubicBezTo>
                  <a:pt x="2759328" y="242463"/>
                  <a:pt x="2911166" y="91545"/>
                  <a:pt x="3628962" y="10362"/>
                </a:cubicBezTo>
                <a:cubicBezTo>
                  <a:pt x="4346758" y="-70821"/>
                  <a:pt x="5663609" y="334229"/>
                  <a:pt x="6230679" y="901299"/>
                </a:cubicBezTo>
              </a:path>
            </a:pathLst>
          </a:cu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9BD37-545E-4E94-987D-65DFC4094EFE}"/>
              </a:ext>
            </a:extLst>
          </p:cNvPr>
          <p:cNvSpPr txBox="1"/>
          <p:nvPr/>
        </p:nvSpPr>
        <p:spPr>
          <a:xfrm rot="838079">
            <a:off x="3145733" y="1531479"/>
            <a:ext cx="14163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+mj-lt"/>
              </a:rPr>
              <a:t>Information/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+mj-lt"/>
              </a:rPr>
              <a:t>surveillance</a:t>
            </a:r>
          </a:p>
          <a:p>
            <a:r>
              <a:rPr lang="en-US" dirty="0">
                <a:solidFill>
                  <a:schemeClr val="accent2"/>
                </a:solidFill>
                <a:latin typeface="+mj-lt"/>
              </a:rPr>
              <a:t>technology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C1CAB6-71BB-4AF4-A0C4-A5B34AFDF472}"/>
              </a:ext>
            </a:extLst>
          </p:cNvPr>
          <p:cNvCxnSpPr>
            <a:cxnSpLocks/>
          </p:cNvCxnSpPr>
          <p:nvPr/>
        </p:nvCxnSpPr>
        <p:spPr>
          <a:xfrm flipH="1" flipV="1">
            <a:off x="3838353" y="1871330"/>
            <a:ext cx="733647" cy="186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9E2441-4B16-4C95-9D76-64B4B4ECB6B1}"/>
              </a:ext>
            </a:extLst>
          </p:cNvPr>
          <p:cNvCxnSpPr>
            <a:cxnSpLocks/>
          </p:cNvCxnSpPr>
          <p:nvPr/>
        </p:nvCxnSpPr>
        <p:spPr>
          <a:xfrm flipH="1" flipV="1">
            <a:off x="2785323" y="2339163"/>
            <a:ext cx="695059" cy="20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B9C008-11CF-45F4-9B25-8250C4D5A9BB}"/>
              </a:ext>
            </a:extLst>
          </p:cNvPr>
          <p:cNvCxnSpPr>
            <a:cxnSpLocks/>
          </p:cNvCxnSpPr>
          <p:nvPr/>
        </p:nvCxnSpPr>
        <p:spPr>
          <a:xfrm flipH="1" flipV="1">
            <a:off x="4890977" y="1456661"/>
            <a:ext cx="882502" cy="262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B854B37-98DA-472C-B93F-D1BE13900315}"/>
              </a:ext>
            </a:extLst>
          </p:cNvPr>
          <p:cNvSpPr>
            <a:spLocks noChangeAspect="1"/>
          </p:cNvSpPr>
          <p:nvPr/>
        </p:nvSpPr>
        <p:spPr>
          <a:xfrm>
            <a:off x="6464595" y="1552353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E872A6-0AD2-4733-832A-EE4070BD3272}"/>
              </a:ext>
            </a:extLst>
          </p:cNvPr>
          <p:cNvSpPr>
            <a:spLocks noChangeAspect="1"/>
          </p:cNvSpPr>
          <p:nvPr/>
        </p:nvSpPr>
        <p:spPr>
          <a:xfrm>
            <a:off x="5682039" y="1170059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5DB593-948E-44F7-A87D-0B18D5AF0A63}"/>
              </a:ext>
            </a:extLst>
          </p:cNvPr>
          <p:cNvSpPr txBox="1"/>
          <p:nvPr/>
        </p:nvSpPr>
        <p:spPr>
          <a:xfrm>
            <a:off x="1602425" y="610885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surveillance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762B22-6432-4268-9F35-2C097A9E12B5}"/>
              </a:ext>
            </a:extLst>
          </p:cNvPr>
          <p:cNvSpPr txBox="1"/>
          <p:nvPr/>
        </p:nvSpPr>
        <p:spPr>
          <a:xfrm>
            <a:off x="7318094" y="6078797"/>
            <a:ext cx="8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privacy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CDCCA5-47DF-4D3A-B63E-FEDD24C7887F}"/>
              </a:ext>
            </a:extLst>
          </p:cNvPr>
          <p:cNvSpPr txBox="1"/>
          <p:nvPr/>
        </p:nvSpPr>
        <p:spPr>
          <a:xfrm>
            <a:off x="6075702" y="830166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D88AF71-4228-4E06-9F1B-23F687021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75" y="4891350"/>
            <a:ext cx="1015142" cy="1146182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3A8AD7-2F1B-4F3A-B3A0-D884CAB4E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4951" y="4891350"/>
            <a:ext cx="921676" cy="11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6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1BAC-803B-4A98-BC72-2E032848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Order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F0055D-D177-4DCE-BA34-538041315D01}"/>
              </a:ext>
            </a:extLst>
          </p:cNvPr>
          <p:cNvCxnSpPr/>
          <p:nvPr/>
        </p:nvCxnSpPr>
        <p:spPr>
          <a:xfrm>
            <a:off x="1595349" y="454650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3E8F9A-14E1-44F5-8174-A99D0633F190}"/>
              </a:ext>
            </a:extLst>
          </p:cNvPr>
          <p:cNvSpPr txBox="1"/>
          <p:nvPr/>
        </p:nvSpPr>
        <p:spPr>
          <a:xfrm>
            <a:off x="1507046" y="4521936"/>
            <a:ext cx="183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Authoritarian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6AA0D-8AD4-41D6-B1D6-CB1024DF35C1}"/>
              </a:ext>
            </a:extLst>
          </p:cNvPr>
          <p:cNvSpPr txBox="1"/>
          <p:nvPr/>
        </p:nvSpPr>
        <p:spPr>
          <a:xfrm>
            <a:off x="6892591" y="4474708"/>
            <a:ext cx="1794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Open society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D8015-B598-44BD-86FC-13A3861E1133}"/>
              </a:ext>
            </a:extLst>
          </p:cNvPr>
          <p:cNvSpPr/>
          <p:nvPr/>
        </p:nvSpPr>
        <p:spPr>
          <a:xfrm>
            <a:off x="1792002" y="1664841"/>
            <a:ext cx="6894798" cy="1547175"/>
          </a:xfrm>
          <a:custGeom>
            <a:avLst/>
            <a:gdLst>
              <a:gd name="connsiteX0" fmla="*/ 0 w 6230679"/>
              <a:gd name="connsiteY0" fmla="*/ 1773400 h 1773400"/>
              <a:gd name="connsiteX1" fmla="*/ 3338624 w 6230679"/>
              <a:gd name="connsiteY1" fmla="*/ 401800 h 1773400"/>
              <a:gd name="connsiteX2" fmla="*/ 4444410 w 6230679"/>
              <a:gd name="connsiteY2" fmla="*/ 19027 h 1773400"/>
              <a:gd name="connsiteX3" fmla="*/ 6230679 w 6230679"/>
              <a:gd name="connsiteY3" fmla="*/ 869632 h 1773400"/>
              <a:gd name="connsiteX0" fmla="*/ 0 w 6230679"/>
              <a:gd name="connsiteY0" fmla="*/ 1811510 h 1811510"/>
              <a:gd name="connsiteX1" fmla="*/ 2987750 w 6230679"/>
              <a:gd name="connsiteY1" fmla="*/ 269789 h 1811510"/>
              <a:gd name="connsiteX2" fmla="*/ 4444410 w 6230679"/>
              <a:gd name="connsiteY2" fmla="*/ 57137 h 1811510"/>
              <a:gd name="connsiteX3" fmla="*/ 6230679 w 6230679"/>
              <a:gd name="connsiteY3" fmla="*/ 907742 h 1811510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67004 h 1867004"/>
              <a:gd name="connsiteX1" fmla="*/ 3115341 w 6230679"/>
              <a:gd name="connsiteY1" fmla="*/ 282753 h 1867004"/>
              <a:gd name="connsiteX2" fmla="*/ 4657062 w 6230679"/>
              <a:gd name="connsiteY2" fmla="*/ 59468 h 1867004"/>
              <a:gd name="connsiteX3" fmla="*/ 6230679 w 6230679"/>
              <a:gd name="connsiteY3" fmla="*/ 96323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0679" h="1867004">
                <a:moveTo>
                  <a:pt x="0" y="1867004"/>
                </a:moveTo>
                <a:cubicBezTo>
                  <a:pt x="995917" y="1353097"/>
                  <a:pt x="2339164" y="584009"/>
                  <a:pt x="3115341" y="282753"/>
                </a:cubicBezTo>
                <a:cubicBezTo>
                  <a:pt x="3891518" y="-18503"/>
                  <a:pt x="4137839" y="-53946"/>
                  <a:pt x="4657062" y="59468"/>
                </a:cubicBezTo>
                <a:cubicBezTo>
                  <a:pt x="5176285" y="172882"/>
                  <a:pt x="5663609" y="396166"/>
                  <a:pt x="6230679" y="96323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9E7F673-B8E9-40A1-ADB6-8A48DD2A9174}"/>
              </a:ext>
            </a:extLst>
          </p:cNvPr>
          <p:cNvSpPr/>
          <p:nvPr/>
        </p:nvSpPr>
        <p:spPr>
          <a:xfrm>
            <a:off x="1659621" y="1310083"/>
            <a:ext cx="6623142" cy="1495848"/>
          </a:xfrm>
          <a:custGeom>
            <a:avLst/>
            <a:gdLst>
              <a:gd name="connsiteX0" fmla="*/ 0 w 6230679"/>
              <a:gd name="connsiteY0" fmla="*/ 1773400 h 1773400"/>
              <a:gd name="connsiteX1" fmla="*/ 3338624 w 6230679"/>
              <a:gd name="connsiteY1" fmla="*/ 401800 h 1773400"/>
              <a:gd name="connsiteX2" fmla="*/ 4444410 w 6230679"/>
              <a:gd name="connsiteY2" fmla="*/ 19027 h 1773400"/>
              <a:gd name="connsiteX3" fmla="*/ 6230679 w 6230679"/>
              <a:gd name="connsiteY3" fmla="*/ 869632 h 1773400"/>
              <a:gd name="connsiteX0" fmla="*/ 0 w 6230679"/>
              <a:gd name="connsiteY0" fmla="*/ 1811510 h 1811510"/>
              <a:gd name="connsiteX1" fmla="*/ 2987750 w 6230679"/>
              <a:gd name="connsiteY1" fmla="*/ 269789 h 1811510"/>
              <a:gd name="connsiteX2" fmla="*/ 4444410 w 6230679"/>
              <a:gd name="connsiteY2" fmla="*/ 57137 h 1811510"/>
              <a:gd name="connsiteX3" fmla="*/ 6230679 w 6230679"/>
              <a:gd name="connsiteY3" fmla="*/ 907742 h 1811510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67004 h 1867004"/>
              <a:gd name="connsiteX1" fmla="*/ 3115341 w 6230679"/>
              <a:gd name="connsiteY1" fmla="*/ 282753 h 1867004"/>
              <a:gd name="connsiteX2" fmla="*/ 4657062 w 6230679"/>
              <a:gd name="connsiteY2" fmla="*/ 59468 h 1867004"/>
              <a:gd name="connsiteX3" fmla="*/ 6230679 w 6230679"/>
              <a:gd name="connsiteY3" fmla="*/ 963236 h 1867004"/>
              <a:gd name="connsiteX0" fmla="*/ 0 w 6230679"/>
              <a:gd name="connsiteY0" fmla="*/ 1823180 h 1823180"/>
              <a:gd name="connsiteX1" fmla="*/ 2529228 w 6230679"/>
              <a:gd name="connsiteY1" fmla="*/ 457048 h 1823180"/>
              <a:gd name="connsiteX2" fmla="*/ 4657062 w 6230679"/>
              <a:gd name="connsiteY2" fmla="*/ 15644 h 1823180"/>
              <a:gd name="connsiteX3" fmla="*/ 6230679 w 6230679"/>
              <a:gd name="connsiteY3" fmla="*/ 919412 h 1823180"/>
              <a:gd name="connsiteX0" fmla="*/ 0 w 6230679"/>
              <a:gd name="connsiteY0" fmla="*/ 1810927 h 1810927"/>
              <a:gd name="connsiteX1" fmla="*/ 2529228 w 6230679"/>
              <a:gd name="connsiteY1" fmla="*/ 444795 h 1810927"/>
              <a:gd name="connsiteX2" fmla="*/ 4090166 w 6230679"/>
              <a:gd name="connsiteY2" fmla="*/ 16222 h 1810927"/>
              <a:gd name="connsiteX3" fmla="*/ 6230679 w 6230679"/>
              <a:gd name="connsiteY3" fmla="*/ 907159 h 1810927"/>
              <a:gd name="connsiteX0" fmla="*/ 0 w 6230679"/>
              <a:gd name="connsiteY0" fmla="*/ 1795055 h 1795055"/>
              <a:gd name="connsiteX1" fmla="*/ 2529228 w 6230679"/>
              <a:gd name="connsiteY1" fmla="*/ 428923 h 1795055"/>
              <a:gd name="connsiteX2" fmla="*/ 4090166 w 6230679"/>
              <a:gd name="connsiteY2" fmla="*/ 350 h 1795055"/>
              <a:gd name="connsiteX3" fmla="*/ 6230679 w 6230679"/>
              <a:gd name="connsiteY3" fmla="*/ 891287 h 1795055"/>
              <a:gd name="connsiteX0" fmla="*/ 0 w 6230679"/>
              <a:gd name="connsiteY0" fmla="*/ 1802590 h 1802590"/>
              <a:gd name="connsiteX1" fmla="*/ 2154501 w 6230679"/>
              <a:gd name="connsiteY1" fmla="*/ 539103 h 1802590"/>
              <a:gd name="connsiteX2" fmla="*/ 4090166 w 6230679"/>
              <a:gd name="connsiteY2" fmla="*/ 7885 h 1802590"/>
              <a:gd name="connsiteX3" fmla="*/ 6230679 w 6230679"/>
              <a:gd name="connsiteY3" fmla="*/ 898822 h 1802590"/>
              <a:gd name="connsiteX0" fmla="*/ 0 w 6230679"/>
              <a:gd name="connsiteY0" fmla="*/ 1802590 h 1802590"/>
              <a:gd name="connsiteX1" fmla="*/ 2154501 w 6230679"/>
              <a:gd name="connsiteY1" fmla="*/ 539103 h 1802590"/>
              <a:gd name="connsiteX2" fmla="*/ 3628962 w 6230679"/>
              <a:gd name="connsiteY2" fmla="*/ 7885 h 1802590"/>
              <a:gd name="connsiteX3" fmla="*/ 6230679 w 6230679"/>
              <a:gd name="connsiteY3" fmla="*/ 898822 h 1802590"/>
              <a:gd name="connsiteX0" fmla="*/ 0 w 6230679"/>
              <a:gd name="connsiteY0" fmla="*/ 1795315 h 1795315"/>
              <a:gd name="connsiteX1" fmla="*/ 2154501 w 6230679"/>
              <a:gd name="connsiteY1" fmla="*/ 531828 h 1795315"/>
              <a:gd name="connsiteX2" fmla="*/ 3628962 w 6230679"/>
              <a:gd name="connsiteY2" fmla="*/ 610 h 1795315"/>
              <a:gd name="connsiteX3" fmla="*/ 6230679 w 6230679"/>
              <a:gd name="connsiteY3" fmla="*/ 891547 h 1795315"/>
              <a:gd name="connsiteX0" fmla="*/ 0 w 6230679"/>
              <a:gd name="connsiteY0" fmla="*/ 1805066 h 1805066"/>
              <a:gd name="connsiteX1" fmla="*/ 2154501 w 6230679"/>
              <a:gd name="connsiteY1" fmla="*/ 541579 h 1805066"/>
              <a:gd name="connsiteX2" fmla="*/ 3628962 w 6230679"/>
              <a:gd name="connsiteY2" fmla="*/ 10361 h 1805066"/>
              <a:gd name="connsiteX3" fmla="*/ 6230679 w 6230679"/>
              <a:gd name="connsiteY3" fmla="*/ 901298 h 1805066"/>
              <a:gd name="connsiteX0" fmla="*/ 0 w 6230679"/>
              <a:gd name="connsiteY0" fmla="*/ 1805067 h 1805067"/>
              <a:gd name="connsiteX1" fmla="*/ 2154501 w 6230679"/>
              <a:gd name="connsiteY1" fmla="*/ 541580 h 1805067"/>
              <a:gd name="connsiteX2" fmla="*/ 3628962 w 6230679"/>
              <a:gd name="connsiteY2" fmla="*/ 10362 h 1805067"/>
              <a:gd name="connsiteX3" fmla="*/ 6230679 w 6230679"/>
              <a:gd name="connsiteY3" fmla="*/ 901299 h 180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0679" h="1805067">
                <a:moveTo>
                  <a:pt x="0" y="1805067"/>
                </a:moveTo>
                <a:cubicBezTo>
                  <a:pt x="976700" y="1124364"/>
                  <a:pt x="1549674" y="840697"/>
                  <a:pt x="2154501" y="541580"/>
                </a:cubicBezTo>
                <a:cubicBezTo>
                  <a:pt x="2759328" y="242463"/>
                  <a:pt x="2911166" y="91545"/>
                  <a:pt x="3628962" y="10362"/>
                </a:cubicBezTo>
                <a:cubicBezTo>
                  <a:pt x="4346758" y="-70821"/>
                  <a:pt x="5663609" y="334229"/>
                  <a:pt x="6230679" y="901299"/>
                </a:cubicBezTo>
              </a:path>
            </a:pathLst>
          </a:cu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C1CAB6-71BB-4AF4-A0C4-A5B34AFDF472}"/>
              </a:ext>
            </a:extLst>
          </p:cNvPr>
          <p:cNvCxnSpPr>
            <a:cxnSpLocks/>
          </p:cNvCxnSpPr>
          <p:nvPr/>
        </p:nvCxnSpPr>
        <p:spPr>
          <a:xfrm flipH="1" flipV="1">
            <a:off x="3838353" y="1871330"/>
            <a:ext cx="733647" cy="186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9E2441-4B16-4C95-9D76-64B4B4ECB6B1}"/>
              </a:ext>
            </a:extLst>
          </p:cNvPr>
          <p:cNvCxnSpPr>
            <a:cxnSpLocks/>
          </p:cNvCxnSpPr>
          <p:nvPr/>
        </p:nvCxnSpPr>
        <p:spPr>
          <a:xfrm flipH="1" flipV="1">
            <a:off x="2785323" y="2339163"/>
            <a:ext cx="695059" cy="20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B9C008-11CF-45F4-9B25-8250C4D5A9BB}"/>
              </a:ext>
            </a:extLst>
          </p:cNvPr>
          <p:cNvCxnSpPr>
            <a:cxnSpLocks/>
          </p:cNvCxnSpPr>
          <p:nvPr/>
        </p:nvCxnSpPr>
        <p:spPr>
          <a:xfrm flipH="1" flipV="1">
            <a:off x="4890977" y="1456661"/>
            <a:ext cx="882502" cy="262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D5D56A-C858-48B5-AA46-670E793007A7}"/>
              </a:ext>
            </a:extLst>
          </p:cNvPr>
          <p:cNvSpPr/>
          <p:nvPr/>
        </p:nvSpPr>
        <p:spPr>
          <a:xfrm flipH="1">
            <a:off x="1792002" y="2770092"/>
            <a:ext cx="6894798" cy="967487"/>
          </a:xfrm>
          <a:custGeom>
            <a:avLst/>
            <a:gdLst>
              <a:gd name="connsiteX0" fmla="*/ 0 w 6230679"/>
              <a:gd name="connsiteY0" fmla="*/ 1773400 h 1773400"/>
              <a:gd name="connsiteX1" fmla="*/ 3338624 w 6230679"/>
              <a:gd name="connsiteY1" fmla="*/ 401800 h 1773400"/>
              <a:gd name="connsiteX2" fmla="*/ 4444410 w 6230679"/>
              <a:gd name="connsiteY2" fmla="*/ 19027 h 1773400"/>
              <a:gd name="connsiteX3" fmla="*/ 6230679 w 6230679"/>
              <a:gd name="connsiteY3" fmla="*/ 869632 h 1773400"/>
              <a:gd name="connsiteX0" fmla="*/ 0 w 6230679"/>
              <a:gd name="connsiteY0" fmla="*/ 1811510 h 1811510"/>
              <a:gd name="connsiteX1" fmla="*/ 2987750 w 6230679"/>
              <a:gd name="connsiteY1" fmla="*/ 269789 h 1811510"/>
              <a:gd name="connsiteX2" fmla="*/ 4444410 w 6230679"/>
              <a:gd name="connsiteY2" fmla="*/ 57137 h 1811510"/>
              <a:gd name="connsiteX3" fmla="*/ 6230679 w 6230679"/>
              <a:gd name="connsiteY3" fmla="*/ 907742 h 1811510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67004 h 1867004"/>
              <a:gd name="connsiteX1" fmla="*/ 3115341 w 6230679"/>
              <a:gd name="connsiteY1" fmla="*/ 282753 h 1867004"/>
              <a:gd name="connsiteX2" fmla="*/ 4657062 w 6230679"/>
              <a:gd name="connsiteY2" fmla="*/ 59468 h 1867004"/>
              <a:gd name="connsiteX3" fmla="*/ 6230679 w 6230679"/>
              <a:gd name="connsiteY3" fmla="*/ 96323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0679" h="1867004">
                <a:moveTo>
                  <a:pt x="0" y="1867004"/>
                </a:moveTo>
                <a:cubicBezTo>
                  <a:pt x="995917" y="1353097"/>
                  <a:pt x="2339164" y="584009"/>
                  <a:pt x="3115341" y="282753"/>
                </a:cubicBezTo>
                <a:cubicBezTo>
                  <a:pt x="3891518" y="-18503"/>
                  <a:pt x="4137839" y="-53946"/>
                  <a:pt x="4657062" y="59468"/>
                </a:cubicBezTo>
                <a:cubicBezTo>
                  <a:pt x="5176285" y="172882"/>
                  <a:pt x="5663609" y="396166"/>
                  <a:pt x="6230679" y="963236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F93F04-C606-4778-A5E2-FF67D06CCD42}"/>
              </a:ext>
            </a:extLst>
          </p:cNvPr>
          <p:cNvCxnSpPr/>
          <p:nvPr/>
        </p:nvCxnSpPr>
        <p:spPr>
          <a:xfrm flipH="1">
            <a:off x="6570919" y="2058007"/>
            <a:ext cx="1451762" cy="103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5662DB-5926-4CEE-94A6-3D7FA1B304EF}"/>
              </a:ext>
            </a:extLst>
          </p:cNvPr>
          <p:cNvCxnSpPr/>
          <p:nvPr/>
        </p:nvCxnSpPr>
        <p:spPr>
          <a:xfrm flipH="1">
            <a:off x="5149697" y="1795736"/>
            <a:ext cx="1451762" cy="103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E0CCC6-FFD8-4EBB-BFBE-344B35F803ED}"/>
              </a:ext>
            </a:extLst>
          </p:cNvPr>
          <p:cNvSpPr txBox="1"/>
          <p:nvPr/>
        </p:nvSpPr>
        <p:spPr>
          <a:xfrm rot="19268241">
            <a:off x="5633899" y="2220414"/>
            <a:ext cx="218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Health externalities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9EAF32-B622-4569-9A74-633BD49191FF}"/>
              </a:ext>
            </a:extLst>
          </p:cNvPr>
          <p:cNvSpPr>
            <a:spLocks noChangeAspect="1"/>
          </p:cNvSpPr>
          <p:nvPr/>
        </p:nvSpPr>
        <p:spPr>
          <a:xfrm>
            <a:off x="6464595" y="1552353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6BC6E5-16D7-4EBA-9793-79B70504A2ED}"/>
              </a:ext>
            </a:extLst>
          </p:cNvPr>
          <p:cNvSpPr>
            <a:spLocks noChangeAspect="1"/>
          </p:cNvSpPr>
          <p:nvPr/>
        </p:nvSpPr>
        <p:spPr>
          <a:xfrm>
            <a:off x="5682039" y="1170059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73EF58-3951-49E6-A3F6-7C5A9B5BD27B}"/>
              </a:ext>
            </a:extLst>
          </p:cNvPr>
          <p:cNvSpPr>
            <a:spLocks noChangeAspect="1"/>
          </p:cNvSpPr>
          <p:nvPr/>
        </p:nvSpPr>
        <p:spPr>
          <a:xfrm>
            <a:off x="3904039" y="2655959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0D68BE-723C-4997-AEBB-094E1EA8F642}"/>
              </a:ext>
            </a:extLst>
          </p:cNvPr>
          <p:cNvCxnSpPr/>
          <p:nvPr/>
        </p:nvCxnSpPr>
        <p:spPr>
          <a:xfrm>
            <a:off x="1595349" y="454650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43A82A-F2BE-4F9A-B65C-2EF631A07DC5}"/>
              </a:ext>
            </a:extLst>
          </p:cNvPr>
          <p:cNvSpPr txBox="1"/>
          <p:nvPr/>
        </p:nvSpPr>
        <p:spPr>
          <a:xfrm>
            <a:off x="6696511" y="3623862"/>
            <a:ext cx="235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Better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information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aggregation by markets</a:t>
            </a:r>
          </a:p>
          <a:p>
            <a:pPr algn="ctr"/>
            <a:r>
              <a:rPr lang="en-US" dirty="0">
                <a:latin typeface="+mj-lt"/>
              </a:rPr>
              <a:t>Incentives: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carrot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395C35-F23B-46DA-9597-F34531843D4B}"/>
              </a:ext>
            </a:extLst>
          </p:cNvPr>
          <p:cNvSpPr txBox="1"/>
          <p:nvPr/>
        </p:nvSpPr>
        <p:spPr>
          <a:xfrm>
            <a:off x="1256718" y="3623862"/>
            <a:ext cx="1814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Better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externality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dirty="0">
                <a:latin typeface="+mj-lt"/>
              </a:rPr>
              <a:t>internalization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Incentives: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stick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34C3DEF-BDF9-4A85-8724-DC7D0EEDC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5D5DB6-B3BD-483E-B1F3-BAF621D6F4BD}"/>
              </a:ext>
            </a:extLst>
          </p:cNvPr>
          <p:cNvSpPr txBox="1"/>
          <p:nvPr/>
        </p:nvSpPr>
        <p:spPr>
          <a:xfrm>
            <a:off x="1602425" y="610885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surveillance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FC0F6E-7B2F-4053-A67D-87BDBE149685}"/>
              </a:ext>
            </a:extLst>
          </p:cNvPr>
          <p:cNvSpPr txBox="1"/>
          <p:nvPr/>
        </p:nvSpPr>
        <p:spPr>
          <a:xfrm>
            <a:off x="7318094" y="6078797"/>
            <a:ext cx="8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privacy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4" name="Content Placeholder 17">
            <a:extLst>
              <a:ext uri="{FF2B5EF4-FFF2-40B4-BE49-F238E27FC236}">
                <a16:creationId xmlns:a16="http://schemas.microsoft.com/office/drawing/2014/main" id="{B4D016EC-8B18-4328-BCB1-89F892437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75" y="4891350"/>
            <a:ext cx="1015142" cy="114618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424EF0F-4872-4E4C-9865-34790FE51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4951" y="4891350"/>
            <a:ext cx="921676" cy="11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7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11BAC-803B-4A98-BC72-2E032848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Order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F0055D-D177-4DCE-BA34-538041315D01}"/>
              </a:ext>
            </a:extLst>
          </p:cNvPr>
          <p:cNvCxnSpPr/>
          <p:nvPr/>
        </p:nvCxnSpPr>
        <p:spPr>
          <a:xfrm>
            <a:off x="1595349" y="454650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3E8F9A-14E1-44F5-8174-A99D0633F190}"/>
              </a:ext>
            </a:extLst>
          </p:cNvPr>
          <p:cNvSpPr txBox="1"/>
          <p:nvPr/>
        </p:nvSpPr>
        <p:spPr>
          <a:xfrm>
            <a:off x="1507046" y="4521936"/>
            <a:ext cx="1832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Authoritarian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58DFAE-5EE7-4650-AC0D-4AFC74EC49AC}"/>
              </a:ext>
            </a:extLst>
          </p:cNvPr>
          <p:cNvSpPr/>
          <p:nvPr/>
        </p:nvSpPr>
        <p:spPr>
          <a:xfrm>
            <a:off x="5911702" y="4742128"/>
            <a:ext cx="1318434" cy="125006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6AA0D-8AD4-41D6-B1D6-CB1024DF35C1}"/>
              </a:ext>
            </a:extLst>
          </p:cNvPr>
          <p:cNvSpPr txBox="1"/>
          <p:nvPr/>
        </p:nvSpPr>
        <p:spPr>
          <a:xfrm>
            <a:off x="6892591" y="4474708"/>
            <a:ext cx="1794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Open society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D8015-B598-44BD-86FC-13A3861E1133}"/>
              </a:ext>
            </a:extLst>
          </p:cNvPr>
          <p:cNvSpPr/>
          <p:nvPr/>
        </p:nvSpPr>
        <p:spPr>
          <a:xfrm>
            <a:off x="1792002" y="1664841"/>
            <a:ext cx="6894798" cy="1547175"/>
          </a:xfrm>
          <a:custGeom>
            <a:avLst/>
            <a:gdLst>
              <a:gd name="connsiteX0" fmla="*/ 0 w 6230679"/>
              <a:gd name="connsiteY0" fmla="*/ 1773400 h 1773400"/>
              <a:gd name="connsiteX1" fmla="*/ 3338624 w 6230679"/>
              <a:gd name="connsiteY1" fmla="*/ 401800 h 1773400"/>
              <a:gd name="connsiteX2" fmla="*/ 4444410 w 6230679"/>
              <a:gd name="connsiteY2" fmla="*/ 19027 h 1773400"/>
              <a:gd name="connsiteX3" fmla="*/ 6230679 w 6230679"/>
              <a:gd name="connsiteY3" fmla="*/ 869632 h 1773400"/>
              <a:gd name="connsiteX0" fmla="*/ 0 w 6230679"/>
              <a:gd name="connsiteY0" fmla="*/ 1811510 h 1811510"/>
              <a:gd name="connsiteX1" fmla="*/ 2987750 w 6230679"/>
              <a:gd name="connsiteY1" fmla="*/ 269789 h 1811510"/>
              <a:gd name="connsiteX2" fmla="*/ 4444410 w 6230679"/>
              <a:gd name="connsiteY2" fmla="*/ 57137 h 1811510"/>
              <a:gd name="connsiteX3" fmla="*/ 6230679 w 6230679"/>
              <a:gd name="connsiteY3" fmla="*/ 907742 h 1811510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67004 h 1867004"/>
              <a:gd name="connsiteX1" fmla="*/ 3115341 w 6230679"/>
              <a:gd name="connsiteY1" fmla="*/ 282753 h 1867004"/>
              <a:gd name="connsiteX2" fmla="*/ 4657062 w 6230679"/>
              <a:gd name="connsiteY2" fmla="*/ 59468 h 1867004"/>
              <a:gd name="connsiteX3" fmla="*/ 6230679 w 6230679"/>
              <a:gd name="connsiteY3" fmla="*/ 96323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0679" h="1867004">
                <a:moveTo>
                  <a:pt x="0" y="1867004"/>
                </a:moveTo>
                <a:cubicBezTo>
                  <a:pt x="995917" y="1353097"/>
                  <a:pt x="2339164" y="584009"/>
                  <a:pt x="3115341" y="282753"/>
                </a:cubicBezTo>
                <a:cubicBezTo>
                  <a:pt x="3891518" y="-18503"/>
                  <a:pt x="4137839" y="-53946"/>
                  <a:pt x="4657062" y="59468"/>
                </a:cubicBezTo>
                <a:cubicBezTo>
                  <a:pt x="5176285" y="172882"/>
                  <a:pt x="5663609" y="396166"/>
                  <a:pt x="6230679" y="963236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9E7F673-B8E9-40A1-ADB6-8A48DD2A9174}"/>
              </a:ext>
            </a:extLst>
          </p:cNvPr>
          <p:cNvSpPr/>
          <p:nvPr/>
        </p:nvSpPr>
        <p:spPr>
          <a:xfrm>
            <a:off x="1659621" y="1310083"/>
            <a:ext cx="6623142" cy="1495848"/>
          </a:xfrm>
          <a:custGeom>
            <a:avLst/>
            <a:gdLst>
              <a:gd name="connsiteX0" fmla="*/ 0 w 6230679"/>
              <a:gd name="connsiteY0" fmla="*/ 1773400 h 1773400"/>
              <a:gd name="connsiteX1" fmla="*/ 3338624 w 6230679"/>
              <a:gd name="connsiteY1" fmla="*/ 401800 h 1773400"/>
              <a:gd name="connsiteX2" fmla="*/ 4444410 w 6230679"/>
              <a:gd name="connsiteY2" fmla="*/ 19027 h 1773400"/>
              <a:gd name="connsiteX3" fmla="*/ 6230679 w 6230679"/>
              <a:gd name="connsiteY3" fmla="*/ 869632 h 1773400"/>
              <a:gd name="connsiteX0" fmla="*/ 0 w 6230679"/>
              <a:gd name="connsiteY0" fmla="*/ 1811510 h 1811510"/>
              <a:gd name="connsiteX1" fmla="*/ 2987750 w 6230679"/>
              <a:gd name="connsiteY1" fmla="*/ 269789 h 1811510"/>
              <a:gd name="connsiteX2" fmla="*/ 4444410 w 6230679"/>
              <a:gd name="connsiteY2" fmla="*/ 57137 h 1811510"/>
              <a:gd name="connsiteX3" fmla="*/ 6230679 w 6230679"/>
              <a:gd name="connsiteY3" fmla="*/ 907742 h 1811510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67004 h 1867004"/>
              <a:gd name="connsiteX1" fmla="*/ 3115341 w 6230679"/>
              <a:gd name="connsiteY1" fmla="*/ 282753 h 1867004"/>
              <a:gd name="connsiteX2" fmla="*/ 4657062 w 6230679"/>
              <a:gd name="connsiteY2" fmla="*/ 59468 h 1867004"/>
              <a:gd name="connsiteX3" fmla="*/ 6230679 w 6230679"/>
              <a:gd name="connsiteY3" fmla="*/ 963236 h 1867004"/>
              <a:gd name="connsiteX0" fmla="*/ 0 w 6230679"/>
              <a:gd name="connsiteY0" fmla="*/ 1823180 h 1823180"/>
              <a:gd name="connsiteX1" fmla="*/ 2529228 w 6230679"/>
              <a:gd name="connsiteY1" fmla="*/ 457048 h 1823180"/>
              <a:gd name="connsiteX2" fmla="*/ 4657062 w 6230679"/>
              <a:gd name="connsiteY2" fmla="*/ 15644 h 1823180"/>
              <a:gd name="connsiteX3" fmla="*/ 6230679 w 6230679"/>
              <a:gd name="connsiteY3" fmla="*/ 919412 h 1823180"/>
              <a:gd name="connsiteX0" fmla="*/ 0 w 6230679"/>
              <a:gd name="connsiteY0" fmla="*/ 1810927 h 1810927"/>
              <a:gd name="connsiteX1" fmla="*/ 2529228 w 6230679"/>
              <a:gd name="connsiteY1" fmla="*/ 444795 h 1810927"/>
              <a:gd name="connsiteX2" fmla="*/ 4090166 w 6230679"/>
              <a:gd name="connsiteY2" fmla="*/ 16222 h 1810927"/>
              <a:gd name="connsiteX3" fmla="*/ 6230679 w 6230679"/>
              <a:gd name="connsiteY3" fmla="*/ 907159 h 1810927"/>
              <a:gd name="connsiteX0" fmla="*/ 0 w 6230679"/>
              <a:gd name="connsiteY0" fmla="*/ 1795055 h 1795055"/>
              <a:gd name="connsiteX1" fmla="*/ 2529228 w 6230679"/>
              <a:gd name="connsiteY1" fmla="*/ 428923 h 1795055"/>
              <a:gd name="connsiteX2" fmla="*/ 4090166 w 6230679"/>
              <a:gd name="connsiteY2" fmla="*/ 350 h 1795055"/>
              <a:gd name="connsiteX3" fmla="*/ 6230679 w 6230679"/>
              <a:gd name="connsiteY3" fmla="*/ 891287 h 1795055"/>
              <a:gd name="connsiteX0" fmla="*/ 0 w 6230679"/>
              <a:gd name="connsiteY0" fmla="*/ 1802590 h 1802590"/>
              <a:gd name="connsiteX1" fmla="*/ 2154501 w 6230679"/>
              <a:gd name="connsiteY1" fmla="*/ 539103 h 1802590"/>
              <a:gd name="connsiteX2" fmla="*/ 4090166 w 6230679"/>
              <a:gd name="connsiteY2" fmla="*/ 7885 h 1802590"/>
              <a:gd name="connsiteX3" fmla="*/ 6230679 w 6230679"/>
              <a:gd name="connsiteY3" fmla="*/ 898822 h 1802590"/>
              <a:gd name="connsiteX0" fmla="*/ 0 w 6230679"/>
              <a:gd name="connsiteY0" fmla="*/ 1802590 h 1802590"/>
              <a:gd name="connsiteX1" fmla="*/ 2154501 w 6230679"/>
              <a:gd name="connsiteY1" fmla="*/ 539103 h 1802590"/>
              <a:gd name="connsiteX2" fmla="*/ 3628962 w 6230679"/>
              <a:gd name="connsiteY2" fmla="*/ 7885 h 1802590"/>
              <a:gd name="connsiteX3" fmla="*/ 6230679 w 6230679"/>
              <a:gd name="connsiteY3" fmla="*/ 898822 h 1802590"/>
              <a:gd name="connsiteX0" fmla="*/ 0 w 6230679"/>
              <a:gd name="connsiteY0" fmla="*/ 1795315 h 1795315"/>
              <a:gd name="connsiteX1" fmla="*/ 2154501 w 6230679"/>
              <a:gd name="connsiteY1" fmla="*/ 531828 h 1795315"/>
              <a:gd name="connsiteX2" fmla="*/ 3628962 w 6230679"/>
              <a:gd name="connsiteY2" fmla="*/ 610 h 1795315"/>
              <a:gd name="connsiteX3" fmla="*/ 6230679 w 6230679"/>
              <a:gd name="connsiteY3" fmla="*/ 891547 h 1795315"/>
              <a:gd name="connsiteX0" fmla="*/ 0 w 6230679"/>
              <a:gd name="connsiteY0" fmla="*/ 1805066 h 1805066"/>
              <a:gd name="connsiteX1" fmla="*/ 2154501 w 6230679"/>
              <a:gd name="connsiteY1" fmla="*/ 541579 h 1805066"/>
              <a:gd name="connsiteX2" fmla="*/ 3628962 w 6230679"/>
              <a:gd name="connsiteY2" fmla="*/ 10361 h 1805066"/>
              <a:gd name="connsiteX3" fmla="*/ 6230679 w 6230679"/>
              <a:gd name="connsiteY3" fmla="*/ 901298 h 1805066"/>
              <a:gd name="connsiteX0" fmla="*/ 0 w 6230679"/>
              <a:gd name="connsiteY0" fmla="*/ 1805067 h 1805067"/>
              <a:gd name="connsiteX1" fmla="*/ 2154501 w 6230679"/>
              <a:gd name="connsiteY1" fmla="*/ 541580 h 1805067"/>
              <a:gd name="connsiteX2" fmla="*/ 3628962 w 6230679"/>
              <a:gd name="connsiteY2" fmla="*/ 10362 h 1805067"/>
              <a:gd name="connsiteX3" fmla="*/ 6230679 w 6230679"/>
              <a:gd name="connsiteY3" fmla="*/ 901299 h 1805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0679" h="1805067">
                <a:moveTo>
                  <a:pt x="0" y="1805067"/>
                </a:moveTo>
                <a:cubicBezTo>
                  <a:pt x="976700" y="1124364"/>
                  <a:pt x="1549674" y="840697"/>
                  <a:pt x="2154501" y="541580"/>
                </a:cubicBezTo>
                <a:cubicBezTo>
                  <a:pt x="2759328" y="242463"/>
                  <a:pt x="2911166" y="91545"/>
                  <a:pt x="3628962" y="10362"/>
                </a:cubicBezTo>
                <a:cubicBezTo>
                  <a:pt x="4346758" y="-70821"/>
                  <a:pt x="5663609" y="334229"/>
                  <a:pt x="6230679" y="901299"/>
                </a:cubicBezTo>
              </a:path>
            </a:pathLst>
          </a:cu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C1CAB6-71BB-4AF4-A0C4-A5B34AFDF472}"/>
              </a:ext>
            </a:extLst>
          </p:cNvPr>
          <p:cNvCxnSpPr>
            <a:cxnSpLocks/>
          </p:cNvCxnSpPr>
          <p:nvPr/>
        </p:nvCxnSpPr>
        <p:spPr>
          <a:xfrm flipH="1" flipV="1">
            <a:off x="3838353" y="1871330"/>
            <a:ext cx="733647" cy="186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9E2441-4B16-4C95-9D76-64B4B4ECB6B1}"/>
              </a:ext>
            </a:extLst>
          </p:cNvPr>
          <p:cNvCxnSpPr>
            <a:cxnSpLocks/>
          </p:cNvCxnSpPr>
          <p:nvPr/>
        </p:nvCxnSpPr>
        <p:spPr>
          <a:xfrm flipH="1" flipV="1">
            <a:off x="2785323" y="2339163"/>
            <a:ext cx="695059" cy="200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B9C008-11CF-45F4-9B25-8250C4D5A9BB}"/>
              </a:ext>
            </a:extLst>
          </p:cNvPr>
          <p:cNvCxnSpPr>
            <a:cxnSpLocks/>
          </p:cNvCxnSpPr>
          <p:nvPr/>
        </p:nvCxnSpPr>
        <p:spPr>
          <a:xfrm flipH="1" flipV="1">
            <a:off x="4890977" y="1456661"/>
            <a:ext cx="882502" cy="262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D5D56A-C858-48B5-AA46-670E793007A7}"/>
              </a:ext>
            </a:extLst>
          </p:cNvPr>
          <p:cNvSpPr/>
          <p:nvPr/>
        </p:nvSpPr>
        <p:spPr>
          <a:xfrm flipH="1">
            <a:off x="1792002" y="2770092"/>
            <a:ext cx="6894798" cy="967487"/>
          </a:xfrm>
          <a:custGeom>
            <a:avLst/>
            <a:gdLst>
              <a:gd name="connsiteX0" fmla="*/ 0 w 6230679"/>
              <a:gd name="connsiteY0" fmla="*/ 1773400 h 1773400"/>
              <a:gd name="connsiteX1" fmla="*/ 3338624 w 6230679"/>
              <a:gd name="connsiteY1" fmla="*/ 401800 h 1773400"/>
              <a:gd name="connsiteX2" fmla="*/ 4444410 w 6230679"/>
              <a:gd name="connsiteY2" fmla="*/ 19027 h 1773400"/>
              <a:gd name="connsiteX3" fmla="*/ 6230679 w 6230679"/>
              <a:gd name="connsiteY3" fmla="*/ 869632 h 1773400"/>
              <a:gd name="connsiteX0" fmla="*/ 0 w 6230679"/>
              <a:gd name="connsiteY0" fmla="*/ 1811510 h 1811510"/>
              <a:gd name="connsiteX1" fmla="*/ 2987750 w 6230679"/>
              <a:gd name="connsiteY1" fmla="*/ 269789 h 1811510"/>
              <a:gd name="connsiteX2" fmla="*/ 4444410 w 6230679"/>
              <a:gd name="connsiteY2" fmla="*/ 57137 h 1811510"/>
              <a:gd name="connsiteX3" fmla="*/ 6230679 w 6230679"/>
              <a:gd name="connsiteY3" fmla="*/ 907742 h 1811510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54036 h 1854036"/>
              <a:gd name="connsiteX1" fmla="*/ 2987750 w 6230679"/>
              <a:gd name="connsiteY1" fmla="*/ 312315 h 1854036"/>
              <a:gd name="connsiteX2" fmla="*/ 4657062 w 6230679"/>
              <a:gd name="connsiteY2" fmla="*/ 46500 h 1854036"/>
              <a:gd name="connsiteX3" fmla="*/ 6230679 w 6230679"/>
              <a:gd name="connsiteY3" fmla="*/ 950268 h 1854036"/>
              <a:gd name="connsiteX0" fmla="*/ 0 w 6230679"/>
              <a:gd name="connsiteY0" fmla="*/ 1867004 h 1867004"/>
              <a:gd name="connsiteX1" fmla="*/ 3115341 w 6230679"/>
              <a:gd name="connsiteY1" fmla="*/ 282753 h 1867004"/>
              <a:gd name="connsiteX2" fmla="*/ 4657062 w 6230679"/>
              <a:gd name="connsiteY2" fmla="*/ 59468 h 1867004"/>
              <a:gd name="connsiteX3" fmla="*/ 6230679 w 6230679"/>
              <a:gd name="connsiteY3" fmla="*/ 963236 h 1867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30679" h="1867004">
                <a:moveTo>
                  <a:pt x="0" y="1867004"/>
                </a:moveTo>
                <a:cubicBezTo>
                  <a:pt x="995917" y="1353097"/>
                  <a:pt x="2339164" y="584009"/>
                  <a:pt x="3115341" y="282753"/>
                </a:cubicBezTo>
                <a:cubicBezTo>
                  <a:pt x="3891518" y="-18503"/>
                  <a:pt x="4137839" y="-53946"/>
                  <a:pt x="4657062" y="59468"/>
                </a:cubicBezTo>
                <a:cubicBezTo>
                  <a:pt x="5176285" y="172882"/>
                  <a:pt x="5663609" y="396166"/>
                  <a:pt x="6230679" y="963236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F93F04-C606-4778-A5E2-FF67D06CCD42}"/>
              </a:ext>
            </a:extLst>
          </p:cNvPr>
          <p:cNvCxnSpPr/>
          <p:nvPr/>
        </p:nvCxnSpPr>
        <p:spPr>
          <a:xfrm flipH="1">
            <a:off x="6570919" y="2058007"/>
            <a:ext cx="1451762" cy="103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5662DB-5926-4CEE-94A6-3D7FA1B304EF}"/>
              </a:ext>
            </a:extLst>
          </p:cNvPr>
          <p:cNvCxnSpPr/>
          <p:nvPr/>
        </p:nvCxnSpPr>
        <p:spPr>
          <a:xfrm flipH="1">
            <a:off x="5149697" y="1795736"/>
            <a:ext cx="1451762" cy="10360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E0CCC6-FFD8-4EBB-BFBE-344B35F803ED}"/>
              </a:ext>
            </a:extLst>
          </p:cNvPr>
          <p:cNvSpPr txBox="1"/>
          <p:nvPr/>
        </p:nvSpPr>
        <p:spPr>
          <a:xfrm rot="19268241">
            <a:off x="5633899" y="2220414"/>
            <a:ext cx="2183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</a:rPr>
              <a:t>Health externalities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9EAF32-B622-4569-9A74-633BD49191FF}"/>
              </a:ext>
            </a:extLst>
          </p:cNvPr>
          <p:cNvSpPr>
            <a:spLocks noChangeAspect="1"/>
          </p:cNvSpPr>
          <p:nvPr/>
        </p:nvSpPr>
        <p:spPr>
          <a:xfrm>
            <a:off x="6464595" y="1552353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6BC6E5-16D7-4EBA-9793-79B70504A2ED}"/>
              </a:ext>
            </a:extLst>
          </p:cNvPr>
          <p:cNvSpPr>
            <a:spLocks noChangeAspect="1"/>
          </p:cNvSpPr>
          <p:nvPr/>
        </p:nvSpPr>
        <p:spPr>
          <a:xfrm>
            <a:off x="5682039" y="1170059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73EF58-3951-49E6-A3F6-7C5A9B5BD27B}"/>
              </a:ext>
            </a:extLst>
          </p:cNvPr>
          <p:cNvSpPr>
            <a:spLocks noChangeAspect="1"/>
          </p:cNvSpPr>
          <p:nvPr/>
        </p:nvSpPr>
        <p:spPr>
          <a:xfrm>
            <a:off x="3904039" y="2655959"/>
            <a:ext cx="18288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5E230D9-14B6-401E-9D80-B0C98CF863EF}"/>
              </a:ext>
            </a:extLst>
          </p:cNvPr>
          <p:cNvSpPr txBox="1">
            <a:spLocks/>
          </p:cNvSpPr>
          <p:nvPr/>
        </p:nvSpPr>
        <p:spPr>
          <a:xfrm>
            <a:off x="294107" y="6404037"/>
            <a:ext cx="8913688" cy="711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 we return after the COVID crisis?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7D93D4-E28A-454E-B29C-C8D84464CD88}"/>
              </a:ext>
            </a:extLst>
          </p:cNvPr>
          <p:cNvCxnSpPr/>
          <p:nvPr/>
        </p:nvCxnSpPr>
        <p:spPr>
          <a:xfrm>
            <a:off x="1595349" y="4546500"/>
            <a:ext cx="6766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960FD8D-ED98-4430-8486-433341F6ED4C}"/>
              </a:ext>
            </a:extLst>
          </p:cNvPr>
          <p:cNvSpPr txBox="1"/>
          <p:nvPr/>
        </p:nvSpPr>
        <p:spPr>
          <a:xfrm>
            <a:off x="6696511" y="3623862"/>
            <a:ext cx="235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Better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information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aggregation by markets</a:t>
            </a:r>
          </a:p>
          <a:p>
            <a:pPr algn="ctr"/>
            <a:r>
              <a:rPr lang="en-US" dirty="0">
                <a:latin typeface="+mj-lt"/>
              </a:rPr>
              <a:t>Incentives: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carrot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2508AE-DBEC-4A60-91B8-17182EFF939B}"/>
              </a:ext>
            </a:extLst>
          </p:cNvPr>
          <p:cNvSpPr txBox="1"/>
          <p:nvPr/>
        </p:nvSpPr>
        <p:spPr>
          <a:xfrm>
            <a:off x="1256718" y="3623862"/>
            <a:ext cx="1814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Better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externality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US" dirty="0">
                <a:latin typeface="+mj-lt"/>
              </a:rPr>
              <a:t>internalization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Incentives: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stick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456CBC1-9261-4C9B-94D4-9BF55F7B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A25FE2-AA2C-4538-80D7-CE57A5B96F9B}"/>
              </a:ext>
            </a:extLst>
          </p:cNvPr>
          <p:cNvSpPr txBox="1"/>
          <p:nvPr/>
        </p:nvSpPr>
        <p:spPr>
          <a:xfrm>
            <a:off x="1602425" y="6108855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surveillance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B565D-7D08-454B-A40F-489230ACE1B2}"/>
              </a:ext>
            </a:extLst>
          </p:cNvPr>
          <p:cNvSpPr txBox="1"/>
          <p:nvPr/>
        </p:nvSpPr>
        <p:spPr>
          <a:xfrm>
            <a:off x="7318094" y="6078797"/>
            <a:ext cx="8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privacy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35" name="Content Placeholder 17">
            <a:extLst>
              <a:ext uri="{FF2B5EF4-FFF2-40B4-BE49-F238E27FC236}">
                <a16:creationId xmlns:a16="http://schemas.microsoft.com/office/drawing/2014/main" id="{14ED99F8-6E04-4D3E-A160-C708C40D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375" y="4891350"/>
            <a:ext cx="1015142" cy="11461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1E6CEC-9609-4EBF-9571-444252B48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4951" y="4891350"/>
            <a:ext cx="921676" cy="11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4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84E0-39B3-4C9D-A832-AD7FDA6F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01: social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F2BD-6FC1-4C73-923C-837926D2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Governments</a:t>
            </a:r>
            <a:r>
              <a:rPr lang="en-US" dirty="0"/>
              <a:t> will restrict individual freedoms </a:t>
            </a:r>
            <a:br>
              <a:rPr lang="en-US" dirty="0"/>
            </a:br>
            <a:r>
              <a:rPr lang="en-US" dirty="0"/>
              <a:t>(to internalize externalities)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permanently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only temporarily</a:t>
            </a:r>
            <a:br>
              <a:rPr lang="en-US" dirty="0"/>
            </a:br>
            <a:r>
              <a:rPr lang="en-US" dirty="0"/>
              <a:t>we will return to a (relatively) "free and open society"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</a:t>
            </a:r>
            <a:r>
              <a:rPr lang="en-US" dirty="0"/>
              <a:t> be "controlled" to avoid surveillance of individual behavior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Yes</a:t>
            </a:r>
          </a:p>
          <a:p>
            <a:pPr lvl="1">
              <a:buFont typeface="+mj-lt"/>
              <a:buAutoNum type="alphaLcPeriod"/>
            </a:pPr>
            <a:r>
              <a:rPr lang="en-US" dirty="0"/>
              <a:t>No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2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62E6-B573-4718-A7DE-D8288F1C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Expert/technocrats vs. populism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5A1-29C7-472F-B1BA-807BCFD4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6" y="1320554"/>
            <a:ext cx="8913688" cy="5346946"/>
          </a:xfrm>
        </p:spPr>
        <p:txBody>
          <a:bodyPr/>
          <a:lstStyle/>
          <a:p>
            <a:r>
              <a:rPr lang="en-US" dirty="0"/>
              <a:t>Expertise</a:t>
            </a:r>
          </a:p>
          <a:p>
            <a:pPr lvl="1"/>
            <a:r>
              <a:rPr lang="en-US" dirty="0"/>
              <a:t>Virologists play first fiddle</a:t>
            </a:r>
          </a:p>
          <a:p>
            <a:pPr lvl="1"/>
            <a:r>
              <a:rPr lang="en-US" dirty="0"/>
              <a:t>Exponentially moving target</a:t>
            </a:r>
          </a:p>
          <a:p>
            <a:pPr lvl="2"/>
            <a:r>
              <a:rPr lang="en-US" dirty="0"/>
              <a:t>Need model</a:t>
            </a:r>
          </a:p>
          <a:p>
            <a:pPr lvl="2"/>
            <a:r>
              <a:rPr lang="en-US" dirty="0"/>
              <a:t>Similar to climate change/economics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Populism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85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62E6-B573-4718-A7DE-D8288F1C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Expert/technocrats vs. populism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B5A1-29C7-472F-B1BA-807BCFD4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6" y="1320554"/>
            <a:ext cx="8913688" cy="5537446"/>
          </a:xfrm>
        </p:spPr>
        <p:txBody>
          <a:bodyPr>
            <a:normAutofit/>
          </a:bodyPr>
          <a:lstStyle/>
          <a:p>
            <a:r>
              <a:rPr lang="en-US" dirty="0"/>
              <a:t>Expertise</a:t>
            </a:r>
          </a:p>
          <a:p>
            <a:pPr lvl="1"/>
            <a:r>
              <a:rPr lang="en-US" dirty="0"/>
              <a:t>Virologists play first fiddle</a:t>
            </a:r>
          </a:p>
          <a:p>
            <a:pPr lvl="1"/>
            <a:r>
              <a:rPr lang="en-US" dirty="0"/>
              <a:t>Exponentially moving target</a:t>
            </a:r>
          </a:p>
          <a:p>
            <a:pPr lvl="2"/>
            <a:r>
              <a:rPr lang="en-US" dirty="0"/>
              <a:t>Need model </a:t>
            </a:r>
          </a:p>
          <a:p>
            <a:pPr lvl="2"/>
            <a:r>
              <a:rPr lang="en-US" dirty="0"/>
              <a:t>Extrapolate based on few data</a:t>
            </a:r>
          </a:p>
          <a:p>
            <a:pPr lvl="2"/>
            <a:r>
              <a:rPr lang="en-US" dirty="0"/>
              <a:t>Similar to climate change/economics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5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1770</TotalTime>
  <Words>816</Words>
  <Application>Microsoft Office PowerPoint</Application>
  <PresentationFormat>On-screen Show (4:3)</PresentationFormat>
  <Paragraphs>175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Mo/Fri Lunch Webinars</vt:lpstr>
      <vt:lpstr>Social Order</vt:lpstr>
      <vt:lpstr>Social Order</vt:lpstr>
      <vt:lpstr>Social Order</vt:lpstr>
      <vt:lpstr>Social Order</vt:lpstr>
      <vt:lpstr>Poll 01: social order</vt:lpstr>
      <vt:lpstr>Expert/technocrats vs. populism</vt:lpstr>
      <vt:lpstr>Expert/technocrats vs. populism</vt:lpstr>
      <vt:lpstr>Expert/technocrats vs. populism</vt:lpstr>
      <vt:lpstr>Expert/technocrats vs. populism</vt:lpstr>
      <vt:lpstr>Expert/technocrats vs. populism</vt:lpstr>
      <vt:lpstr>Poll 02: political stability </vt:lpstr>
      <vt:lpstr>Lock-down exit decision</vt:lpstr>
      <vt:lpstr>Lock-down exit decision</vt:lpstr>
      <vt:lpstr>PowerPoint Presentation</vt:lpstr>
      <vt:lpstr>Social and political implications</vt:lpstr>
      <vt:lpstr>Public opinion on China</vt:lpstr>
      <vt:lpstr>“Rally around the flag”</vt:lpstr>
      <vt:lpstr>Left, Right, and Center</vt:lpstr>
      <vt:lpstr>Well-capitalized firms</vt:lpstr>
      <vt:lpstr>Deglobalization and less immigration</vt:lpstr>
      <vt:lpstr>Social distancing</vt:lpstr>
      <vt:lpstr>Telecommuting?</vt:lpstr>
      <vt:lpstr>Services &amp; public entertainments</vt:lpstr>
      <vt:lpstr>Which countries/sectors will recover most quickly? </vt:lpstr>
      <vt:lpstr>United States: rising or falling?</vt:lpstr>
      <vt:lpstr>European Union:rising or falling?</vt:lpstr>
      <vt:lpstr>Poll 01: social order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Brunnermeier</dc:creator>
  <cp:lastModifiedBy>Markus Brunnermeier</cp:lastModifiedBy>
  <cp:revision>66</cp:revision>
  <dcterms:created xsi:type="dcterms:W3CDTF">2020-03-19T00:31:31Z</dcterms:created>
  <dcterms:modified xsi:type="dcterms:W3CDTF">2020-04-10T11:52:39Z</dcterms:modified>
</cp:coreProperties>
</file>