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F5F5F"/>
        </a:solidFill>
        <a:effectLst/>
        <a:uFillTx/>
        <a:latin typeface="Gill Sans MT"/>
        <a:ea typeface="Gill Sans MT"/>
        <a:cs typeface="Gill Sans MT"/>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F5F5F"/>
        </a:solidFill>
        <a:effectLst/>
        <a:uFillTx/>
        <a:latin typeface="Gill Sans MT"/>
        <a:ea typeface="Gill Sans MT"/>
        <a:cs typeface="Gill Sans MT"/>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F5F5F"/>
        </a:solidFill>
        <a:effectLst/>
        <a:uFillTx/>
        <a:latin typeface="Gill Sans MT"/>
        <a:ea typeface="Gill Sans MT"/>
        <a:cs typeface="Gill Sans MT"/>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F5F5F"/>
        </a:solidFill>
        <a:effectLst/>
        <a:uFillTx/>
        <a:latin typeface="Gill Sans MT"/>
        <a:ea typeface="Gill Sans MT"/>
        <a:cs typeface="Gill Sans MT"/>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F5F5F"/>
        </a:solidFill>
        <a:effectLst/>
        <a:uFillTx/>
        <a:latin typeface="Gill Sans MT"/>
        <a:ea typeface="Gill Sans MT"/>
        <a:cs typeface="Gill Sans MT"/>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F5F5F"/>
        </a:solidFill>
        <a:effectLst/>
        <a:uFillTx/>
        <a:latin typeface="Gill Sans MT"/>
        <a:ea typeface="Gill Sans MT"/>
        <a:cs typeface="Gill Sans MT"/>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F5F5F"/>
        </a:solidFill>
        <a:effectLst/>
        <a:uFillTx/>
        <a:latin typeface="Gill Sans MT"/>
        <a:ea typeface="Gill Sans MT"/>
        <a:cs typeface="Gill Sans MT"/>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F5F5F"/>
        </a:solidFill>
        <a:effectLst/>
        <a:uFillTx/>
        <a:latin typeface="Gill Sans MT"/>
        <a:ea typeface="Gill Sans MT"/>
        <a:cs typeface="Gill Sans MT"/>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F5F5F"/>
        </a:solidFill>
        <a:effectLst/>
        <a:uFillTx/>
        <a:latin typeface="Gill Sans MT"/>
        <a:ea typeface="Gill Sans MT"/>
        <a:cs typeface="Gill Sans MT"/>
        <a:sym typeface="Gill Sans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ill Sans MT"/>
          <a:ea typeface="Gill Sans MT"/>
          <a:cs typeface="Gill Sans MT"/>
        </a:font>
        <a:srgbClr val="5F5F5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CACB"/>
          </a:solidFill>
        </a:fill>
      </a:tcStyle>
    </a:wholeTbl>
    <a:band2H>
      <a:tcTxStyle b="def" i="def"/>
      <a:tcStyle>
        <a:tcBdr/>
        <a:fill>
          <a:solidFill>
            <a:srgbClr val="ECE6E7"/>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MT"/>
          <a:ea typeface="Gill Sans MT"/>
          <a:cs typeface="Gill Sans MT"/>
        </a:font>
        <a:srgbClr val="5F5F5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1F3"/>
          </a:solidFill>
        </a:fill>
      </a:tcStyle>
    </a:wholeTbl>
    <a:band2H>
      <a:tcTxStyle b="def" i="def"/>
      <a:tcStyle>
        <a:tcBdr/>
        <a:fill>
          <a:solidFill>
            <a:srgbClr val="E6F1F9"/>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MT"/>
          <a:ea typeface="Gill Sans MT"/>
          <a:cs typeface="Gill Sans MT"/>
        </a:font>
        <a:srgbClr val="5F5F5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F821DB8-F4EB-4A41-A1BA-3FCAFE7338EE}" styleName="">
    <a:tblBg/>
    <a:wholeTbl>
      <a:tcTxStyle b="off" i="off">
        <a:font>
          <a:latin typeface="Gill Sans MT"/>
          <a:ea typeface="Gill Sans MT"/>
          <a:cs typeface="Gill Sans MT"/>
        </a:font>
        <a:srgbClr val="5F5F5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5F5F5F"/>
      </a:tcTxStyle>
      <a:tcStyle>
        <a:tcBdr>
          <a:left>
            <a:ln w="12700" cap="flat">
              <a:noFill/>
              <a:miter lim="400000"/>
            </a:ln>
          </a:left>
          <a:right>
            <a:ln w="12700" cap="flat">
              <a:noFill/>
              <a:miter lim="400000"/>
            </a:ln>
          </a:right>
          <a:top>
            <a:ln w="50800" cap="flat">
              <a:solidFill>
                <a:srgbClr val="5F5F5F"/>
              </a:solidFill>
              <a:prstDash val="solid"/>
              <a:round/>
            </a:ln>
          </a:top>
          <a:bottom>
            <a:ln w="25400" cap="flat">
              <a:solidFill>
                <a:srgbClr val="5F5F5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5F5F5F"/>
              </a:solidFill>
              <a:prstDash val="solid"/>
              <a:round/>
            </a:ln>
          </a:top>
          <a:bottom>
            <a:ln w="25400" cap="flat">
              <a:solidFill>
                <a:srgbClr val="5F5F5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5F5F5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5">
              <a:lumOff val="17344"/>
            </a:schemeClr>
          </a:solidFill>
        </a:fill>
      </a:tcStyle>
    </a:wholeTbl>
    <a:band2H>
      <a:tcTxStyle b="def" i="def"/>
      <a:tcStyle>
        <a:tcBdr/>
        <a:fill>
          <a:solidFill>
            <a:srgbClr val="E9E9E9"/>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F5F5F"/>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F5F5F"/>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F5F5F"/>
          </a:solidFill>
        </a:fill>
      </a:tcStyle>
    </a:firstRow>
  </a:tblStyle>
  <a:tblStyle styleId="{2708684C-4D16-4618-839F-0558EEFCDFE6}" styleName="">
    <a:tblBg/>
    <a:wholeTbl>
      <a:tcTxStyle b="off" i="off">
        <a:font>
          <a:latin typeface="Gill Sans MT"/>
          <a:ea typeface="Gill Sans MT"/>
          <a:cs typeface="Gill Sans MT"/>
        </a:font>
        <a:srgbClr val="5F5F5F"/>
      </a:tcTxStyle>
      <a:tcStyle>
        <a:tcBdr>
          <a:left>
            <a:ln w="12700" cap="flat">
              <a:solidFill>
                <a:srgbClr val="5F5F5F"/>
              </a:solidFill>
              <a:prstDash val="solid"/>
              <a:round/>
            </a:ln>
          </a:left>
          <a:right>
            <a:ln w="12700" cap="flat">
              <a:solidFill>
                <a:srgbClr val="5F5F5F"/>
              </a:solidFill>
              <a:prstDash val="solid"/>
              <a:round/>
            </a:ln>
          </a:right>
          <a:top>
            <a:ln w="12700" cap="flat">
              <a:solidFill>
                <a:srgbClr val="5F5F5F"/>
              </a:solidFill>
              <a:prstDash val="solid"/>
              <a:round/>
            </a:ln>
          </a:top>
          <a:bottom>
            <a:ln w="12700" cap="flat">
              <a:solidFill>
                <a:srgbClr val="5F5F5F"/>
              </a:solidFill>
              <a:prstDash val="solid"/>
              <a:round/>
            </a:ln>
          </a:bottom>
          <a:insideH>
            <a:ln w="12700" cap="flat">
              <a:solidFill>
                <a:srgbClr val="5F5F5F"/>
              </a:solidFill>
              <a:prstDash val="solid"/>
              <a:round/>
            </a:ln>
          </a:insideH>
          <a:insideV>
            <a:ln w="12700" cap="flat">
              <a:solidFill>
                <a:srgbClr val="5F5F5F"/>
              </a:solidFill>
              <a:prstDash val="solid"/>
              <a:round/>
            </a:ln>
          </a:insideV>
        </a:tcBdr>
        <a:fill>
          <a:solidFill>
            <a:srgbClr val="5F5F5F">
              <a:alpha val="20000"/>
            </a:srgbClr>
          </a:solidFill>
        </a:fill>
      </a:tcStyle>
    </a:wholeTbl>
    <a:band2H>
      <a:tcTxStyle b="def" i="def"/>
      <a:tcStyle>
        <a:tcBdr/>
        <a:fill>
          <a:solidFill>
            <a:srgbClr val="FFFFFF"/>
          </a:solidFill>
        </a:fill>
      </a:tcStyle>
    </a:band2H>
    <a:firstCol>
      <a:tcTxStyle b="on" i="off">
        <a:font>
          <a:latin typeface="Gill Sans MT"/>
          <a:ea typeface="Gill Sans MT"/>
          <a:cs typeface="Gill Sans MT"/>
        </a:font>
        <a:srgbClr val="5F5F5F"/>
      </a:tcTxStyle>
      <a:tcStyle>
        <a:tcBdr>
          <a:left>
            <a:ln w="12700" cap="flat">
              <a:solidFill>
                <a:srgbClr val="5F5F5F"/>
              </a:solidFill>
              <a:prstDash val="solid"/>
              <a:round/>
            </a:ln>
          </a:left>
          <a:right>
            <a:ln w="12700" cap="flat">
              <a:solidFill>
                <a:srgbClr val="5F5F5F"/>
              </a:solidFill>
              <a:prstDash val="solid"/>
              <a:round/>
            </a:ln>
          </a:right>
          <a:top>
            <a:ln w="12700" cap="flat">
              <a:solidFill>
                <a:srgbClr val="5F5F5F"/>
              </a:solidFill>
              <a:prstDash val="solid"/>
              <a:round/>
            </a:ln>
          </a:top>
          <a:bottom>
            <a:ln w="12700" cap="flat">
              <a:solidFill>
                <a:srgbClr val="5F5F5F"/>
              </a:solidFill>
              <a:prstDash val="solid"/>
              <a:round/>
            </a:ln>
          </a:bottom>
          <a:insideH>
            <a:ln w="12700" cap="flat">
              <a:solidFill>
                <a:srgbClr val="5F5F5F"/>
              </a:solidFill>
              <a:prstDash val="solid"/>
              <a:round/>
            </a:ln>
          </a:insideH>
          <a:insideV>
            <a:ln w="12700" cap="flat">
              <a:solidFill>
                <a:srgbClr val="5F5F5F"/>
              </a:solidFill>
              <a:prstDash val="solid"/>
              <a:round/>
            </a:ln>
          </a:insideV>
        </a:tcBdr>
        <a:fill>
          <a:solidFill>
            <a:srgbClr val="5F5F5F">
              <a:alpha val="20000"/>
            </a:srgbClr>
          </a:solidFill>
        </a:fill>
      </a:tcStyle>
    </a:firstCol>
    <a:lastRow>
      <a:tcTxStyle b="on" i="off">
        <a:font>
          <a:latin typeface="Gill Sans MT"/>
          <a:ea typeface="Gill Sans MT"/>
          <a:cs typeface="Gill Sans MT"/>
        </a:font>
        <a:srgbClr val="5F5F5F"/>
      </a:tcTxStyle>
      <a:tcStyle>
        <a:tcBdr>
          <a:left>
            <a:ln w="12700" cap="flat">
              <a:solidFill>
                <a:srgbClr val="5F5F5F"/>
              </a:solidFill>
              <a:prstDash val="solid"/>
              <a:round/>
            </a:ln>
          </a:left>
          <a:right>
            <a:ln w="12700" cap="flat">
              <a:solidFill>
                <a:srgbClr val="5F5F5F"/>
              </a:solidFill>
              <a:prstDash val="solid"/>
              <a:round/>
            </a:ln>
          </a:right>
          <a:top>
            <a:ln w="50800" cap="flat">
              <a:solidFill>
                <a:srgbClr val="5F5F5F"/>
              </a:solidFill>
              <a:prstDash val="solid"/>
              <a:round/>
            </a:ln>
          </a:top>
          <a:bottom>
            <a:ln w="12700" cap="flat">
              <a:solidFill>
                <a:srgbClr val="5F5F5F"/>
              </a:solidFill>
              <a:prstDash val="solid"/>
              <a:round/>
            </a:ln>
          </a:bottom>
          <a:insideH>
            <a:ln w="12700" cap="flat">
              <a:solidFill>
                <a:srgbClr val="5F5F5F"/>
              </a:solidFill>
              <a:prstDash val="solid"/>
              <a:round/>
            </a:ln>
          </a:insideH>
          <a:insideV>
            <a:ln w="12700" cap="flat">
              <a:solidFill>
                <a:srgbClr val="5F5F5F"/>
              </a:solidFill>
              <a:prstDash val="solid"/>
              <a:round/>
            </a:ln>
          </a:insideV>
        </a:tcBdr>
        <a:fill>
          <a:noFill/>
        </a:fill>
      </a:tcStyle>
    </a:lastRow>
    <a:firstRow>
      <a:tcTxStyle b="on" i="off">
        <a:font>
          <a:latin typeface="Gill Sans MT"/>
          <a:ea typeface="Gill Sans MT"/>
          <a:cs typeface="Gill Sans MT"/>
        </a:font>
        <a:srgbClr val="5F5F5F"/>
      </a:tcTxStyle>
      <a:tcStyle>
        <a:tcBdr>
          <a:left>
            <a:ln w="12700" cap="flat">
              <a:solidFill>
                <a:srgbClr val="5F5F5F"/>
              </a:solidFill>
              <a:prstDash val="solid"/>
              <a:round/>
            </a:ln>
          </a:left>
          <a:right>
            <a:ln w="12700" cap="flat">
              <a:solidFill>
                <a:srgbClr val="5F5F5F"/>
              </a:solidFill>
              <a:prstDash val="solid"/>
              <a:round/>
            </a:ln>
          </a:right>
          <a:top>
            <a:ln w="12700" cap="flat">
              <a:solidFill>
                <a:srgbClr val="5F5F5F"/>
              </a:solidFill>
              <a:prstDash val="solid"/>
              <a:round/>
            </a:ln>
          </a:top>
          <a:bottom>
            <a:ln w="25400" cap="flat">
              <a:solidFill>
                <a:srgbClr val="5F5F5F"/>
              </a:solidFill>
              <a:prstDash val="solid"/>
              <a:round/>
            </a:ln>
          </a:bottom>
          <a:insideH>
            <a:ln w="12700" cap="flat">
              <a:solidFill>
                <a:srgbClr val="5F5F5F"/>
              </a:solidFill>
              <a:prstDash val="solid"/>
              <a:round/>
            </a:ln>
          </a:insideH>
          <a:insideV>
            <a:ln w="12700" cap="flat">
              <a:solidFill>
                <a:srgbClr val="5F5F5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656758"/>
          <c:y val="0.18708"/>
          <c:w val="0.295699"/>
          <c:h val="0.497718"/>
        </c:manualLayout>
      </c:layout>
      <c:barChart>
        <c:barDir val="bar"/>
        <c:grouping val="stacked"/>
        <c:varyColors val="0"/>
        <c:ser>
          <c:idx val="0"/>
          <c:order val="0"/>
          <c:tx>
            <c:strRef>
              <c:f>Sheet1!$A$2</c:f>
              <c:strCache>
                <c:ptCount val="1"/>
                <c:pt idx="0">
                  <c:v>Start</c:v>
                </c:pt>
              </c:strCache>
            </c:strRef>
          </c:tx>
          <c:spPr>
            <a:noFill/>
            <a:ln w="12700" cap="flat">
              <a:noFill/>
              <a:miter lim="400000"/>
            </a:ln>
            <a:effectLst/>
          </c:spPr>
          <c:invertIfNegative val="0"/>
          <c:dLbls>
            <c:numFmt formatCode="0" sourceLinked="0"/>
            <c:txPr>
              <a:bodyPr/>
              <a:lstStyle/>
              <a:p>
                <a:pPr>
                  <a:defRPr b="0" i="0" strike="noStrike" sz="1000" u="none">
                    <a:solidFill>
                      <a:srgbClr val="5F5F5F"/>
                    </a:solidFill>
                    <a:latin typeface="Gill Sans MT"/>
                  </a:defRPr>
                </a:pPr>
              </a:p>
            </c:txPr>
            <c:dLblPos val="ctr"/>
            <c:showLegendKey val="0"/>
            <c:showVal val="0"/>
            <c:showCatName val="0"/>
            <c:showSerName val="0"/>
            <c:showPercent val="0"/>
            <c:showBubbleSize val="0"/>
            <c:showLeaderLines val="0"/>
          </c:dLbls>
          <c:cat>
            <c:strRef>
              <c:f>Sheet1!$B$1:$M$1</c:f>
              <c:strCache>
                <c:ptCount val="12"/>
                <c:pt idx="0">
                  <c:v>Set kick-off meeting</c:v>
                </c:pt>
                <c:pt idx="1">
                  <c:v>Agree on objectives</c:v>
                </c:pt>
                <c:pt idx="2">
                  <c:v>Detailed Reqs.</c:v>
                </c:pt>
                <c:pt idx="3">
                  <c:v>Hardward Reqs.</c:v>
                </c:pt>
                <c:pt idx="4">
                  <c:v>Final Resource Plan</c:v>
                </c:pt>
                <c:pt idx="5">
                  <c:v>Staffing</c:v>
                </c:pt>
                <c:pt idx="6">
                  <c:v>Techincal Reqs.</c:v>
                </c:pt>
                <c:pt idx="7">
                  <c:v>Testing</c:v>
                </c:pt>
                <c:pt idx="8">
                  <c:v>Dev. Complete</c:v>
                </c:pt>
                <c:pt idx="9">
                  <c:v>Hardware Config.</c:v>
                </c:pt>
                <c:pt idx="10">
                  <c:v>System Testing</c:v>
                </c:pt>
                <c:pt idx="11">
                  <c:v>Launch</c:v>
                </c:pt>
              </c:strCache>
            </c:strRef>
          </c:cat>
          <c:val>
            <c:numRef>
              <c:f>Sheet1!$B$2:$M$2</c:f>
              <c:numCache>
                <c:ptCount val="12"/>
                <c:pt idx="0">
                  <c:v>42249.000000</c:v>
                </c:pt>
                <c:pt idx="1">
                  <c:v>42250.000000</c:v>
                </c:pt>
                <c:pt idx="2">
                  <c:v>42254.000000</c:v>
                </c:pt>
                <c:pt idx="3">
                  <c:v>42256.000000</c:v>
                </c:pt>
                <c:pt idx="4">
                  <c:v>42258.000000</c:v>
                </c:pt>
                <c:pt idx="5">
                  <c:v>42263.000000</c:v>
                </c:pt>
                <c:pt idx="6">
                  <c:v>42264.000000</c:v>
                </c:pt>
                <c:pt idx="7">
                  <c:v>42271.000000</c:v>
                </c:pt>
                <c:pt idx="8">
                  <c:v>42279.000000</c:v>
                </c:pt>
                <c:pt idx="9">
                  <c:v>42282.000000</c:v>
                </c:pt>
                <c:pt idx="10">
                  <c:v>42283.000000</c:v>
                </c:pt>
                <c:pt idx="11">
                  <c:v>42286.000000</c:v>
                </c:pt>
              </c:numCache>
            </c:numRef>
          </c:val>
        </c:ser>
        <c:ser>
          <c:idx val="1"/>
          <c:order val="1"/>
          <c:tx>
            <c:strRef>
              <c:f>Sheet1!$A$3</c:f>
              <c:strCache>
                <c:ptCount val="1"/>
                <c:pt idx="0">
                  <c:v>Days</c:v>
                </c:pt>
              </c:strCache>
            </c:strRef>
          </c:tx>
          <c:spPr>
            <a:gradFill flip="none" rotWithShape="1">
              <a:gsLst>
                <a:gs pos="0">
                  <a:srgbClr val="4775AC"/>
                </a:gs>
                <a:gs pos="50000">
                  <a:schemeClr val="accent2"/>
                </a:gs>
                <a:gs pos="100000">
                  <a:srgbClr val="00578F"/>
                </a:gs>
              </a:gsLst>
              <a:lin ang="5400000" scaled="0"/>
            </a:gradFill>
            <a:ln w="12700" cap="flat">
              <a:noFill/>
              <a:miter lim="400000"/>
            </a:ln>
            <a:effectLst/>
          </c:spPr>
          <c:invertIfNegative val="0"/>
          <c:dLbls>
            <c:numFmt formatCode="0" sourceLinked="0"/>
            <c:txPr>
              <a:bodyPr/>
              <a:lstStyle/>
              <a:p>
                <a:pPr>
                  <a:defRPr b="0" i="0" strike="noStrike" sz="1000" u="none">
                    <a:solidFill>
                      <a:srgbClr val="5F5F5F"/>
                    </a:solidFill>
                    <a:latin typeface="Gill Sans MT"/>
                  </a:defRPr>
                </a:pPr>
              </a:p>
            </c:txPr>
            <c:dLblPos val="ctr"/>
            <c:showLegendKey val="0"/>
            <c:showVal val="0"/>
            <c:showCatName val="0"/>
            <c:showSerName val="0"/>
            <c:showPercent val="0"/>
            <c:showBubbleSize val="0"/>
            <c:showLeaderLines val="0"/>
          </c:dLbls>
          <c:cat>
            <c:strRef>
              <c:f>Sheet1!$B$1:$M$1</c:f>
              <c:strCache>
                <c:ptCount val="12"/>
                <c:pt idx="0">
                  <c:v>Set kick-off meeting</c:v>
                </c:pt>
                <c:pt idx="1">
                  <c:v>Agree on objectives</c:v>
                </c:pt>
                <c:pt idx="2">
                  <c:v>Detailed Reqs.</c:v>
                </c:pt>
                <c:pt idx="3">
                  <c:v>Hardward Reqs.</c:v>
                </c:pt>
                <c:pt idx="4">
                  <c:v>Final Resource Plan</c:v>
                </c:pt>
                <c:pt idx="5">
                  <c:v>Staffing</c:v>
                </c:pt>
                <c:pt idx="6">
                  <c:v>Techincal Reqs.</c:v>
                </c:pt>
                <c:pt idx="7">
                  <c:v>Testing</c:v>
                </c:pt>
                <c:pt idx="8">
                  <c:v>Dev. Complete</c:v>
                </c:pt>
                <c:pt idx="9">
                  <c:v>Hardware Config.</c:v>
                </c:pt>
                <c:pt idx="10">
                  <c:v>System Testing</c:v>
                </c:pt>
                <c:pt idx="11">
                  <c:v>Launch</c:v>
                </c:pt>
              </c:strCache>
            </c:strRef>
          </c:cat>
          <c:val>
            <c:numRef>
              <c:f>Sheet1!$B$3:$M$3</c:f>
              <c:numCache>
                <c:ptCount val="12"/>
                <c:pt idx="0">
                  <c:v>1.000000</c:v>
                </c:pt>
                <c:pt idx="1">
                  <c:v>4.000000</c:v>
                </c:pt>
                <c:pt idx="2">
                  <c:v>5.000000</c:v>
                </c:pt>
                <c:pt idx="3">
                  <c:v>2.000000</c:v>
                </c:pt>
                <c:pt idx="4">
                  <c:v>4.000000</c:v>
                </c:pt>
                <c:pt idx="5">
                  <c:v>1.000000</c:v>
                </c:pt>
                <c:pt idx="6">
                  <c:v>4.000000</c:v>
                </c:pt>
                <c:pt idx="7">
                  <c:v>8.000000</c:v>
                </c:pt>
                <c:pt idx="8">
                  <c:v>3.000000</c:v>
                </c:pt>
                <c:pt idx="9">
                  <c:v>2.000000</c:v>
                </c:pt>
                <c:pt idx="10">
                  <c:v>3.000000</c:v>
                </c:pt>
                <c:pt idx="11">
                  <c:v>1.000000</c:v>
                </c:pt>
              </c:numCache>
            </c:numRef>
          </c:val>
        </c:ser>
        <c:gapWidth val="150"/>
        <c:overlap val="100"/>
        <c:axId val="2094734552"/>
        <c:axId val="2094734553"/>
      </c:barChart>
      <c:catAx>
        <c:axId val="2094734552"/>
        <c:scaling>
          <c:orientation val="maxMin"/>
        </c:scaling>
        <c:delete val="0"/>
        <c:axPos val="l"/>
        <c:numFmt formatCode="General" sourceLinked="0"/>
        <c:majorTickMark val="out"/>
        <c:minorTickMark val="none"/>
        <c:tickLblPos val="nextTo"/>
        <c:spPr>
          <a:ln w="12700" cap="flat">
            <a:solidFill>
              <a:srgbClr val="9B9B9B"/>
            </a:solidFill>
            <a:prstDash val="solid"/>
            <a:miter lim="800000"/>
          </a:ln>
        </c:spPr>
        <c:txPr>
          <a:bodyPr rot="0"/>
          <a:lstStyle/>
          <a:p>
            <a:pPr>
              <a:defRPr b="0" i="0" strike="noStrike" sz="1000" u="none">
                <a:solidFill>
                  <a:srgbClr val="5F5F5F"/>
                </a:solidFill>
                <a:latin typeface="Gill Sans MT"/>
              </a:defRPr>
            </a:pPr>
          </a:p>
        </c:txPr>
        <c:crossAx val="2094734553"/>
        <c:crosses val="autoZero"/>
        <c:auto val="1"/>
        <c:lblAlgn val="ctr"/>
        <c:noMultiLvlLbl val="1"/>
      </c:catAx>
      <c:valAx>
        <c:axId val="2094734553"/>
        <c:scaling>
          <c:orientation val="minMax"/>
        </c:scaling>
        <c:delete val="0"/>
        <c:axPos val="b"/>
        <c:majorGridlines>
          <c:spPr>
            <a:ln w="12700" cap="flat">
              <a:solidFill>
                <a:srgbClr val="9B9B9B"/>
              </a:solidFill>
              <a:prstDash val="solid"/>
              <a:miter lim="800000"/>
            </a:ln>
          </c:spPr>
        </c:majorGridlines>
        <c:numFmt formatCode="m/d" sourceLinked="0"/>
        <c:majorTickMark val="out"/>
        <c:minorTickMark val="none"/>
        <c:tickLblPos val="high"/>
        <c:spPr>
          <a:ln w="12700" cap="flat">
            <a:solidFill>
              <a:srgbClr val="9B9B9B"/>
            </a:solidFill>
            <a:prstDash val="solid"/>
            <a:miter lim="800000"/>
          </a:ln>
        </c:spPr>
        <c:txPr>
          <a:bodyPr rot="0"/>
          <a:lstStyle/>
          <a:p>
            <a:pPr>
              <a:defRPr b="0" i="0" strike="noStrike" sz="1000" u="none">
                <a:solidFill>
                  <a:srgbClr val="5F5F5F"/>
                </a:solidFill>
                <a:latin typeface="Gill Sans MT"/>
              </a:defRPr>
            </a:pPr>
          </a:p>
        </c:txPr>
        <c:crossAx val="2094734552"/>
        <c:crosses val="autoZero"/>
        <c:crossBetween val="between"/>
      </c:valAx>
      <c:spPr>
        <a:noFill/>
        <a:ln w="12700" cap="flat">
          <a:noFill/>
          <a:miter lim="400000"/>
        </a:ln>
        <a:effectLst/>
      </c:spPr>
    </c:plotArea>
    <c:plotVisOnly val="1"/>
    <c:dispBlanksAs val="gap"/>
  </c:chart>
  <c:spPr>
    <a:solidFill>
      <a:schemeClr val="accent4"/>
    </a:solid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656758"/>
          <c:y val="0.18708"/>
          <c:w val="0.295699"/>
          <c:h val="0.497718"/>
        </c:manualLayout>
      </c:layout>
      <c:barChart>
        <c:barDir val="bar"/>
        <c:grouping val="stacked"/>
        <c:varyColors val="0"/>
        <c:ser>
          <c:idx val="0"/>
          <c:order val="0"/>
          <c:tx>
            <c:strRef>
              <c:f>Sheet1!$A$2</c:f>
              <c:strCache>
                <c:ptCount val="1"/>
                <c:pt idx="0">
                  <c:v>Start</c:v>
                </c:pt>
              </c:strCache>
            </c:strRef>
          </c:tx>
          <c:spPr>
            <a:noFill/>
            <a:ln w="12700" cap="flat">
              <a:noFill/>
              <a:miter lim="400000"/>
            </a:ln>
            <a:effectLst/>
          </c:spPr>
          <c:invertIfNegative val="0"/>
          <c:dLbls>
            <c:numFmt formatCode="0" sourceLinked="0"/>
            <c:txPr>
              <a:bodyPr/>
              <a:lstStyle/>
              <a:p>
                <a:pPr>
                  <a:defRPr b="0" i="0" strike="noStrike" sz="1000" u="none">
                    <a:solidFill>
                      <a:srgbClr val="5F5F5F"/>
                    </a:solidFill>
                    <a:latin typeface="Gill Sans MT"/>
                  </a:defRPr>
                </a:pPr>
              </a:p>
            </c:txPr>
            <c:dLblPos val="ctr"/>
            <c:showLegendKey val="0"/>
            <c:showVal val="0"/>
            <c:showCatName val="0"/>
            <c:showSerName val="0"/>
            <c:showPercent val="0"/>
            <c:showBubbleSize val="0"/>
            <c:showLeaderLines val="0"/>
          </c:dLbls>
          <c:cat>
            <c:strRef>
              <c:f>Sheet1!$B$1:$M$1</c:f>
              <c:strCache>
                <c:ptCount val="12"/>
                <c:pt idx="0">
                  <c:v>Set kick-off meeting</c:v>
                </c:pt>
                <c:pt idx="1">
                  <c:v>Agree on objectives</c:v>
                </c:pt>
                <c:pt idx="2">
                  <c:v>Detailed Reqs.</c:v>
                </c:pt>
                <c:pt idx="3">
                  <c:v>Hardward Reqs.</c:v>
                </c:pt>
                <c:pt idx="4">
                  <c:v>Final Resource Plan</c:v>
                </c:pt>
                <c:pt idx="5">
                  <c:v>Staffing</c:v>
                </c:pt>
                <c:pt idx="6">
                  <c:v>Techincal Reqs.</c:v>
                </c:pt>
                <c:pt idx="7">
                  <c:v>Testing</c:v>
                </c:pt>
                <c:pt idx="8">
                  <c:v>Dev. Complete</c:v>
                </c:pt>
                <c:pt idx="9">
                  <c:v>Hardware Config.</c:v>
                </c:pt>
                <c:pt idx="10">
                  <c:v>System Testing</c:v>
                </c:pt>
                <c:pt idx="11">
                  <c:v>Launch</c:v>
                </c:pt>
              </c:strCache>
            </c:strRef>
          </c:cat>
          <c:val>
            <c:numRef>
              <c:f>Sheet1!$B$2:$M$2</c:f>
              <c:numCache>
                <c:ptCount val="12"/>
                <c:pt idx="0">
                  <c:v>42249.000000</c:v>
                </c:pt>
                <c:pt idx="1">
                  <c:v>42250.000000</c:v>
                </c:pt>
                <c:pt idx="2">
                  <c:v>42254.000000</c:v>
                </c:pt>
                <c:pt idx="3">
                  <c:v>42256.000000</c:v>
                </c:pt>
                <c:pt idx="4">
                  <c:v>42258.000000</c:v>
                </c:pt>
                <c:pt idx="5">
                  <c:v>42263.000000</c:v>
                </c:pt>
                <c:pt idx="6">
                  <c:v>42264.000000</c:v>
                </c:pt>
                <c:pt idx="7">
                  <c:v>42271.000000</c:v>
                </c:pt>
                <c:pt idx="8">
                  <c:v>42279.000000</c:v>
                </c:pt>
                <c:pt idx="9">
                  <c:v>42282.000000</c:v>
                </c:pt>
                <c:pt idx="10">
                  <c:v>42283.000000</c:v>
                </c:pt>
                <c:pt idx="11">
                  <c:v>42286.000000</c:v>
                </c:pt>
              </c:numCache>
            </c:numRef>
          </c:val>
        </c:ser>
        <c:ser>
          <c:idx val="1"/>
          <c:order val="1"/>
          <c:tx>
            <c:strRef>
              <c:f>Sheet1!$A$3</c:f>
              <c:strCache>
                <c:ptCount val="1"/>
                <c:pt idx="0">
                  <c:v>Days</c:v>
                </c:pt>
              </c:strCache>
            </c:strRef>
          </c:tx>
          <c:spPr>
            <a:gradFill flip="none" rotWithShape="1">
              <a:gsLst>
                <a:gs pos="0">
                  <a:srgbClr val="4775AC"/>
                </a:gs>
                <a:gs pos="50000">
                  <a:schemeClr val="accent2"/>
                </a:gs>
                <a:gs pos="100000">
                  <a:srgbClr val="00578F"/>
                </a:gs>
              </a:gsLst>
              <a:lin ang="5400000" scaled="0"/>
            </a:gradFill>
            <a:ln w="12700" cap="flat">
              <a:noFill/>
              <a:miter lim="400000"/>
            </a:ln>
            <a:effectLst/>
          </c:spPr>
          <c:invertIfNegative val="0"/>
          <c:dLbls>
            <c:numFmt formatCode="0" sourceLinked="0"/>
            <c:txPr>
              <a:bodyPr/>
              <a:lstStyle/>
              <a:p>
                <a:pPr>
                  <a:defRPr b="0" i="0" strike="noStrike" sz="1000" u="none">
                    <a:solidFill>
                      <a:srgbClr val="5F5F5F"/>
                    </a:solidFill>
                    <a:latin typeface="Gill Sans MT"/>
                  </a:defRPr>
                </a:pPr>
              </a:p>
            </c:txPr>
            <c:dLblPos val="ctr"/>
            <c:showLegendKey val="0"/>
            <c:showVal val="0"/>
            <c:showCatName val="0"/>
            <c:showSerName val="0"/>
            <c:showPercent val="0"/>
            <c:showBubbleSize val="0"/>
            <c:showLeaderLines val="0"/>
          </c:dLbls>
          <c:cat>
            <c:strRef>
              <c:f>Sheet1!$B$1:$M$1</c:f>
              <c:strCache>
                <c:ptCount val="12"/>
                <c:pt idx="0">
                  <c:v>Set kick-off meeting</c:v>
                </c:pt>
                <c:pt idx="1">
                  <c:v>Agree on objectives</c:v>
                </c:pt>
                <c:pt idx="2">
                  <c:v>Detailed Reqs.</c:v>
                </c:pt>
                <c:pt idx="3">
                  <c:v>Hardward Reqs.</c:v>
                </c:pt>
                <c:pt idx="4">
                  <c:v>Final Resource Plan</c:v>
                </c:pt>
                <c:pt idx="5">
                  <c:v>Staffing</c:v>
                </c:pt>
                <c:pt idx="6">
                  <c:v>Techincal Reqs.</c:v>
                </c:pt>
                <c:pt idx="7">
                  <c:v>Testing</c:v>
                </c:pt>
                <c:pt idx="8">
                  <c:v>Dev. Complete</c:v>
                </c:pt>
                <c:pt idx="9">
                  <c:v>Hardware Config.</c:v>
                </c:pt>
                <c:pt idx="10">
                  <c:v>System Testing</c:v>
                </c:pt>
                <c:pt idx="11">
                  <c:v>Launch</c:v>
                </c:pt>
              </c:strCache>
            </c:strRef>
          </c:cat>
          <c:val>
            <c:numRef>
              <c:f>Sheet1!$B$3:$M$3</c:f>
              <c:numCache>
                <c:ptCount val="12"/>
                <c:pt idx="0">
                  <c:v>1.000000</c:v>
                </c:pt>
                <c:pt idx="1">
                  <c:v>4.000000</c:v>
                </c:pt>
                <c:pt idx="2">
                  <c:v>5.000000</c:v>
                </c:pt>
                <c:pt idx="3">
                  <c:v>2.000000</c:v>
                </c:pt>
                <c:pt idx="4">
                  <c:v>4.000000</c:v>
                </c:pt>
                <c:pt idx="5">
                  <c:v>1.000000</c:v>
                </c:pt>
                <c:pt idx="6">
                  <c:v>4.000000</c:v>
                </c:pt>
                <c:pt idx="7">
                  <c:v>8.000000</c:v>
                </c:pt>
                <c:pt idx="8">
                  <c:v>3.000000</c:v>
                </c:pt>
                <c:pt idx="9">
                  <c:v>2.000000</c:v>
                </c:pt>
                <c:pt idx="10">
                  <c:v>3.000000</c:v>
                </c:pt>
                <c:pt idx="11">
                  <c:v>1.000000</c:v>
                </c:pt>
              </c:numCache>
            </c:numRef>
          </c:val>
        </c:ser>
        <c:gapWidth val="150"/>
        <c:overlap val="100"/>
        <c:axId val="2094734552"/>
        <c:axId val="2094734553"/>
      </c:barChart>
      <c:catAx>
        <c:axId val="2094734552"/>
        <c:scaling>
          <c:orientation val="maxMin"/>
        </c:scaling>
        <c:delete val="0"/>
        <c:axPos val="l"/>
        <c:numFmt formatCode="General" sourceLinked="0"/>
        <c:majorTickMark val="out"/>
        <c:minorTickMark val="none"/>
        <c:tickLblPos val="nextTo"/>
        <c:spPr>
          <a:ln w="12700" cap="flat">
            <a:solidFill>
              <a:srgbClr val="9B9B9B"/>
            </a:solidFill>
            <a:prstDash val="solid"/>
            <a:miter lim="800000"/>
          </a:ln>
        </c:spPr>
        <c:txPr>
          <a:bodyPr rot="0"/>
          <a:lstStyle/>
          <a:p>
            <a:pPr>
              <a:defRPr b="0" i="0" strike="noStrike" sz="1000" u="none">
                <a:solidFill>
                  <a:srgbClr val="5F5F5F"/>
                </a:solidFill>
                <a:latin typeface="Gill Sans MT"/>
              </a:defRPr>
            </a:pPr>
          </a:p>
        </c:txPr>
        <c:crossAx val="2094734553"/>
        <c:crosses val="autoZero"/>
        <c:auto val="1"/>
        <c:lblAlgn val="ctr"/>
        <c:noMultiLvlLbl val="1"/>
      </c:catAx>
      <c:valAx>
        <c:axId val="2094734553"/>
        <c:scaling>
          <c:orientation val="minMax"/>
        </c:scaling>
        <c:delete val="0"/>
        <c:axPos val="b"/>
        <c:majorGridlines>
          <c:spPr>
            <a:ln w="12700" cap="flat">
              <a:solidFill>
                <a:srgbClr val="9B9B9B"/>
              </a:solidFill>
              <a:prstDash val="solid"/>
              <a:miter lim="800000"/>
            </a:ln>
          </c:spPr>
        </c:majorGridlines>
        <c:numFmt formatCode="m/d" sourceLinked="0"/>
        <c:majorTickMark val="out"/>
        <c:minorTickMark val="none"/>
        <c:tickLblPos val="high"/>
        <c:spPr>
          <a:ln w="12700" cap="flat">
            <a:solidFill>
              <a:srgbClr val="9B9B9B"/>
            </a:solidFill>
            <a:prstDash val="solid"/>
            <a:miter lim="800000"/>
          </a:ln>
        </c:spPr>
        <c:txPr>
          <a:bodyPr rot="0"/>
          <a:lstStyle/>
          <a:p>
            <a:pPr>
              <a:defRPr b="0" i="0" strike="noStrike" sz="1000" u="none">
                <a:solidFill>
                  <a:srgbClr val="5F5F5F"/>
                </a:solidFill>
                <a:latin typeface="Gill Sans MT"/>
              </a:defRPr>
            </a:pPr>
          </a:p>
        </c:txPr>
        <c:crossAx val="2094734552"/>
        <c:crosses val="autoZero"/>
        <c:crossBetween val="between"/>
      </c:valAx>
      <c:spPr>
        <a:noFill/>
        <a:ln w="12700" cap="flat">
          <a:noFill/>
          <a:miter lim="400000"/>
        </a:ln>
        <a:effectLst/>
      </c:spPr>
    </c:plotArea>
    <c:plotVisOnly val="1"/>
    <c:dispBlanksAs val="gap"/>
  </c:chart>
  <c:spPr>
    <a:solidFill>
      <a:schemeClr val="accent4"/>
    </a:solid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Vide">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92074"/>
            <a:ext cx="8229600" cy="1508127"/>
          </a:xfrm>
          <a:prstGeom prst="rect">
            <a:avLst/>
          </a:prstGeom>
          <a:ln w="12700">
            <a:miter lim="400000"/>
          </a:ln>
        </p:spPr>
        <p:txBody>
          <a:bodyPr lIns="45719" rIns="45719" anchor="ctr">
            <a:normAutofit fontScale="100000" lnSpcReduction="0"/>
          </a:bodyPr>
          <a:lstStyle/>
          <a:p>
            <a:pPr/>
          </a:p>
        </p:txBody>
      </p:sp>
      <p:sp>
        <p:nvSpPr>
          <p:cNvPr id="3" name="Shape 3"/>
          <p:cNvSpPr/>
          <p:nvPr>
            <p:ph type="body" idx="1"/>
          </p:nvPr>
        </p:nvSpPr>
        <p:spPr>
          <a:xfrm>
            <a:off x="457200" y="1600200"/>
            <a:ext cx="8229600" cy="5257800"/>
          </a:xfrm>
          <a:prstGeom prst="rect">
            <a:avLst/>
          </a:prstGeom>
          <a:ln w="12700">
            <a:miter lim="400000"/>
          </a:ln>
        </p:spPr>
        <p:txBody>
          <a:bodyPr lIns="45719" rIns="45719">
            <a:normAutofit fontScale="100000" lnSpcReduction="0"/>
          </a:bodyPr>
          <a:lstStyle/>
          <a:p>
            <a:pPr/>
          </a:p>
        </p:txBody>
      </p:sp>
      <p:sp>
        <p:nvSpPr>
          <p:cNvPr id="4" name="Shape 4"/>
          <p:cNvSpPr/>
          <p:nvPr>
            <p:ph type="sldNum" sz="quarter" idx="2"/>
          </p:nvPr>
        </p:nvSpPr>
        <p:spPr>
          <a:xfrm>
            <a:off x="8591941" y="132920"/>
            <a:ext cx="231141" cy="231141"/>
          </a:xfrm>
          <a:prstGeom prst="rect">
            <a:avLst/>
          </a:prstGeom>
          <a:ln w="12700">
            <a:miter lim="400000"/>
          </a:ln>
        </p:spPr>
        <p:txBody>
          <a:bodyPr wrap="none" lIns="45719" rIns="45719" anchor="ctr">
            <a:spAutoFit/>
          </a:bodyPr>
          <a:lstStyle>
            <a:lvl1pPr algn="ct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5F5F5F"/>
          </a:solidFill>
          <a:uFillTx/>
          <a:latin typeface="Gill Sans MT"/>
          <a:ea typeface="Gill Sans MT"/>
          <a:cs typeface="Gill Sans MT"/>
          <a:sym typeface="Gill Sans MT"/>
        </a:defRPr>
      </a:lvl1pPr>
      <a:lvl2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5F5F5F"/>
          </a:solidFill>
          <a:uFillTx/>
          <a:latin typeface="Gill Sans MT"/>
          <a:ea typeface="Gill Sans MT"/>
          <a:cs typeface="Gill Sans MT"/>
          <a:sym typeface="Gill Sans MT"/>
        </a:defRPr>
      </a:lvl2pPr>
      <a:lvl3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5F5F5F"/>
          </a:solidFill>
          <a:uFillTx/>
          <a:latin typeface="Gill Sans MT"/>
          <a:ea typeface="Gill Sans MT"/>
          <a:cs typeface="Gill Sans MT"/>
          <a:sym typeface="Gill Sans MT"/>
        </a:defRPr>
      </a:lvl3pPr>
      <a:lvl4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5F5F5F"/>
          </a:solidFill>
          <a:uFillTx/>
          <a:latin typeface="Gill Sans MT"/>
          <a:ea typeface="Gill Sans MT"/>
          <a:cs typeface="Gill Sans MT"/>
          <a:sym typeface="Gill Sans MT"/>
        </a:defRPr>
      </a:lvl4pPr>
      <a:lvl5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5F5F5F"/>
          </a:solidFill>
          <a:uFillTx/>
          <a:latin typeface="Gill Sans MT"/>
          <a:ea typeface="Gill Sans MT"/>
          <a:cs typeface="Gill Sans MT"/>
          <a:sym typeface="Gill Sans MT"/>
        </a:defRPr>
      </a:lvl5pPr>
      <a:lvl6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5F5F5F"/>
          </a:solidFill>
          <a:uFillTx/>
          <a:latin typeface="Gill Sans MT"/>
          <a:ea typeface="Gill Sans MT"/>
          <a:cs typeface="Gill Sans MT"/>
          <a:sym typeface="Gill Sans MT"/>
        </a:defRPr>
      </a:lvl6pPr>
      <a:lvl7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5F5F5F"/>
          </a:solidFill>
          <a:uFillTx/>
          <a:latin typeface="Gill Sans MT"/>
          <a:ea typeface="Gill Sans MT"/>
          <a:cs typeface="Gill Sans MT"/>
          <a:sym typeface="Gill Sans MT"/>
        </a:defRPr>
      </a:lvl7pPr>
      <a:lvl8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5F5F5F"/>
          </a:solidFill>
          <a:uFillTx/>
          <a:latin typeface="Gill Sans MT"/>
          <a:ea typeface="Gill Sans MT"/>
          <a:cs typeface="Gill Sans MT"/>
          <a:sym typeface="Gill Sans MT"/>
        </a:defRPr>
      </a:lvl8pPr>
      <a:lvl9pPr marL="0" marR="0" indent="0" algn="l" defTabSz="914400" rtl="0" latinLnBrk="0">
        <a:lnSpc>
          <a:spcPct val="90000"/>
        </a:lnSpc>
        <a:spcBef>
          <a:spcPts val="0"/>
        </a:spcBef>
        <a:spcAft>
          <a:spcPts val="0"/>
        </a:spcAft>
        <a:buClrTx/>
        <a:buSzTx/>
        <a:buFontTx/>
        <a:buNone/>
        <a:tabLst/>
        <a:defRPr b="1" baseline="0" cap="none" i="0" spc="0" strike="noStrike" sz="2400" u="none">
          <a:ln>
            <a:noFill/>
          </a:ln>
          <a:solidFill>
            <a:srgbClr val="5F5F5F"/>
          </a:solidFill>
          <a:uFillTx/>
          <a:latin typeface="Gill Sans MT"/>
          <a:ea typeface="Gill Sans MT"/>
          <a:cs typeface="Gill Sans MT"/>
          <a:sym typeface="Gill Sans MT"/>
        </a:defRPr>
      </a:lvl9pPr>
    </p:titleStyle>
    <p:bodyStyle>
      <a:lvl1pPr marL="228600" marR="0" indent="-228600" algn="l" defTabSz="914400" rtl="0" latinLnBrk="0">
        <a:lnSpc>
          <a:spcPct val="90000"/>
        </a:lnSpc>
        <a:spcBef>
          <a:spcPts val="1000"/>
        </a:spcBef>
        <a:spcAft>
          <a:spcPts val="0"/>
        </a:spcAft>
        <a:buClr>
          <a:schemeClr val="accent1"/>
        </a:buClr>
        <a:buSzPct val="100000"/>
        <a:buFont typeface="Symbol"/>
        <a:buChar char="♦"/>
        <a:tabLst/>
        <a:defRPr b="0" baseline="0" cap="none" i="0" spc="0" strike="noStrike" sz="1800" u="none">
          <a:ln>
            <a:noFill/>
          </a:ln>
          <a:solidFill>
            <a:srgbClr val="5F5F5F"/>
          </a:solidFill>
          <a:uFillTx/>
          <a:latin typeface="Gill Sans MT"/>
          <a:ea typeface="Gill Sans MT"/>
          <a:cs typeface="Gill Sans MT"/>
          <a:sym typeface="Gill Sans MT"/>
        </a:defRPr>
      </a:lvl1pPr>
      <a:lvl2pPr marL="685800" marR="0" indent="-228600" algn="l" defTabSz="914400" rtl="0" latinLnBrk="0">
        <a:lnSpc>
          <a:spcPct val="90000"/>
        </a:lnSpc>
        <a:spcBef>
          <a:spcPts val="1000"/>
        </a:spcBef>
        <a:spcAft>
          <a:spcPts val="0"/>
        </a:spcAft>
        <a:buClr>
          <a:schemeClr val="accent1"/>
        </a:buClr>
        <a:buSzPct val="100000"/>
        <a:buFont typeface="Symbol"/>
        <a:buChar char="▪"/>
        <a:tabLst/>
        <a:defRPr b="0" baseline="0" cap="none" i="0" spc="0" strike="noStrike" sz="1800" u="none">
          <a:ln>
            <a:noFill/>
          </a:ln>
          <a:solidFill>
            <a:srgbClr val="5F5F5F"/>
          </a:solidFill>
          <a:uFillTx/>
          <a:latin typeface="Gill Sans MT"/>
          <a:ea typeface="Gill Sans MT"/>
          <a:cs typeface="Gill Sans MT"/>
          <a:sym typeface="Gill Sans MT"/>
        </a:defRPr>
      </a:lvl2pPr>
      <a:lvl3pPr marL="1143000" marR="0" indent="-228600" algn="l" defTabSz="914400" rtl="0" latinLnBrk="0">
        <a:lnSpc>
          <a:spcPct val="90000"/>
        </a:lnSpc>
        <a:spcBef>
          <a:spcPts val="1000"/>
        </a:spcBef>
        <a:spcAft>
          <a:spcPts val="0"/>
        </a:spcAft>
        <a:buClr>
          <a:schemeClr val="accent1"/>
        </a:buClr>
        <a:buSzPct val="100000"/>
        <a:buFont typeface="Symbol"/>
        <a:buChar char=""/>
        <a:tabLst/>
        <a:defRPr b="0" baseline="0" cap="none" i="0" spc="0" strike="noStrike" sz="1800" u="none">
          <a:ln>
            <a:noFill/>
          </a:ln>
          <a:solidFill>
            <a:srgbClr val="5F5F5F"/>
          </a:solidFill>
          <a:uFillTx/>
          <a:latin typeface="Gill Sans MT"/>
          <a:ea typeface="Gill Sans MT"/>
          <a:cs typeface="Gill Sans MT"/>
          <a:sym typeface="Gill Sans MT"/>
        </a:defRPr>
      </a:lvl3pPr>
      <a:lvl4pPr marL="1600200" marR="0" indent="-228600" algn="l" defTabSz="914400" rtl="0" latinLnBrk="0">
        <a:lnSpc>
          <a:spcPct val="90000"/>
        </a:lnSpc>
        <a:spcBef>
          <a:spcPts val="1000"/>
        </a:spcBef>
        <a:spcAft>
          <a:spcPts val="0"/>
        </a:spcAft>
        <a:buClr>
          <a:schemeClr val="accent1"/>
        </a:buClr>
        <a:buSzPct val="100000"/>
        <a:buFont typeface="Symbol"/>
        <a:buChar char="•"/>
        <a:tabLst/>
        <a:defRPr b="0" baseline="0" cap="none" i="0" spc="0" strike="noStrike" sz="1800" u="none">
          <a:ln>
            <a:noFill/>
          </a:ln>
          <a:solidFill>
            <a:srgbClr val="5F5F5F"/>
          </a:solidFill>
          <a:uFillTx/>
          <a:latin typeface="Gill Sans MT"/>
          <a:ea typeface="Gill Sans MT"/>
          <a:cs typeface="Gill Sans MT"/>
          <a:sym typeface="Gill Sans MT"/>
        </a:defRPr>
      </a:lvl4pPr>
      <a:lvl5pPr marL="2057400" marR="0" indent="-228600" algn="l" defTabSz="914400" rtl="0" latinLnBrk="0">
        <a:lnSpc>
          <a:spcPct val="90000"/>
        </a:lnSpc>
        <a:spcBef>
          <a:spcPts val="1000"/>
        </a:spcBef>
        <a:spcAft>
          <a:spcPts val="0"/>
        </a:spcAft>
        <a:buClr>
          <a:schemeClr val="accent1"/>
        </a:buClr>
        <a:buSzPct val="100000"/>
        <a:buFont typeface="Symbol"/>
        <a:buChar char="•"/>
        <a:tabLst/>
        <a:defRPr b="0" baseline="0" cap="none" i="0" spc="0" strike="noStrike" sz="1800" u="none">
          <a:ln>
            <a:noFill/>
          </a:ln>
          <a:solidFill>
            <a:srgbClr val="5F5F5F"/>
          </a:solidFill>
          <a:uFillTx/>
          <a:latin typeface="Gill Sans MT"/>
          <a:ea typeface="Gill Sans MT"/>
          <a:cs typeface="Gill Sans MT"/>
          <a:sym typeface="Gill Sans MT"/>
        </a:defRPr>
      </a:lvl5pPr>
      <a:lvl6pPr marL="2514600" marR="0" indent="-228600" algn="l" defTabSz="914400" rtl="0" latinLnBrk="0">
        <a:lnSpc>
          <a:spcPct val="90000"/>
        </a:lnSpc>
        <a:spcBef>
          <a:spcPts val="1000"/>
        </a:spcBef>
        <a:spcAft>
          <a:spcPts val="0"/>
        </a:spcAft>
        <a:buClr>
          <a:schemeClr val="accent1"/>
        </a:buClr>
        <a:buSzPct val="100000"/>
        <a:buFont typeface="Symbol"/>
        <a:buChar char="•"/>
        <a:tabLst/>
        <a:defRPr b="0" baseline="0" cap="none" i="0" spc="0" strike="noStrike" sz="1800" u="none">
          <a:ln>
            <a:noFill/>
          </a:ln>
          <a:solidFill>
            <a:srgbClr val="5F5F5F"/>
          </a:solidFill>
          <a:uFillTx/>
          <a:latin typeface="Gill Sans MT"/>
          <a:ea typeface="Gill Sans MT"/>
          <a:cs typeface="Gill Sans MT"/>
          <a:sym typeface="Gill Sans MT"/>
        </a:defRPr>
      </a:lvl6pPr>
      <a:lvl7pPr marL="2971800" marR="0" indent="-228600" algn="l" defTabSz="914400" rtl="0" latinLnBrk="0">
        <a:lnSpc>
          <a:spcPct val="90000"/>
        </a:lnSpc>
        <a:spcBef>
          <a:spcPts val="1000"/>
        </a:spcBef>
        <a:spcAft>
          <a:spcPts val="0"/>
        </a:spcAft>
        <a:buClr>
          <a:schemeClr val="accent1"/>
        </a:buClr>
        <a:buSzPct val="100000"/>
        <a:buFont typeface="Symbol"/>
        <a:buChar char="•"/>
        <a:tabLst/>
        <a:defRPr b="0" baseline="0" cap="none" i="0" spc="0" strike="noStrike" sz="1800" u="none">
          <a:ln>
            <a:noFill/>
          </a:ln>
          <a:solidFill>
            <a:srgbClr val="5F5F5F"/>
          </a:solidFill>
          <a:uFillTx/>
          <a:latin typeface="Gill Sans MT"/>
          <a:ea typeface="Gill Sans MT"/>
          <a:cs typeface="Gill Sans MT"/>
          <a:sym typeface="Gill Sans MT"/>
        </a:defRPr>
      </a:lvl7pPr>
      <a:lvl8pPr marL="3429000" marR="0" indent="-228600" algn="l" defTabSz="914400" rtl="0" latinLnBrk="0">
        <a:lnSpc>
          <a:spcPct val="90000"/>
        </a:lnSpc>
        <a:spcBef>
          <a:spcPts val="1000"/>
        </a:spcBef>
        <a:spcAft>
          <a:spcPts val="0"/>
        </a:spcAft>
        <a:buClr>
          <a:schemeClr val="accent1"/>
        </a:buClr>
        <a:buSzPct val="100000"/>
        <a:buFont typeface="Symbol"/>
        <a:buChar char="•"/>
        <a:tabLst/>
        <a:defRPr b="0" baseline="0" cap="none" i="0" spc="0" strike="noStrike" sz="1800" u="none">
          <a:ln>
            <a:noFill/>
          </a:ln>
          <a:solidFill>
            <a:srgbClr val="5F5F5F"/>
          </a:solidFill>
          <a:uFillTx/>
          <a:latin typeface="Gill Sans MT"/>
          <a:ea typeface="Gill Sans MT"/>
          <a:cs typeface="Gill Sans MT"/>
          <a:sym typeface="Gill Sans MT"/>
        </a:defRPr>
      </a:lvl8pPr>
      <a:lvl9pPr marL="3886200" marR="0" indent="-228600" algn="l" defTabSz="914400" rtl="0" latinLnBrk="0">
        <a:lnSpc>
          <a:spcPct val="90000"/>
        </a:lnSpc>
        <a:spcBef>
          <a:spcPts val="1000"/>
        </a:spcBef>
        <a:spcAft>
          <a:spcPts val="0"/>
        </a:spcAft>
        <a:buClr>
          <a:schemeClr val="accent1"/>
        </a:buClr>
        <a:buSzPct val="100000"/>
        <a:buFont typeface="Symbol"/>
        <a:buChar char="•"/>
        <a:tabLst/>
        <a:defRPr b="0" baseline="0" cap="none" i="0" spc="0" strike="noStrike" sz="1800" u="none">
          <a:ln>
            <a:noFill/>
          </a:ln>
          <a:solidFill>
            <a:srgbClr val="5F5F5F"/>
          </a:solidFill>
          <a:uFillTx/>
          <a:latin typeface="Gill Sans MT"/>
          <a:ea typeface="Gill Sans MT"/>
          <a:cs typeface="Gill Sans MT"/>
          <a:sym typeface="Gill Sans MT"/>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Gill Sans MT"/>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Gill Sans MT"/>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Gill Sans MT"/>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Gill Sans MT"/>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Gill Sans MT"/>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Gill Sans MT"/>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Gill Sans MT"/>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Gill Sans MT"/>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Gill Sans M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chart" Target="../charts/char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 name="image7.png"/>
          <p:cNvPicPr>
            <a:picLocks noChangeAspect="1"/>
          </p:cNvPicPr>
          <p:nvPr/>
        </p:nvPicPr>
        <p:blipFill>
          <a:blip r:embed="rId2">
            <a:extLst/>
          </a:blip>
          <a:stretch>
            <a:fillRect/>
          </a:stretch>
        </p:blipFill>
        <p:spPr>
          <a:xfrm>
            <a:off x="1147232" y="1039812"/>
            <a:ext cx="6849535" cy="513715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 name="image8.png" descr="2017 02 23 Product flowchart.png"/>
          <p:cNvPicPr>
            <a:picLocks noChangeAspect="1"/>
          </p:cNvPicPr>
          <p:nvPr/>
        </p:nvPicPr>
        <p:blipFill>
          <a:blip r:embed="rId2">
            <a:extLst/>
          </a:blip>
          <a:srcRect l="32041" t="8571" r="30627" b="8571"/>
          <a:stretch>
            <a:fillRect/>
          </a:stretch>
        </p:blipFill>
        <p:spPr>
          <a:xfrm>
            <a:off x="-1" y="1278549"/>
            <a:ext cx="4676877" cy="4382886"/>
          </a:xfrm>
          <a:prstGeom prst="rect">
            <a:avLst/>
          </a:prstGeom>
          <a:ln w="12700">
            <a:miter lim="400000"/>
          </a:ln>
        </p:spPr>
      </p:pic>
      <p:graphicFrame>
        <p:nvGraphicFramePr>
          <p:cNvPr id="23" name="Table 23"/>
          <p:cNvGraphicFramePr/>
          <p:nvPr/>
        </p:nvGraphicFramePr>
        <p:xfrm>
          <a:off x="4524592" y="881916"/>
          <a:ext cx="4619408" cy="561780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52173"/>
                <a:gridCol w="2767234"/>
              </a:tblGrid>
              <a:tr h="415934">
                <a:tc>
                  <a:txBody>
                    <a:bodyPr/>
                    <a:lstStyle/>
                    <a:p>
                      <a:pPr>
                        <a:defRPr sz="1800">
                          <a:solidFill>
                            <a:srgbClr val="000000"/>
                          </a:solidFill>
                        </a:defRPr>
                      </a:pPr>
                      <a:r>
                        <a:rPr sz="1000">
                          <a:latin typeface="+mn-lt"/>
                          <a:ea typeface="+mn-ea"/>
                          <a:cs typeface="+mn-cs"/>
                          <a:sym typeface="Calibri"/>
                        </a:rPr>
                        <a:t>Straightforward ?</a:t>
                      </a:r>
                    </a:p>
                  </a:txBody>
                  <a:tcPr marL="11862" marR="11862" marT="11862" marB="11862" anchor="ctr" anchorCtr="0" horzOverflow="overflow">
                    <a:lnL w="12700">
                      <a:miter lim="400000"/>
                    </a:lnL>
                    <a:lnR w="12700">
                      <a:miter lim="400000"/>
                    </a:lnR>
                    <a:lnT w="12700">
                      <a:miter lim="400000"/>
                    </a:lnT>
                    <a:lnB w="12700">
                      <a:miter lim="400000"/>
                    </a:lnB>
                    <a:noFill/>
                  </a:tcPr>
                </a:tc>
                <a:tc>
                  <a:txBody>
                    <a:bodyPr/>
                    <a:lstStyle/>
                    <a:p>
                      <a:pPr algn="l">
                        <a:defRPr sz="1800">
                          <a:solidFill>
                            <a:srgbClr val="000000"/>
                          </a:solidFill>
                        </a:defRPr>
                      </a:pPr>
                      <a:r>
                        <a:rPr sz="800">
                          <a:latin typeface="+mn-lt"/>
                          <a:ea typeface="+mn-ea"/>
                          <a:cs typeface="+mn-cs"/>
                          <a:sym typeface="Calibri"/>
                        </a:rPr>
                        <a:t>Is the Operating Model relatively straight forward ?</a:t>
                      </a:r>
                    </a:p>
                  </a:txBody>
                  <a:tcPr marL="11862" marR="11862" marT="11862" marB="11862" anchor="ctr" anchorCtr="0" horzOverflow="overflow">
                    <a:lnL w="12700">
                      <a:miter lim="400000"/>
                    </a:lnL>
                    <a:lnR w="12700">
                      <a:miter lim="400000"/>
                    </a:lnR>
                    <a:lnT w="12700">
                      <a:miter lim="400000"/>
                    </a:lnT>
                    <a:lnB w="12700">
                      <a:miter lim="400000"/>
                    </a:lnB>
                    <a:noFill/>
                  </a:tcPr>
                </a:tc>
              </a:tr>
              <a:tr h="415934">
                <a:tc>
                  <a:txBody>
                    <a:bodyPr/>
                    <a:lstStyle/>
                    <a:p>
                      <a:pPr>
                        <a:defRPr sz="1800">
                          <a:solidFill>
                            <a:srgbClr val="000000"/>
                          </a:solidFill>
                        </a:defRPr>
                      </a:pPr>
                      <a:r>
                        <a:rPr sz="1000">
                          <a:latin typeface="+mn-lt"/>
                          <a:ea typeface="+mn-ea"/>
                          <a:cs typeface="+mn-cs"/>
                          <a:sym typeface="Calibri"/>
                        </a:rPr>
                        <a:t>How do you see it ?*</a:t>
                      </a:r>
                    </a:p>
                  </a:txBody>
                  <a:tcPr marL="11862" marR="11862" marT="11862" marB="11862" anchor="ctr" anchorCtr="0" horzOverflow="overflow">
                    <a:lnL w="12700">
                      <a:miter lim="400000"/>
                    </a:lnL>
                    <a:lnR w="12700">
                      <a:miter lim="400000"/>
                    </a:lnR>
                    <a:lnT w="12700">
                      <a:miter lim="400000"/>
                    </a:lnT>
                    <a:lnB w="12700">
                      <a:miter lim="400000"/>
                    </a:lnB>
                    <a:noFill/>
                  </a:tcPr>
                </a:tc>
                <a:tc>
                  <a:txBody>
                    <a:bodyPr/>
                    <a:lstStyle/>
                    <a:p>
                      <a:pPr algn="l">
                        <a:defRPr sz="1800">
                          <a:solidFill>
                            <a:srgbClr val="000000"/>
                          </a:solidFill>
                        </a:defRPr>
                      </a:pPr>
                      <a:r>
                        <a:rPr sz="800">
                          <a:latin typeface="+mn-lt"/>
                          <a:ea typeface="+mn-ea"/>
                          <a:cs typeface="+mn-cs"/>
                          <a:sym typeface="Calibri"/>
                        </a:rPr>
                        <a:t>Set down the different ways you all see the Model</a:t>
                      </a:r>
                    </a:p>
                  </a:txBody>
                  <a:tcPr marL="11862" marR="11862" marT="11862" marB="11862" anchor="ctr" anchorCtr="0" horzOverflow="overflow">
                    <a:lnL w="12700">
                      <a:miter lim="400000"/>
                    </a:lnL>
                    <a:lnR w="12700">
                      <a:miter lim="400000"/>
                    </a:lnR>
                    <a:lnT w="12700">
                      <a:miter lim="400000"/>
                    </a:lnT>
                    <a:lnB w="12700">
                      <a:miter lim="400000"/>
                    </a:lnB>
                    <a:noFill/>
                  </a:tcPr>
                </a:tc>
              </a:tr>
              <a:tr h="210940">
                <a:tc>
                  <a:txBody>
                    <a:bodyPr/>
                    <a:lstStyle/>
                    <a:p>
                      <a:pPr>
                        <a:defRPr sz="1800">
                          <a:solidFill>
                            <a:srgbClr val="000000"/>
                          </a:solidFill>
                        </a:defRPr>
                      </a:pPr>
                      <a:r>
                        <a:rPr sz="1000">
                          <a:latin typeface="+mn-lt"/>
                          <a:ea typeface="+mn-ea"/>
                          <a:cs typeface="+mn-cs"/>
                          <a:sym typeface="Calibri"/>
                        </a:rPr>
                        <a:t>Visualise*</a:t>
                      </a:r>
                    </a:p>
                  </a:txBody>
                  <a:tcPr marL="11862" marR="11862" marT="11862" marB="11862" anchor="ctr" anchorCtr="0" horzOverflow="overflow">
                    <a:lnL w="12700">
                      <a:miter lim="400000"/>
                    </a:lnL>
                    <a:lnR w="12700">
                      <a:miter lim="400000"/>
                    </a:lnR>
                    <a:lnT w="12700">
                      <a:miter lim="400000"/>
                    </a:lnT>
                    <a:lnB w="12700">
                      <a:miter lim="400000"/>
                    </a:lnB>
                    <a:noFill/>
                  </a:tcPr>
                </a:tc>
                <a:tc>
                  <a:txBody>
                    <a:bodyPr/>
                    <a:lstStyle/>
                    <a:p>
                      <a:pPr algn="l">
                        <a:defRPr sz="1800">
                          <a:solidFill>
                            <a:srgbClr val="000000"/>
                          </a:solidFill>
                        </a:defRPr>
                      </a:pPr>
                      <a:r>
                        <a:rPr sz="800">
                          <a:latin typeface="+mn-lt"/>
                          <a:ea typeface="+mn-ea"/>
                          <a:cs typeface="+mn-cs"/>
                          <a:sym typeface="Calibri"/>
                        </a:rPr>
                        <a:t>Visualise those in Gephi or similar</a:t>
                      </a:r>
                    </a:p>
                  </a:txBody>
                  <a:tcPr marL="11862" marR="11862" marT="11862" marB="11862" anchor="ctr" anchorCtr="0" horzOverflow="overflow">
                    <a:lnL w="12700">
                      <a:miter lim="400000"/>
                    </a:lnL>
                    <a:lnR w="12700">
                      <a:miter lim="400000"/>
                    </a:lnR>
                    <a:lnT w="12700">
                      <a:miter lim="400000"/>
                    </a:lnT>
                    <a:lnB w="12700">
                      <a:miter lim="400000"/>
                    </a:lnB>
                    <a:noFill/>
                  </a:tcPr>
                </a:tc>
              </a:tr>
              <a:tr h="587399">
                <a:tc>
                  <a:txBody>
                    <a:bodyPr/>
                    <a:lstStyle/>
                    <a:p>
                      <a:pPr>
                        <a:defRPr sz="1800">
                          <a:solidFill>
                            <a:srgbClr val="000000"/>
                          </a:solidFill>
                        </a:defRPr>
                      </a:pPr>
                      <a:r>
                        <a:rPr sz="1000">
                          <a:latin typeface="+mn-lt"/>
                          <a:ea typeface="+mn-ea"/>
                          <a:cs typeface="+mn-cs"/>
                          <a:sym typeface="Calibri"/>
                        </a:rPr>
                        <a:t>Improve terms and relations</a:t>
                      </a:r>
                    </a:p>
                  </a:txBody>
                  <a:tcPr marL="11862" marR="11862" marT="11862" marB="11862" anchor="ctr" anchorCtr="0" horzOverflow="overflow">
                    <a:lnL w="12700">
                      <a:miter lim="400000"/>
                    </a:lnL>
                    <a:lnR w="12700">
                      <a:miter lim="400000"/>
                    </a:lnR>
                    <a:lnT w="12700">
                      <a:miter lim="400000"/>
                    </a:lnT>
                    <a:lnB w="12700">
                      <a:miter lim="400000"/>
                    </a:lnB>
                    <a:noFill/>
                  </a:tcPr>
                </a:tc>
                <a:tc>
                  <a:txBody>
                    <a:bodyPr/>
                    <a:lstStyle/>
                    <a:p>
                      <a:pPr algn="l">
                        <a:defRPr sz="1800">
                          <a:solidFill>
                            <a:srgbClr val="000000"/>
                          </a:solidFill>
                        </a:defRPr>
                      </a:pPr>
                      <a:r>
                        <a:rPr sz="800">
                          <a:latin typeface="+mn-lt"/>
                          <a:ea typeface="+mn-ea"/>
                          <a:cs typeface="+mn-cs"/>
                          <a:sym typeface="Calibri"/>
                        </a:rPr>
                        <a:t>Improve the components of the model, and their relationships to each other</a:t>
                      </a:r>
                    </a:p>
                  </a:txBody>
                  <a:tcPr marL="11862" marR="11862" marT="11862" marB="11862" anchor="ctr" anchorCtr="0" horzOverflow="overflow">
                    <a:lnL w="12700">
                      <a:miter lim="400000"/>
                    </a:lnL>
                    <a:lnR w="12700">
                      <a:miter lim="400000"/>
                    </a:lnR>
                    <a:lnT w="12700">
                      <a:miter lim="400000"/>
                    </a:lnT>
                    <a:lnB w="12700">
                      <a:miter lim="400000"/>
                    </a:lnB>
                    <a:noFill/>
                  </a:tcPr>
                </a:tc>
              </a:tr>
              <a:tr h="356516">
                <a:tc>
                  <a:txBody>
                    <a:bodyPr/>
                    <a:lstStyle/>
                    <a:p>
                      <a:pPr>
                        <a:defRPr sz="1800">
                          <a:solidFill>
                            <a:srgbClr val="000000"/>
                          </a:solidFill>
                        </a:defRPr>
                      </a:pPr>
                      <a:r>
                        <a:rPr sz="1000">
                          <a:latin typeface="+mn-lt"/>
                          <a:ea typeface="+mn-ea"/>
                          <a:cs typeface="+mn-cs"/>
                          <a:sym typeface="Calibri"/>
                        </a:rPr>
                        <a:t>Iterate ?</a:t>
                      </a:r>
                    </a:p>
                  </a:txBody>
                  <a:tcPr marL="11862" marR="11862" marT="11862" marB="11862" anchor="ctr" anchorCtr="0" horzOverflow="overflow">
                    <a:lnL w="12700">
                      <a:miter lim="400000"/>
                    </a:lnL>
                    <a:lnR w="12700">
                      <a:miter lim="400000"/>
                    </a:lnR>
                    <a:lnT w="12700">
                      <a:miter lim="400000"/>
                    </a:lnT>
                    <a:lnB w="12700">
                      <a:miter lim="400000"/>
                    </a:lnB>
                    <a:noFill/>
                  </a:tcPr>
                </a:tc>
                <a:tc>
                  <a:txBody>
                    <a:bodyPr/>
                    <a:lstStyle/>
                    <a:p>
                      <a:pPr algn="l">
                        <a:defRPr sz="1800">
                          <a:solidFill>
                            <a:srgbClr val="000000"/>
                          </a:solidFill>
                        </a:defRPr>
                      </a:pPr>
                      <a:r>
                        <a:rPr sz="800">
                          <a:latin typeface="+mn-lt"/>
                          <a:ea typeface="+mn-ea"/>
                          <a:cs typeface="+mn-cs"/>
                          <a:sym typeface="Calibri"/>
                        </a:rPr>
                        <a:t>Do you want to iterate towards a better Operating Model, whilst operating ? (or prepare a full Operating Model first ?)</a:t>
                      </a:r>
                    </a:p>
                  </a:txBody>
                  <a:tcPr marL="11862" marR="11862" marT="11862" marB="11862" anchor="ctr" anchorCtr="0" horzOverflow="overflow">
                    <a:lnL w="12700">
                      <a:miter lim="400000"/>
                    </a:lnL>
                    <a:lnR w="12700">
                      <a:miter lim="400000"/>
                    </a:lnR>
                    <a:lnT w="12700">
                      <a:miter lim="400000"/>
                    </a:lnT>
                    <a:lnB w="12700">
                      <a:miter lim="400000"/>
                    </a:lnB>
                    <a:noFill/>
                  </a:tcPr>
                </a:tc>
              </a:tr>
              <a:tr h="356516">
                <a:tc>
                  <a:txBody>
                    <a:bodyPr/>
                    <a:lstStyle/>
                    <a:p>
                      <a:pPr>
                        <a:defRPr sz="1800">
                          <a:solidFill>
                            <a:srgbClr val="000000"/>
                          </a:solidFill>
                        </a:defRPr>
                      </a:pPr>
                      <a:r>
                        <a:rPr sz="1000">
                          <a:latin typeface="+mn-lt"/>
                          <a:ea typeface="+mn-ea"/>
                          <a:cs typeface="+mn-cs"/>
                          <a:sym typeface="Calibri"/>
                        </a:rPr>
                        <a:t>Break links</a:t>
                      </a:r>
                    </a:p>
                  </a:txBody>
                  <a:tcPr marL="11862" marR="11862" marT="11862" marB="11862" anchor="ctr" anchorCtr="0" horzOverflow="overflow">
                    <a:lnL w="12700">
                      <a:miter lim="400000"/>
                    </a:lnL>
                    <a:lnR w="12700">
                      <a:miter lim="400000"/>
                    </a:lnR>
                    <a:lnT w="12700">
                      <a:miter lim="400000"/>
                    </a:lnT>
                    <a:lnB w="12700">
                      <a:miter lim="400000"/>
                    </a:lnB>
                    <a:noFill/>
                  </a:tcPr>
                </a:tc>
                <a:tc>
                  <a:txBody>
                    <a:bodyPr/>
                    <a:lstStyle/>
                    <a:p>
                      <a:pPr algn="l">
                        <a:defRPr sz="1800">
                          <a:solidFill>
                            <a:srgbClr val="000000"/>
                          </a:solidFill>
                        </a:defRPr>
                      </a:pPr>
                      <a:r>
                        <a:rPr sz="800">
                          <a:latin typeface="+mn-lt"/>
                          <a:ea typeface="+mn-ea"/>
                          <a:cs typeface="+mn-cs"/>
                          <a:sym typeface="Calibri"/>
                        </a:rPr>
                        <a:t>Break links in the model, to show a simplified model for communication. This may be hierarchical or linear.</a:t>
                      </a:r>
                    </a:p>
                  </a:txBody>
                  <a:tcPr marL="11862" marR="11862" marT="11862" marB="11862" anchor="ctr" anchorCtr="0" horzOverflow="overflow">
                    <a:lnL w="12700">
                      <a:miter lim="400000"/>
                    </a:lnL>
                    <a:lnR w="12700">
                      <a:miter lim="400000"/>
                    </a:lnR>
                    <a:lnT w="12700">
                      <a:miter lim="400000"/>
                    </a:lnT>
                    <a:lnB w="12700">
                      <a:miter lim="400000"/>
                    </a:lnB>
                    <a:noFill/>
                  </a:tcPr>
                </a:tc>
              </a:tr>
              <a:tr h="415934">
                <a:tc>
                  <a:txBody>
                    <a:bodyPr/>
                    <a:lstStyle/>
                    <a:p>
                      <a:pPr>
                        <a:defRPr sz="1800">
                          <a:solidFill>
                            <a:srgbClr val="000000"/>
                          </a:solidFill>
                        </a:defRPr>
                      </a:pPr>
                      <a:r>
                        <a:rPr sz="1000">
                          <a:latin typeface="+mn-lt"/>
                          <a:ea typeface="+mn-ea"/>
                          <a:cs typeface="+mn-cs"/>
                          <a:sym typeface="Calibri"/>
                        </a:rPr>
                        <a:t>Communicate w Projects</a:t>
                      </a:r>
                    </a:p>
                  </a:txBody>
                  <a:tcPr marL="11862" marR="11862" marT="11862" marB="11862" anchor="ctr" anchorCtr="0" horzOverflow="overflow">
                    <a:lnL w="12700">
                      <a:miter lim="400000"/>
                    </a:lnL>
                    <a:lnR w="12700">
                      <a:miter lim="400000"/>
                    </a:lnR>
                    <a:lnT w="12700">
                      <a:miter lim="400000"/>
                    </a:lnT>
                    <a:lnB w="12700">
                      <a:miter lim="400000"/>
                    </a:lnB>
                    <a:noFill/>
                  </a:tcPr>
                </a:tc>
                <a:tc>
                  <a:txBody>
                    <a:bodyPr/>
                    <a:lstStyle/>
                    <a:p>
                      <a:pPr algn="l">
                        <a:defRPr sz="1800">
                          <a:solidFill>
                            <a:srgbClr val="000000"/>
                          </a:solidFill>
                        </a:defRPr>
                      </a:pPr>
                      <a:r>
                        <a:rPr sz="800">
                          <a:latin typeface="+mn-lt"/>
                          <a:ea typeface="+mn-ea"/>
                          <a:cs typeface="+mn-cs"/>
                          <a:sym typeface="Calibri"/>
                        </a:rPr>
                        <a:t>Communicate with the Projects / Ops divisions</a:t>
                      </a:r>
                    </a:p>
                  </a:txBody>
                  <a:tcPr marL="11862" marR="11862" marT="11862" marB="11862" anchor="ctr" anchorCtr="0" horzOverflow="overflow">
                    <a:lnL w="12700">
                      <a:miter lim="400000"/>
                    </a:lnL>
                    <a:lnR w="12700">
                      <a:miter lim="400000"/>
                    </a:lnR>
                    <a:lnT w="12700">
                      <a:miter lim="400000"/>
                    </a:lnT>
                    <a:lnB w="12700">
                      <a:miter lim="400000"/>
                    </a:lnB>
                    <a:noFill/>
                  </a:tcPr>
                </a:tc>
              </a:tr>
              <a:tr h="415934">
                <a:tc>
                  <a:txBody>
                    <a:bodyPr/>
                    <a:lstStyle/>
                    <a:p>
                      <a:pPr>
                        <a:defRPr sz="1800">
                          <a:solidFill>
                            <a:srgbClr val="000000"/>
                          </a:solidFill>
                        </a:defRPr>
                      </a:pPr>
                      <a:r>
                        <a:rPr sz="1000">
                          <a:latin typeface="+mn-lt"/>
                          <a:ea typeface="+mn-ea"/>
                          <a:cs typeface="+mn-cs"/>
                          <a:sym typeface="Calibri"/>
                        </a:rPr>
                        <a:t>Populate task &amp; content</a:t>
                      </a:r>
                    </a:p>
                  </a:txBody>
                  <a:tcPr marL="11862" marR="11862" marT="11862" marB="11862" anchor="ctr" anchorCtr="0" horzOverflow="overflow">
                    <a:lnL w="12700">
                      <a:miter lim="400000"/>
                    </a:lnL>
                    <a:lnR w="12700">
                      <a:miter lim="400000"/>
                    </a:lnR>
                    <a:lnT w="12700">
                      <a:miter lim="400000"/>
                    </a:lnT>
                    <a:lnB w="12700">
                      <a:miter lim="400000"/>
                    </a:lnB>
                    <a:noFill/>
                  </a:tcPr>
                </a:tc>
                <a:tc>
                  <a:txBody>
                    <a:bodyPr/>
                    <a:lstStyle/>
                    <a:p>
                      <a:pPr algn="l">
                        <a:defRPr sz="1800">
                          <a:solidFill>
                            <a:srgbClr val="000000"/>
                          </a:solidFill>
                        </a:defRPr>
                      </a:pPr>
                      <a:r>
                        <a:rPr sz="800">
                          <a:latin typeface="+mn-lt"/>
                          <a:ea typeface="+mn-ea"/>
                          <a:cs typeface="+mn-cs"/>
                          <a:sym typeface="Calibri"/>
                        </a:rPr>
                        <a:t>Populate task and/or content modules for each component</a:t>
                      </a:r>
                    </a:p>
                  </a:txBody>
                  <a:tcPr marL="11862" marR="11862" marT="11862" marB="11862" anchor="ctr" anchorCtr="0" horzOverflow="overflow">
                    <a:lnL w="12700">
                      <a:miter lim="400000"/>
                    </a:lnL>
                    <a:lnR w="12700">
                      <a:miter lim="400000"/>
                    </a:lnR>
                    <a:lnT w="12700">
                      <a:miter lim="400000"/>
                    </a:lnT>
                    <a:lnB w="12700">
                      <a:miter lim="400000"/>
                    </a:lnB>
                    <a:noFill/>
                  </a:tcPr>
                </a:tc>
              </a:tr>
              <a:tr h="396551">
                <a:tc>
                  <a:txBody>
                    <a:bodyPr/>
                    <a:lstStyle/>
                    <a:p>
                      <a:pPr>
                        <a:defRPr sz="1800">
                          <a:solidFill>
                            <a:srgbClr val="000000"/>
                          </a:solidFill>
                        </a:defRPr>
                      </a:pPr>
                      <a:r>
                        <a:rPr sz="1000">
                          <a:latin typeface="+mn-lt"/>
                          <a:ea typeface="+mn-ea"/>
                          <a:cs typeface="+mn-cs"/>
                          <a:sym typeface="Calibri"/>
                        </a:rPr>
                        <a:t>Dependencies ?</a:t>
                      </a:r>
                    </a:p>
                  </a:txBody>
                  <a:tcPr marL="11862" marR="11862" marT="11862" marB="11862" anchor="ctr" anchorCtr="0" horzOverflow="overflow">
                    <a:lnL w="12700">
                      <a:miter lim="400000"/>
                    </a:lnL>
                    <a:lnR w="12700">
                      <a:miter lim="400000"/>
                    </a:lnR>
                    <a:lnT w="12700">
                      <a:miter lim="400000"/>
                    </a:lnT>
                    <a:lnB w="12700">
                      <a:miter lim="400000"/>
                    </a:lnB>
                    <a:noFill/>
                  </a:tcPr>
                </a:tc>
                <a:tc>
                  <a:txBody>
                    <a:bodyPr/>
                    <a:lstStyle/>
                    <a:p>
                      <a:pPr algn="l">
                        <a:defRPr sz="1800">
                          <a:solidFill>
                            <a:srgbClr val="000000"/>
                          </a:solidFill>
                        </a:defRPr>
                      </a:pPr>
                      <a:r>
                        <a:rPr sz="800">
                          <a:latin typeface="+mn-lt"/>
                          <a:ea typeface="+mn-ea"/>
                          <a:cs typeface="+mn-cs"/>
                          <a:sym typeface="Calibri"/>
                        </a:rPr>
                        <a:t>Do you want to start thinking about dependencies yet ?</a:t>
                      </a:r>
                    </a:p>
                  </a:txBody>
                  <a:tcPr marL="11862" marR="11862" marT="11862" marB="11862" anchor="ctr" anchorCtr="0" horzOverflow="overflow">
                    <a:lnL w="12700">
                      <a:miter lim="400000"/>
                    </a:lnL>
                    <a:lnR w="12700">
                      <a:miter lim="400000"/>
                    </a:lnR>
                    <a:lnT w="12700">
                      <a:miter lim="400000"/>
                    </a:lnT>
                    <a:lnB w="12700">
                      <a:miter lim="400000"/>
                    </a:lnB>
                    <a:noFill/>
                  </a:tcPr>
                </a:tc>
              </a:tr>
              <a:tr h="415934">
                <a:tc>
                  <a:txBody>
                    <a:bodyPr/>
                    <a:lstStyle/>
                    <a:p>
                      <a:pPr>
                        <a:defRPr sz="1800">
                          <a:solidFill>
                            <a:srgbClr val="000000"/>
                          </a:solidFill>
                        </a:defRPr>
                      </a:pPr>
                      <a:r>
                        <a:rPr sz="1000">
                          <a:latin typeface="+mn-lt"/>
                          <a:ea typeface="+mn-ea"/>
                          <a:cs typeface="+mn-cs"/>
                          <a:sym typeface="Calibri"/>
                        </a:rPr>
                        <a:t>Populate for edges too</a:t>
                      </a:r>
                    </a:p>
                  </a:txBody>
                  <a:tcPr marL="11862" marR="11862" marT="11862" marB="11862" anchor="ctr" anchorCtr="0" horzOverflow="overflow">
                    <a:lnL w="12700">
                      <a:miter lim="400000"/>
                    </a:lnL>
                    <a:lnR w="12700">
                      <a:miter lim="400000"/>
                    </a:lnR>
                    <a:lnT w="12700">
                      <a:miter lim="400000"/>
                    </a:lnT>
                    <a:lnB w="12700">
                      <a:miter lim="400000"/>
                    </a:lnB>
                    <a:noFill/>
                  </a:tcPr>
                </a:tc>
                <a:tc>
                  <a:txBody>
                    <a:bodyPr/>
                    <a:lstStyle/>
                    <a:p>
                      <a:pPr algn="l">
                        <a:defRPr sz="1800">
                          <a:solidFill>
                            <a:srgbClr val="000000"/>
                          </a:solidFill>
                        </a:defRPr>
                      </a:pPr>
                      <a:r>
                        <a:rPr sz="800">
                          <a:latin typeface="+mn-lt"/>
                          <a:ea typeface="+mn-ea"/>
                          <a:cs typeface="+mn-cs"/>
                          <a:sym typeface="Calibri"/>
                        </a:rPr>
                        <a:t>Populate task and content modules for each dependency as well </a:t>
                      </a:r>
                    </a:p>
                  </a:txBody>
                  <a:tcPr marL="11862" marR="11862" marT="11862" marB="11862" anchor="ctr" anchorCtr="0" horzOverflow="overflow">
                    <a:lnL w="12700">
                      <a:miter lim="400000"/>
                    </a:lnL>
                    <a:lnR w="12700">
                      <a:miter lim="400000"/>
                    </a:lnR>
                    <a:lnT w="12700">
                      <a:miter lim="400000"/>
                    </a:lnT>
                    <a:lnB w="12700">
                      <a:miter lim="400000"/>
                    </a:lnB>
                    <a:noFill/>
                  </a:tcPr>
                </a:tc>
              </a:tr>
              <a:tr h="415934">
                <a:tc>
                  <a:txBody>
                    <a:bodyPr/>
                    <a:lstStyle/>
                    <a:p>
                      <a:pPr>
                        <a:defRPr sz="1800">
                          <a:solidFill>
                            <a:srgbClr val="000000"/>
                          </a:solidFill>
                        </a:defRPr>
                      </a:pPr>
                      <a:r>
                        <a:rPr sz="1000">
                          <a:latin typeface="+mn-lt"/>
                          <a:ea typeface="+mn-ea"/>
                          <a:cs typeface="+mn-cs"/>
                          <a:sym typeface="Calibri"/>
                        </a:rPr>
                        <a:t>Existing portfolio ?</a:t>
                      </a:r>
                    </a:p>
                  </a:txBody>
                  <a:tcPr marL="11862" marR="11862" marT="11862" marB="11862" anchor="ctr" anchorCtr="0" horzOverflow="overflow">
                    <a:lnL w="12700">
                      <a:miter lim="400000"/>
                    </a:lnL>
                    <a:lnR w="12700">
                      <a:miter lim="400000"/>
                    </a:lnR>
                    <a:lnT w="12700">
                      <a:miter lim="400000"/>
                    </a:lnT>
                    <a:lnB w="12700">
                      <a:miter lim="400000"/>
                    </a:lnB>
                    <a:noFill/>
                  </a:tcPr>
                </a:tc>
                <a:tc>
                  <a:txBody>
                    <a:bodyPr/>
                    <a:lstStyle/>
                    <a:p>
                      <a:pPr algn="l">
                        <a:defRPr sz="1800">
                          <a:solidFill>
                            <a:srgbClr val="000000"/>
                          </a:solidFill>
                        </a:defRPr>
                      </a:pPr>
                      <a:r>
                        <a:rPr sz="800">
                          <a:latin typeface="+mn-lt"/>
                          <a:ea typeface="+mn-ea"/>
                          <a:cs typeface="+mn-cs"/>
                          <a:sym typeface="Calibri"/>
                        </a:rPr>
                        <a:t>Do you have already have some sort of  portfolio of projects that are working towards that Operating Model?</a:t>
                      </a:r>
                    </a:p>
                  </a:txBody>
                  <a:tcPr marL="11862" marR="11862" marT="11862" marB="11862" anchor="ctr" anchorCtr="0" horzOverflow="overflow">
                    <a:lnL w="12700">
                      <a:miter lim="400000"/>
                    </a:lnL>
                    <a:lnR w="12700">
                      <a:miter lim="400000"/>
                    </a:lnR>
                    <a:lnT w="12700">
                      <a:miter lim="400000"/>
                    </a:lnT>
                    <a:lnB w="12700">
                      <a:miter lim="400000"/>
                    </a:lnB>
                    <a:noFill/>
                  </a:tcPr>
                </a:tc>
              </a:tr>
              <a:tr h="587399">
                <a:tc>
                  <a:txBody>
                    <a:bodyPr/>
                    <a:lstStyle/>
                    <a:p>
                      <a:pPr>
                        <a:defRPr sz="1800">
                          <a:solidFill>
                            <a:srgbClr val="000000"/>
                          </a:solidFill>
                        </a:defRPr>
                      </a:pPr>
                      <a:r>
                        <a:rPr sz="1000">
                          <a:latin typeface="+mn-lt"/>
                          <a:ea typeface="+mn-ea"/>
                          <a:cs typeface="+mn-cs"/>
                          <a:sym typeface="Calibri"/>
                        </a:rPr>
                        <a:t>Compare tasks to portfolio</a:t>
                      </a:r>
                    </a:p>
                  </a:txBody>
                  <a:tcPr marL="11862" marR="11862" marT="11862" marB="11862" anchor="ctr" anchorCtr="0" horzOverflow="overflow">
                    <a:lnL w="12700">
                      <a:miter lim="400000"/>
                    </a:lnL>
                    <a:lnR w="12700">
                      <a:miter lim="400000"/>
                    </a:lnR>
                    <a:lnT w="12700">
                      <a:miter lim="400000"/>
                    </a:lnT>
                    <a:lnB w="12700">
                      <a:miter lim="400000"/>
                    </a:lnB>
                    <a:noFill/>
                  </a:tcPr>
                </a:tc>
                <a:tc>
                  <a:txBody>
                    <a:bodyPr/>
                    <a:lstStyle/>
                    <a:p>
                      <a:pPr algn="l">
                        <a:defRPr sz="1800">
                          <a:solidFill>
                            <a:srgbClr val="000000"/>
                          </a:solidFill>
                        </a:defRPr>
                      </a:pPr>
                      <a:r>
                        <a:rPr sz="800">
                          <a:latin typeface="+mn-lt"/>
                          <a:ea typeface="+mn-ea"/>
                          <a:cs typeface="+mn-cs"/>
                          <a:sym typeface="Calibri"/>
                        </a:rPr>
                        <a:t>Compare your portfolio to your Operating Model and make first adjustments. </a:t>
                      </a:r>
                    </a:p>
                  </a:txBody>
                  <a:tcPr marL="11862" marR="11862" marT="11862" marB="11862" anchor="ctr" anchorCtr="0" horzOverflow="overflow">
                    <a:lnL w="12700">
                      <a:miter lim="400000"/>
                    </a:lnL>
                    <a:lnR w="12700">
                      <a:miter lim="400000"/>
                    </a:lnR>
                    <a:lnT w="12700">
                      <a:miter lim="400000"/>
                    </a:lnT>
                    <a:lnB w="12700">
                      <a:miter lim="400000"/>
                    </a:lnB>
                    <a:noFill/>
                  </a:tcPr>
                </a:tc>
              </a:tr>
              <a:tr h="210940">
                <a:tc>
                  <a:txBody>
                    <a:bodyPr/>
                    <a:lstStyle/>
                    <a:p>
                      <a:pPr>
                        <a:defRPr sz="1800">
                          <a:solidFill>
                            <a:srgbClr val="000000"/>
                          </a:solidFill>
                        </a:defRPr>
                      </a:pPr>
                      <a:r>
                        <a:rPr sz="1000">
                          <a:latin typeface="+mn-lt"/>
                          <a:ea typeface="+mn-ea"/>
                          <a:cs typeface="+mn-cs"/>
                          <a:sym typeface="Calibri"/>
                        </a:rPr>
                        <a:t>Iterate</a:t>
                      </a:r>
                    </a:p>
                  </a:txBody>
                  <a:tcPr marL="11862" marR="11862" marT="11862" marB="11862" anchor="ctr" anchorCtr="0" horzOverflow="overflow">
                    <a:lnL w="12700">
                      <a:miter lim="400000"/>
                    </a:lnL>
                    <a:lnR w="12700">
                      <a:miter lim="400000"/>
                    </a:lnR>
                    <a:lnT w="12700">
                      <a:miter lim="400000"/>
                    </a:lnT>
                    <a:lnB w="12700">
                      <a:miter lim="400000"/>
                    </a:lnB>
                    <a:noFill/>
                  </a:tcPr>
                </a:tc>
                <a:tc>
                  <a:txBody>
                    <a:bodyPr/>
                    <a:lstStyle/>
                    <a:p>
                      <a:pPr algn="l">
                        <a:defRPr sz="1800">
                          <a:solidFill>
                            <a:srgbClr val="000000"/>
                          </a:solidFill>
                        </a:defRPr>
                      </a:pPr>
                      <a:r>
                        <a:rPr sz="800">
                          <a:latin typeface="+mn-lt"/>
                          <a:ea typeface="+mn-ea"/>
                          <a:cs typeface="+mn-cs"/>
                          <a:sym typeface="Calibri"/>
                        </a:rPr>
                        <a:t>Communicate, learn, measure and iterate*</a:t>
                      </a:r>
                    </a:p>
                  </a:txBody>
                  <a:tcPr marL="11862" marR="11862" marT="11862" marB="11862" anchor="ctr" anchorCtr="0" horzOverflow="overflow">
                    <a:lnL w="12700">
                      <a:miter lim="400000"/>
                    </a:lnL>
                    <a:lnR w="12700">
                      <a:miter lim="400000"/>
                    </a:lnR>
                    <a:lnT w="12700">
                      <a:miter lim="400000"/>
                    </a:lnT>
                    <a:lnB w="12700">
                      <a:miter lim="400000"/>
                    </a:lnB>
                    <a:noFill/>
                  </a:tcPr>
                </a:tc>
              </a:tr>
              <a:tr h="415934">
                <a:tc>
                  <a:txBody>
                    <a:bodyPr/>
                    <a:lstStyle/>
                    <a:p>
                      <a:pPr>
                        <a:defRPr sz="1800">
                          <a:solidFill>
                            <a:srgbClr val="000000"/>
                          </a:solidFill>
                        </a:defRPr>
                      </a:pPr>
                      <a:r>
                        <a:rPr i="1" sz="1000">
                          <a:latin typeface="+mn-lt"/>
                          <a:ea typeface="+mn-ea"/>
                          <a:cs typeface="+mn-cs"/>
                          <a:sym typeface="Calibri"/>
                        </a:rPr>
                        <a:t>Alternative Excel / 3 by 3 Option*</a:t>
                      </a:r>
                    </a:p>
                  </a:txBody>
                  <a:tcPr marL="11862" marR="11862" marT="11862" marB="11862" anchor="ctr" anchorCtr="0" horzOverflow="overflow">
                    <a:lnL w="12700">
                      <a:miter lim="400000"/>
                    </a:lnL>
                    <a:lnR w="12700">
                      <a:miter lim="400000"/>
                    </a:lnR>
                    <a:lnT w="12700">
                      <a:miter lim="400000"/>
                    </a:lnT>
                    <a:lnB w="12700">
                      <a:miter lim="400000"/>
                    </a:lnB>
                    <a:noFill/>
                  </a:tcPr>
                </a:tc>
                <a:tc>
                  <a:txBody>
                    <a:bodyPr/>
                    <a:lstStyle/>
                    <a:p>
                      <a:pPr algn="l">
                        <a:defRPr sz="1800">
                          <a:solidFill>
                            <a:srgbClr val="000000"/>
                          </a:solidFill>
                        </a:defRPr>
                      </a:pPr>
                      <a:r>
                        <a:rPr i="1" sz="800">
                          <a:latin typeface="+mn-lt"/>
                          <a:ea typeface="+mn-ea"/>
                          <a:cs typeface="+mn-cs"/>
                          <a:sym typeface="Calibri"/>
                        </a:rPr>
                        <a:t>Start with an Excel or Gephi 3 by 3 / 3 by 4 model (OPTION)</a:t>
                      </a:r>
                    </a:p>
                  </a:txBody>
                  <a:tcPr marL="11862" marR="11862" marT="11862" marB="11862" anchor="ctr"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 name="image9.png" descr="2017 03 23 cyto 3 by 3 example.png"/>
          <p:cNvPicPr>
            <a:picLocks noChangeAspect="1"/>
          </p:cNvPicPr>
          <p:nvPr/>
        </p:nvPicPr>
        <p:blipFill>
          <a:blip r:embed="rId2">
            <a:extLst/>
          </a:blip>
          <a:stretch>
            <a:fillRect/>
          </a:stretch>
        </p:blipFill>
        <p:spPr>
          <a:xfrm>
            <a:off x="0" y="4550688"/>
            <a:ext cx="4400182" cy="1849184"/>
          </a:xfrm>
          <a:prstGeom prst="rect">
            <a:avLst/>
          </a:prstGeom>
          <a:ln w="12700">
            <a:miter lim="400000"/>
          </a:ln>
        </p:spPr>
      </p:pic>
      <p:graphicFrame>
        <p:nvGraphicFramePr>
          <p:cNvPr id="26" name="Table 26"/>
          <p:cNvGraphicFramePr/>
          <p:nvPr/>
        </p:nvGraphicFramePr>
        <p:xfrm>
          <a:off x="2304683" y="758361"/>
          <a:ext cx="3987801" cy="1574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93900"/>
                <a:gridCol w="1993900"/>
              </a:tblGrid>
              <a:tr h="254000">
                <a:tc>
                  <a:txBody>
                    <a:bodyPr/>
                    <a:lstStyle/>
                    <a:p>
                      <a:pPr>
                        <a:defRPr sz="1800">
                          <a:solidFill>
                            <a:srgbClr val="000000"/>
                          </a:solidFill>
                        </a:defRPr>
                      </a:pPr>
                      <a:r>
                        <a:rPr sz="800">
                          <a:latin typeface="+mn-lt"/>
                          <a:ea typeface="+mn-ea"/>
                          <a:cs typeface="+mn-cs"/>
                          <a:sym typeface="Calibri"/>
                        </a:rPr>
                        <a:t>Is the Operating Model relatively straight forward ?</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00CCFF"/>
                    </a:solidFill>
                  </a:tcPr>
                </a:tc>
                <a:tc>
                  <a:txBody>
                    <a:bodyPr/>
                    <a:lstStyle/>
                    <a:p>
                      <a:pPr>
                        <a:defRPr sz="1800">
                          <a:solidFill>
                            <a:srgbClr val="000000"/>
                          </a:solidFill>
                        </a:defRPr>
                      </a:pPr>
                      <a:r>
                        <a:rPr sz="800">
                          <a:latin typeface="+mn-lt"/>
                          <a:ea typeface="+mn-ea"/>
                          <a:cs typeface="+mn-cs"/>
                          <a:sym typeface="Calibri"/>
                        </a:rPr>
                        <a:t>Do you already have a good Operating Model ? Or ideas to start from ?</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00CCFF"/>
                    </a:solidFill>
                  </a:tcPr>
                </a:tc>
              </a:tr>
              <a:tr h="317500">
                <a:tc>
                  <a:txBody>
                    <a:bodyPr/>
                    <a:lstStyle/>
                    <a:p>
                      <a:pPr>
                        <a:defRPr sz="1800">
                          <a:solidFill>
                            <a:srgbClr val="000000"/>
                          </a:solidFill>
                        </a:defRPr>
                      </a:pPr>
                      <a:r>
                        <a:rPr sz="1100">
                          <a:latin typeface="+mn-lt"/>
                          <a:ea typeface="+mn-ea"/>
                          <a:cs typeface="+mn-cs"/>
                          <a:sym typeface="Calibri"/>
                        </a:rPr>
                        <a:t>↓Yes</a:t>
                      </a:r>
                    </a:p>
                  </a:txBody>
                  <a:tcPr marL="12700" marR="12700" marT="12700" marB="12700" anchor="ctr" anchorCtr="0" horzOverflow="overflow">
                    <a:lnL w="12700">
                      <a:miter lim="400000"/>
                    </a:lnL>
                    <a:lnR w="12700">
                      <a:miter lim="400000"/>
                    </a:lnR>
                    <a:lnT w="6350">
                      <a:solidFill>
                        <a:srgbClr val="000000"/>
                      </a:solidFill>
                    </a:lnT>
                    <a:lnB w="6350">
                      <a:solidFill>
                        <a:srgbClr val="000000"/>
                      </a:solidFill>
                    </a:lnB>
                    <a:noFill/>
                  </a:tcPr>
                </a:tc>
                <a:tc>
                  <a:txBody>
                    <a:bodyPr/>
                    <a:lstStyle/>
                    <a:p>
                      <a:pPr>
                        <a:defRPr sz="1800">
                          <a:solidFill>
                            <a:srgbClr val="000000"/>
                          </a:solidFill>
                        </a:defRPr>
                      </a:pPr>
                      <a:r>
                        <a:rPr sz="1100">
                          <a:latin typeface="+mn-lt"/>
                          <a:ea typeface="+mn-ea"/>
                          <a:cs typeface="+mn-cs"/>
                          <a:sym typeface="Calibri"/>
                        </a:rPr>
                        <a:t>↓Yes</a:t>
                      </a:r>
                    </a:p>
                  </a:txBody>
                  <a:tcPr marL="12700" marR="12700" marT="12700" marB="12700" anchor="ctr" anchorCtr="0" horzOverflow="overflow">
                    <a:lnL w="12700">
                      <a:miter lim="400000"/>
                    </a:lnL>
                    <a:lnR w="12700">
                      <a:miter lim="400000"/>
                    </a:lnR>
                    <a:lnT w="6350">
                      <a:solidFill>
                        <a:srgbClr val="000000"/>
                      </a:solidFill>
                    </a:lnT>
                    <a:lnB w="6350">
                      <a:solidFill>
                        <a:srgbClr val="000000"/>
                      </a:solidFill>
                    </a:lnB>
                    <a:noFill/>
                  </a:tcPr>
                </a:tc>
              </a:tr>
              <a:tr h="342900">
                <a:tc>
                  <a:txBody>
                    <a:bodyPr/>
                    <a:lstStyle/>
                    <a:p>
                      <a:pPr>
                        <a:defRPr sz="1800">
                          <a:solidFill>
                            <a:srgbClr val="000000"/>
                          </a:solidFill>
                        </a:defRPr>
                      </a:pPr>
                      <a:r>
                        <a:rPr sz="800">
                          <a:latin typeface="+mn-lt"/>
                          <a:ea typeface="+mn-ea"/>
                          <a:cs typeface="+mn-cs"/>
                          <a:sym typeface="Calibri"/>
                        </a:rPr>
                        <a:t>Start with an Excel or Gephi 3 by 3 / 3 by 4 model</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CCFFCC"/>
                    </a:solidFill>
                  </a:tcPr>
                </a:tc>
                <a:tc>
                  <a:txBody>
                    <a:bodyPr/>
                    <a:lstStyle/>
                    <a:p>
                      <a:pPr>
                        <a:defRPr sz="1800">
                          <a:solidFill>
                            <a:srgbClr val="000000"/>
                          </a:solidFill>
                        </a:defRPr>
                      </a:pPr>
                      <a:r>
                        <a:rPr sz="800">
                          <a:latin typeface="+mn-lt"/>
                          <a:ea typeface="+mn-ea"/>
                          <a:cs typeface="+mn-cs"/>
                          <a:sym typeface="Calibri"/>
                        </a:rPr>
                        <a:t>Set down the different ways you all see the Model</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CCFFCC"/>
                    </a:solidFill>
                  </a:tcPr>
                </a:tc>
              </a:tr>
              <a:tr h="190500">
                <a:tc>
                  <a:txBody>
                    <a:bodyPr/>
                    <a:lstStyle/>
                    <a:p>
                      <a:pPr>
                        <a:defRPr sz="1100">
                          <a:solidFill>
                            <a:srgbClr val="000000"/>
                          </a:solidFill>
                          <a:latin typeface="+mn-lt"/>
                          <a:ea typeface="+mn-ea"/>
                          <a:cs typeface="+mn-cs"/>
                          <a:sym typeface="Calibri"/>
                        </a:defRPr>
                      </a:pPr>
                    </a:p>
                  </a:txBody>
                  <a:tcPr marL="12700" marR="12700" marT="12700" marB="12700" anchor="ctr" anchorCtr="0" horzOverflow="overflow">
                    <a:lnL w="12700">
                      <a:miter lim="400000"/>
                    </a:lnL>
                    <a:lnR w="12700">
                      <a:miter lim="400000"/>
                    </a:lnR>
                    <a:lnT w="6350">
                      <a:solidFill>
                        <a:srgbClr val="000000"/>
                      </a:solidFill>
                    </a:lnT>
                    <a:lnB w="12700">
                      <a:miter lim="400000"/>
                    </a:lnB>
                    <a:noFill/>
                  </a:tcPr>
                </a:tc>
                <a:tc>
                  <a:txBody>
                    <a:bodyPr/>
                    <a:lstStyle/>
                    <a:p>
                      <a:pPr>
                        <a:defRPr sz="1800">
                          <a:solidFill>
                            <a:srgbClr val="000000"/>
                          </a:solidFill>
                        </a:defRPr>
                      </a:pPr>
                      <a:r>
                        <a:rPr sz="1100">
                          <a:latin typeface="+mn-lt"/>
                          <a:ea typeface="+mn-ea"/>
                          <a:cs typeface="+mn-cs"/>
                          <a:sym typeface="Calibri"/>
                        </a:rPr>
                        <a:t>↓</a:t>
                      </a:r>
                    </a:p>
                  </a:txBody>
                  <a:tcPr marL="12700" marR="12700" marT="12700" marB="12700" anchor="ctr" anchorCtr="0" horzOverflow="overflow">
                    <a:lnL w="12700">
                      <a:miter lim="400000"/>
                    </a:lnL>
                    <a:lnR w="12700">
                      <a:miter lim="400000"/>
                    </a:lnR>
                    <a:lnT w="6350">
                      <a:solidFill>
                        <a:srgbClr val="000000"/>
                      </a:solidFill>
                    </a:lnT>
                    <a:lnB w="6350">
                      <a:solidFill>
                        <a:srgbClr val="000000"/>
                      </a:solidFill>
                    </a:lnB>
                    <a:noFill/>
                  </a:tcPr>
                </a:tc>
              </a:tr>
              <a:tr h="139700">
                <a:tc>
                  <a:txBody>
                    <a:bodyPr/>
                    <a:lstStyle/>
                    <a:p>
                      <a:pPr>
                        <a:defRPr sz="1800">
                          <a:solidFill>
                            <a:srgbClr val="000000"/>
                          </a:solidFill>
                        </a:defRPr>
                      </a:pPr>
                      <a:r>
                        <a:rPr sz="1100">
                          <a:latin typeface="+mn-lt"/>
                          <a:ea typeface="+mn-ea"/>
                          <a:cs typeface="+mn-cs"/>
                          <a:sym typeface="Calibri"/>
                        </a:rPr>
                        <a:t>↓</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Visualise those in Gephi or similar</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CCFFCC"/>
                    </a:solidFill>
                  </a:tcPr>
                </a:tc>
              </a:tr>
              <a:tr h="127000">
                <a:tc gridSpan="2">
                  <a:txBody>
                    <a:bodyPr/>
                    <a:lstStyle/>
                    <a:p>
                      <a:pPr>
                        <a:defRPr sz="1800">
                          <a:solidFill>
                            <a:srgbClr val="000000"/>
                          </a:solidFill>
                        </a:defRPr>
                      </a:pPr>
                      <a:r>
                        <a:rPr b="1" sz="800">
                          <a:latin typeface="+mn-lt"/>
                          <a:ea typeface="+mn-ea"/>
                          <a:cs typeface="+mn-cs"/>
                          <a:sym typeface="Calibri"/>
                        </a:rPr>
                        <a:t>↓</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hMerge="1">
                  <a:tcPr/>
                </a:tc>
              </a:tr>
              <a:tr h="203200">
                <a:tc gridSpan="2">
                  <a:txBody>
                    <a:bodyPr/>
                    <a:lstStyle/>
                    <a:p>
                      <a:pPr>
                        <a:defRPr sz="1800">
                          <a:solidFill>
                            <a:srgbClr val="000000"/>
                          </a:solidFill>
                        </a:defRPr>
                      </a:pPr>
                      <a:r>
                        <a:rPr sz="800">
                          <a:latin typeface="+mn-lt"/>
                          <a:ea typeface="+mn-ea"/>
                          <a:cs typeface="+mn-cs"/>
                          <a:sym typeface="Calibri"/>
                        </a:rPr>
                        <a:t>Improve the components of the model, and their relationships to each other</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CCFFCC"/>
                    </a:solidFill>
                  </a:tcPr>
                </a:tc>
                <a:tc hMerge="1">
                  <a:tcPr/>
                </a:tc>
              </a:tr>
            </a:tbl>
          </a:graphicData>
        </a:graphic>
      </p:graphicFrame>
      <p:graphicFrame>
        <p:nvGraphicFramePr>
          <p:cNvPr id="27" name="Table 27"/>
          <p:cNvGraphicFramePr/>
          <p:nvPr/>
        </p:nvGraphicFramePr>
        <p:xfrm>
          <a:off x="432174" y="3589985"/>
          <a:ext cx="3305806" cy="1016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30238"/>
                <a:gridCol w="799314"/>
                <a:gridCol w="749974"/>
                <a:gridCol w="1026280"/>
              </a:tblGrid>
              <a:tr h="177800">
                <a:tc>
                  <a:txBody>
                    <a:bodyPr/>
                    <a:lstStyle/>
                    <a:p>
                      <a:pPr algn="l">
                        <a:defRPr sz="1100">
                          <a:solidFill>
                            <a:srgbClr val="000000"/>
                          </a:solidFill>
                          <a:latin typeface="+mn-lt"/>
                          <a:ea typeface="+mn-ea"/>
                          <a:cs typeface="+mn-cs"/>
                          <a:sym typeface="Calibri"/>
                        </a:defRPr>
                      </a:pPr>
                    </a:p>
                  </a:txBody>
                  <a:tcPr marL="12700" marR="12700" marT="12700" marB="12700" anchor="ctr" anchorCtr="0" horzOverflow="overflow">
                    <a:lnL w="12700">
                      <a:miter lim="400000"/>
                    </a:lnL>
                    <a:lnR w="12700">
                      <a:miter lim="400000"/>
                    </a:lnR>
                    <a:lnT w="12700">
                      <a:miter lim="400000"/>
                    </a:lnT>
                    <a:lnB w="12700">
                      <a:miter lim="400000"/>
                    </a:lnB>
                    <a:noFill/>
                  </a:tcPr>
                </a:tc>
                <a:tc>
                  <a:txBody>
                    <a:bodyPr/>
                    <a:lstStyle/>
                    <a:p>
                      <a:pPr>
                        <a:defRPr sz="1800">
                          <a:solidFill>
                            <a:srgbClr val="000000"/>
                          </a:solidFill>
                        </a:defRPr>
                      </a:pPr>
                      <a:r>
                        <a:rPr sz="1100">
                          <a:latin typeface="+mn-lt"/>
                          <a:ea typeface="+mn-ea"/>
                          <a:cs typeface="+mn-cs"/>
                          <a:sym typeface="Calibri"/>
                        </a:rPr>
                        <a:t>Assessment</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defRPr sz="1800">
                          <a:solidFill>
                            <a:srgbClr val="000000"/>
                          </a:solidFill>
                        </a:defRPr>
                      </a:pPr>
                      <a:r>
                        <a:rPr sz="1100">
                          <a:latin typeface="+mn-lt"/>
                          <a:ea typeface="+mn-ea"/>
                          <a:cs typeface="+mn-cs"/>
                          <a:sym typeface="Calibri"/>
                        </a:rPr>
                        <a:t>Design</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defRPr sz="1800">
                          <a:solidFill>
                            <a:srgbClr val="000000"/>
                          </a:solidFill>
                        </a:defRPr>
                      </a:pPr>
                      <a:r>
                        <a:rPr sz="1100">
                          <a:latin typeface="+mn-lt"/>
                          <a:ea typeface="+mn-ea"/>
                          <a:cs typeface="+mn-cs"/>
                          <a:sym typeface="Calibri"/>
                        </a:rPr>
                        <a:t>Implementation</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r>
              <a:tr h="279400">
                <a:tc>
                  <a:txBody>
                    <a:bodyPr/>
                    <a:lstStyle/>
                    <a:p>
                      <a:pPr algn="l">
                        <a:defRPr sz="1800">
                          <a:solidFill>
                            <a:srgbClr val="000000"/>
                          </a:solidFill>
                        </a:defRPr>
                      </a:pPr>
                      <a:r>
                        <a:rPr sz="1100">
                          <a:latin typeface="+mn-lt"/>
                          <a:ea typeface="+mn-ea"/>
                          <a:cs typeface="+mn-cs"/>
                          <a:sym typeface="Calibri"/>
                        </a:rPr>
                        <a:t>Governance</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lgn="l">
                        <a:defRPr sz="1800"/>
                      </a:pPr>
                    </a:p>
                  </a:txBody>
                  <a:tcPr marL="12700" marR="12700" marT="12700" marB="12700" anchor="ctr" anchorCtr="0" horzOverflow="overflow">
                    <a:lnL w="6350">
                      <a:solidFill>
                        <a:srgbClr val="000000"/>
                      </a:solidFill>
                    </a:lnL>
                    <a:lnR w="12700">
                      <a:miter lim="400000"/>
                    </a:lnR>
                    <a:lnT w="6350">
                      <a:solidFill>
                        <a:srgbClr val="000000"/>
                      </a:solidFill>
                    </a:lnT>
                    <a:lnB w="12700">
                      <a:miter lim="400000"/>
                    </a:lnB>
                    <a:noFill/>
                  </a:tcPr>
                </a:tc>
                <a:tc>
                  <a:txBody>
                    <a:bodyPr/>
                    <a:lstStyle/>
                    <a:p>
                      <a:pPr algn="l">
                        <a:defRPr sz="1800"/>
                      </a:pPr>
                    </a:p>
                  </a:txBody>
                  <a:tcPr marL="12700" marR="12700" marT="12700" marB="12700" anchor="ctr" anchorCtr="0" horzOverflow="overflow">
                    <a:lnL w="12700">
                      <a:miter lim="400000"/>
                    </a:lnL>
                    <a:lnR w="12700">
                      <a:miter lim="400000"/>
                    </a:lnR>
                    <a:lnT w="6350">
                      <a:solidFill>
                        <a:srgbClr val="000000"/>
                      </a:solidFill>
                    </a:lnT>
                    <a:lnB w="12700">
                      <a:miter lim="400000"/>
                    </a:lnB>
                    <a:noFill/>
                  </a:tcPr>
                </a:tc>
                <a:tc>
                  <a:txBody>
                    <a:bodyPr/>
                    <a:lstStyle/>
                    <a:p>
                      <a:pPr algn="l">
                        <a:defRPr sz="1800"/>
                      </a:pPr>
                    </a:p>
                  </a:txBody>
                  <a:tcPr marL="12700" marR="12700" marT="12700" marB="12700" anchor="ctr" anchorCtr="0" horzOverflow="overflow">
                    <a:lnL w="12700">
                      <a:miter lim="400000"/>
                    </a:lnL>
                    <a:lnR w="6350">
                      <a:solidFill>
                        <a:srgbClr val="000000"/>
                      </a:solidFill>
                    </a:lnR>
                    <a:lnT w="6350">
                      <a:solidFill>
                        <a:srgbClr val="000000"/>
                      </a:solidFill>
                    </a:lnT>
                    <a:lnB w="12700">
                      <a:miter lim="400000"/>
                    </a:lnB>
                    <a:noFill/>
                  </a:tcPr>
                </a:tc>
              </a:tr>
              <a:tr h="279400">
                <a:tc>
                  <a:txBody>
                    <a:bodyPr/>
                    <a:lstStyle/>
                    <a:p>
                      <a:pPr algn="l">
                        <a:defRPr sz="1800">
                          <a:solidFill>
                            <a:srgbClr val="000000"/>
                          </a:solidFill>
                        </a:defRPr>
                      </a:pPr>
                      <a:r>
                        <a:rPr sz="1100">
                          <a:latin typeface="+mn-lt"/>
                          <a:ea typeface="+mn-ea"/>
                          <a:cs typeface="+mn-cs"/>
                          <a:sym typeface="Calibri"/>
                        </a:rPr>
                        <a:t>Reporting </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lgn="l">
                        <a:defRPr sz="1800"/>
                      </a:pPr>
                    </a:p>
                  </a:txBody>
                  <a:tcPr marL="12700" marR="12700" marT="12700" marB="12700" anchor="ctr" anchorCtr="0" horzOverflow="overflow">
                    <a:lnL w="6350">
                      <a:solidFill>
                        <a:srgbClr val="000000"/>
                      </a:solidFill>
                    </a:lnL>
                    <a:lnR w="12700">
                      <a:miter lim="400000"/>
                    </a:lnR>
                    <a:lnT w="12700">
                      <a:miter lim="400000"/>
                    </a:lnT>
                    <a:lnB w="12700">
                      <a:miter lim="400000"/>
                    </a:lnB>
                    <a:noFill/>
                  </a:tcPr>
                </a:tc>
                <a:tc>
                  <a:txBody>
                    <a:bodyPr/>
                    <a:lstStyle/>
                    <a:p>
                      <a:pPr algn="l">
                        <a:defRPr sz="1800"/>
                      </a:pPr>
                    </a:p>
                  </a:txBody>
                  <a:tcPr marL="12700" marR="12700" marT="12700" marB="12700" anchor="ctr" anchorCtr="0" horzOverflow="overflow">
                    <a:lnL w="12700">
                      <a:miter lim="400000"/>
                    </a:lnL>
                    <a:lnR w="12700">
                      <a:miter lim="400000"/>
                    </a:lnR>
                    <a:lnT w="12700">
                      <a:miter lim="400000"/>
                    </a:lnT>
                    <a:lnB w="12700">
                      <a:miter lim="400000"/>
                    </a:lnB>
                    <a:noFill/>
                  </a:tcPr>
                </a:tc>
                <a:tc>
                  <a:txBody>
                    <a:bodyPr/>
                    <a:lstStyle/>
                    <a:p>
                      <a:pPr algn="l">
                        <a:defRPr sz="1800"/>
                      </a:pP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r>
              <a:tr h="279400">
                <a:tc>
                  <a:txBody>
                    <a:bodyPr/>
                    <a:lstStyle/>
                    <a:p>
                      <a:pPr algn="l">
                        <a:defRPr sz="1800">
                          <a:solidFill>
                            <a:srgbClr val="000000"/>
                          </a:solidFill>
                        </a:defRPr>
                      </a:pPr>
                      <a:r>
                        <a:rPr sz="1100">
                          <a:latin typeface="+mn-lt"/>
                          <a:ea typeface="+mn-ea"/>
                          <a:cs typeface="+mn-cs"/>
                          <a:sym typeface="Calibri"/>
                        </a:rPr>
                        <a:t>Controls</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lgn="l">
                        <a:defRPr sz="1800"/>
                      </a:pPr>
                    </a:p>
                  </a:txBody>
                  <a:tcPr marL="12700" marR="12700" marT="12700" marB="12700" anchor="ctr" anchorCtr="0" horzOverflow="overflow">
                    <a:lnL w="6350">
                      <a:solidFill>
                        <a:srgbClr val="000000"/>
                      </a:solidFill>
                    </a:lnL>
                    <a:lnR w="12700">
                      <a:miter lim="400000"/>
                    </a:lnR>
                    <a:lnT w="12700">
                      <a:miter lim="400000"/>
                    </a:lnT>
                    <a:lnB w="6350">
                      <a:solidFill>
                        <a:srgbClr val="000000"/>
                      </a:solidFill>
                    </a:lnB>
                    <a:noFill/>
                  </a:tcPr>
                </a:tc>
                <a:tc>
                  <a:txBody>
                    <a:bodyPr/>
                    <a:lstStyle/>
                    <a:p>
                      <a:pPr algn="l">
                        <a:defRPr sz="1800"/>
                      </a:pP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lgn="l">
                        <a:defRPr sz="1800"/>
                      </a:pPr>
                    </a:p>
                  </a:txBody>
                  <a:tcPr marL="12700" marR="12700" marT="12700" marB="12700" anchor="ctr" anchorCtr="0" horzOverflow="overflow">
                    <a:lnL w="12700">
                      <a:miter lim="400000"/>
                    </a:lnL>
                    <a:lnR w="6350">
                      <a:solidFill>
                        <a:srgbClr val="000000"/>
                      </a:solidFill>
                    </a:lnR>
                    <a:lnT w="12700">
                      <a:miter lim="400000"/>
                    </a:lnT>
                    <a:lnB w="6350">
                      <a:solidFill>
                        <a:srgbClr val="000000"/>
                      </a:solidFill>
                    </a:lnB>
                    <a:noFill/>
                  </a:tcPr>
                </a:tc>
              </a:tr>
            </a:tbl>
          </a:graphicData>
        </a:graphic>
      </p:graphicFrame>
      <p:sp>
        <p:nvSpPr>
          <p:cNvPr id="28" name="Shape 28"/>
          <p:cNvSpPr/>
          <p:nvPr/>
        </p:nvSpPr>
        <p:spPr>
          <a:xfrm>
            <a:off x="3492667" y="2813311"/>
            <a:ext cx="254894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Examples</a:t>
            </a:r>
          </a:p>
        </p:txBody>
      </p:sp>
      <p:pic>
        <p:nvPicPr>
          <p:cNvPr id="29" name="image10.png" descr="2017 02 23 Portfolio Wave Product model 2.png"/>
          <p:cNvPicPr>
            <a:picLocks noChangeAspect="1"/>
          </p:cNvPicPr>
          <p:nvPr/>
        </p:nvPicPr>
        <p:blipFill>
          <a:blip r:embed="rId3">
            <a:extLst/>
          </a:blip>
          <a:stretch>
            <a:fillRect/>
          </a:stretch>
        </p:blipFill>
        <p:spPr>
          <a:xfrm>
            <a:off x="5332112" y="3492386"/>
            <a:ext cx="2836464" cy="2836464"/>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 name="image11.png"/>
          <p:cNvPicPr>
            <a:picLocks noChangeAspect="1"/>
          </p:cNvPicPr>
          <p:nvPr/>
        </p:nvPicPr>
        <p:blipFill>
          <a:blip r:embed="rId2">
            <a:extLst/>
          </a:blip>
          <a:stretch>
            <a:fillRect/>
          </a:stretch>
        </p:blipFill>
        <p:spPr>
          <a:xfrm>
            <a:off x="4224611" y="3814907"/>
            <a:ext cx="4699001" cy="1168401"/>
          </a:xfrm>
          <a:prstGeom prst="rect">
            <a:avLst/>
          </a:prstGeom>
          <a:ln w="12700">
            <a:miter lim="400000"/>
          </a:ln>
        </p:spPr>
      </p:pic>
      <p:graphicFrame>
        <p:nvGraphicFramePr>
          <p:cNvPr id="32" name="Table 32"/>
          <p:cNvGraphicFramePr/>
          <p:nvPr/>
        </p:nvGraphicFramePr>
        <p:xfrm>
          <a:off x="2631018" y="408838"/>
          <a:ext cx="3987801" cy="16764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93900"/>
                <a:gridCol w="1993900"/>
              </a:tblGrid>
              <a:tr h="304800">
                <a:tc gridSpan="2">
                  <a:txBody>
                    <a:bodyPr/>
                    <a:lstStyle/>
                    <a:p>
                      <a:pPr>
                        <a:defRPr sz="1800">
                          <a:solidFill>
                            <a:srgbClr val="000000"/>
                          </a:solidFill>
                        </a:defRPr>
                      </a:pPr>
                      <a:r>
                        <a:rPr sz="800">
                          <a:latin typeface="+mn-lt"/>
                          <a:ea typeface="+mn-ea"/>
                          <a:cs typeface="+mn-cs"/>
                          <a:sym typeface="Calibri"/>
                        </a:rPr>
                        <a:t>Do you want to iterate towards a better Operating Model, whilst operating ? (or prepare a full Operating Model first ?)</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00CCFF"/>
                    </a:solidFill>
                  </a:tcPr>
                </a:tc>
                <a:tc hMerge="1">
                  <a:tcPr/>
                </a:tc>
              </a:tr>
              <a:tr h="203200">
                <a:tc>
                  <a:txBody>
                    <a:bodyPr/>
                    <a:lstStyle/>
                    <a:p>
                      <a:pPr>
                        <a:defRPr sz="1800">
                          <a:solidFill>
                            <a:srgbClr val="000000"/>
                          </a:solidFill>
                        </a:defRPr>
                      </a:pPr>
                      <a:r>
                        <a:rPr sz="1100">
                          <a:latin typeface="+mn-lt"/>
                          <a:ea typeface="+mn-ea"/>
                          <a:cs typeface="+mn-cs"/>
                          <a:sym typeface="Calibri"/>
                        </a:rPr>
                        <a:t>↓No</a:t>
                      </a:r>
                    </a:p>
                  </a:txBody>
                  <a:tcPr marL="12700" marR="12700" marT="12700" marB="12700" anchor="ctr" anchorCtr="0" horzOverflow="overflow">
                    <a:lnL w="12700">
                      <a:miter lim="400000"/>
                    </a:lnL>
                    <a:lnR w="12700">
                      <a:miter lim="400000"/>
                    </a:lnR>
                    <a:lnT w="6350">
                      <a:solidFill>
                        <a:srgbClr val="000000"/>
                      </a:solidFill>
                    </a:lnT>
                    <a:lnB w="6350">
                      <a:solidFill>
                        <a:srgbClr val="000000"/>
                      </a:solidFill>
                    </a:lnB>
                    <a:noFill/>
                  </a:tcPr>
                </a:tc>
                <a:tc>
                  <a:txBody>
                    <a:bodyPr/>
                    <a:lstStyle/>
                    <a:p>
                      <a:pPr>
                        <a:defRPr sz="1800">
                          <a:solidFill>
                            <a:srgbClr val="000000"/>
                          </a:solidFill>
                        </a:defRPr>
                      </a:pPr>
                      <a:r>
                        <a:rPr sz="1100">
                          <a:latin typeface="+mn-lt"/>
                          <a:ea typeface="+mn-ea"/>
                          <a:cs typeface="+mn-cs"/>
                          <a:sym typeface="Calibri"/>
                        </a:rPr>
                        <a:t>↓Yes</a:t>
                      </a:r>
                    </a:p>
                  </a:txBody>
                  <a:tcPr marL="12700" marR="12700" marT="12700" marB="12700" anchor="ctr" anchorCtr="0" horzOverflow="overflow">
                    <a:lnL w="12700">
                      <a:miter lim="400000"/>
                    </a:lnL>
                    <a:lnR w="12700">
                      <a:miter lim="400000"/>
                    </a:lnR>
                    <a:lnT w="6350">
                      <a:solidFill>
                        <a:srgbClr val="000000"/>
                      </a:solidFill>
                    </a:lnT>
                    <a:lnB w="6350">
                      <a:solidFill>
                        <a:srgbClr val="000000"/>
                      </a:solidFill>
                    </a:lnB>
                    <a:noFill/>
                  </a:tcPr>
                </a:tc>
              </a:tr>
              <a:tr h="368300">
                <a:tc>
                  <a:txBody>
                    <a:bodyPr/>
                    <a:lstStyle/>
                    <a:p>
                      <a:pPr>
                        <a:defRPr sz="1800">
                          <a:solidFill>
                            <a:srgbClr val="000000"/>
                          </a:solidFill>
                        </a:defRPr>
                      </a:pPr>
                      <a:r>
                        <a:rPr sz="800">
                          <a:latin typeface="+mn-lt"/>
                          <a:ea typeface="+mn-ea"/>
                          <a:cs typeface="+mn-cs"/>
                          <a:sym typeface="Calibri"/>
                        </a:rPr>
                        <a:t>Continue to improve and communicate the model, writing a full Strategy in parallel</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CCFFCC"/>
                    </a:solidFill>
                  </a:tcPr>
                </a:tc>
                <a:tc>
                  <a:txBody>
                    <a:bodyPr/>
                    <a:lstStyle/>
                    <a:p>
                      <a:pPr>
                        <a:defRPr sz="1800">
                          <a:solidFill>
                            <a:srgbClr val="000000"/>
                          </a:solidFill>
                        </a:defRPr>
                      </a:pPr>
                      <a:r>
                        <a:rPr sz="800">
                          <a:latin typeface="+mn-lt"/>
                          <a:ea typeface="+mn-ea"/>
                          <a:cs typeface="+mn-cs"/>
                          <a:sym typeface="Calibri"/>
                        </a:rPr>
                        <a:t>Break links in the model, to show a simplified model for communication. This may be hierarchical or linear.</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CCFFCC"/>
                    </a:solidFill>
                  </a:tcPr>
                </a:tc>
              </a:tr>
              <a:tr h="152400">
                <a:tc>
                  <a:txBody>
                    <a:bodyPr/>
                    <a:lstStyle/>
                    <a:p>
                      <a:pPr>
                        <a:defRPr sz="1800">
                          <a:solidFill>
                            <a:srgbClr val="000000"/>
                          </a:solidFill>
                        </a:defRPr>
                      </a:pPr>
                      <a:r>
                        <a:rPr sz="1100">
                          <a:latin typeface="+mn-lt"/>
                          <a:ea typeface="+mn-ea"/>
                          <a:cs typeface="+mn-cs"/>
                          <a:sym typeface="Calibri"/>
                        </a:rPr>
                        <a:t>↓</a:t>
                      </a:r>
                    </a:p>
                  </a:txBody>
                  <a:tcPr marL="12700" marR="12700" marT="12700" marB="12700" anchor="ctr" anchorCtr="0" horzOverflow="overflow">
                    <a:lnL w="12700">
                      <a:miter lim="400000"/>
                    </a:lnL>
                    <a:lnR w="12700">
                      <a:miter lim="400000"/>
                    </a:lnR>
                    <a:lnT w="6350">
                      <a:solidFill>
                        <a:srgbClr val="000000"/>
                      </a:solidFill>
                    </a:lnT>
                    <a:lnB w="6350">
                      <a:solidFill>
                        <a:srgbClr val="000000"/>
                      </a:solidFill>
                    </a:lnB>
                    <a:noFill/>
                  </a:tcPr>
                </a:tc>
                <a:tc>
                  <a:txBody>
                    <a:bodyPr/>
                    <a:lstStyle/>
                    <a:p>
                      <a:pPr>
                        <a:defRPr sz="1800">
                          <a:solidFill>
                            <a:srgbClr val="000000"/>
                          </a:solidFill>
                        </a:defRPr>
                      </a:pPr>
                      <a:r>
                        <a:rPr sz="1100">
                          <a:latin typeface="+mn-lt"/>
                          <a:ea typeface="+mn-ea"/>
                          <a:cs typeface="+mn-cs"/>
                          <a:sym typeface="Calibri"/>
                        </a:rPr>
                        <a:t>↓</a:t>
                      </a:r>
                    </a:p>
                  </a:txBody>
                  <a:tcPr marL="12700" marR="12700" marT="12700" marB="12700" anchor="ctr" anchorCtr="0" horzOverflow="overflow">
                    <a:lnL w="12700">
                      <a:miter lim="400000"/>
                    </a:lnL>
                    <a:lnR w="12700">
                      <a:miter lim="400000"/>
                    </a:lnR>
                    <a:lnT w="6350">
                      <a:solidFill>
                        <a:srgbClr val="000000"/>
                      </a:solidFill>
                    </a:lnT>
                    <a:lnB w="6350">
                      <a:solidFill>
                        <a:srgbClr val="000000"/>
                      </a:solidFill>
                    </a:lnB>
                    <a:noFill/>
                  </a:tcPr>
                </a:tc>
              </a:tr>
              <a:tr h="254000">
                <a:tc>
                  <a:txBody>
                    <a:bodyPr/>
                    <a:lstStyle/>
                    <a:p>
                      <a:pPr>
                        <a:defRPr sz="1800">
                          <a:solidFill>
                            <a:srgbClr val="000000"/>
                          </a:solidFill>
                        </a:defRPr>
                      </a:pPr>
                      <a:r>
                        <a:rPr sz="800">
                          <a:latin typeface="+mn-lt"/>
                          <a:ea typeface="+mn-ea"/>
                          <a:cs typeface="+mn-cs"/>
                          <a:sym typeface="Calibri"/>
                        </a:rPr>
                        <a:t>Continue into classical portfolio definition , waterfall style. END</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CCFFCC"/>
                    </a:solidFill>
                  </a:tcPr>
                </a:tc>
                <a:tc>
                  <a:txBody>
                    <a:bodyPr/>
                    <a:lstStyle/>
                    <a:p>
                      <a:pPr>
                        <a:defRPr sz="1800">
                          <a:solidFill>
                            <a:srgbClr val="000000"/>
                          </a:solidFill>
                        </a:defRPr>
                      </a:pPr>
                      <a:r>
                        <a:rPr sz="800">
                          <a:latin typeface="+mn-lt"/>
                          <a:ea typeface="+mn-ea"/>
                          <a:cs typeface="+mn-cs"/>
                          <a:sym typeface="Calibri"/>
                        </a:rPr>
                        <a:t>Communicate with the Projects / Ops divisions</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CCFFCC"/>
                    </a:solidFill>
                  </a:tcPr>
                </a:tc>
              </a:tr>
              <a:tr h="139700">
                <a:tc>
                  <a:txBody>
                    <a:bodyPr/>
                    <a:lstStyle/>
                    <a:p>
                      <a:pPr>
                        <a:defRPr sz="1800">
                          <a:solidFill>
                            <a:srgbClr val="000000"/>
                          </a:solidFill>
                        </a:defRPr>
                      </a:pPr>
                      <a:r>
                        <a:rPr sz="800">
                          <a:latin typeface="+mn-lt"/>
                          <a:ea typeface="+mn-ea"/>
                          <a:cs typeface="+mn-cs"/>
                          <a:sym typeface="Calibri"/>
                        </a:rPr>
                        <a:t> </a:t>
                      </a:r>
                    </a:p>
                  </a:txBody>
                  <a:tcPr marL="12700" marR="12700" marT="12700" marB="12700" anchor="ctr" anchorCtr="0" horzOverflow="overflow">
                    <a:lnL w="12700">
                      <a:miter lim="400000"/>
                    </a:lnL>
                    <a:lnR w="12700">
                      <a:miter lim="400000"/>
                    </a:lnR>
                    <a:lnT w="6350">
                      <a:solidFill>
                        <a:srgbClr val="000000"/>
                      </a:solidFill>
                    </a:lnT>
                    <a:lnB w="12700">
                      <a:miter lim="400000"/>
                    </a:lnB>
                    <a:solidFill>
                      <a:schemeClr val="accent5">
                        <a:lumOff val="10616"/>
                      </a:schemeClr>
                    </a:solidFill>
                  </a:tcPr>
                </a:tc>
                <a:tc>
                  <a:txBody>
                    <a:bodyPr/>
                    <a:lstStyle/>
                    <a:p>
                      <a:pPr>
                        <a:defRPr sz="1800">
                          <a:solidFill>
                            <a:srgbClr val="000000"/>
                          </a:solidFill>
                        </a:defRPr>
                      </a:pPr>
                      <a:r>
                        <a:rPr sz="1100">
                          <a:latin typeface="+mn-lt"/>
                          <a:ea typeface="+mn-ea"/>
                          <a:cs typeface="+mn-cs"/>
                          <a:sym typeface="Calibri"/>
                        </a:rPr>
                        <a:t>↓</a:t>
                      </a:r>
                    </a:p>
                  </a:txBody>
                  <a:tcPr marL="12700" marR="12700" marT="12700" marB="12700" anchor="ctr" anchorCtr="0" horzOverflow="overflow">
                    <a:lnL w="12700">
                      <a:miter lim="400000"/>
                    </a:lnL>
                    <a:lnR w="12700">
                      <a:miter lim="400000"/>
                    </a:lnR>
                    <a:lnT w="6350">
                      <a:solidFill>
                        <a:srgbClr val="000000"/>
                      </a:solidFill>
                    </a:lnT>
                    <a:lnB w="6350">
                      <a:solidFill>
                        <a:srgbClr val="000000"/>
                      </a:solidFill>
                    </a:lnB>
                    <a:noFill/>
                  </a:tcPr>
                </a:tc>
              </a:tr>
              <a:tr h="254000">
                <a:tc>
                  <a:txBody>
                    <a:bodyPr/>
                    <a:lstStyle/>
                    <a:p>
                      <a:pPr>
                        <a:defRPr sz="1100">
                          <a:solidFill>
                            <a:srgbClr val="000000"/>
                          </a:solidFill>
                          <a:latin typeface="+mn-lt"/>
                          <a:ea typeface="+mn-ea"/>
                          <a:cs typeface="+mn-cs"/>
                          <a:sym typeface="Calibri"/>
                        </a:defRPr>
                      </a:pP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Populate task and/or content modules for each component</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CCFFCC"/>
                    </a:solidFill>
                  </a:tcPr>
                </a:tc>
              </a:tr>
            </a:tbl>
          </a:graphicData>
        </a:graphic>
      </p:graphicFrame>
      <p:sp>
        <p:nvSpPr>
          <p:cNvPr id="33" name="Shape 33"/>
          <p:cNvSpPr/>
          <p:nvPr/>
        </p:nvSpPr>
        <p:spPr>
          <a:xfrm>
            <a:off x="3704344" y="2416449"/>
            <a:ext cx="254894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Examples</a:t>
            </a:r>
          </a:p>
        </p:txBody>
      </p:sp>
      <p:graphicFrame>
        <p:nvGraphicFramePr>
          <p:cNvPr id="34" name="Table 34"/>
          <p:cNvGraphicFramePr/>
          <p:nvPr/>
        </p:nvGraphicFramePr>
        <p:xfrm>
          <a:off x="160381" y="3002876"/>
          <a:ext cx="3773281" cy="28829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43320"/>
                <a:gridCol w="943320"/>
                <a:gridCol w="943320"/>
                <a:gridCol w="943320"/>
              </a:tblGrid>
              <a:tr h="177800">
                <a:tc gridSpan="4">
                  <a:txBody>
                    <a:bodyPr/>
                    <a:lstStyle/>
                    <a:p>
                      <a:pPr algn="l">
                        <a:defRPr sz="1800">
                          <a:solidFill>
                            <a:srgbClr val="000000"/>
                          </a:solidFill>
                        </a:defRPr>
                      </a:pPr>
                      <a:r>
                        <a:rPr b="1" sz="1100">
                          <a:latin typeface="+mn-lt"/>
                          <a:ea typeface="+mn-ea"/>
                          <a:cs typeface="+mn-cs"/>
                          <a:sym typeface="Calibri"/>
                        </a:rPr>
                        <a:t>Operating Model Contents</a:t>
                      </a:r>
                    </a:p>
                  </a:txBody>
                  <a:tcPr marL="12700" marR="12700" marT="12700" marB="12700" anchor="ctr" anchorCtr="0" horzOverflow="overflow">
                    <a:lnL w="12700">
                      <a:miter lim="400000"/>
                    </a:lnL>
                    <a:lnR w="12700">
                      <a:miter lim="400000"/>
                    </a:lnR>
                    <a:lnT w="12700">
                      <a:miter lim="400000"/>
                    </a:lnT>
                    <a:lnB w="12700">
                      <a:miter lim="400000"/>
                    </a:lnB>
                    <a:noFill/>
                  </a:tcPr>
                </a:tc>
                <a:tc hMerge="1">
                  <a:tcPr/>
                </a:tc>
                <a:tc hMerge="1">
                  <a:tcPr/>
                </a:tc>
                <a:tc hMerge="1">
                  <a:tcPr/>
                </a:tc>
              </a:tr>
              <a:tr h="177800">
                <a:tc>
                  <a:txBody>
                    <a:bodyPr/>
                    <a:lstStyle/>
                    <a:p>
                      <a:pPr algn="l">
                        <a:defRPr sz="1100">
                          <a:solidFill>
                            <a:srgbClr val="000000"/>
                          </a:solidFill>
                          <a:latin typeface="+mn-lt"/>
                          <a:ea typeface="+mn-ea"/>
                          <a:cs typeface="+mn-cs"/>
                          <a:sym typeface="Calibri"/>
                        </a:defRPr>
                      </a:pPr>
                    </a:p>
                  </a:txBody>
                  <a:tcPr marL="12700" marR="12700" marT="12700" marB="12700" anchor="ctr" anchorCtr="0" horzOverflow="overflow">
                    <a:lnL w="12700">
                      <a:miter lim="400000"/>
                    </a:lnL>
                    <a:lnR w="12700">
                      <a:miter lim="400000"/>
                    </a:lnR>
                    <a:lnT w="12700">
                      <a:miter lim="400000"/>
                    </a:lnT>
                    <a:lnB w="12700">
                      <a:miter lim="400000"/>
                    </a:lnB>
                    <a:noFill/>
                  </a:tcPr>
                </a:tc>
                <a:tc>
                  <a:txBody>
                    <a:bodyPr/>
                    <a:lstStyle/>
                    <a:p>
                      <a:pPr>
                        <a:defRPr sz="1800">
                          <a:solidFill>
                            <a:srgbClr val="000000"/>
                          </a:solidFill>
                        </a:defRPr>
                      </a:pPr>
                      <a:r>
                        <a:rPr sz="1100">
                          <a:latin typeface="+mn-lt"/>
                          <a:ea typeface="+mn-ea"/>
                          <a:cs typeface="+mn-cs"/>
                          <a:sym typeface="Calibri"/>
                        </a:rPr>
                        <a:t>Assessment</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defRPr sz="1800">
                          <a:solidFill>
                            <a:srgbClr val="000000"/>
                          </a:solidFill>
                        </a:defRPr>
                      </a:pPr>
                      <a:r>
                        <a:rPr sz="1100">
                          <a:latin typeface="+mn-lt"/>
                          <a:ea typeface="+mn-ea"/>
                          <a:cs typeface="+mn-cs"/>
                          <a:sym typeface="Calibri"/>
                        </a:rPr>
                        <a:t>Design</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defRPr sz="1800">
                          <a:solidFill>
                            <a:srgbClr val="000000"/>
                          </a:solidFill>
                        </a:defRPr>
                      </a:pPr>
                      <a:r>
                        <a:rPr sz="1100">
                          <a:latin typeface="+mn-lt"/>
                          <a:ea typeface="+mn-ea"/>
                          <a:cs typeface="+mn-cs"/>
                          <a:sym typeface="Calibri"/>
                        </a:rPr>
                        <a:t>Implementation</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r>
              <a:tr h="419100">
                <a:tc>
                  <a:txBody>
                    <a:bodyPr/>
                    <a:lstStyle/>
                    <a:p>
                      <a:pPr algn="l">
                        <a:defRPr sz="1800">
                          <a:solidFill>
                            <a:srgbClr val="000000"/>
                          </a:solidFill>
                        </a:defRPr>
                      </a:pPr>
                      <a:r>
                        <a:rPr sz="1100">
                          <a:latin typeface="+mn-lt"/>
                          <a:ea typeface="+mn-ea"/>
                          <a:cs typeface="+mn-cs"/>
                          <a:sym typeface="Calibri"/>
                        </a:rPr>
                        <a:t>Governance</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Governance baseline assessment</a:t>
                      </a:r>
                    </a:p>
                  </a:txBody>
                  <a:tcPr marL="12700" marR="12700" marT="12700" marB="12700" anchor="ctr" anchorCtr="0" horzOverflow="overflow">
                    <a:lnL w="6350">
                      <a:solidFill>
                        <a:srgbClr val="000000"/>
                      </a:solidFill>
                    </a:lnL>
                    <a:lnR w="12700">
                      <a:miter lim="400000"/>
                    </a:lnR>
                    <a:lnT w="6350">
                      <a:solidFill>
                        <a:srgbClr val="000000"/>
                      </a:solidFill>
                    </a:lnT>
                    <a:lnB w="12700">
                      <a:miter lim="400000"/>
                    </a:lnB>
                    <a:noFill/>
                  </a:tcPr>
                </a:tc>
                <a:tc>
                  <a:txBody>
                    <a:bodyPr/>
                    <a:lstStyle/>
                    <a:p>
                      <a:pPr>
                        <a:defRPr sz="1800">
                          <a:solidFill>
                            <a:srgbClr val="000000"/>
                          </a:solidFill>
                        </a:defRPr>
                      </a:pPr>
                      <a:r>
                        <a:rPr sz="800">
                          <a:latin typeface="+mn-lt"/>
                          <a:ea typeface="+mn-ea"/>
                          <a:cs typeface="+mn-cs"/>
                          <a:sym typeface="Calibri"/>
                        </a:rPr>
                        <a:t>Portfolio options</a:t>
                      </a:r>
                    </a:p>
                  </a:txBody>
                  <a:tcPr marL="12700" marR="12700" marT="12700" marB="12700" anchor="ctr" anchorCtr="0" horzOverflow="overflow">
                    <a:lnL w="12700">
                      <a:miter lim="400000"/>
                    </a:lnL>
                    <a:lnR w="12700">
                      <a:miter lim="400000"/>
                    </a:lnR>
                    <a:lnT w="6350">
                      <a:solidFill>
                        <a:srgbClr val="000000"/>
                      </a:solidFill>
                    </a:lnT>
                    <a:lnB w="12700">
                      <a:miter lim="400000"/>
                    </a:lnB>
                    <a:noFill/>
                  </a:tcPr>
                </a:tc>
                <a:tc>
                  <a:txBody>
                    <a:bodyPr/>
                    <a:lstStyle/>
                    <a:p>
                      <a:pPr>
                        <a:defRPr sz="1800">
                          <a:solidFill>
                            <a:srgbClr val="000000"/>
                          </a:solidFill>
                        </a:defRPr>
                      </a:pPr>
                      <a:r>
                        <a:rPr sz="800">
                          <a:latin typeface="+mn-lt"/>
                          <a:ea typeface="+mn-ea"/>
                          <a:cs typeface="+mn-cs"/>
                          <a:sym typeface="Calibri"/>
                        </a:rPr>
                        <a:t>First two cycles of Portfolio</a:t>
                      </a:r>
                    </a:p>
                  </a:txBody>
                  <a:tcPr marL="12700" marR="12700" marT="12700" marB="12700" anchor="ctr" anchorCtr="0" horzOverflow="overflow">
                    <a:lnL w="12700">
                      <a:miter lim="400000"/>
                    </a:lnL>
                    <a:lnR w="6350">
                      <a:solidFill>
                        <a:srgbClr val="000000"/>
                      </a:solidFill>
                    </a:lnR>
                    <a:lnT w="6350">
                      <a:solidFill>
                        <a:srgbClr val="000000"/>
                      </a:solidFill>
                    </a:lnT>
                    <a:lnB w="12700">
                      <a:miter lim="400000"/>
                    </a:lnB>
                    <a:noFill/>
                  </a:tcPr>
                </a:tc>
              </a:tr>
              <a:tr h="279400">
                <a:tc>
                  <a:txBody>
                    <a:bodyPr/>
                    <a:lstStyle/>
                    <a:p>
                      <a:pPr algn="l">
                        <a:defRPr sz="1800">
                          <a:solidFill>
                            <a:srgbClr val="000000"/>
                          </a:solidFill>
                        </a:defRPr>
                      </a:pPr>
                      <a:r>
                        <a:rPr sz="1100">
                          <a:latin typeface="+mn-lt"/>
                          <a:ea typeface="+mn-ea"/>
                          <a:cs typeface="+mn-cs"/>
                          <a:sym typeface="Calibri"/>
                        </a:rPr>
                        <a:t>Reporting </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Reporting capability</a:t>
                      </a:r>
                    </a:p>
                  </a:txBody>
                  <a:tcPr marL="12700" marR="12700" marT="12700" marB="12700" anchor="ctr" anchorCtr="0" horzOverflow="overflow">
                    <a:lnL w="6350">
                      <a:solidFill>
                        <a:srgbClr val="000000"/>
                      </a:solidFill>
                    </a:lnL>
                    <a:lnR w="12700">
                      <a:miter lim="400000"/>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Cost and schedule options</a:t>
                      </a:r>
                    </a:p>
                  </a:txBody>
                  <a:tcPr marL="12700" marR="12700" marT="12700" marB="12700" anchor="ctr" anchorCtr="0" horzOverflow="overflow">
                    <a:lnL w="12700">
                      <a:miter lim="400000"/>
                    </a:lnL>
                    <a:lnR w="12700">
                      <a:miter lim="400000"/>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Basic reporting for 2 cycles</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r>
              <a:tr h="419100">
                <a:tc>
                  <a:txBody>
                    <a:bodyPr/>
                    <a:lstStyle/>
                    <a:p>
                      <a:pPr algn="l">
                        <a:defRPr sz="1800">
                          <a:solidFill>
                            <a:srgbClr val="000000"/>
                          </a:solidFill>
                        </a:defRPr>
                      </a:pPr>
                      <a:r>
                        <a:rPr sz="1100">
                          <a:latin typeface="+mn-lt"/>
                          <a:ea typeface="+mn-ea"/>
                          <a:cs typeface="+mn-cs"/>
                          <a:sym typeface="Calibri"/>
                        </a:rPr>
                        <a:t>Controls</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Controls capability</a:t>
                      </a:r>
                    </a:p>
                  </a:txBody>
                  <a:tcPr marL="12700" marR="12700" marT="12700" marB="12700" anchor="ctr" anchorCtr="0" horzOverflow="overflow">
                    <a:lnL w="6350">
                      <a:solidFill>
                        <a:srgbClr val="000000"/>
                      </a:solidFill>
                    </a:lnL>
                    <a:lnR w="12700">
                      <a:miter lim="400000"/>
                    </a:lnR>
                    <a:lnT w="12700">
                      <a:miter lim="400000"/>
                    </a:lnT>
                    <a:lnB w="6350">
                      <a:solidFill>
                        <a:srgbClr val="000000"/>
                      </a:solidFill>
                    </a:lnB>
                    <a:noFill/>
                  </a:tcPr>
                </a:tc>
                <a:tc>
                  <a:txBody>
                    <a:bodyPr/>
                    <a:lstStyle/>
                    <a:p>
                      <a:pPr>
                        <a:defRPr sz="1800">
                          <a:solidFill>
                            <a:srgbClr val="000000"/>
                          </a:solidFill>
                        </a:defRPr>
                      </a:pPr>
                      <a:r>
                        <a:rPr sz="800">
                          <a:latin typeface="+mn-lt"/>
                          <a:ea typeface="+mn-ea"/>
                          <a:cs typeface="+mn-cs"/>
                          <a:sym typeface="Calibri"/>
                        </a:rPr>
                        <a:t>Change control and schedule</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defRPr sz="1800">
                          <a:solidFill>
                            <a:srgbClr val="000000"/>
                          </a:solidFill>
                        </a:defRPr>
                      </a:pPr>
                      <a:r>
                        <a:rPr sz="800">
                          <a:latin typeface="+mn-lt"/>
                          <a:ea typeface="+mn-ea"/>
                          <a:cs typeface="+mn-cs"/>
                          <a:sym typeface="Calibri"/>
                        </a:rPr>
                        <a:t>Change implementation for two cycles</a:t>
                      </a:r>
                    </a:p>
                  </a:txBody>
                  <a:tcPr marL="12700" marR="12700" marT="12700" marB="12700" anchor="ctr" anchorCtr="0" horzOverflow="overflow">
                    <a:lnL w="12700">
                      <a:miter lim="400000"/>
                    </a:lnL>
                    <a:lnR w="6350">
                      <a:solidFill>
                        <a:srgbClr val="000000"/>
                      </a:solidFill>
                    </a:lnR>
                    <a:lnT w="12700">
                      <a:miter lim="400000"/>
                    </a:lnT>
                    <a:lnB w="6350">
                      <a:solidFill>
                        <a:srgbClr val="000000"/>
                      </a:solidFill>
                    </a:lnB>
                    <a:noFill/>
                  </a:tcPr>
                </a:tc>
              </a:tr>
              <a:tr h="177800">
                <a:tc>
                  <a:txBody>
                    <a:bodyPr/>
                    <a:lstStyle/>
                    <a:p>
                      <a:pPr algn="l">
                        <a:defRPr sz="1100">
                          <a:solidFill>
                            <a:srgbClr val="000000"/>
                          </a:solidFill>
                          <a:latin typeface="+mn-lt"/>
                          <a:ea typeface="+mn-ea"/>
                          <a:cs typeface="+mn-cs"/>
                          <a:sym typeface="Calibri"/>
                        </a:defRPr>
                      </a:pPr>
                    </a:p>
                  </a:txBody>
                  <a:tcPr marL="12700" marR="12700" marT="12700" marB="12700" anchor="b" anchorCtr="0" horzOverflow="overflow">
                    <a:lnL w="12700">
                      <a:miter lim="400000"/>
                    </a:lnL>
                    <a:lnR w="12700">
                      <a:miter lim="400000"/>
                    </a:lnR>
                    <a:lnT w="12700">
                      <a:miter lim="400000"/>
                    </a:lnT>
                    <a:lnB w="12700">
                      <a:miter lim="400000"/>
                    </a:lnB>
                    <a:noFill/>
                  </a:tcPr>
                </a:tc>
                <a:tc>
                  <a:txBody>
                    <a:bodyPr/>
                    <a:lstStyle/>
                    <a:p>
                      <a:pPr algn="l">
                        <a:defRPr sz="1100">
                          <a:solidFill>
                            <a:srgbClr val="000000"/>
                          </a:solidFill>
                          <a:latin typeface="+mn-lt"/>
                          <a:ea typeface="+mn-ea"/>
                          <a:cs typeface="+mn-cs"/>
                          <a:sym typeface="Calibri"/>
                        </a:defRPr>
                      </a:pPr>
                    </a:p>
                  </a:txBody>
                  <a:tcPr marL="12700" marR="12700" marT="12700" marB="12700" anchor="b" anchorCtr="0" horzOverflow="overflow">
                    <a:lnL w="12700">
                      <a:miter lim="400000"/>
                    </a:lnL>
                    <a:lnR w="12700">
                      <a:miter lim="400000"/>
                    </a:lnR>
                    <a:lnT w="6350">
                      <a:solidFill>
                        <a:srgbClr val="000000"/>
                      </a:solidFill>
                    </a:lnT>
                    <a:lnB w="12700">
                      <a:miter lim="400000"/>
                    </a:lnB>
                    <a:noFill/>
                  </a:tcPr>
                </a:tc>
                <a:tc>
                  <a:txBody>
                    <a:bodyPr/>
                    <a:lstStyle/>
                    <a:p>
                      <a:pPr algn="l">
                        <a:defRPr sz="1100">
                          <a:solidFill>
                            <a:srgbClr val="000000"/>
                          </a:solidFill>
                          <a:latin typeface="+mn-lt"/>
                          <a:ea typeface="+mn-ea"/>
                          <a:cs typeface="+mn-cs"/>
                          <a:sym typeface="Calibri"/>
                        </a:defRPr>
                      </a:pPr>
                    </a:p>
                  </a:txBody>
                  <a:tcPr marL="12700" marR="12700" marT="12700" marB="12700" anchor="b" anchorCtr="0" horzOverflow="overflow">
                    <a:lnL w="12700">
                      <a:miter lim="400000"/>
                    </a:lnL>
                    <a:lnR w="12700">
                      <a:miter lim="400000"/>
                    </a:lnR>
                    <a:lnT w="6350">
                      <a:solidFill>
                        <a:srgbClr val="000000"/>
                      </a:solidFill>
                    </a:lnT>
                    <a:lnB w="12700">
                      <a:miter lim="400000"/>
                    </a:lnB>
                    <a:noFill/>
                  </a:tcPr>
                </a:tc>
                <a:tc>
                  <a:txBody>
                    <a:bodyPr/>
                    <a:lstStyle/>
                    <a:p>
                      <a:pPr algn="l">
                        <a:defRPr sz="1100">
                          <a:solidFill>
                            <a:srgbClr val="000000"/>
                          </a:solidFill>
                          <a:latin typeface="+mn-lt"/>
                          <a:ea typeface="+mn-ea"/>
                          <a:cs typeface="+mn-cs"/>
                          <a:sym typeface="Calibri"/>
                        </a:defRPr>
                      </a:pPr>
                    </a:p>
                  </a:txBody>
                  <a:tcPr marL="12700" marR="12700" marT="12700" marB="12700" anchor="b" anchorCtr="0" horzOverflow="overflow">
                    <a:lnL w="12700">
                      <a:miter lim="400000"/>
                    </a:lnL>
                    <a:lnR w="12700">
                      <a:miter lim="400000"/>
                    </a:lnR>
                    <a:lnT w="6350">
                      <a:solidFill>
                        <a:srgbClr val="000000"/>
                      </a:solidFill>
                    </a:lnT>
                    <a:lnB w="12700">
                      <a:miter lim="400000"/>
                    </a:lnB>
                    <a:noFill/>
                  </a:tcPr>
                </a:tc>
              </a:tr>
              <a:tr h="177800">
                <a:tc gridSpan="3">
                  <a:txBody>
                    <a:bodyPr/>
                    <a:lstStyle/>
                    <a:p>
                      <a:pPr algn="l">
                        <a:defRPr sz="1800">
                          <a:solidFill>
                            <a:srgbClr val="000000"/>
                          </a:solidFill>
                        </a:defRPr>
                      </a:pPr>
                      <a:r>
                        <a:rPr b="1" sz="1100">
                          <a:latin typeface="+mn-lt"/>
                          <a:ea typeface="+mn-ea"/>
                          <a:cs typeface="+mn-cs"/>
                          <a:sym typeface="Calibri"/>
                        </a:rPr>
                        <a:t>Operating Model Tasks (i.e. candidate projects)</a:t>
                      </a:r>
                    </a:p>
                  </a:txBody>
                  <a:tcPr marL="12700" marR="12700" marT="12700" marB="12700" anchor="ctr" anchorCtr="0" horzOverflow="overflow">
                    <a:lnL w="12700">
                      <a:miter lim="400000"/>
                    </a:lnL>
                    <a:lnR w="12700">
                      <a:miter lim="400000"/>
                    </a:lnR>
                    <a:lnT w="12700">
                      <a:miter lim="400000"/>
                    </a:lnT>
                    <a:lnB w="12700">
                      <a:miter lim="400000"/>
                    </a:lnB>
                    <a:noFill/>
                  </a:tcPr>
                </a:tc>
                <a:tc hMerge="1">
                  <a:tcPr/>
                </a:tc>
                <a:tc hMerge="1">
                  <a:tcPr/>
                </a:tc>
                <a:tc>
                  <a:txBody>
                    <a:bodyPr/>
                    <a:lstStyle/>
                    <a:p>
                      <a:pPr>
                        <a:defRPr sz="1100">
                          <a:solidFill>
                            <a:srgbClr val="000000"/>
                          </a:solidFill>
                          <a:latin typeface="+mn-lt"/>
                          <a:ea typeface="+mn-ea"/>
                          <a:cs typeface="+mn-cs"/>
                          <a:sym typeface="Calibri"/>
                        </a:defRPr>
                      </a:pPr>
                    </a:p>
                  </a:txBody>
                  <a:tcPr marL="12700" marR="12700" marT="12700" marB="12700" anchor="ctr" anchorCtr="0" horzOverflow="overflow">
                    <a:lnL w="12700">
                      <a:miter lim="400000"/>
                    </a:lnL>
                    <a:lnR w="12700">
                      <a:miter lim="400000"/>
                    </a:lnR>
                    <a:lnT w="12700">
                      <a:miter lim="400000"/>
                    </a:lnT>
                    <a:lnB w="12700">
                      <a:miter lim="400000"/>
                    </a:lnB>
                    <a:noFill/>
                  </a:tcPr>
                </a:tc>
              </a:tr>
              <a:tr h="177800">
                <a:tc>
                  <a:txBody>
                    <a:bodyPr/>
                    <a:lstStyle/>
                    <a:p>
                      <a:pPr>
                        <a:defRPr sz="1100">
                          <a:solidFill>
                            <a:srgbClr val="000000"/>
                          </a:solidFill>
                          <a:latin typeface="+mn-lt"/>
                          <a:ea typeface="+mn-ea"/>
                          <a:cs typeface="+mn-cs"/>
                          <a:sym typeface="Calibri"/>
                        </a:defRPr>
                      </a:pPr>
                    </a:p>
                  </a:txBody>
                  <a:tcPr marL="12700" marR="12700" marT="12700" marB="12700" anchor="ctr" anchorCtr="0" horzOverflow="overflow">
                    <a:lnL w="12700">
                      <a:miter lim="400000"/>
                    </a:lnL>
                    <a:lnR w="12700">
                      <a:miter lim="400000"/>
                    </a:lnR>
                    <a:lnT w="12700">
                      <a:miter lim="400000"/>
                    </a:lnT>
                    <a:lnB w="12700">
                      <a:miter lim="400000"/>
                    </a:lnB>
                    <a:noFill/>
                  </a:tcPr>
                </a:tc>
                <a:tc>
                  <a:txBody>
                    <a:bodyPr/>
                    <a:lstStyle/>
                    <a:p>
                      <a:pPr>
                        <a:defRPr sz="1800">
                          <a:solidFill>
                            <a:srgbClr val="000000"/>
                          </a:solidFill>
                        </a:defRPr>
                      </a:pPr>
                      <a:r>
                        <a:rPr sz="1100">
                          <a:latin typeface="+mn-lt"/>
                          <a:ea typeface="+mn-ea"/>
                          <a:cs typeface="+mn-cs"/>
                          <a:sym typeface="Calibri"/>
                        </a:rPr>
                        <a:t>Assessment</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defRPr sz="1800">
                          <a:solidFill>
                            <a:srgbClr val="000000"/>
                          </a:solidFill>
                        </a:defRPr>
                      </a:pPr>
                      <a:r>
                        <a:rPr sz="1100">
                          <a:latin typeface="+mn-lt"/>
                          <a:ea typeface="+mn-ea"/>
                          <a:cs typeface="+mn-cs"/>
                          <a:sym typeface="Calibri"/>
                        </a:rPr>
                        <a:t>Design</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defRPr sz="1800">
                          <a:solidFill>
                            <a:srgbClr val="000000"/>
                          </a:solidFill>
                        </a:defRPr>
                      </a:pPr>
                      <a:r>
                        <a:rPr sz="1100">
                          <a:latin typeface="+mn-lt"/>
                          <a:ea typeface="+mn-ea"/>
                          <a:cs typeface="+mn-cs"/>
                          <a:sym typeface="Calibri"/>
                        </a:rPr>
                        <a:t>Implementation</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r>
              <a:tr h="279400">
                <a:tc>
                  <a:txBody>
                    <a:bodyPr/>
                    <a:lstStyle/>
                    <a:p>
                      <a:pPr>
                        <a:defRPr sz="1800">
                          <a:solidFill>
                            <a:srgbClr val="000000"/>
                          </a:solidFill>
                        </a:defRPr>
                      </a:pPr>
                      <a:r>
                        <a:rPr sz="1100">
                          <a:latin typeface="+mn-lt"/>
                          <a:ea typeface="+mn-ea"/>
                          <a:cs typeface="+mn-cs"/>
                          <a:sym typeface="Calibri"/>
                        </a:rPr>
                        <a:t>Governance</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Complete</a:t>
                      </a:r>
                    </a:p>
                  </a:txBody>
                  <a:tcPr marL="12700" marR="12700" marT="12700" marB="12700" anchor="ctr" anchorCtr="0" horzOverflow="overflow">
                    <a:lnL w="6350">
                      <a:solidFill>
                        <a:srgbClr val="000000"/>
                      </a:solidFill>
                    </a:lnL>
                    <a:lnR w="12700">
                      <a:miter lim="400000"/>
                    </a:lnR>
                    <a:lnT w="6350">
                      <a:solidFill>
                        <a:srgbClr val="000000"/>
                      </a:solidFill>
                    </a:lnT>
                    <a:lnB w="12700">
                      <a:miter lim="400000"/>
                    </a:lnB>
                    <a:noFill/>
                  </a:tcPr>
                </a:tc>
                <a:tc>
                  <a:txBody>
                    <a:bodyPr/>
                    <a:lstStyle/>
                    <a:p>
                      <a:pPr>
                        <a:defRPr sz="1800">
                          <a:solidFill>
                            <a:srgbClr val="000000"/>
                          </a:solidFill>
                        </a:defRPr>
                      </a:pPr>
                      <a:r>
                        <a:rPr sz="800">
                          <a:latin typeface="+mn-lt"/>
                          <a:ea typeface="+mn-ea"/>
                          <a:cs typeface="+mn-cs"/>
                          <a:sym typeface="Calibri"/>
                        </a:rPr>
                        <a:t>Complete</a:t>
                      </a:r>
                    </a:p>
                  </a:txBody>
                  <a:tcPr marL="12700" marR="12700" marT="12700" marB="12700" anchor="ctr" anchorCtr="0" horzOverflow="overflow">
                    <a:lnL w="12700">
                      <a:miter lim="400000"/>
                    </a:lnL>
                    <a:lnR w="12700">
                      <a:miter lim="400000"/>
                    </a:lnR>
                    <a:lnT w="6350">
                      <a:solidFill>
                        <a:srgbClr val="000000"/>
                      </a:solidFill>
                    </a:lnT>
                    <a:lnB w="12700">
                      <a:miter lim="400000"/>
                    </a:lnB>
                    <a:noFill/>
                  </a:tcPr>
                </a:tc>
                <a:tc>
                  <a:txBody>
                    <a:bodyPr/>
                    <a:lstStyle/>
                    <a:p>
                      <a:pPr>
                        <a:defRPr sz="1800">
                          <a:solidFill>
                            <a:srgbClr val="000000"/>
                          </a:solidFill>
                        </a:defRPr>
                      </a:pPr>
                      <a:r>
                        <a:rPr sz="800">
                          <a:latin typeface="+mn-lt"/>
                          <a:ea typeface="+mn-ea"/>
                          <a:cs typeface="+mn-cs"/>
                          <a:sym typeface="Calibri"/>
                        </a:rPr>
                        <a:t>Develop full capability</a:t>
                      </a:r>
                    </a:p>
                  </a:txBody>
                  <a:tcPr marL="12700" marR="12700" marT="12700" marB="12700" anchor="ctr" anchorCtr="0" horzOverflow="overflow">
                    <a:lnL w="12700">
                      <a:miter lim="400000"/>
                    </a:lnL>
                    <a:lnR w="6350">
                      <a:solidFill>
                        <a:srgbClr val="000000"/>
                      </a:solidFill>
                    </a:lnR>
                    <a:lnT w="6350">
                      <a:solidFill>
                        <a:srgbClr val="000000"/>
                      </a:solidFill>
                    </a:lnT>
                    <a:lnB w="12700">
                      <a:miter lim="400000"/>
                    </a:lnB>
                    <a:noFill/>
                  </a:tcPr>
                </a:tc>
              </a:tr>
              <a:tr h="419100">
                <a:tc>
                  <a:txBody>
                    <a:bodyPr/>
                    <a:lstStyle/>
                    <a:p>
                      <a:pPr>
                        <a:defRPr sz="1800">
                          <a:solidFill>
                            <a:srgbClr val="000000"/>
                          </a:solidFill>
                        </a:defRPr>
                      </a:pPr>
                      <a:r>
                        <a:rPr sz="1100">
                          <a:latin typeface="+mn-lt"/>
                          <a:ea typeface="+mn-ea"/>
                          <a:cs typeface="+mn-cs"/>
                          <a:sym typeface="Calibri"/>
                        </a:rPr>
                        <a:t>Reporting </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Rationalise against IPA standard </a:t>
                      </a:r>
                    </a:p>
                  </a:txBody>
                  <a:tcPr marL="12700" marR="12700" marT="12700" marB="12700" anchor="ctr" anchorCtr="0" horzOverflow="overflow">
                    <a:lnL w="6350">
                      <a:solidFill>
                        <a:srgbClr val="000000"/>
                      </a:solidFill>
                    </a:lnL>
                    <a:lnR w="12700">
                      <a:miter lim="400000"/>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Bring in NRT experience</a:t>
                      </a:r>
                    </a:p>
                  </a:txBody>
                  <a:tcPr marL="12700" marR="12700" marT="12700" marB="12700" anchor="ctr" anchorCtr="0" horzOverflow="overflow">
                    <a:lnL w="12700">
                      <a:miter lim="400000"/>
                    </a:lnL>
                    <a:lnR w="12700">
                      <a:miter lim="400000"/>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Review</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r>
              <a:tr h="177800">
                <a:tc>
                  <a:txBody>
                    <a:bodyPr/>
                    <a:lstStyle/>
                    <a:p>
                      <a:pPr>
                        <a:defRPr sz="1800">
                          <a:solidFill>
                            <a:srgbClr val="000000"/>
                          </a:solidFill>
                        </a:defRPr>
                      </a:pPr>
                      <a:r>
                        <a:rPr sz="1100">
                          <a:latin typeface="+mn-lt"/>
                          <a:ea typeface="+mn-ea"/>
                          <a:cs typeface="+mn-cs"/>
                          <a:sym typeface="Calibri"/>
                        </a:rPr>
                        <a:t>Controls</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Convert Prince</a:t>
                      </a:r>
                    </a:p>
                  </a:txBody>
                  <a:tcPr marL="12700" marR="12700" marT="12700" marB="12700" anchor="ctr" anchorCtr="0" horzOverflow="overflow">
                    <a:lnL w="6350">
                      <a:solidFill>
                        <a:srgbClr val="000000"/>
                      </a:solidFill>
                    </a:lnL>
                    <a:lnR w="12700">
                      <a:miter lim="400000"/>
                    </a:lnR>
                    <a:lnT w="12700">
                      <a:miter lim="400000"/>
                    </a:lnT>
                    <a:lnB w="6350">
                      <a:solidFill>
                        <a:srgbClr val="000000"/>
                      </a:solidFill>
                    </a:lnB>
                    <a:noFill/>
                  </a:tcPr>
                </a:tc>
                <a:tc>
                  <a:txBody>
                    <a:bodyPr/>
                    <a:lstStyle/>
                    <a:p>
                      <a:pPr>
                        <a:defRPr sz="1800">
                          <a:solidFill>
                            <a:srgbClr val="000000"/>
                          </a:solidFill>
                        </a:defRPr>
                      </a:pPr>
                      <a:r>
                        <a:rPr sz="800">
                          <a:latin typeface="+mn-lt"/>
                          <a:ea typeface="+mn-ea"/>
                          <a:cs typeface="+mn-cs"/>
                          <a:sym typeface="Calibri"/>
                        </a:rPr>
                        <a:t>Complete</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defRPr sz="1800">
                          <a:solidFill>
                            <a:srgbClr val="000000"/>
                          </a:solidFill>
                        </a:defRPr>
                      </a:pPr>
                      <a:r>
                        <a:rPr sz="800">
                          <a:latin typeface="+mn-lt"/>
                          <a:ea typeface="+mn-ea"/>
                          <a:cs typeface="+mn-cs"/>
                          <a:sym typeface="Calibri"/>
                        </a:rPr>
                        <a:t>Agree with Peter</a:t>
                      </a:r>
                    </a:p>
                  </a:txBody>
                  <a:tcPr marL="12700" marR="12700" marT="12700" marB="12700" anchor="ctr" anchorCtr="0" horzOverflow="overflow">
                    <a:lnL w="12700">
                      <a:miter lim="400000"/>
                    </a:lnL>
                    <a:lnR w="6350">
                      <a:solidFill>
                        <a:srgbClr val="000000"/>
                      </a:solidFill>
                    </a:lnR>
                    <a:lnT w="12700">
                      <a:miter lim="400000"/>
                    </a:lnT>
                    <a:lnB w="6350">
                      <a:solidFill>
                        <a:srgbClr val="000000"/>
                      </a:solidFill>
                    </a:lnB>
                    <a:noFill/>
                  </a:tcPr>
                </a:tc>
              </a:tr>
            </a:tbl>
          </a:graphicData>
        </a:graphic>
      </p:graphicFrame>
      <p:pic>
        <p:nvPicPr>
          <p:cNvPr id="35" name="image12.png"/>
          <p:cNvPicPr>
            <a:picLocks noChangeAspect="1"/>
          </p:cNvPicPr>
          <p:nvPr/>
        </p:nvPicPr>
        <p:blipFill>
          <a:blip r:embed="rId3">
            <a:extLst/>
          </a:blip>
          <a:stretch>
            <a:fillRect/>
          </a:stretch>
        </p:blipFill>
        <p:spPr>
          <a:xfrm>
            <a:off x="4912669" y="4312346"/>
            <a:ext cx="1499378" cy="1046893"/>
          </a:xfrm>
          <a:prstGeom prst="rect">
            <a:avLst/>
          </a:prstGeom>
          <a:ln w="12700">
            <a:miter lim="400000"/>
          </a:ln>
        </p:spPr>
      </p:pic>
      <p:graphicFrame>
        <p:nvGraphicFramePr>
          <p:cNvPr id="36" name="Chart 36"/>
          <p:cNvGraphicFramePr/>
          <p:nvPr/>
        </p:nvGraphicFramePr>
        <p:xfrm>
          <a:off x="6935137" y="4474808"/>
          <a:ext cx="1844202" cy="746740"/>
        </p:xfrm>
        <a:graphic xmlns:a="http://schemas.openxmlformats.org/drawingml/2006/main">
          <a:graphicData uri="http://schemas.openxmlformats.org/drawingml/2006/chart">
            <c:chart xmlns:c="http://schemas.openxmlformats.org/drawingml/2006/chart" r:id="rId4"/>
          </a:graphicData>
        </a:graphic>
      </p:graphicFrame>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8" name="Table 38"/>
          <p:cNvGraphicFramePr/>
          <p:nvPr/>
        </p:nvGraphicFramePr>
        <p:xfrm>
          <a:off x="2595740" y="266342"/>
          <a:ext cx="3987801" cy="22733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93900"/>
                <a:gridCol w="1993900"/>
              </a:tblGrid>
              <a:tr h="241300">
                <a:tc>
                  <a:txBody>
                    <a:bodyPr/>
                    <a:lstStyle/>
                    <a:p>
                      <a:pPr>
                        <a:defRPr sz="1800">
                          <a:solidFill>
                            <a:srgbClr val="000000"/>
                          </a:solidFill>
                        </a:defRPr>
                      </a:pPr>
                      <a:r>
                        <a:rPr sz="1100">
                          <a:latin typeface="+mn-lt"/>
                          <a:ea typeface="+mn-ea"/>
                          <a:cs typeface="+mn-cs"/>
                          <a:sym typeface="Calibri"/>
                        </a:rPr>
                        <a:t>No</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Do you want to start thinking about dependencies yet ?</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00CCFF"/>
                    </a:solidFill>
                  </a:tcPr>
                </a:tc>
              </a:tr>
              <a:tr h="228600">
                <a:tc>
                  <a:txBody>
                    <a:bodyPr/>
                    <a:lstStyle/>
                    <a:p>
                      <a:pPr>
                        <a:defRPr sz="1800">
                          <a:solidFill>
                            <a:srgbClr val="000000"/>
                          </a:solidFill>
                        </a:defRPr>
                      </a:pPr>
                      <a:r>
                        <a:rPr sz="1100">
                          <a:latin typeface="+mn-lt"/>
                          <a:ea typeface="+mn-ea"/>
                          <a:cs typeface="+mn-cs"/>
                          <a:sym typeface="Calibri"/>
                        </a:rPr>
                        <a:t>↓</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defRPr sz="1800">
                          <a:solidFill>
                            <a:srgbClr val="000000"/>
                          </a:solidFill>
                        </a:defRPr>
                      </a:pPr>
                      <a:r>
                        <a:rPr sz="1100">
                          <a:latin typeface="+mn-lt"/>
                          <a:ea typeface="+mn-ea"/>
                          <a:cs typeface="+mn-cs"/>
                          <a:sym typeface="Calibri"/>
                        </a:rPr>
                        <a:t>↓ Yes</a:t>
                      </a:r>
                    </a:p>
                  </a:txBody>
                  <a:tcPr marL="12700" marR="12700" marT="12700" marB="12700" anchor="ctr" anchorCtr="0" horzOverflow="overflow">
                    <a:lnL w="12700">
                      <a:miter lim="400000"/>
                    </a:lnL>
                    <a:lnR w="12700">
                      <a:miter lim="400000"/>
                    </a:lnR>
                    <a:lnT w="6350">
                      <a:solidFill>
                        <a:srgbClr val="000000"/>
                      </a:solidFill>
                    </a:lnT>
                    <a:lnB w="6350">
                      <a:solidFill>
                        <a:srgbClr val="000000"/>
                      </a:solidFill>
                    </a:lnB>
                    <a:noFill/>
                  </a:tcPr>
                </a:tc>
              </a:tr>
              <a:tr h="292100">
                <a:tc>
                  <a:txBody>
                    <a:bodyPr/>
                    <a:lstStyle/>
                    <a:p>
                      <a:pPr>
                        <a:defRPr sz="1800">
                          <a:solidFill>
                            <a:srgbClr val="000000"/>
                          </a:solidFill>
                        </a:defRPr>
                      </a:pPr>
                      <a:r>
                        <a:rPr sz="800">
                          <a:latin typeface="+mn-lt"/>
                          <a:ea typeface="+mn-ea"/>
                          <a:cs typeface="+mn-cs"/>
                          <a:sym typeface="Calibri"/>
                        </a:rPr>
                        <a:t>N/a</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CCFFCC"/>
                    </a:solidFill>
                  </a:tcPr>
                </a:tc>
                <a:tc>
                  <a:txBody>
                    <a:bodyPr/>
                    <a:lstStyle/>
                    <a:p>
                      <a:pPr>
                        <a:defRPr sz="1800">
                          <a:solidFill>
                            <a:srgbClr val="000000"/>
                          </a:solidFill>
                        </a:defRPr>
                      </a:pPr>
                      <a:r>
                        <a:rPr sz="800">
                          <a:latin typeface="+mn-lt"/>
                          <a:ea typeface="+mn-ea"/>
                          <a:cs typeface="+mn-cs"/>
                          <a:sym typeface="Calibri"/>
                        </a:rPr>
                        <a:t>Populate task and content modules for each dependency as well </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CCFFCC"/>
                    </a:solidFill>
                  </a:tcPr>
                </a:tc>
              </a:tr>
              <a:tr h="203200">
                <a:tc gridSpan="2">
                  <a:txBody>
                    <a:bodyPr/>
                    <a:lstStyle/>
                    <a:p>
                      <a:pPr>
                        <a:defRPr sz="1800">
                          <a:solidFill>
                            <a:srgbClr val="000000"/>
                          </a:solidFill>
                        </a:defRPr>
                      </a:pPr>
                      <a:r>
                        <a:rPr b="1" sz="800">
                          <a:latin typeface="+mn-lt"/>
                          <a:ea typeface="+mn-ea"/>
                          <a:cs typeface="+mn-cs"/>
                          <a:sym typeface="Calibri"/>
                        </a:rPr>
                        <a:t>↓</a:t>
                      </a:r>
                    </a:p>
                  </a:txBody>
                  <a:tcPr marL="12700" marR="12700" marT="12700" marB="12700" anchor="ctr" anchorCtr="0" horzOverflow="overflow">
                    <a:lnL w="12700">
                      <a:miter lim="400000"/>
                    </a:lnL>
                    <a:lnR w="12700">
                      <a:miter lim="400000"/>
                    </a:lnR>
                    <a:lnT w="6350">
                      <a:solidFill>
                        <a:srgbClr val="000000"/>
                      </a:solidFill>
                    </a:lnT>
                    <a:lnB w="6350">
                      <a:solidFill>
                        <a:srgbClr val="000000"/>
                      </a:solidFill>
                    </a:lnB>
                    <a:noFill/>
                  </a:tcPr>
                </a:tc>
                <a:tc hMerge="1">
                  <a:tcPr/>
                </a:tc>
              </a:tr>
              <a:tr h="241300">
                <a:tc gridSpan="2">
                  <a:txBody>
                    <a:bodyPr/>
                    <a:lstStyle/>
                    <a:p>
                      <a:pPr>
                        <a:defRPr sz="1800">
                          <a:solidFill>
                            <a:srgbClr val="000000"/>
                          </a:solidFill>
                        </a:defRPr>
                      </a:pPr>
                      <a:r>
                        <a:rPr sz="800">
                          <a:latin typeface="+mn-lt"/>
                          <a:ea typeface="+mn-ea"/>
                          <a:cs typeface="+mn-cs"/>
                          <a:sym typeface="Calibri"/>
                        </a:rPr>
                        <a:t>Do you have already have some sort of  portfolio of projects that are working towards that Operating Model?</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00CCFF"/>
                    </a:solidFill>
                  </a:tcPr>
                </a:tc>
                <a:tc hMerge="1">
                  <a:tcPr/>
                </a:tc>
              </a:tr>
              <a:tr h="152400">
                <a:tc gridSpan="2">
                  <a:txBody>
                    <a:bodyPr/>
                    <a:lstStyle/>
                    <a:p>
                      <a:pPr>
                        <a:defRPr sz="1800">
                          <a:solidFill>
                            <a:srgbClr val="000000"/>
                          </a:solidFill>
                        </a:defRPr>
                      </a:pPr>
                      <a:r>
                        <a:rPr b="1" sz="800">
                          <a:latin typeface="+mn-lt"/>
                          <a:ea typeface="+mn-ea"/>
                          <a:cs typeface="+mn-cs"/>
                          <a:sym typeface="Calibri"/>
                        </a:rPr>
                        <a:t>↓</a:t>
                      </a:r>
                    </a:p>
                  </a:txBody>
                  <a:tcPr marL="12700" marR="12700" marT="12700" marB="12700" anchor="ctr" anchorCtr="0" horzOverflow="overflow">
                    <a:lnL w="12700">
                      <a:miter lim="400000"/>
                    </a:lnL>
                    <a:lnR w="12700">
                      <a:miter lim="400000"/>
                    </a:lnR>
                    <a:lnT w="6350">
                      <a:solidFill>
                        <a:srgbClr val="000000"/>
                      </a:solidFill>
                    </a:lnT>
                    <a:lnB w="6350">
                      <a:solidFill>
                        <a:srgbClr val="000000"/>
                      </a:solidFill>
                    </a:lnB>
                    <a:noFill/>
                  </a:tcPr>
                </a:tc>
                <a:tc hMerge="1">
                  <a:tcPr/>
                </a:tc>
              </a:tr>
              <a:tr h="406400">
                <a:tc gridSpan="2">
                  <a:txBody>
                    <a:bodyPr/>
                    <a:lstStyle/>
                    <a:p>
                      <a:pPr>
                        <a:defRPr sz="1800">
                          <a:solidFill>
                            <a:srgbClr val="000000"/>
                          </a:solidFill>
                        </a:defRPr>
                      </a:pPr>
                      <a:r>
                        <a:rPr sz="800">
                          <a:latin typeface="+mn-lt"/>
                          <a:ea typeface="+mn-ea"/>
                          <a:cs typeface="+mn-cs"/>
                          <a:sym typeface="Calibri"/>
                        </a:rPr>
                        <a:t>Compare your portfolio to your Operating Model and make first adjustments. Do the same for content modules if appropriate regarding the Operating landscape. What should we retain, and what have we missed ? </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CCFFCC"/>
                    </a:solidFill>
                  </a:tcPr>
                </a:tc>
                <a:tc hMerge="1">
                  <a:tcPr/>
                </a:tc>
              </a:tr>
              <a:tr h="165100">
                <a:tc gridSpan="2">
                  <a:txBody>
                    <a:bodyPr/>
                    <a:lstStyle/>
                    <a:p>
                      <a:pPr>
                        <a:defRPr sz="1800">
                          <a:solidFill>
                            <a:srgbClr val="000000"/>
                          </a:solidFill>
                        </a:defRPr>
                      </a:pPr>
                      <a:r>
                        <a:rPr b="1" sz="800">
                          <a:latin typeface="+mn-lt"/>
                          <a:ea typeface="+mn-ea"/>
                          <a:cs typeface="+mn-cs"/>
                          <a:sym typeface="Calibri"/>
                        </a:rPr>
                        <a:t>↓</a:t>
                      </a:r>
                    </a:p>
                  </a:txBody>
                  <a:tcPr marL="12700" marR="12700" marT="12700" marB="12700" anchor="ctr" anchorCtr="0" horzOverflow="overflow">
                    <a:lnL w="12700">
                      <a:miter lim="400000"/>
                    </a:lnL>
                    <a:lnR w="12700">
                      <a:miter lim="400000"/>
                    </a:lnR>
                    <a:lnT w="6350">
                      <a:solidFill>
                        <a:srgbClr val="000000"/>
                      </a:solidFill>
                    </a:lnT>
                    <a:lnB w="6350">
                      <a:solidFill>
                        <a:srgbClr val="000000"/>
                      </a:solidFill>
                    </a:lnB>
                    <a:noFill/>
                  </a:tcPr>
                </a:tc>
                <a:tc hMerge="1">
                  <a:tcPr/>
                </a:tc>
              </a:tr>
              <a:tr h="342900">
                <a:tc gridSpan="2">
                  <a:txBody>
                    <a:bodyPr/>
                    <a:lstStyle/>
                    <a:p>
                      <a:pPr>
                        <a:defRPr sz="1800">
                          <a:solidFill>
                            <a:srgbClr val="000000"/>
                          </a:solidFill>
                        </a:defRPr>
                      </a:pPr>
                      <a:r>
                        <a:rPr sz="800">
                          <a:latin typeface="+mn-lt"/>
                          <a:ea typeface="+mn-ea"/>
                          <a:cs typeface="+mn-cs"/>
                          <a:sym typeface="Calibri"/>
                        </a:rPr>
                        <a:t>Communicate, learn, measure and iterate*</a:t>
                      </a:r>
                    </a:p>
                  </a:txBody>
                  <a:tcPr marL="12700" marR="12700" marT="12700" marB="12700"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CCFFCC"/>
                    </a:solidFill>
                  </a:tcPr>
                </a:tc>
                <a:tc hMerge="1">
                  <a:tcPr/>
                </a:tc>
              </a:tr>
            </a:tbl>
          </a:graphicData>
        </a:graphic>
      </p:graphicFrame>
      <p:graphicFrame>
        <p:nvGraphicFramePr>
          <p:cNvPr id="39" name="Table 39"/>
          <p:cNvGraphicFramePr/>
          <p:nvPr/>
        </p:nvGraphicFramePr>
        <p:xfrm>
          <a:off x="327959" y="2839770"/>
          <a:ext cx="2194525" cy="151887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48631"/>
                <a:gridCol w="548631"/>
                <a:gridCol w="548631"/>
                <a:gridCol w="548631"/>
              </a:tblGrid>
              <a:tr h="118898">
                <a:tc gridSpan="4">
                  <a:txBody>
                    <a:bodyPr/>
                    <a:lstStyle/>
                    <a:p>
                      <a:pPr algn="l">
                        <a:defRPr sz="1800">
                          <a:solidFill>
                            <a:srgbClr val="000000"/>
                          </a:solidFill>
                        </a:defRPr>
                      </a:pPr>
                      <a:r>
                        <a:rPr b="1" sz="1100">
                          <a:latin typeface="+mn-lt"/>
                          <a:ea typeface="+mn-ea"/>
                          <a:cs typeface="+mn-cs"/>
                          <a:sym typeface="Calibri"/>
                        </a:rPr>
                        <a:t>Not thinking about dependencies</a:t>
                      </a:r>
                    </a:p>
                  </a:txBody>
                  <a:tcPr marL="12700" marR="12700" marT="12700" marB="12700" anchor="ctr" anchorCtr="0" horzOverflow="overflow">
                    <a:lnL w="12700">
                      <a:miter lim="400000"/>
                    </a:lnL>
                    <a:lnR w="12700">
                      <a:miter lim="400000"/>
                    </a:lnR>
                    <a:lnT w="12700">
                      <a:miter lim="400000"/>
                    </a:lnT>
                    <a:lnB w="12700">
                      <a:miter lim="400000"/>
                    </a:lnB>
                    <a:noFill/>
                  </a:tcPr>
                </a:tc>
                <a:tc hMerge="1">
                  <a:tcPr/>
                </a:tc>
                <a:tc hMerge="1">
                  <a:tcPr/>
                </a:tc>
                <a:tc hMerge="1">
                  <a:tcPr/>
                </a:tc>
              </a:tr>
              <a:tr h="118898">
                <a:tc>
                  <a:txBody>
                    <a:bodyPr/>
                    <a:lstStyle/>
                    <a:p>
                      <a:pPr algn="l">
                        <a:defRPr sz="1100">
                          <a:solidFill>
                            <a:srgbClr val="000000"/>
                          </a:solidFill>
                          <a:latin typeface="+mn-lt"/>
                          <a:ea typeface="+mn-ea"/>
                          <a:cs typeface="+mn-cs"/>
                          <a:sym typeface="Calibri"/>
                        </a:defRPr>
                      </a:pPr>
                    </a:p>
                  </a:txBody>
                  <a:tcPr marL="12700" marR="12700" marT="12700" marB="12700" anchor="ctr" anchorCtr="0" horzOverflow="overflow">
                    <a:lnL w="12700">
                      <a:miter lim="400000"/>
                    </a:lnL>
                    <a:lnR w="12700">
                      <a:miter lim="400000"/>
                    </a:lnR>
                    <a:lnT w="12700">
                      <a:miter lim="400000"/>
                    </a:lnT>
                    <a:lnB w="12700">
                      <a:miter lim="400000"/>
                    </a:lnB>
                    <a:noFill/>
                  </a:tcPr>
                </a:tc>
                <a:tc>
                  <a:txBody>
                    <a:bodyPr/>
                    <a:lstStyle/>
                    <a:p>
                      <a:pPr>
                        <a:defRPr sz="1800">
                          <a:solidFill>
                            <a:srgbClr val="000000"/>
                          </a:solidFill>
                        </a:defRPr>
                      </a:pPr>
                      <a:r>
                        <a:rPr sz="1100">
                          <a:latin typeface="+mn-lt"/>
                          <a:ea typeface="+mn-ea"/>
                          <a:cs typeface="+mn-cs"/>
                          <a:sym typeface="Calibri"/>
                        </a:rPr>
                        <a:t>4</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defRPr sz="1800">
                          <a:solidFill>
                            <a:srgbClr val="000000"/>
                          </a:solidFill>
                        </a:defRPr>
                      </a:pPr>
                      <a:r>
                        <a:rPr sz="1100">
                          <a:latin typeface="+mn-lt"/>
                          <a:ea typeface="+mn-ea"/>
                          <a:cs typeface="+mn-cs"/>
                          <a:sym typeface="Calibri"/>
                        </a:rPr>
                        <a:t>5</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defRPr sz="1800">
                          <a:solidFill>
                            <a:srgbClr val="000000"/>
                          </a:solidFill>
                        </a:defRPr>
                      </a:pPr>
                      <a:r>
                        <a:rPr sz="1100">
                          <a:latin typeface="+mn-lt"/>
                          <a:ea typeface="+mn-ea"/>
                          <a:cs typeface="+mn-cs"/>
                          <a:sym typeface="Calibri"/>
                        </a:rPr>
                        <a:t>6</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r>
              <a:tr h="189231">
                <a:tc>
                  <a:txBody>
                    <a:bodyPr/>
                    <a:lstStyle/>
                    <a:p>
                      <a:pPr algn="l">
                        <a:defRPr sz="1800">
                          <a:solidFill>
                            <a:srgbClr val="000000"/>
                          </a:solidFill>
                        </a:defRPr>
                      </a:pPr>
                      <a:r>
                        <a:rPr sz="1100">
                          <a:latin typeface="+mn-lt"/>
                          <a:ea typeface="+mn-ea"/>
                          <a:cs typeface="+mn-cs"/>
                          <a:sym typeface="Calibri"/>
                        </a:rPr>
                        <a:t>1</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lgn="l">
                        <a:defRPr sz="1800"/>
                      </a:pPr>
                    </a:p>
                  </a:txBody>
                  <a:tcPr marL="12700" marR="12700" marT="12700" marB="12700" anchor="ctr" anchorCtr="0" horzOverflow="overflow">
                    <a:lnL w="6350">
                      <a:solidFill>
                        <a:srgbClr val="000000"/>
                      </a:solidFill>
                    </a:lnL>
                    <a:lnR w="12700">
                      <a:miter lim="400000"/>
                    </a:lnR>
                    <a:lnT w="6350">
                      <a:solidFill>
                        <a:srgbClr val="000000"/>
                      </a:solidFill>
                    </a:lnT>
                    <a:lnB w="12700">
                      <a:miter lim="400000"/>
                    </a:lnB>
                    <a:noFill/>
                  </a:tcPr>
                </a:tc>
                <a:tc>
                  <a:txBody>
                    <a:bodyPr/>
                    <a:lstStyle/>
                    <a:p>
                      <a:pPr algn="l">
                        <a:defRPr sz="1800"/>
                      </a:pPr>
                    </a:p>
                  </a:txBody>
                  <a:tcPr marL="12700" marR="12700" marT="12700" marB="12700" anchor="ctr" anchorCtr="0" horzOverflow="overflow">
                    <a:lnL w="12700">
                      <a:miter lim="400000"/>
                    </a:lnL>
                    <a:lnR w="12700">
                      <a:miter lim="400000"/>
                    </a:lnR>
                    <a:lnT w="6350">
                      <a:solidFill>
                        <a:srgbClr val="000000"/>
                      </a:solidFill>
                    </a:lnT>
                    <a:lnB w="12700">
                      <a:miter lim="400000"/>
                    </a:lnB>
                    <a:noFill/>
                  </a:tcPr>
                </a:tc>
                <a:tc>
                  <a:txBody>
                    <a:bodyPr/>
                    <a:lstStyle/>
                    <a:p>
                      <a:pPr algn="l">
                        <a:defRPr sz="1800"/>
                      </a:pPr>
                    </a:p>
                  </a:txBody>
                  <a:tcPr marL="12700" marR="12700" marT="12700" marB="12700" anchor="ctr" anchorCtr="0" horzOverflow="overflow">
                    <a:lnL w="12700">
                      <a:miter lim="400000"/>
                    </a:lnL>
                    <a:lnR w="6350">
                      <a:solidFill>
                        <a:srgbClr val="000000"/>
                      </a:solidFill>
                    </a:lnR>
                    <a:lnT w="6350">
                      <a:solidFill>
                        <a:srgbClr val="000000"/>
                      </a:solidFill>
                    </a:lnT>
                    <a:lnB w="12700">
                      <a:miter lim="400000"/>
                    </a:lnB>
                    <a:noFill/>
                  </a:tcPr>
                </a:tc>
              </a:tr>
              <a:tr h="189231">
                <a:tc>
                  <a:txBody>
                    <a:bodyPr/>
                    <a:lstStyle/>
                    <a:p>
                      <a:pPr algn="l">
                        <a:defRPr sz="1800">
                          <a:solidFill>
                            <a:srgbClr val="000000"/>
                          </a:solidFill>
                        </a:defRPr>
                      </a:pPr>
                      <a:r>
                        <a:rPr sz="1100">
                          <a:latin typeface="+mn-lt"/>
                          <a:ea typeface="+mn-ea"/>
                          <a:cs typeface="+mn-cs"/>
                          <a:sym typeface="Calibri"/>
                        </a:rPr>
                        <a:t>2</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lgn="l">
                        <a:defRPr sz="1800"/>
                      </a:pPr>
                    </a:p>
                  </a:txBody>
                  <a:tcPr marL="12700" marR="12700" marT="12700" marB="12700" anchor="ctr" anchorCtr="0" horzOverflow="overflow">
                    <a:lnL w="6350">
                      <a:solidFill>
                        <a:srgbClr val="000000"/>
                      </a:solidFill>
                    </a:lnL>
                    <a:lnR w="12700">
                      <a:miter lim="400000"/>
                    </a:lnR>
                    <a:lnT w="12700">
                      <a:miter lim="400000"/>
                    </a:lnT>
                    <a:lnB w="12700">
                      <a:miter lim="400000"/>
                    </a:lnB>
                    <a:noFill/>
                  </a:tcPr>
                </a:tc>
                <a:tc>
                  <a:txBody>
                    <a:bodyPr/>
                    <a:lstStyle/>
                    <a:p>
                      <a:pPr algn="l">
                        <a:defRPr sz="1800"/>
                      </a:pPr>
                    </a:p>
                  </a:txBody>
                  <a:tcPr marL="12700" marR="12700" marT="12700" marB="12700" anchor="ctr" anchorCtr="0" horzOverflow="overflow">
                    <a:lnL w="12700">
                      <a:miter lim="400000"/>
                    </a:lnL>
                    <a:lnR w="12700">
                      <a:miter lim="400000"/>
                    </a:lnR>
                    <a:lnT w="12700">
                      <a:miter lim="400000"/>
                    </a:lnT>
                    <a:lnB w="12700">
                      <a:miter lim="400000"/>
                    </a:lnB>
                    <a:noFill/>
                  </a:tcPr>
                </a:tc>
                <a:tc>
                  <a:txBody>
                    <a:bodyPr/>
                    <a:lstStyle/>
                    <a:p>
                      <a:pPr algn="l">
                        <a:defRPr sz="1800"/>
                      </a:pP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r>
              <a:tr h="189231">
                <a:tc>
                  <a:txBody>
                    <a:bodyPr/>
                    <a:lstStyle/>
                    <a:p>
                      <a:pPr algn="l">
                        <a:defRPr sz="1800">
                          <a:solidFill>
                            <a:srgbClr val="000000"/>
                          </a:solidFill>
                        </a:defRPr>
                      </a:pPr>
                      <a:r>
                        <a:rPr sz="1100">
                          <a:latin typeface="+mn-lt"/>
                          <a:ea typeface="+mn-ea"/>
                          <a:cs typeface="+mn-cs"/>
                          <a:sym typeface="Calibri"/>
                        </a:rPr>
                        <a:t>3</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lgn="l">
                        <a:defRPr sz="1800"/>
                      </a:pPr>
                    </a:p>
                  </a:txBody>
                  <a:tcPr marL="12700" marR="12700" marT="12700" marB="12700" anchor="ctr" anchorCtr="0" horzOverflow="overflow">
                    <a:lnL w="6350">
                      <a:solidFill>
                        <a:srgbClr val="000000"/>
                      </a:solidFill>
                    </a:lnL>
                    <a:lnR w="12700">
                      <a:miter lim="400000"/>
                    </a:lnR>
                    <a:lnT w="12700">
                      <a:miter lim="400000"/>
                    </a:lnT>
                    <a:lnB w="6350">
                      <a:solidFill>
                        <a:srgbClr val="000000"/>
                      </a:solidFill>
                    </a:lnB>
                    <a:noFill/>
                  </a:tcPr>
                </a:tc>
                <a:tc>
                  <a:txBody>
                    <a:bodyPr/>
                    <a:lstStyle/>
                    <a:p>
                      <a:pPr algn="l">
                        <a:defRPr sz="1800"/>
                      </a:pP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lgn="l">
                        <a:defRPr sz="1800"/>
                      </a:pPr>
                    </a:p>
                  </a:txBody>
                  <a:tcPr marL="12700" marR="12700" marT="12700" marB="12700" anchor="ctr" anchorCtr="0" horzOverflow="overflow">
                    <a:lnL w="12700">
                      <a:miter lim="400000"/>
                    </a:lnL>
                    <a:lnR w="6350">
                      <a:solidFill>
                        <a:srgbClr val="000000"/>
                      </a:solidFill>
                    </a:lnR>
                    <a:lnT w="12700">
                      <a:miter lim="400000"/>
                    </a:lnT>
                    <a:lnB w="6350">
                      <a:solidFill>
                        <a:srgbClr val="000000"/>
                      </a:solidFill>
                    </a:lnB>
                    <a:noFill/>
                  </a:tcPr>
                </a:tc>
              </a:tr>
              <a:tr h="118898">
                <a:tc>
                  <a:txBody>
                    <a:bodyPr/>
                    <a:lstStyle/>
                    <a:p>
                      <a:pPr algn="l">
                        <a:defRPr sz="1100">
                          <a:solidFill>
                            <a:srgbClr val="000000"/>
                          </a:solidFill>
                          <a:latin typeface="+mn-lt"/>
                          <a:ea typeface="+mn-ea"/>
                          <a:cs typeface="+mn-cs"/>
                          <a:sym typeface="Calibri"/>
                        </a:defRPr>
                      </a:pPr>
                    </a:p>
                  </a:txBody>
                  <a:tcPr marL="12700" marR="12700" marT="12700" marB="12700" anchor="b" anchorCtr="0" horzOverflow="overflow">
                    <a:lnL w="12700">
                      <a:miter lim="400000"/>
                    </a:lnL>
                    <a:lnR w="12700">
                      <a:miter lim="400000"/>
                    </a:lnR>
                    <a:lnT w="12700">
                      <a:miter lim="400000"/>
                    </a:lnT>
                    <a:lnB w="12700">
                      <a:miter lim="400000"/>
                    </a:lnB>
                    <a:noFill/>
                  </a:tcPr>
                </a:tc>
                <a:tc>
                  <a:txBody>
                    <a:bodyPr/>
                    <a:lstStyle/>
                    <a:p>
                      <a:pPr algn="l">
                        <a:defRPr sz="1100">
                          <a:solidFill>
                            <a:srgbClr val="000000"/>
                          </a:solidFill>
                          <a:latin typeface="+mn-lt"/>
                          <a:ea typeface="+mn-ea"/>
                          <a:cs typeface="+mn-cs"/>
                          <a:sym typeface="Calibri"/>
                        </a:defRPr>
                      </a:pPr>
                    </a:p>
                  </a:txBody>
                  <a:tcPr marL="12700" marR="12700" marT="12700" marB="12700" anchor="b" anchorCtr="0" horzOverflow="overflow">
                    <a:lnL w="12700">
                      <a:miter lim="400000"/>
                    </a:lnL>
                    <a:lnR w="12700">
                      <a:miter lim="400000"/>
                    </a:lnR>
                    <a:lnT w="6350">
                      <a:solidFill>
                        <a:srgbClr val="000000"/>
                      </a:solidFill>
                    </a:lnT>
                    <a:lnB w="12700">
                      <a:miter lim="400000"/>
                    </a:lnB>
                    <a:noFill/>
                  </a:tcPr>
                </a:tc>
                <a:tc>
                  <a:txBody>
                    <a:bodyPr/>
                    <a:lstStyle/>
                    <a:p>
                      <a:pPr algn="l">
                        <a:defRPr sz="1100">
                          <a:solidFill>
                            <a:srgbClr val="000000"/>
                          </a:solidFill>
                          <a:latin typeface="+mn-lt"/>
                          <a:ea typeface="+mn-ea"/>
                          <a:cs typeface="+mn-cs"/>
                          <a:sym typeface="Calibri"/>
                        </a:defRPr>
                      </a:pPr>
                    </a:p>
                  </a:txBody>
                  <a:tcPr marL="12700" marR="12700" marT="12700" marB="12700" anchor="b" anchorCtr="0" horzOverflow="overflow">
                    <a:lnL w="12700">
                      <a:miter lim="400000"/>
                    </a:lnL>
                    <a:lnR w="12700">
                      <a:miter lim="400000"/>
                    </a:lnR>
                    <a:lnT w="6350">
                      <a:solidFill>
                        <a:srgbClr val="000000"/>
                      </a:solidFill>
                    </a:lnT>
                    <a:lnB w="12700">
                      <a:miter lim="400000"/>
                    </a:lnB>
                    <a:noFill/>
                  </a:tcPr>
                </a:tc>
                <a:tc>
                  <a:txBody>
                    <a:bodyPr/>
                    <a:lstStyle/>
                    <a:p>
                      <a:pPr algn="l">
                        <a:defRPr sz="1100">
                          <a:solidFill>
                            <a:srgbClr val="000000"/>
                          </a:solidFill>
                          <a:latin typeface="+mn-lt"/>
                          <a:ea typeface="+mn-ea"/>
                          <a:cs typeface="+mn-cs"/>
                          <a:sym typeface="Calibri"/>
                        </a:defRPr>
                      </a:pPr>
                    </a:p>
                  </a:txBody>
                  <a:tcPr marL="12700" marR="12700" marT="12700" marB="12700" anchor="b" anchorCtr="0" horzOverflow="overflow">
                    <a:lnL w="12700">
                      <a:miter lim="400000"/>
                    </a:lnL>
                    <a:lnR w="12700">
                      <a:miter lim="400000"/>
                    </a:lnR>
                    <a:lnT w="6350">
                      <a:solidFill>
                        <a:srgbClr val="000000"/>
                      </a:solidFill>
                    </a:lnT>
                    <a:lnB w="12700">
                      <a:miter lim="400000"/>
                    </a:lnB>
                    <a:noFill/>
                  </a:tcPr>
                </a:tc>
              </a:tr>
              <a:tr h="118898">
                <a:tc gridSpan="3">
                  <a:txBody>
                    <a:bodyPr/>
                    <a:lstStyle/>
                    <a:p>
                      <a:pPr algn="l">
                        <a:defRPr sz="1800">
                          <a:solidFill>
                            <a:srgbClr val="000000"/>
                          </a:solidFill>
                        </a:defRPr>
                      </a:pPr>
                      <a:r>
                        <a:rPr b="1" sz="1100">
                          <a:latin typeface="+mn-lt"/>
                          <a:ea typeface="+mn-ea"/>
                          <a:cs typeface="+mn-cs"/>
                          <a:sym typeface="Calibri"/>
                        </a:rPr>
                        <a:t>Thinking about dependencies</a:t>
                      </a:r>
                    </a:p>
                  </a:txBody>
                  <a:tcPr marL="12700" marR="12700" marT="12700" marB="12700" anchor="ctr" anchorCtr="0" horzOverflow="overflow">
                    <a:lnL w="12700">
                      <a:miter lim="400000"/>
                    </a:lnL>
                    <a:lnR w="12700">
                      <a:miter lim="400000"/>
                    </a:lnR>
                    <a:lnT w="12700">
                      <a:miter lim="400000"/>
                    </a:lnT>
                    <a:lnB w="12700">
                      <a:miter lim="400000"/>
                    </a:lnB>
                    <a:noFill/>
                  </a:tcPr>
                </a:tc>
                <a:tc hMerge="1">
                  <a:tcPr/>
                </a:tc>
                <a:tc hMerge="1">
                  <a:tcPr/>
                </a:tc>
                <a:tc>
                  <a:txBody>
                    <a:bodyPr/>
                    <a:lstStyle/>
                    <a:p>
                      <a:pPr>
                        <a:defRPr sz="1100">
                          <a:solidFill>
                            <a:srgbClr val="000000"/>
                          </a:solidFill>
                          <a:latin typeface="+mn-lt"/>
                          <a:ea typeface="+mn-ea"/>
                          <a:cs typeface="+mn-cs"/>
                          <a:sym typeface="Calibri"/>
                        </a:defRPr>
                      </a:pPr>
                    </a:p>
                  </a:txBody>
                  <a:tcPr marL="12700" marR="12700" marT="12700" marB="12700" anchor="ctr" anchorCtr="0" horzOverflow="overflow">
                    <a:lnL w="12700">
                      <a:miter lim="400000"/>
                    </a:lnL>
                    <a:lnR w="12700">
                      <a:miter lim="400000"/>
                    </a:lnR>
                    <a:lnT w="12700">
                      <a:miter lim="400000"/>
                    </a:lnT>
                    <a:lnB w="12700">
                      <a:miter lim="400000"/>
                    </a:lnB>
                    <a:noFill/>
                  </a:tcPr>
                </a:tc>
              </a:tr>
              <a:tr h="118898">
                <a:tc>
                  <a:txBody>
                    <a:bodyPr/>
                    <a:lstStyle/>
                    <a:p>
                      <a:pPr>
                        <a:defRPr sz="1100">
                          <a:solidFill>
                            <a:srgbClr val="000000"/>
                          </a:solidFill>
                          <a:latin typeface="+mn-lt"/>
                          <a:ea typeface="+mn-ea"/>
                          <a:cs typeface="+mn-cs"/>
                          <a:sym typeface="Calibri"/>
                        </a:defRPr>
                      </a:pPr>
                    </a:p>
                  </a:txBody>
                  <a:tcPr marL="12700" marR="12700" marT="12700" marB="12700" anchor="ctr" anchorCtr="0" horzOverflow="overflow">
                    <a:lnL w="12700">
                      <a:miter lim="400000"/>
                    </a:lnL>
                    <a:lnR w="12700">
                      <a:miter lim="400000"/>
                    </a:lnR>
                    <a:lnT w="12700">
                      <a:miter lim="400000"/>
                    </a:lnT>
                    <a:lnB w="12700">
                      <a:miter lim="400000"/>
                    </a:lnB>
                    <a:noFill/>
                  </a:tcPr>
                </a:tc>
                <a:tc>
                  <a:txBody>
                    <a:bodyPr/>
                    <a:lstStyle/>
                    <a:p>
                      <a:pPr>
                        <a:defRPr sz="1800">
                          <a:solidFill>
                            <a:srgbClr val="000000"/>
                          </a:solidFill>
                        </a:defRPr>
                      </a:pPr>
                      <a:r>
                        <a:rPr sz="1100">
                          <a:latin typeface="+mn-lt"/>
                          <a:ea typeface="+mn-ea"/>
                          <a:cs typeface="+mn-cs"/>
                          <a:sym typeface="Calibri"/>
                        </a:rPr>
                        <a:t>1</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defRPr sz="1800">
                          <a:solidFill>
                            <a:srgbClr val="000000"/>
                          </a:solidFill>
                        </a:defRPr>
                      </a:pPr>
                      <a:r>
                        <a:rPr sz="1100">
                          <a:latin typeface="+mn-lt"/>
                          <a:ea typeface="+mn-ea"/>
                          <a:cs typeface="+mn-cs"/>
                          <a:sym typeface="Calibri"/>
                        </a:rPr>
                        <a:t>2</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defRPr sz="1800">
                          <a:solidFill>
                            <a:srgbClr val="000000"/>
                          </a:solidFill>
                        </a:defRPr>
                      </a:pPr>
                      <a:r>
                        <a:rPr sz="1100">
                          <a:latin typeface="+mn-lt"/>
                          <a:ea typeface="+mn-ea"/>
                          <a:cs typeface="+mn-cs"/>
                          <a:sym typeface="Calibri"/>
                        </a:rPr>
                        <a:t>3</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r>
              <a:tr h="118898">
                <a:tc>
                  <a:txBody>
                    <a:bodyPr/>
                    <a:lstStyle/>
                    <a:p>
                      <a:pPr>
                        <a:defRPr sz="1800">
                          <a:solidFill>
                            <a:srgbClr val="000000"/>
                          </a:solidFill>
                        </a:defRPr>
                      </a:pPr>
                      <a:r>
                        <a:rPr sz="1100">
                          <a:latin typeface="+mn-lt"/>
                          <a:ea typeface="+mn-ea"/>
                          <a:cs typeface="+mn-cs"/>
                          <a:sym typeface="Calibri"/>
                        </a:rPr>
                        <a:t>4</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7</a:t>
                      </a:r>
                    </a:p>
                  </a:txBody>
                  <a:tcPr marL="12700" marR="12700" marT="12700" marB="12700" anchor="ctr" anchorCtr="0" horzOverflow="overflow">
                    <a:lnL w="6350">
                      <a:solidFill>
                        <a:srgbClr val="000000"/>
                      </a:solidFill>
                    </a:lnL>
                    <a:lnR w="12700">
                      <a:miter lim="400000"/>
                    </a:lnR>
                    <a:lnT w="6350">
                      <a:solidFill>
                        <a:srgbClr val="000000"/>
                      </a:solidFill>
                    </a:lnT>
                    <a:lnB w="12700">
                      <a:miter lim="400000"/>
                    </a:lnB>
                    <a:noFill/>
                  </a:tcPr>
                </a:tc>
                <a:tc>
                  <a:txBody>
                    <a:bodyPr/>
                    <a:lstStyle/>
                    <a:p>
                      <a:pPr>
                        <a:defRPr sz="1800">
                          <a:solidFill>
                            <a:srgbClr val="000000"/>
                          </a:solidFill>
                        </a:defRPr>
                      </a:pPr>
                      <a:r>
                        <a:rPr sz="800">
                          <a:latin typeface="+mn-lt"/>
                          <a:ea typeface="+mn-ea"/>
                          <a:cs typeface="+mn-cs"/>
                          <a:sym typeface="Calibri"/>
                        </a:rPr>
                        <a:t>8</a:t>
                      </a:r>
                    </a:p>
                  </a:txBody>
                  <a:tcPr marL="12700" marR="12700" marT="12700" marB="12700" anchor="ctr" anchorCtr="0" horzOverflow="overflow">
                    <a:lnL w="12700">
                      <a:miter lim="400000"/>
                    </a:lnL>
                    <a:lnR w="12700">
                      <a:miter lim="400000"/>
                    </a:lnR>
                    <a:lnT w="6350">
                      <a:solidFill>
                        <a:srgbClr val="000000"/>
                      </a:solidFill>
                    </a:lnT>
                    <a:lnB w="12700">
                      <a:miter lim="400000"/>
                    </a:lnB>
                    <a:noFill/>
                  </a:tcPr>
                </a:tc>
                <a:tc>
                  <a:txBody>
                    <a:bodyPr/>
                    <a:lstStyle/>
                    <a:p>
                      <a:pPr>
                        <a:defRPr sz="1800">
                          <a:solidFill>
                            <a:srgbClr val="000000"/>
                          </a:solidFill>
                        </a:defRPr>
                      </a:pPr>
                      <a:r>
                        <a:rPr sz="800">
                          <a:latin typeface="+mn-lt"/>
                          <a:ea typeface="+mn-ea"/>
                          <a:cs typeface="+mn-cs"/>
                          <a:sym typeface="Calibri"/>
                        </a:rPr>
                        <a:t>9</a:t>
                      </a:r>
                    </a:p>
                  </a:txBody>
                  <a:tcPr marL="12700" marR="12700" marT="12700" marB="12700" anchor="ctr" anchorCtr="0" horzOverflow="overflow">
                    <a:lnL w="12700">
                      <a:miter lim="400000"/>
                    </a:lnL>
                    <a:lnR w="6350">
                      <a:solidFill>
                        <a:srgbClr val="000000"/>
                      </a:solidFill>
                    </a:lnR>
                    <a:lnT w="6350">
                      <a:solidFill>
                        <a:srgbClr val="000000"/>
                      </a:solidFill>
                    </a:lnT>
                    <a:lnB w="12700">
                      <a:miter lim="400000"/>
                    </a:lnB>
                    <a:noFill/>
                  </a:tcPr>
                </a:tc>
              </a:tr>
              <a:tr h="118898">
                <a:tc>
                  <a:txBody>
                    <a:bodyPr/>
                    <a:lstStyle/>
                    <a:p>
                      <a:pPr>
                        <a:defRPr sz="1800">
                          <a:solidFill>
                            <a:srgbClr val="000000"/>
                          </a:solidFill>
                        </a:defRPr>
                      </a:pPr>
                      <a:r>
                        <a:rPr sz="1100">
                          <a:latin typeface="+mn-lt"/>
                          <a:ea typeface="+mn-ea"/>
                          <a:cs typeface="+mn-cs"/>
                          <a:sym typeface="Calibri"/>
                        </a:rPr>
                        <a:t>5</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10</a:t>
                      </a:r>
                    </a:p>
                  </a:txBody>
                  <a:tcPr marL="12700" marR="12700" marT="12700" marB="12700" anchor="ctr" anchorCtr="0" horzOverflow="overflow">
                    <a:lnL w="6350">
                      <a:solidFill>
                        <a:srgbClr val="000000"/>
                      </a:solidFill>
                    </a:lnL>
                    <a:lnR w="12700">
                      <a:miter lim="400000"/>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11</a:t>
                      </a:r>
                    </a:p>
                  </a:txBody>
                  <a:tcPr marL="12700" marR="12700" marT="12700" marB="12700" anchor="ctr" anchorCtr="0" horzOverflow="overflow">
                    <a:lnL w="12700">
                      <a:miter lim="400000"/>
                    </a:lnL>
                    <a:lnR w="12700">
                      <a:miter lim="400000"/>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12</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r>
              <a:tr h="118898">
                <a:tc>
                  <a:txBody>
                    <a:bodyPr/>
                    <a:lstStyle/>
                    <a:p>
                      <a:pPr>
                        <a:defRPr sz="1800">
                          <a:solidFill>
                            <a:srgbClr val="000000"/>
                          </a:solidFill>
                        </a:defRPr>
                      </a:pPr>
                      <a:r>
                        <a:rPr sz="1100">
                          <a:latin typeface="+mn-lt"/>
                          <a:ea typeface="+mn-ea"/>
                          <a:cs typeface="+mn-cs"/>
                          <a:sym typeface="Calibri"/>
                        </a:rPr>
                        <a:t>6</a:t>
                      </a:r>
                    </a:p>
                  </a:txBody>
                  <a:tcPr marL="12700" marR="12700" marT="12700" marB="12700" anchor="ctr" anchorCtr="0" horzOverflow="overflow">
                    <a:lnL w="12700">
                      <a:miter lim="400000"/>
                    </a:lnL>
                    <a:lnR w="6350">
                      <a:solidFill>
                        <a:srgbClr val="000000"/>
                      </a:solidFill>
                    </a:lnR>
                    <a:lnT w="12700">
                      <a:miter lim="400000"/>
                    </a:lnT>
                    <a:lnB w="12700">
                      <a:miter lim="400000"/>
                    </a:lnB>
                    <a:noFill/>
                  </a:tcPr>
                </a:tc>
                <a:tc>
                  <a:txBody>
                    <a:bodyPr/>
                    <a:lstStyle/>
                    <a:p>
                      <a:pPr>
                        <a:defRPr sz="1800">
                          <a:solidFill>
                            <a:srgbClr val="000000"/>
                          </a:solidFill>
                        </a:defRPr>
                      </a:pPr>
                      <a:r>
                        <a:rPr sz="800">
                          <a:latin typeface="+mn-lt"/>
                          <a:ea typeface="+mn-ea"/>
                          <a:cs typeface="+mn-cs"/>
                          <a:sym typeface="Calibri"/>
                        </a:rPr>
                        <a:t>13</a:t>
                      </a:r>
                    </a:p>
                  </a:txBody>
                  <a:tcPr marL="12700" marR="12700" marT="12700" marB="12700" anchor="ctr" anchorCtr="0" horzOverflow="overflow">
                    <a:lnL w="6350">
                      <a:solidFill>
                        <a:srgbClr val="000000"/>
                      </a:solidFill>
                    </a:lnL>
                    <a:lnR w="12700">
                      <a:miter lim="400000"/>
                    </a:lnR>
                    <a:lnT w="12700">
                      <a:miter lim="400000"/>
                    </a:lnT>
                    <a:lnB w="6350">
                      <a:solidFill>
                        <a:srgbClr val="000000"/>
                      </a:solidFill>
                    </a:lnB>
                    <a:noFill/>
                  </a:tcPr>
                </a:tc>
                <a:tc>
                  <a:txBody>
                    <a:bodyPr/>
                    <a:lstStyle/>
                    <a:p>
                      <a:pPr>
                        <a:defRPr sz="1800">
                          <a:solidFill>
                            <a:srgbClr val="000000"/>
                          </a:solidFill>
                        </a:defRPr>
                      </a:pPr>
                      <a:r>
                        <a:rPr sz="800">
                          <a:latin typeface="+mn-lt"/>
                          <a:ea typeface="+mn-ea"/>
                          <a:cs typeface="+mn-cs"/>
                          <a:sym typeface="Calibri"/>
                        </a:rPr>
                        <a:t>14</a:t>
                      </a:r>
                    </a:p>
                  </a:txBody>
                  <a:tcPr marL="12700" marR="12700" marT="12700" marB="12700" anchor="ctr" anchorCtr="0" horzOverflow="overflow">
                    <a:lnL w="12700">
                      <a:miter lim="400000"/>
                    </a:lnL>
                    <a:lnR w="12700">
                      <a:miter lim="400000"/>
                    </a:lnR>
                    <a:lnT w="12700">
                      <a:miter lim="400000"/>
                    </a:lnT>
                    <a:lnB w="6350">
                      <a:solidFill>
                        <a:srgbClr val="000000"/>
                      </a:solidFill>
                    </a:lnB>
                    <a:noFill/>
                  </a:tcPr>
                </a:tc>
                <a:tc>
                  <a:txBody>
                    <a:bodyPr/>
                    <a:lstStyle/>
                    <a:p>
                      <a:pPr>
                        <a:defRPr sz="1800">
                          <a:solidFill>
                            <a:srgbClr val="000000"/>
                          </a:solidFill>
                        </a:defRPr>
                      </a:pPr>
                      <a:r>
                        <a:rPr sz="800">
                          <a:latin typeface="+mn-lt"/>
                          <a:ea typeface="+mn-ea"/>
                          <a:cs typeface="+mn-cs"/>
                          <a:sym typeface="Calibri"/>
                        </a:rPr>
                        <a:t>15</a:t>
                      </a:r>
                    </a:p>
                  </a:txBody>
                  <a:tcPr marL="12700" marR="12700" marT="12700" marB="12700" anchor="ctr" anchorCtr="0" horzOverflow="overflow">
                    <a:lnL w="12700">
                      <a:miter lim="400000"/>
                    </a:lnL>
                    <a:lnR w="6350">
                      <a:solidFill>
                        <a:srgbClr val="000000"/>
                      </a:solidFill>
                    </a:lnR>
                    <a:lnT w="12700">
                      <a:miter lim="400000"/>
                    </a:lnT>
                    <a:lnB w="6350">
                      <a:solidFill>
                        <a:srgbClr val="000000"/>
                      </a:solidFill>
                    </a:lnB>
                    <a:noFill/>
                  </a:tcPr>
                </a:tc>
              </a:tr>
            </a:tbl>
          </a:graphicData>
        </a:graphic>
      </p:graphicFrame>
      <p:pic>
        <p:nvPicPr>
          <p:cNvPr id="40" name="image11.png"/>
          <p:cNvPicPr>
            <a:picLocks noChangeAspect="1"/>
          </p:cNvPicPr>
          <p:nvPr/>
        </p:nvPicPr>
        <p:blipFill>
          <a:blip r:embed="rId2">
            <a:extLst/>
          </a:blip>
          <a:stretch>
            <a:fillRect/>
          </a:stretch>
        </p:blipFill>
        <p:spPr>
          <a:xfrm>
            <a:off x="4330450" y="3576790"/>
            <a:ext cx="4699001" cy="1168401"/>
          </a:xfrm>
          <a:prstGeom prst="rect">
            <a:avLst/>
          </a:prstGeom>
          <a:ln w="12700">
            <a:miter lim="400000"/>
          </a:ln>
        </p:spPr>
      </p:pic>
      <p:pic>
        <p:nvPicPr>
          <p:cNvPr id="41" name="image12.png"/>
          <p:cNvPicPr>
            <a:picLocks noChangeAspect="1"/>
          </p:cNvPicPr>
          <p:nvPr/>
        </p:nvPicPr>
        <p:blipFill>
          <a:blip r:embed="rId3">
            <a:extLst/>
          </a:blip>
          <a:stretch>
            <a:fillRect/>
          </a:stretch>
        </p:blipFill>
        <p:spPr>
          <a:xfrm>
            <a:off x="5062608" y="4118324"/>
            <a:ext cx="1499378" cy="1046893"/>
          </a:xfrm>
          <a:prstGeom prst="rect">
            <a:avLst/>
          </a:prstGeom>
          <a:ln w="12700">
            <a:miter lim="400000"/>
          </a:ln>
        </p:spPr>
      </p:pic>
      <p:graphicFrame>
        <p:nvGraphicFramePr>
          <p:cNvPr id="42" name="Chart 42"/>
          <p:cNvGraphicFramePr/>
          <p:nvPr/>
        </p:nvGraphicFramePr>
        <p:xfrm>
          <a:off x="6767560" y="4227872"/>
          <a:ext cx="1844201" cy="746740"/>
        </p:xfrm>
        <a:graphic xmlns:a="http://schemas.openxmlformats.org/drawingml/2006/main">
          <a:graphicData uri="http://schemas.openxmlformats.org/drawingml/2006/chart">
            <c:chart xmlns:c="http://schemas.openxmlformats.org/drawingml/2006/chart" r:id="rId4"/>
          </a:graphicData>
        </a:graphic>
      </p:graphicFrame>
      <p:sp>
        <p:nvSpPr>
          <p:cNvPr id="43" name="Shape 43"/>
          <p:cNvSpPr/>
          <p:nvPr/>
        </p:nvSpPr>
        <p:spPr>
          <a:xfrm>
            <a:off x="4259996" y="5934669"/>
            <a:ext cx="2196149"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Compare with Operations manual chapters</a:t>
            </a:r>
          </a:p>
        </p:txBody>
      </p:sp>
      <p:sp>
        <p:nvSpPr>
          <p:cNvPr id="44" name="Shape 44"/>
          <p:cNvSpPr/>
          <p:nvPr/>
        </p:nvSpPr>
        <p:spPr>
          <a:xfrm>
            <a:off x="6842011" y="6070563"/>
            <a:ext cx="219614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Compare with portfolio</a:t>
            </a:r>
          </a:p>
        </p:txBody>
      </p:sp>
      <p:sp>
        <p:nvSpPr>
          <p:cNvPr id="45" name="Shape 45"/>
          <p:cNvSpPr/>
          <p:nvPr/>
        </p:nvSpPr>
        <p:spPr>
          <a:xfrm>
            <a:off x="4183080" y="2868703"/>
            <a:ext cx="4777907" cy="624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6 projects and Content modules. Or up to 15 Project and Content modules</a:t>
            </a:r>
          </a:p>
        </p:txBody>
      </p:sp>
      <p:sp>
        <p:nvSpPr>
          <p:cNvPr id="46" name="Shape 46"/>
          <p:cNvSpPr/>
          <p:nvPr/>
        </p:nvSpPr>
        <p:spPr>
          <a:xfrm>
            <a:off x="2737213" y="3751164"/>
            <a:ext cx="822961" cy="822961"/>
          </a:xfrm>
          <a:prstGeom prst="rightArrow">
            <a:avLst>
              <a:gd name="adj1" fmla="val 50000"/>
              <a:gd name="adj2" fmla="val 50000"/>
            </a:avLst>
          </a:prstGeom>
          <a:gradFill>
            <a:gsLst>
              <a:gs pos="0">
                <a:srgbClr val="90474E"/>
              </a:gs>
              <a:gs pos="50000">
                <a:schemeClr val="accent1"/>
              </a:gs>
              <a:gs pos="100000">
                <a:srgbClr val="730020"/>
              </a:gs>
            </a:gsLst>
            <a:lin ang="5400000"/>
          </a:gradFill>
          <a:ln w="6350">
            <a:solidFill>
              <a:schemeClr val="accent1"/>
            </a:solidFill>
            <a:miter/>
          </a:ln>
        </p:spPr>
        <p:txBody>
          <a:bodyPr lIns="45719" rIns="45719"/>
          <a:lstStyle/>
          <a:p>
            <a:pPr/>
          </a:p>
        </p:txBody>
      </p:sp>
      <p:sp>
        <p:nvSpPr>
          <p:cNvPr id="47" name="Shape 47"/>
          <p:cNvSpPr/>
          <p:nvPr/>
        </p:nvSpPr>
        <p:spPr>
          <a:xfrm>
            <a:off x="4739323" y="5109314"/>
            <a:ext cx="822961" cy="822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gradFill>
            <a:gsLst>
              <a:gs pos="0">
                <a:srgbClr val="90474E"/>
              </a:gs>
              <a:gs pos="50000">
                <a:schemeClr val="accent1"/>
              </a:gs>
              <a:gs pos="100000">
                <a:srgbClr val="730020"/>
              </a:gs>
            </a:gsLst>
            <a:lin ang="5400000"/>
          </a:gradFill>
          <a:ln w="6350">
            <a:solidFill>
              <a:schemeClr val="accent1"/>
            </a:solidFill>
            <a:miter/>
          </a:ln>
        </p:spPr>
        <p:txBody>
          <a:bodyPr lIns="45719" rIns="45719"/>
          <a:lstStyle/>
          <a:p>
            <a:pPr/>
          </a:p>
        </p:txBody>
      </p:sp>
      <p:sp>
        <p:nvSpPr>
          <p:cNvPr id="48" name="Shape 48"/>
          <p:cNvSpPr/>
          <p:nvPr/>
        </p:nvSpPr>
        <p:spPr>
          <a:xfrm>
            <a:off x="7370106" y="5155884"/>
            <a:ext cx="822961" cy="822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gradFill>
            <a:gsLst>
              <a:gs pos="0">
                <a:srgbClr val="90474E"/>
              </a:gs>
              <a:gs pos="50000">
                <a:schemeClr val="accent1"/>
              </a:gs>
              <a:gs pos="100000">
                <a:srgbClr val="730020"/>
              </a:gs>
            </a:gsLst>
            <a:lin ang="5400000"/>
          </a:gradFill>
          <a:ln w="6350">
            <a:solidFill>
              <a:schemeClr val="accent1"/>
            </a:solidFill>
            <a:miter/>
          </a:ln>
        </p:spPr>
        <p:txBody>
          <a:bodyPr lIns="45719" rIns="45719"/>
          <a:lstStyle/>
          <a:p>
            <a:pP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Thème Office">
  <a:themeElements>
    <a:clrScheme name="Thème Office">
      <a:dk1>
        <a:srgbClr val="5F5F5F"/>
      </a:dk1>
      <a:lt1>
        <a:srgbClr val="FFFFFF"/>
      </a:lt1>
      <a:dk2>
        <a:srgbClr val="A7A7A7"/>
      </a:dk2>
      <a:lt2>
        <a:srgbClr val="535353"/>
      </a:lt2>
      <a:accent1>
        <a:srgbClr val="820024"/>
      </a:accent1>
      <a:accent2>
        <a:srgbClr val="0062A2"/>
      </a:accent2>
      <a:accent3>
        <a:srgbClr val="00A9DF"/>
      </a:accent3>
      <a:accent4>
        <a:srgbClr val="E7E6E6"/>
      </a:accent4>
      <a:accent5>
        <a:srgbClr val="A5A5A5"/>
      </a:accent5>
      <a:accent6>
        <a:srgbClr val="707070"/>
      </a:accent6>
      <a:hlink>
        <a:srgbClr val="0000FF"/>
      </a:hlink>
      <a:folHlink>
        <a:srgbClr val="FF00FF"/>
      </a:folHlink>
    </a:clrScheme>
    <a:fontScheme name="Thème Office">
      <a:majorFont>
        <a:latin typeface="Helvetica"/>
        <a:ea typeface="Helvetica"/>
        <a:cs typeface="Helvetica"/>
      </a:majorFont>
      <a:minorFont>
        <a:latin typeface="Calibri"/>
        <a:ea typeface="Calibri"/>
        <a:cs typeface="Calibri"/>
      </a:minorFont>
    </a:fontScheme>
    <a:fmtScheme name="Thèm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F5F5F"/>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F5F5F"/>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A7A7A7"/>
      </a:dk2>
      <a:lt2>
        <a:srgbClr val="535353"/>
      </a:lt2>
      <a:accent1>
        <a:srgbClr val="820024"/>
      </a:accent1>
      <a:accent2>
        <a:srgbClr val="0062A2"/>
      </a:accent2>
      <a:accent3>
        <a:srgbClr val="00A9DF"/>
      </a:accent3>
      <a:accent4>
        <a:srgbClr val="E7E6E6"/>
      </a:accent4>
      <a:accent5>
        <a:srgbClr val="A5A5A5"/>
      </a:accent5>
      <a:accent6>
        <a:srgbClr val="707070"/>
      </a:accent6>
      <a:hlink>
        <a:srgbClr val="0000FF"/>
      </a:hlink>
      <a:folHlink>
        <a:srgbClr val="FF00FF"/>
      </a:folHlink>
    </a:clrScheme>
    <a:fontScheme name="Thème Office">
      <a:majorFont>
        <a:latin typeface="Helvetica"/>
        <a:ea typeface="Helvetica"/>
        <a:cs typeface="Helvetica"/>
      </a:majorFont>
      <a:minorFont>
        <a:latin typeface="Calibri"/>
        <a:ea typeface="Calibri"/>
        <a:cs typeface="Calibri"/>
      </a:minorFont>
    </a:fontScheme>
    <a:fmtScheme name="Thèm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F5F5F"/>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F5F5F"/>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