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76BA"/>
          </a:solidFill>
        </a:fill>
      </a:tcStyle>
    </a:firstCol>
    <a:lastRow>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4D80"/>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p:nvPr>
            <p:ph type="sldImg"/>
          </p:nvPr>
        </p:nvSpPr>
        <p:spPr>
          <a:xfrm>
            <a:off x="1143000" y="685800"/>
            <a:ext cx="4572000" cy="3429000"/>
          </a:xfrm>
          <a:prstGeom prst="rect">
            <a:avLst/>
          </a:prstGeom>
        </p:spPr>
        <p:txBody>
          <a:bodyPr/>
          <a:lstStyle/>
          <a:p>
            <a:pPr/>
          </a:p>
        </p:txBody>
      </p:sp>
      <p:sp>
        <p:nvSpPr>
          <p:cNvPr id="205" name="Shape 20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Title Text</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
          </p:nvPr>
        </p:nvSpPr>
        <p:spPr>
          <a:xfrm>
            <a:off x="2387600" y="8953500"/>
            <a:ext cx="19621500" cy="585521"/>
          </a:xfrm>
          <a:prstGeom prst="rect">
            <a:avLst/>
          </a:prstGeom>
        </p:spPr>
        <p:txBody>
          <a:bodyPr anchor="t"/>
          <a:lstStyle>
            <a:lvl1pPr marL="0" indent="0" algn="ctr">
              <a:spcBef>
                <a:spcPts val="0"/>
              </a:spcBef>
              <a:buSzTx/>
              <a:buNone/>
              <a:defRPr i="1" sz="3200"/>
            </a:lvl1pPr>
          </a:lstStyle>
          <a:p>
            <a:pPr/>
            <a:r>
              <a:t>–Johnny Appleseed</a:t>
            </a:r>
          </a:p>
        </p:txBody>
      </p:sp>
      <p:sp>
        <p:nvSpPr>
          <p:cNvPr id="94" name="Shape 94"/>
          <p:cNvSpPr/>
          <p:nvPr>
            <p:ph type="body" sz="quarter" idx="13"/>
          </p:nvPr>
        </p:nvSpPr>
        <p:spPr>
          <a:xfrm>
            <a:off x="2387600" y="6076950"/>
            <a:ext cx="19621500" cy="825500"/>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24384000" cy="16264468"/>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17" name="Shape 117"/>
          <p:cNvSpPr/>
          <p:nvPr>
            <p:ph type="title"/>
          </p:nvPr>
        </p:nvSpPr>
        <p:spPr>
          <a:xfrm>
            <a:off x="3962400" y="549276"/>
            <a:ext cx="16459200" cy="2286001"/>
          </a:xfrm>
          <a:prstGeom prst="rect">
            <a:avLst/>
          </a:prstGeom>
        </p:spPr>
        <p:txBody>
          <a:bodyPr lIns="91438" tIns="91438" rIns="91438" bIns="91438"/>
          <a:lstStyle>
            <a:lvl1pPr defTabSz="914400">
              <a:defRPr sz="8800">
                <a:latin typeface="Calibri"/>
                <a:ea typeface="Calibri"/>
                <a:cs typeface="Calibri"/>
                <a:sym typeface="Calibri"/>
              </a:defRPr>
            </a:lvl1pPr>
          </a:lstStyle>
          <a:p>
            <a:pPr/>
            <a:r>
              <a:t>Title Text</a:t>
            </a:r>
          </a:p>
        </p:txBody>
      </p:sp>
      <p:sp>
        <p:nvSpPr>
          <p:cNvPr id="118" name="Shape 118"/>
          <p:cNvSpPr/>
          <p:nvPr>
            <p:ph type="body" idx="1"/>
          </p:nvPr>
        </p:nvSpPr>
        <p:spPr>
          <a:xfrm>
            <a:off x="3962400" y="3200400"/>
            <a:ext cx="16459200" cy="9051926"/>
          </a:xfrm>
          <a:prstGeom prst="rect">
            <a:avLst/>
          </a:prstGeom>
        </p:spPr>
        <p:txBody>
          <a:bodyPr lIns="91438" tIns="91438" rIns="91438" bIns="91438" anchor="t"/>
          <a:lstStyle>
            <a:lvl1pPr marL="685800" indent="-685800" defTabSz="914400">
              <a:spcBef>
                <a:spcPts val="1500"/>
              </a:spcBef>
              <a:buSzPct val="100000"/>
              <a:buFont typeface="Arial"/>
              <a:defRPr sz="6400">
                <a:latin typeface="Calibri"/>
                <a:ea typeface="Calibri"/>
                <a:cs typeface="Calibri"/>
                <a:sym typeface="Calibri"/>
              </a:defRPr>
            </a:lvl1pPr>
            <a:lvl2pPr marL="1110342" indent="-653142" defTabSz="914400">
              <a:spcBef>
                <a:spcPts val="1500"/>
              </a:spcBef>
              <a:buSzPct val="100000"/>
              <a:buFont typeface="Arial"/>
              <a:buChar char="–"/>
              <a:defRPr sz="6400">
                <a:latin typeface="Calibri"/>
                <a:ea typeface="Calibri"/>
                <a:cs typeface="Calibri"/>
                <a:sym typeface="Calibri"/>
              </a:defRPr>
            </a:lvl2pPr>
            <a:lvl3pPr marL="1524000" indent="-609600" defTabSz="914400">
              <a:spcBef>
                <a:spcPts val="1500"/>
              </a:spcBef>
              <a:buSzPct val="100000"/>
              <a:buFont typeface="Arial"/>
              <a:defRPr sz="6400">
                <a:latin typeface="Calibri"/>
                <a:ea typeface="Calibri"/>
                <a:cs typeface="Calibri"/>
                <a:sym typeface="Calibri"/>
              </a:defRPr>
            </a:lvl3pPr>
            <a:lvl4pPr marL="2103120" indent="-731519" defTabSz="914400">
              <a:spcBef>
                <a:spcPts val="1500"/>
              </a:spcBef>
              <a:buSzPct val="100000"/>
              <a:buFont typeface="Arial"/>
              <a:buChar char="–"/>
              <a:defRPr sz="6400">
                <a:latin typeface="Calibri"/>
                <a:ea typeface="Calibri"/>
                <a:cs typeface="Calibri"/>
                <a:sym typeface="Calibri"/>
              </a:defRPr>
            </a:lvl4pPr>
            <a:lvl5pPr marL="2560320" indent="-731520" defTabSz="914400">
              <a:spcBef>
                <a:spcPts val="1500"/>
              </a:spcBef>
              <a:buSzPct val="100000"/>
              <a:buFont typeface="Arial"/>
              <a:buChar char="»"/>
              <a:defRPr sz="64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ph type="sldNum" sz="quarter" idx="2"/>
          </p:nvPr>
        </p:nvSpPr>
        <p:spPr>
          <a:xfrm>
            <a:off x="19917055" y="12802235"/>
            <a:ext cx="504546" cy="551179"/>
          </a:xfrm>
          <a:prstGeom prst="rect">
            <a:avLst/>
          </a:prstGeom>
        </p:spPr>
        <p:txBody>
          <a:bodyPr lIns="91438" tIns="91438" rIns="91438" bIns="91438" anchor="ctr"/>
          <a:lstStyle>
            <a:lvl1pPr algn="r" defTabSz="914400">
              <a:defRPr>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Deux contenus">
    <p:spTree>
      <p:nvGrpSpPr>
        <p:cNvPr id="1" name=""/>
        <p:cNvGrpSpPr/>
        <p:nvPr/>
      </p:nvGrpSpPr>
      <p:grpSpPr>
        <a:xfrm>
          <a:off x="0" y="0"/>
          <a:ext cx="0" cy="0"/>
          <a:chOff x="0" y="0"/>
          <a:chExt cx="0" cy="0"/>
        </a:xfrm>
      </p:grpSpPr>
      <p:sp>
        <p:nvSpPr>
          <p:cNvPr id="126" name="Shape 126"/>
          <p:cNvSpPr/>
          <p:nvPr>
            <p:ph type="title"/>
          </p:nvPr>
        </p:nvSpPr>
        <p:spPr>
          <a:xfrm>
            <a:off x="4305300" y="730254"/>
            <a:ext cx="15773400" cy="990972"/>
          </a:xfrm>
          <a:prstGeom prst="rect">
            <a:avLst/>
          </a:prstGeom>
        </p:spPr>
        <p:txBody>
          <a:bodyPr lIns="91438" tIns="91438" rIns="91438" bIns="91438"/>
          <a:lstStyle>
            <a:lvl1pPr algn="l" defTabSz="1828800">
              <a:lnSpc>
                <a:spcPct val="90000"/>
              </a:lnSpc>
              <a:defRPr b="1" sz="4800">
                <a:solidFill>
                  <a:srgbClr val="5F5F5F"/>
                </a:solidFill>
                <a:latin typeface="+mn-lt"/>
                <a:ea typeface="+mn-ea"/>
                <a:cs typeface="+mn-cs"/>
                <a:sym typeface="Helvetica"/>
              </a:defRPr>
            </a:lvl1pPr>
          </a:lstStyle>
          <a:p>
            <a:pPr/>
            <a:r>
              <a:t>Title Text</a:t>
            </a:r>
          </a:p>
        </p:txBody>
      </p:sp>
      <p:sp>
        <p:nvSpPr>
          <p:cNvPr id="127" name="Shape 127"/>
          <p:cNvSpPr/>
          <p:nvPr>
            <p:ph type="body" sz="half" idx="1"/>
          </p:nvPr>
        </p:nvSpPr>
        <p:spPr>
          <a:xfrm>
            <a:off x="4305300" y="2080000"/>
            <a:ext cx="7772400" cy="10273926"/>
          </a:xfrm>
          <a:prstGeom prst="rect">
            <a:avLst/>
          </a:prstGeom>
        </p:spPr>
        <p:txBody>
          <a:bodyPr lIns="91438" tIns="91438" rIns="91438" bIns="91438" anchor="t"/>
          <a:lstStyle>
            <a:lvl1pPr marL="457200" indent="-457200" defTabSz="1828800">
              <a:lnSpc>
                <a:spcPct val="90000"/>
              </a:lnSpc>
              <a:spcBef>
                <a:spcPts val="2000"/>
              </a:spcBef>
              <a:buClr>
                <a:srgbClr val="820024"/>
              </a:buClr>
              <a:buSzPct val="100000"/>
              <a:buFont typeface="Symbol"/>
              <a:buChar char="♦"/>
              <a:defRPr sz="3600">
                <a:solidFill>
                  <a:srgbClr val="5F5F5F"/>
                </a:solidFill>
                <a:latin typeface="Gill Sans MT"/>
                <a:ea typeface="Gill Sans MT"/>
                <a:cs typeface="Gill Sans MT"/>
                <a:sym typeface="Gill Sans MT"/>
              </a:defRPr>
            </a:lvl1pPr>
            <a:lvl2pPr marL="914400" indent="-457200" defTabSz="1828800">
              <a:lnSpc>
                <a:spcPct val="90000"/>
              </a:lnSpc>
              <a:spcBef>
                <a:spcPts val="2000"/>
              </a:spcBef>
              <a:buClr>
                <a:srgbClr val="820024"/>
              </a:buClr>
              <a:buSzPct val="100000"/>
              <a:buFont typeface="Symbol"/>
              <a:buChar char="▪"/>
              <a:defRPr sz="3600">
                <a:solidFill>
                  <a:srgbClr val="5F5F5F"/>
                </a:solidFill>
                <a:latin typeface="Gill Sans MT"/>
                <a:ea typeface="Gill Sans MT"/>
                <a:cs typeface="Gill Sans MT"/>
                <a:sym typeface="Gill Sans MT"/>
              </a:defRPr>
            </a:lvl2pPr>
            <a:lvl3pPr marL="1371600" indent="-457200" defTabSz="1828800">
              <a:lnSpc>
                <a:spcPct val="90000"/>
              </a:lnSpc>
              <a:spcBef>
                <a:spcPts val="2000"/>
              </a:spcBef>
              <a:buClr>
                <a:srgbClr val="820024"/>
              </a:buClr>
              <a:buSzPct val="100000"/>
              <a:buFont typeface="Symbol"/>
              <a:buChar char="4"/>
              <a:defRPr sz="3600">
                <a:solidFill>
                  <a:srgbClr val="5F5F5F"/>
                </a:solidFill>
                <a:latin typeface="Gill Sans MT"/>
                <a:ea typeface="Gill Sans MT"/>
                <a:cs typeface="Gill Sans MT"/>
                <a:sym typeface="Gill Sans MT"/>
              </a:defRPr>
            </a:lvl3pPr>
            <a:lvl4pPr marL="1828800" indent="-457200" defTabSz="1828800">
              <a:lnSpc>
                <a:spcPct val="90000"/>
              </a:lnSpc>
              <a:spcBef>
                <a:spcPts val="2000"/>
              </a:spcBef>
              <a:buClr>
                <a:srgbClr val="820024"/>
              </a:buClr>
              <a:buSzPct val="100000"/>
              <a:buFont typeface="Symbol"/>
              <a:defRPr sz="3600">
                <a:solidFill>
                  <a:srgbClr val="5F5F5F"/>
                </a:solidFill>
                <a:latin typeface="Gill Sans MT"/>
                <a:ea typeface="Gill Sans MT"/>
                <a:cs typeface="Gill Sans MT"/>
                <a:sym typeface="Gill Sans MT"/>
              </a:defRPr>
            </a:lvl4pPr>
            <a:lvl5pPr marL="2286000" indent="-457200" defTabSz="1828800">
              <a:lnSpc>
                <a:spcPct val="90000"/>
              </a:lnSpc>
              <a:spcBef>
                <a:spcPts val="2000"/>
              </a:spcBef>
              <a:buClr>
                <a:srgbClr val="820024"/>
              </a:buClr>
              <a:buSzPct val="100000"/>
              <a:buFont typeface="Symbol"/>
              <a:defRPr sz="3600">
                <a:solidFill>
                  <a:srgbClr val="5F5F5F"/>
                </a:solidFill>
                <a:latin typeface="Gill Sans MT"/>
                <a:ea typeface="Gill Sans MT"/>
                <a:cs typeface="Gill Sans MT"/>
                <a:sym typeface="Gill Sans MT"/>
              </a:defRPr>
            </a:lvl5pPr>
          </a:lstStyle>
          <a:p>
            <a:pPr/>
            <a:r>
              <a:t>Body Level One</a:t>
            </a:r>
          </a:p>
          <a:p>
            <a:pPr lvl="1"/>
            <a:r>
              <a:t>Body Level Two</a:t>
            </a:r>
          </a:p>
          <a:p>
            <a:pPr lvl="2"/>
            <a:r>
              <a:t>Body Level Three</a:t>
            </a:r>
          </a:p>
          <a:p>
            <a:pPr lvl="3"/>
            <a:r>
              <a:t>Body Level Four</a:t>
            </a:r>
          </a:p>
          <a:p>
            <a:pPr lvl="4"/>
            <a:r>
              <a:t>Body Level Five</a:t>
            </a:r>
          </a:p>
        </p:txBody>
      </p:sp>
      <p:sp>
        <p:nvSpPr>
          <p:cNvPr id="128" name="Shape 128"/>
          <p:cNvSpPr/>
          <p:nvPr/>
        </p:nvSpPr>
        <p:spPr>
          <a:xfrm rot="5400000">
            <a:off x="20109403" y="217818"/>
            <a:ext cx="707242" cy="7686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2867" y="0"/>
                </a:lnTo>
                <a:lnTo>
                  <a:pt x="21600" y="10800"/>
                </a:lnTo>
                <a:lnTo>
                  <a:pt x="12867" y="21600"/>
                </a:lnTo>
                <a:lnTo>
                  <a:pt x="0" y="21600"/>
                </a:lnTo>
                <a:close/>
              </a:path>
            </a:pathLst>
          </a:custGeom>
          <a:solidFill>
            <a:srgbClr val="820024"/>
          </a:solidFill>
          <a:ln w="12700">
            <a:miter lim="400000"/>
          </a:ln>
        </p:spPr>
        <p:txBody>
          <a:bodyPr lIns="0" tIns="0" rIns="0" bIns="0" anchor="ctr"/>
          <a:lstStyle/>
          <a:p>
            <a:pPr defTabSz="1828800">
              <a:defRPr sz="2000">
                <a:solidFill>
                  <a:srgbClr val="FFFFFF"/>
                </a:solidFill>
                <a:latin typeface="Gill Sans MT"/>
                <a:ea typeface="Gill Sans MT"/>
                <a:cs typeface="Gill Sans MT"/>
                <a:sym typeface="Gill Sans MT"/>
              </a:defRPr>
            </a:pPr>
          </a:p>
        </p:txBody>
      </p:sp>
      <p:pic>
        <p:nvPicPr>
          <p:cNvPr id="129" name="image1.png" descr="Picture 2"/>
          <p:cNvPicPr>
            <a:picLocks noChangeAspect="1"/>
          </p:cNvPicPr>
          <p:nvPr/>
        </p:nvPicPr>
        <p:blipFill>
          <a:blip r:embed="rId2">
            <a:extLst/>
          </a:blip>
          <a:stretch>
            <a:fillRect/>
          </a:stretch>
        </p:blipFill>
        <p:spPr>
          <a:xfrm>
            <a:off x="3550103" y="12893684"/>
            <a:ext cx="1802794" cy="368286"/>
          </a:xfrm>
          <a:prstGeom prst="rect">
            <a:avLst/>
          </a:prstGeom>
          <a:ln w="12700">
            <a:miter lim="400000"/>
          </a:ln>
        </p:spPr>
      </p:pic>
      <p:sp>
        <p:nvSpPr>
          <p:cNvPr id="130" name="Shape 130"/>
          <p:cNvSpPr/>
          <p:nvPr/>
        </p:nvSpPr>
        <p:spPr>
          <a:xfrm flipH="1">
            <a:off x="4179789" y="780948"/>
            <a:ext cx="4" cy="925252"/>
          </a:xfrm>
          <a:prstGeom prst="line">
            <a:avLst/>
          </a:prstGeom>
          <a:ln w="25400">
            <a:solidFill>
              <a:srgbClr val="820024"/>
            </a:solidFill>
            <a:prstDash val="dash"/>
            <a:miter/>
            <a:headEnd type="diamond"/>
            <a:tailEnd type="diamond"/>
          </a:ln>
        </p:spPr>
        <p:txBody>
          <a:bodyPr lIns="45718" tIns="45718" rIns="45718" bIns="45718"/>
          <a:lstStyle/>
          <a:p>
            <a:pPr/>
          </a:p>
        </p:txBody>
      </p:sp>
      <p:sp>
        <p:nvSpPr>
          <p:cNvPr id="131" name="Shape 131"/>
          <p:cNvSpPr/>
          <p:nvPr>
            <p:ph type="sldNum" sz="quarter" idx="2"/>
          </p:nvPr>
        </p:nvSpPr>
        <p:spPr>
          <a:xfrm>
            <a:off x="20238232" y="253141"/>
            <a:ext cx="449579" cy="487679"/>
          </a:xfrm>
          <a:prstGeom prst="rect">
            <a:avLst/>
          </a:prstGeom>
        </p:spPr>
        <p:txBody>
          <a:bodyPr lIns="91438" tIns="91438" rIns="91438" bIns="91438" anchor="ctr"/>
          <a:lstStyle>
            <a:lvl1pPr defTabSz="1828800">
              <a:defRPr sz="2000">
                <a:solidFill>
                  <a:srgbClr val="FFFFFF"/>
                </a:solidFill>
                <a:latin typeface="Gill Sans MT"/>
                <a:ea typeface="Gill Sans MT"/>
                <a:cs typeface="Gill Sans MT"/>
                <a:sym typeface="Gill Sans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Only">
    <p:bg>
      <p:bgPr>
        <a:solidFill>
          <a:srgbClr val="FFFFFF">
            <a:alpha val="0"/>
          </a:srgbClr>
        </a:solidFill>
      </p:bgPr>
    </p:bg>
    <p:spTree>
      <p:nvGrpSpPr>
        <p:cNvPr id="1" name=""/>
        <p:cNvGrpSpPr/>
        <p:nvPr/>
      </p:nvGrpSpPr>
      <p:grpSpPr>
        <a:xfrm>
          <a:off x="0" y="0"/>
          <a:ext cx="0" cy="0"/>
          <a:chOff x="0" y="0"/>
          <a:chExt cx="0" cy="0"/>
        </a:xfrm>
      </p:grpSpPr>
      <p:sp>
        <p:nvSpPr>
          <p:cNvPr id="138" name="Shape 138"/>
          <p:cNvSpPr/>
          <p:nvPr/>
        </p:nvSpPr>
        <p:spPr>
          <a:xfrm>
            <a:off x="3048000" y="12651698"/>
            <a:ext cx="18288000" cy="1064304"/>
          </a:xfrm>
          <a:prstGeom prst="rect">
            <a:avLst/>
          </a:prstGeom>
          <a:solidFill>
            <a:srgbClr val="F2F2F2"/>
          </a:solidFill>
          <a:ln w="12700">
            <a:miter lim="400000"/>
          </a:ln>
        </p:spPr>
        <p:txBody>
          <a:bodyPr lIns="0" tIns="0" rIns="0" bIns="0" anchor="ctr"/>
          <a:lstStyle/>
          <a:p>
            <a:pPr defTabSz="1828800">
              <a:defRPr sz="3600">
                <a:solidFill>
                  <a:srgbClr val="FFFFFF"/>
                </a:solidFill>
                <a:latin typeface="Arial"/>
                <a:ea typeface="Arial"/>
                <a:cs typeface="Arial"/>
                <a:sym typeface="Arial"/>
              </a:defRPr>
            </a:pPr>
          </a:p>
        </p:txBody>
      </p:sp>
      <p:sp>
        <p:nvSpPr>
          <p:cNvPr id="139" name="Shape 139"/>
          <p:cNvSpPr/>
          <p:nvPr/>
        </p:nvSpPr>
        <p:spPr>
          <a:xfrm>
            <a:off x="3048000" y="-2"/>
            <a:ext cx="18288000" cy="1064302"/>
          </a:xfrm>
          <a:prstGeom prst="rect">
            <a:avLst/>
          </a:prstGeom>
          <a:solidFill>
            <a:srgbClr val="F2F2F2"/>
          </a:solidFill>
          <a:ln w="12700">
            <a:miter lim="400000"/>
          </a:ln>
        </p:spPr>
        <p:txBody>
          <a:bodyPr lIns="0" tIns="0" rIns="0" bIns="0" anchor="ctr"/>
          <a:lstStyle/>
          <a:p>
            <a:pPr defTabSz="1828800">
              <a:defRPr sz="3600">
                <a:solidFill>
                  <a:srgbClr val="FFFFFF"/>
                </a:solidFill>
                <a:latin typeface="Arial"/>
                <a:ea typeface="Arial"/>
                <a:cs typeface="Arial"/>
                <a:sym typeface="Arial"/>
              </a:defRPr>
            </a:pPr>
          </a:p>
        </p:txBody>
      </p:sp>
      <p:pic>
        <p:nvPicPr>
          <p:cNvPr id="140" name="image2.png" descr="Picture 25"/>
          <p:cNvPicPr>
            <a:picLocks noChangeAspect="1"/>
          </p:cNvPicPr>
          <p:nvPr/>
        </p:nvPicPr>
        <p:blipFill>
          <a:blip r:embed="rId2">
            <a:extLst/>
          </a:blip>
          <a:stretch>
            <a:fillRect/>
          </a:stretch>
        </p:blipFill>
        <p:spPr>
          <a:xfrm>
            <a:off x="4034925" y="12924000"/>
            <a:ext cx="1778401" cy="362982"/>
          </a:xfrm>
          <a:prstGeom prst="rect">
            <a:avLst/>
          </a:prstGeom>
          <a:ln w="12700">
            <a:miter lim="400000"/>
          </a:ln>
        </p:spPr>
      </p:pic>
      <p:sp>
        <p:nvSpPr>
          <p:cNvPr id="141" name="Shape 141"/>
          <p:cNvSpPr/>
          <p:nvPr>
            <p:ph type="title"/>
          </p:nvPr>
        </p:nvSpPr>
        <p:spPr>
          <a:xfrm>
            <a:off x="3768726" y="-6908"/>
            <a:ext cx="16846552" cy="1063629"/>
          </a:xfrm>
          <a:prstGeom prst="rect">
            <a:avLst/>
          </a:prstGeom>
        </p:spPr>
        <p:txBody>
          <a:bodyPr lIns="91438" tIns="91438" rIns="91438" bIns="91438"/>
          <a:lstStyle>
            <a:lvl1pPr algn="l" defTabSz="1828800">
              <a:defRPr sz="7200">
                <a:solidFill>
                  <a:srgbClr val="820024"/>
                </a:solidFill>
                <a:latin typeface="Arial"/>
                <a:ea typeface="Arial"/>
                <a:cs typeface="Arial"/>
                <a:sym typeface="Arial"/>
              </a:defRPr>
            </a:lvl1pPr>
          </a:lstStyle>
          <a:p>
            <a:pPr/>
            <a:r>
              <a:t>Title Text</a:t>
            </a:r>
          </a:p>
        </p:txBody>
      </p:sp>
      <p:sp>
        <p:nvSpPr>
          <p:cNvPr id="142" name="Shape 142"/>
          <p:cNvSpPr/>
          <p:nvPr>
            <p:ph type="sldNum" sz="quarter" idx="2"/>
          </p:nvPr>
        </p:nvSpPr>
        <p:spPr>
          <a:xfrm>
            <a:off x="20125953" y="12812385"/>
            <a:ext cx="495731" cy="489629"/>
          </a:xfrm>
          <a:prstGeom prst="rect">
            <a:avLst/>
          </a:prstGeom>
        </p:spPr>
        <p:txBody>
          <a:bodyPr lIns="72000" tIns="72000" rIns="72000" bIns="72000" anchor="ctr"/>
          <a:lstStyle>
            <a:lvl1pPr algn="r" defTabSz="1828800">
              <a:defRPr>
                <a:solidFill>
                  <a:srgbClr val="4F474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bg>
      <p:bgPr>
        <a:solidFill>
          <a:srgbClr val="FFFFFF">
            <a:alpha val="0"/>
          </a:srgbClr>
        </a:solidFill>
      </p:bgPr>
    </p:bg>
    <p:spTree>
      <p:nvGrpSpPr>
        <p:cNvPr id="1" name=""/>
        <p:cNvGrpSpPr/>
        <p:nvPr/>
      </p:nvGrpSpPr>
      <p:grpSpPr>
        <a:xfrm>
          <a:off x="0" y="0"/>
          <a:ext cx="0" cy="0"/>
          <a:chOff x="0" y="0"/>
          <a:chExt cx="0" cy="0"/>
        </a:xfrm>
      </p:grpSpPr>
      <p:sp>
        <p:nvSpPr>
          <p:cNvPr id="149" name="Shape 149"/>
          <p:cNvSpPr/>
          <p:nvPr/>
        </p:nvSpPr>
        <p:spPr>
          <a:xfrm>
            <a:off x="3048000" y="12651698"/>
            <a:ext cx="18288000" cy="1064304"/>
          </a:xfrm>
          <a:prstGeom prst="rect">
            <a:avLst/>
          </a:prstGeom>
          <a:solidFill>
            <a:srgbClr val="F2F2F2"/>
          </a:solidFill>
          <a:ln w="12700">
            <a:miter lim="400000"/>
          </a:ln>
        </p:spPr>
        <p:txBody>
          <a:bodyPr lIns="0" tIns="0" rIns="0" bIns="0" anchor="ctr"/>
          <a:lstStyle/>
          <a:p>
            <a:pPr defTabSz="1828800">
              <a:defRPr sz="3600">
                <a:solidFill>
                  <a:srgbClr val="FFFFFF"/>
                </a:solidFill>
                <a:latin typeface="Arial"/>
                <a:ea typeface="Arial"/>
                <a:cs typeface="Arial"/>
                <a:sym typeface="Arial"/>
              </a:defRPr>
            </a:pPr>
          </a:p>
        </p:txBody>
      </p:sp>
      <p:sp>
        <p:nvSpPr>
          <p:cNvPr id="150" name="Shape 150"/>
          <p:cNvSpPr/>
          <p:nvPr/>
        </p:nvSpPr>
        <p:spPr>
          <a:xfrm>
            <a:off x="3048000" y="-2"/>
            <a:ext cx="18288000" cy="1064302"/>
          </a:xfrm>
          <a:prstGeom prst="rect">
            <a:avLst/>
          </a:prstGeom>
          <a:solidFill>
            <a:srgbClr val="F2F2F2"/>
          </a:solidFill>
          <a:ln w="12700">
            <a:miter lim="400000"/>
          </a:ln>
        </p:spPr>
        <p:txBody>
          <a:bodyPr lIns="0" tIns="0" rIns="0" bIns="0" anchor="ctr"/>
          <a:lstStyle/>
          <a:p>
            <a:pPr defTabSz="1828800">
              <a:defRPr sz="3600">
                <a:solidFill>
                  <a:srgbClr val="FFFFFF"/>
                </a:solidFill>
                <a:latin typeface="Arial"/>
                <a:ea typeface="Arial"/>
                <a:cs typeface="Arial"/>
                <a:sym typeface="Arial"/>
              </a:defRPr>
            </a:pPr>
          </a:p>
        </p:txBody>
      </p:sp>
      <p:pic>
        <p:nvPicPr>
          <p:cNvPr id="151" name="image2.png" descr="Picture 25"/>
          <p:cNvPicPr>
            <a:picLocks noChangeAspect="1"/>
          </p:cNvPicPr>
          <p:nvPr/>
        </p:nvPicPr>
        <p:blipFill>
          <a:blip r:embed="rId2">
            <a:extLst/>
          </a:blip>
          <a:stretch>
            <a:fillRect/>
          </a:stretch>
        </p:blipFill>
        <p:spPr>
          <a:xfrm>
            <a:off x="4034925" y="12924000"/>
            <a:ext cx="1778401" cy="362982"/>
          </a:xfrm>
          <a:prstGeom prst="rect">
            <a:avLst/>
          </a:prstGeom>
          <a:ln w="12700">
            <a:miter lim="400000"/>
          </a:ln>
        </p:spPr>
      </p:pic>
      <p:sp>
        <p:nvSpPr>
          <p:cNvPr id="152" name="Shape 152"/>
          <p:cNvSpPr/>
          <p:nvPr>
            <p:ph type="title"/>
          </p:nvPr>
        </p:nvSpPr>
        <p:spPr>
          <a:xfrm>
            <a:off x="3962400" y="72314"/>
            <a:ext cx="16459200" cy="1008113"/>
          </a:xfrm>
          <a:prstGeom prst="rect">
            <a:avLst/>
          </a:prstGeom>
        </p:spPr>
        <p:txBody>
          <a:bodyPr lIns="91438" tIns="91438" rIns="91438" bIns="91438"/>
          <a:lstStyle>
            <a:lvl1pPr algn="l" defTabSz="1828800">
              <a:defRPr sz="4800">
                <a:solidFill>
                  <a:srgbClr val="820024"/>
                </a:solidFill>
                <a:latin typeface="Arial"/>
                <a:ea typeface="Arial"/>
                <a:cs typeface="Arial"/>
                <a:sym typeface="Arial"/>
              </a:defRPr>
            </a:lvl1pPr>
          </a:lstStyle>
          <a:p>
            <a:pPr/>
            <a:r>
              <a:t>Title Text</a:t>
            </a:r>
          </a:p>
        </p:txBody>
      </p:sp>
      <p:sp>
        <p:nvSpPr>
          <p:cNvPr id="153" name="Shape 153"/>
          <p:cNvSpPr/>
          <p:nvPr>
            <p:ph type="body" idx="1"/>
          </p:nvPr>
        </p:nvSpPr>
        <p:spPr>
          <a:xfrm>
            <a:off x="3962400" y="1385391"/>
            <a:ext cx="16459200" cy="10866936"/>
          </a:xfrm>
          <a:prstGeom prst="rect">
            <a:avLst/>
          </a:prstGeom>
        </p:spPr>
        <p:txBody>
          <a:bodyPr lIns="91438" tIns="91438" rIns="91438" bIns="91438" anchor="t"/>
          <a:lstStyle>
            <a:lvl1pPr marL="685800" indent="-685800" defTabSz="1828800">
              <a:lnSpc>
                <a:spcPct val="125000"/>
              </a:lnSpc>
              <a:spcBef>
                <a:spcPts val="1200"/>
              </a:spcBef>
              <a:buClr>
                <a:srgbClr val="820024"/>
              </a:buClr>
              <a:buSzPct val="100000"/>
              <a:buFont typeface="Wingdings"/>
              <a:buChar char="▪"/>
              <a:defRPr sz="4000">
                <a:solidFill>
                  <a:srgbClr val="4F4749"/>
                </a:solidFill>
                <a:latin typeface="Arial"/>
                <a:ea typeface="Arial"/>
                <a:cs typeface="Arial"/>
                <a:sym typeface="Arial"/>
              </a:defRPr>
            </a:lvl1pPr>
            <a:lvl2pPr marL="1157639" indent="-797277" defTabSz="1828800">
              <a:lnSpc>
                <a:spcPct val="125000"/>
              </a:lnSpc>
              <a:spcBef>
                <a:spcPts val="1200"/>
              </a:spcBef>
              <a:buClr>
                <a:srgbClr val="820024"/>
              </a:buClr>
              <a:buSzPct val="100000"/>
              <a:buFont typeface="Wingdings"/>
              <a:buChar char="▪"/>
              <a:defRPr sz="4000">
                <a:solidFill>
                  <a:srgbClr val="4F4749"/>
                </a:solidFill>
                <a:latin typeface="Arial"/>
                <a:ea typeface="Arial"/>
                <a:cs typeface="Arial"/>
                <a:sym typeface="Arial"/>
              </a:defRPr>
            </a:lvl2pPr>
            <a:lvl3pPr marL="1393825" indent="-674687" defTabSz="1828800">
              <a:lnSpc>
                <a:spcPct val="125000"/>
              </a:lnSpc>
              <a:spcBef>
                <a:spcPts val="1200"/>
              </a:spcBef>
              <a:buClr>
                <a:srgbClr val="820024"/>
              </a:buClr>
              <a:buSzPct val="100000"/>
              <a:buFont typeface="Wingdings"/>
              <a:buChar char="▪"/>
              <a:defRPr sz="4000">
                <a:solidFill>
                  <a:srgbClr val="4F4749"/>
                </a:solidFill>
                <a:latin typeface="Arial"/>
                <a:ea typeface="Arial"/>
                <a:cs typeface="Arial"/>
                <a:sym typeface="Arial"/>
              </a:defRPr>
            </a:lvl3pPr>
            <a:lvl4pPr marL="1802340" indent="-910165" defTabSz="1828800">
              <a:lnSpc>
                <a:spcPct val="125000"/>
              </a:lnSpc>
              <a:spcBef>
                <a:spcPts val="1200"/>
              </a:spcBef>
              <a:buClr>
                <a:srgbClr val="820024"/>
              </a:buClr>
              <a:buSzPct val="100000"/>
              <a:buFont typeface="Wingdings"/>
              <a:buChar char="▪"/>
              <a:defRPr sz="4000">
                <a:solidFill>
                  <a:srgbClr val="4F4749"/>
                </a:solidFill>
                <a:latin typeface="Arial"/>
                <a:ea typeface="Arial"/>
                <a:cs typeface="Arial"/>
                <a:sym typeface="Arial"/>
              </a:defRPr>
            </a:lvl4pPr>
            <a:lvl5pPr marL="2043113" indent="-873125" defTabSz="1828800">
              <a:lnSpc>
                <a:spcPct val="125000"/>
              </a:lnSpc>
              <a:spcBef>
                <a:spcPts val="1200"/>
              </a:spcBef>
              <a:buClr>
                <a:srgbClr val="820024"/>
              </a:buClr>
              <a:buSzPct val="100000"/>
              <a:buFont typeface="Wingdings"/>
              <a:buChar char="▪"/>
              <a:defRPr sz="4000">
                <a:solidFill>
                  <a:srgbClr val="4F4749"/>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54" name="Shape 154"/>
          <p:cNvSpPr/>
          <p:nvPr>
            <p:ph type="sldNum" sz="quarter" idx="2"/>
          </p:nvPr>
        </p:nvSpPr>
        <p:spPr>
          <a:xfrm>
            <a:off x="20182401" y="12954714"/>
            <a:ext cx="439226" cy="427792"/>
          </a:xfrm>
          <a:prstGeom prst="rect">
            <a:avLst/>
          </a:prstGeom>
        </p:spPr>
        <p:txBody>
          <a:bodyPr lIns="72000" tIns="72000" rIns="72000" bIns="72000" anchor="ctr"/>
          <a:lstStyle>
            <a:lvl1pPr algn="r" defTabSz="1828800">
              <a:defRPr sz="2000">
                <a:solidFill>
                  <a:srgbClr val="4F474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Titlle Only Layout">
    <p:bg>
      <p:bgPr>
        <a:solidFill>
          <a:srgbClr val="FFFFFF">
            <a:alpha val="0"/>
          </a:srgbClr>
        </a:solidFill>
      </p:bgPr>
    </p:bg>
    <p:spTree>
      <p:nvGrpSpPr>
        <p:cNvPr id="1" name=""/>
        <p:cNvGrpSpPr/>
        <p:nvPr/>
      </p:nvGrpSpPr>
      <p:grpSpPr>
        <a:xfrm>
          <a:off x="0" y="0"/>
          <a:ext cx="0" cy="0"/>
          <a:chOff x="0" y="0"/>
          <a:chExt cx="0" cy="0"/>
        </a:xfrm>
      </p:grpSpPr>
      <p:sp>
        <p:nvSpPr>
          <p:cNvPr id="161" name="Shape 161"/>
          <p:cNvSpPr/>
          <p:nvPr/>
        </p:nvSpPr>
        <p:spPr>
          <a:xfrm>
            <a:off x="3048000" y="12651698"/>
            <a:ext cx="18288000" cy="1064304"/>
          </a:xfrm>
          <a:prstGeom prst="rect">
            <a:avLst/>
          </a:prstGeom>
          <a:solidFill>
            <a:srgbClr val="F2F2F2"/>
          </a:solidFill>
          <a:ln w="12700">
            <a:miter lim="400000"/>
          </a:ln>
        </p:spPr>
        <p:txBody>
          <a:bodyPr lIns="0" tIns="0" rIns="0" bIns="0" anchor="ctr"/>
          <a:lstStyle/>
          <a:p>
            <a:pPr defTabSz="1828800">
              <a:defRPr sz="3600">
                <a:solidFill>
                  <a:srgbClr val="FFFFFF"/>
                </a:solidFill>
                <a:latin typeface="Arial"/>
                <a:ea typeface="Arial"/>
                <a:cs typeface="Arial"/>
                <a:sym typeface="Arial"/>
              </a:defRPr>
            </a:pPr>
          </a:p>
        </p:txBody>
      </p:sp>
      <p:sp>
        <p:nvSpPr>
          <p:cNvPr id="162" name="Shape 162"/>
          <p:cNvSpPr/>
          <p:nvPr/>
        </p:nvSpPr>
        <p:spPr>
          <a:xfrm>
            <a:off x="3048000" y="-2"/>
            <a:ext cx="18288000" cy="1064302"/>
          </a:xfrm>
          <a:prstGeom prst="rect">
            <a:avLst/>
          </a:prstGeom>
          <a:solidFill>
            <a:srgbClr val="F2F2F2"/>
          </a:solidFill>
          <a:ln w="12700">
            <a:miter lim="400000"/>
          </a:ln>
        </p:spPr>
        <p:txBody>
          <a:bodyPr lIns="0" tIns="0" rIns="0" bIns="0" anchor="ctr"/>
          <a:lstStyle/>
          <a:p>
            <a:pPr defTabSz="1828800">
              <a:defRPr sz="3600">
                <a:solidFill>
                  <a:srgbClr val="FFFFFF"/>
                </a:solidFill>
                <a:latin typeface="Arial"/>
                <a:ea typeface="Arial"/>
                <a:cs typeface="Arial"/>
                <a:sym typeface="Arial"/>
              </a:defRPr>
            </a:pPr>
          </a:p>
        </p:txBody>
      </p:sp>
      <p:pic>
        <p:nvPicPr>
          <p:cNvPr id="163" name="image2.png" descr="Picture 25"/>
          <p:cNvPicPr>
            <a:picLocks noChangeAspect="1"/>
          </p:cNvPicPr>
          <p:nvPr/>
        </p:nvPicPr>
        <p:blipFill>
          <a:blip r:embed="rId2">
            <a:extLst/>
          </a:blip>
          <a:stretch>
            <a:fillRect/>
          </a:stretch>
        </p:blipFill>
        <p:spPr>
          <a:xfrm>
            <a:off x="4034925" y="12924000"/>
            <a:ext cx="1778401" cy="362982"/>
          </a:xfrm>
          <a:prstGeom prst="rect">
            <a:avLst/>
          </a:prstGeom>
          <a:ln w="12700">
            <a:miter lim="400000"/>
          </a:ln>
        </p:spPr>
      </p:pic>
      <p:sp>
        <p:nvSpPr>
          <p:cNvPr id="164" name="Shape 164"/>
          <p:cNvSpPr/>
          <p:nvPr>
            <p:ph type="title"/>
          </p:nvPr>
        </p:nvSpPr>
        <p:spPr>
          <a:xfrm>
            <a:off x="3962400" y="117227"/>
            <a:ext cx="16459200" cy="980134"/>
          </a:xfrm>
          <a:prstGeom prst="rect">
            <a:avLst/>
          </a:prstGeom>
        </p:spPr>
        <p:txBody>
          <a:bodyPr lIns="91438" tIns="91438" rIns="91438" bIns="91438"/>
          <a:lstStyle>
            <a:lvl1pPr algn="l" defTabSz="1828800">
              <a:defRPr sz="4800">
                <a:solidFill>
                  <a:srgbClr val="820024"/>
                </a:solidFill>
                <a:latin typeface="Arial"/>
                <a:ea typeface="Arial"/>
                <a:cs typeface="Arial"/>
                <a:sym typeface="Arial"/>
              </a:defRPr>
            </a:lvl1pPr>
          </a:lstStyle>
          <a:p>
            <a:pPr/>
            <a:r>
              <a:t>Title Text</a:t>
            </a:r>
          </a:p>
        </p:txBody>
      </p:sp>
      <p:sp>
        <p:nvSpPr>
          <p:cNvPr id="165" name="Shape 165"/>
          <p:cNvSpPr/>
          <p:nvPr>
            <p:ph type="sldNum" sz="quarter" idx="2"/>
          </p:nvPr>
        </p:nvSpPr>
        <p:spPr>
          <a:xfrm>
            <a:off x="20125896" y="12923795"/>
            <a:ext cx="495731" cy="489630"/>
          </a:xfrm>
          <a:prstGeom prst="rect">
            <a:avLst/>
          </a:prstGeom>
        </p:spPr>
        <p:txBody>
          <a:bodyPr lIns="72000" tIns="72000" rIns="72000" bIns="72000" anchor="ctr"/>
          <a:lstStyle>
            <a:lvl1pPr algn="r" defTabSz="1828800">
              <a:defRPr>
                <a:solidFill>
                  <a:srgbClr val="4F4749"/>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Simple title and content">
    <p:spTree>
      <p:nvGrpSpPr>
        <p:cNvPr id="1" name=""/>
        <p:cNvGrpSpPr/>
        <p:nvPr/>
      </p:nvGrpSpPr>
      <p:grpSpPr>
        <a:xfrm>
          <a:off x="0" y="0"/>
          <a:ext cx="0" cy="0"/>
          <a:chOff x="0" y="0"/>
          <a:chExt cx="0" cy="0"/>
        </a:xfrm>
      </p:grpSpPr>
      <p:sp>
        <p:nvSpPr>
          <p:cNvPr id="172" name="Shape 172"/>
          <p:cNvSpPr/>
          <p:nvPr/>
        </p:nvSpPr>
        <p:spPr>
          <a:xfrm>
            <a:off x="669926" y="409234"/>
            <a:ext cx="2168688" cy="2175120"/>
          </a:xfrm>
          <a:prstGeom prst="rect">
            <a:avLst/>
          </a:prstGeom>
          <a:ln w="50800">
            <a:solidFill>
              <a:srgbClr val="27245B"/>
            </a:solidFill>
            <a:miter/>
          </a:ln>
        </p:spPr>
        <p:txBody>
          <a:bodyPr lIns="0" tIns="0" rIns="0" bIns="0" anchor="ctr"/>
          <a:lstStyle/>
          <a:p>
            <a:pPr defTabSz="1828800">
              <a:defRPr sz="3600">
                <a:solidFill>
                  <a:srgbClr val="FFFFFF"/>
                </a:solidFill>
                <a:latin typeface="Arial"/>
                <a:ea typeface="Arial"/>
                <a:cs typeface="Arial"/>
                <a:sym typeface="Arial"/>
              </a:defRPr>
            </a:pPr>
          </a:p>
        </p:txBody>
      </p:sp>
      <p:grpSp>
        <p:nvGrpSpPr>
          <p:cNvPr id="178" name="Group 178"/>
          <p:cNvGrpSpPr/>
          <p:nvPr/>
        </p:nvGrpSpPr>
        <p:grpSpPr>
          <a:xfrm>
            <a:off x="-28123" y="13564600"/>
            <a:ext cx="24425470" cy="209610"/>
            <a:chOff x="0" y="-1"/>
            <a:chExt cx="24425468" cy="209609"/>
          </a:xfrm>
        </p:grpSpPr>
        <p:sp>
          <p:nvSpPr>
            <p:cNvPr id="173" name="Shape 173"/>
            <p:cNvSpPr/>
            <p:nvPr/>
          </p:nvSpPr>
          <p:spPr>
            <a:xfrm>
              <a:off x="-1" y="8"/>
              <a:ext cx="17567341" cy="209600"/>
            </a:xfrm>
            <a:prstGeom prst="rect">
              <a:avLst/>
            </a:prstGeom>
            <a:solidFill>
              <a:srgbClr val="27245B"/>
            </a:solidFill>
            <a:ln w="12700" cap="flat">
              <a:noFill/>
              <a:miter lim="400000"/>
            </a:ln>
            <a:effectLst/>
          </p:spPr>
          <p:txBody>
            <a:bodyPr wrap="square" lIns="0" tIns="0" rIns="0" bIns="0" numCol="1" anchor="ctr">
              <a:noAutofit/>
            </a:bodyPr>
            <a:lstStyle/>
            <a:p>
              <a:pPr defTabSz="1828800">
                <a:defRPr sz="3200">
                  <a:solidFill>
                    <a:srgbClr val="FFFFFF"/>
                  </a:solidFill>
                  <a:latin typeface="Arial"/>
                  <a:ea typeface="Arial"/>
                  <a:cs typeface="Arial"/>
                  <a:sym typeface="Arial"/>
                </a:defRPr>
              </a:pPr>
            </a:p>
          </p:txBody>
        </p:sp>
        <p:sp>
          <p:nvSpPr>
            <p:cNvPr id="174" name="Shape 174"/>
            <p:cNvSpPr/>
            <p:nvPr/>
          </p:nvSpPr>
          <p:spPr>
            <a:xfrm>
              <a:off x="17296122" y="8"/>
              <a:ext cx="2112997" cy="209600"/>
            </a:xfrm>
            <a:prstGeom prst="rect">
              <a:avLst/>
            </a:prstGeom>
            <a:solidFill>
              <a:srgbClr val="00B0E0"/>
            </a:solidFill>
            <a:ln w="12700" cap="flat">
              <a:noFill/>
              <a:miter lim="400000"/>
            </a:ln>
            <a:effectLst/>
          </p:spPr>
          <p:txBody>
            <a:bodyPr wrap="square" lIns="0" tIns="0" rIns="0" bIns="0" numCol="1" anchor="ctr">
              <a:noAutofit/>
            </a:bodyPr>
            <a:lstStyle/>
            <a:p>
              <a:pPr defTabSz="1828800">
                <a:defRPr sz="3200">
                  <a:solidFill>
                    <a:srgbClr val="FFFFFF"/>
                  </a:solidFill>
                  <a:latin typeface="Arial"/>
                  <a:ea typeface="Arial"/>
                  <a:cs typeface="Arial"/>
                  <a:sym typeface="Arial"/>
                </a:defRPr>
              </a:pPr>
            </a:p>
          </p:txBody>
        </p:sp>
        <p:sp>
          <p:nvSpPr>
            <p:cNvPr id="175" name="Shape 175"/>
            <p:cNvSpPr/>
            <p:nvPr/>
          </p:nvSpPr>
          <p:spPr>
            <a:xfrm>
              <a:off x="19115562" y="8"/>
              <a:ext cx="2112998" cy="209600"/>
            </a:xfrm>
            <a:prstGeom prst="rect">
              <a:avLst/>
            </a:prstGeom>
            <a:solidFill>
              <a:srgbClr val="E55C2C"/>
            </a:solidFill>
            <a:ln w="12700" cap="flat">
              <a:noFill/>
              <a:miter lim="400000"/>
            </a:ln>
            <a:effectLst/>
          </p:spPr>
          <p:txBody>
            <a:bodyPr wrap="square" lIns="0" tIns="0" rIns="0" bIns="0" numCol="1" anchor="ctr">
              <a:noAutofit/>
            </a:bodyPr>
            <a:lstStyle/>
            <a:p>
              <a:pPr defTabSz="1828800">
                <a:defRPr sz="3200">
                  <a:solidFill>
                    <a:srgbClr val="FFFFFF"/>
                  </a:solidFill>
                  <a:latin typeface="Arial"/>
                  <a:ea typeface="Arial"/>
                  <a:cs typeface="Arial"/>
                  <a:sym typeface="Arial"/>
                </a:defRPr>
              </a:pPr>
            </a:p>
          </p:txBody>
        </p:sp>
        <p:sp>
          <p:nvSpPr>
            <p:cNvPr id="176" name="Shape 176"/>
            <p:cNvSpPr/>
            <p:nvPr/>
          </p:nvSpPr>
          <p:spPr>
            <a:xfrm>
              <a:off x="20772539" y="-2"/>
              <a:ext cx="2112998" cy="209600"/>
            </a:xfrm>
            <a:prstGeom prst="rect">
              <a:avLst/>
            </a:prstGeom>
            <a:solidFill>
              <a:srgbClr val="DF2B3D"/>
            </a:solidFill>
            <a:ln w="12700" cap="flat">
              <a:noFill/>
              <a:miter lim="400000"/>
            </a:ln>
            <a:effectLst/>
          </p:spPr>
          <p:txBody>
            <a:bodyPr wrap="square" lIns="0" tIns="0" rIns="0" bIns="0" numCol="1" anchor="ctr">
              <a:noAutofit/>
            </a:bodyPr>
            <a:lstStyle/>
            <a:p>
              <a:pPr defTabSz="1828800">
                <a:defRPr sz="3200">
                  <a:solidFill>
                    <a:srgbClr val="FFFFFF"/>
                  </a:solidFill>
                  <a:latin typeface="Arial"/>
                  <a:ea typeface="Arial"/>
                  <a:cs typeface="Arial"/>
                  <a:sym typeface="Arial"/>
                </a:defRPr>
              </a:pPr>
            </a:p>
          </p:txBody>
        </p:sp>
        <p:sp>
          <p:nvSpPr>
            <p:cNvPr id="177" name="Shape 177"/>
            <p:cNvSpPr/>
            <p:nvPr/>
          </p:nvSpPr>
          <p:spPr>
            <a:xfrm>
              <a:off x="22801026" y="8"/>
              <a:ext cx="1624443" cy="209600"/>
            </a:xfrm>
            <a:prstGeom prst="rect">
              <a:avLst/>
            </a:prstGeom>
            <a:solidFill>
              <a:srgbClr val="FECC00"/>
            </a:solidFill>
            <a:ln w="12700" cap="flat">
              <a:noFill/>
              <a:miter lim="400000"/>
            </a:ln>
            <a:effectLst/>
          </p:spPr>
          <p:txBody>
            <a:bodyPr wrap="square" lIns="0" tIns="0" rIns="0" bIns="0" numCol="1" anchor="ctr">
              <a:noAutofit/>
            </a:bodyPr>
            <a:lstStyle/>
            <a:p>
              <a:pPr defTabSz="1828800">
                <a:defRPr sz="3200">
                  <a:solidFill>
                    <a:srgbClr val="FFFFFF"/>
                  </a:solidFill>
                  <a:latin typeface="Arial"/>
                  <a:ea typeface="Arial"/>
                  <a:cs typeface="Arial"/>
                  <a:sym typeface="Arial"/>
                </a:defRPr>
              </a:pPr>
            </a:p>
          </p:txBody>
        </p:sp>
      </p:grpSp>
      <p:sp>
        <p:nvSpPr>
          <p:cNvPr id="179" name="Shape 179"/>
          <p:cNvSpPr/>
          <p:nvPr/>
        </p:nvSpPr>
        <p:spPr>
          <a:xfrm>
            <a:off x="669926" y="409234"/>
            <a:ext cx="2168688" cy="2175120"/>
          </a:xfrm>
          <a:prstGeom prst="rect">
            <a:avLst/>
          </a:prstGeom>
          <a:ln w="50800">
            <a:solidFill>
              <a:srgbClr val="27245B"/>
            </a:solidFill>
            <a:miter/>
          </a:ln>
        </p:spPr>
        <p:txBody>
          <a:bodyPr lIns="0" tIns="0" rIns="0" bIns="0" anchor="ctr"/>
          <a:lstStyle/>
          <a:p>
            <a:pPr defTabSz="1828800">
              <a:defRPr sz="3600">
                <a:solidFill>
                  <a:srgbClr val="FFFFFF"/>
                </a:solidFill>
                <a:latin typeface="Arial"/>
                <a:ea typeface="Arial"/>
                <a:cs typeface="Arial"/>
                <a:sym typeface="Arial"/>
              </a:defRPr>
            </a:pPr>
          </a:p>
        </p:txBody>
      </p:sp>
      <p:grpSp>
        <p:nvGrpSpPr>
          <p:cNvPr id="185" name="Group 185"/>
          <p:cNvGrpSpPr/>
          <p:nvPr/>
        </p:nvGrpSpPr>
        <p:grpSpPr>
          <a:xfrm>
            <a:off x="-28123" y="13564600"/>
            <a:ext cx="24425470" cy="209610"/>
            <a:chOff x="0" y="-1"/>
            <a:chExt cx="24425468" cy="209609"/>
          </a:xfrm>
        </p:grpSpPr>
        <p:sp>
          <p:nvSpPr>
            <p:cNvPr id="180" name="Shape 180"/>
            <p:cNvSpPr/>
            <p:nvPr/>
          </p:nvSpPr>
          <p:spPr>
            <a:xfrm>
              <a:off x="-1" y="8"/>
              <a:ext cx="17567341" cy="209600"/>
            </a:xfrm>
            <a:prstGeom prst="rect">
              <a:avLst/>
            </a:prstGeom>
            <a:solidFill>
              <a:srgbClr val="27245B"/>
            </a:solidFill>
            <a:ln w="12700" cap="flat">
              <a:noFill/>
              <a:miter lim="400000"/>
            </a:ln>
            <a:effectLst/>
          </p:spPr>
          <p:txBody>
            <a:bodyPr wrap="square" lIns="0" tIns="0" rIns="0" bIns="0" numCol="1" anchor="ctr">
              <a:noAutofit/>
            </a:bodyPr>
            <a:lstStyle/>
            <a:p>
              <a:pPr defTabSz="1828800">
                <a:defRPr sz="3200">
                  <a:solidFill>
                    <a:srgbClr val="FFFFFF"/>
                  </a:solidFill>
                  <a:latin typeface="Arial"/>
                  <a:ea typeface="Arial"/>
                  <a:cs typeface="Arial"/>
                  <a:sym typeface="Arial"/>
                </a:defRPr>
              </a:pPr>
            </a:p>
          </p:txBody>
        </p:sp>
        <p:sp>
          <p:nvSpPr>
            <p:cNvPr id="181" name="Shape 181"/>
            <p:cNvSpPr/>
            <p:nvPr/>
          </p:nvSpPr>
          <p:spPr>
            <a:xfrm>
              <a:off x="17296122" y="8"/>
              <a:ext cx="2112997" cy="209600"/>
            </a:xfrm>
            <a:prstGeom prst="rect">
              <a:avLst/>
            </a:prstGeom>
            <a:solidFill>
              <a:srgbClr val="02A9DB"/>
            </a:solidFill>
            <a:ln w="12700" cap="flat">
              <a:noFill/>
              <a:miter lim="400000"/>
            </a:ln>
            <a:effectLst/>
          </p:spPr>
          <p:txBody>
            <a:bodyPr wrap="square" lIns="0" tIns="0" rIns="0" bIns="0" numCol="1" anchor="ctr">
              <a:noAutofit/>
            </a:bodyPr>
            <a:lstStyle/>
            <a:p>
              <a:pPr defTabSz="1828800">
                <a:defRPr sz="3200">
                  <a:solidFill>
                    <a:srgbClr val="FFFFFF"/>
                  </a:solidFill>
                  <a:latin typeface="Arial"/>
                  <a:ea typeface="Arial"/>
                  <a:cs typeface="Arial"/>
                  <a:sym typeface="Arial"/>
                </a:defRPr>
              </a:pPr>
            </a:p>
          </p:txBody>
        </p:sp>
        <p:sp>
          <p:nvSpPr>
            <p:cNvPr id="182" name="Shape 182"/>
            <p:cNvSpPr/>
            <p:nvPr/>
          </p:nvSpPr>
          <p:spPr>
            <a:xfrm>
              <a:off x="19115562" y="8"/>
              <a:ext cx="2112998" cy="209600"/>
            </a:xfrm>
            <a:prstGeom prst="rect">
              <a:avLst/>
            </a:prstGeom>
            <a:solidFill>
              <a:srgbClr val="E55C2C"/>
            </a:solidFill>
            <a:ln w="12700" cap="flat">
              <a:noFill/>
              <a:miter lim="400000"/>
            </a:ln>
            <a:effectLst/>
          </p:spPr>
          <p:txBody>
            <a:bodyPr wrap="square" lIns="0" tIns="0" rIns="0" bIns="0" numCol="1" anchor="ctr">
              <a:noAutofit/>
            </a:bodyPr>
            <a:lstStyle/>
            <a:p>
              <a:pPr defTabSz="1828800">
                <a:defRPr sz="3200">
                  <a:solidFill>
                    <a:srgbClr val="FFFFFF"/>
                  </a:solidFill>
                  <a:latin typeface="Arial"/>
                  <a:ea typeface="Arial"/>
                  <a:cs typeface="Arial"/>
                  <a:sym typeface="Arial"/>
                </a:defRPr>
              </a:pPr>
            </a:p>
          </p:txBody>
        </p:sp>
        <p:sp>
          <p:nvSpPr>
            <p:cNvPr id="183" name="Shape 183"/>
            <p:cNvSpPr/>
            <p:nvPr/>
          </p:nvSpPr>
          <p:spPr>
            <a:xfrm>
              <a:off x="20772539" y="-2"/>
              <a:ext cx="2112998" cy="209600"/>
            </a:xfrm>
            <a:prstGeom prst="rect">
              <a:avLst/>
            </a:prstGeom>
            <a:solidFill>
              <a:srgbClr val="DF2B3D"/>
            </a:solidFill>
            <a:ln w="12700" cap="flat">
              <a:noFill/>
              <a:miter lim="400000"/>
            </a:ln>
            <a:effectLst/>
          </p:spPr>
          <p:txBody>
            <a:bodyPr wrap="square" lIns="0" tIns="0" rIns="0" bIns="0" numCol="1" anchor="ctr">
              <a:noAutofit/>
            </a:bodyPr>
            <a:lstStyle/>
            <a:p>
              <a:pPr defTabSz="1828800">
                <a:defRPr sz="3200">
                  <a:solidFill>
                    <a:srgbClr val="FFFFFF"/>
                  </a:solidFill>
                  <a:latin typeface="Arial"/>
                  <a:ea typeface="Arial"/>
                  <a:cs typeface="Arial"/>
                  <a:sym typeface="Arial"/>
                </a:defRPr>
              </a:pPr>
            </a:p>
          </p:txBody>
        </p:sp>
        <p:sp>
          <p:nvSpPr>
            <p:cNvPr id="184" name="Shape 184"/>
            <p:cNvSpPr/>
            <p:nvPr/>
          </p:nvSpPr>
          <p:spPr>
            <a:xfrm>
              <a:off x="22801026" y="8"/>
              <a:ext cx="1624443" cy="209600"/>
            </a:xfrm>
            <a:prstGeom prst="rect">
              <a:avLst/>
            </a:prstGeom>
            <a:solidFill>
              <a:srgbClr val="FCC608"/>
            </a:solidFill>
            <a:ln w="12700" cap="flat">
              <a:noFill/>
              <a:miter lim="400000"/>
            </a:ln>
            <a:effectLst/>
          </p:spPr>
          <p:txBody>
            <a:bodyPr wrap="square" lIns="0" tIns="0" rIns="0" bIns="0" numCol="1" anchor="ctr">
              <a:noAutofit/>
            </a:bodyPr>
            <a:lstStyle/>
            <a:p>
              <a:pPr defTabSz="1828800">
                <a:defRPr sz="3200">
                  <a:solidFill>
                    <a:srgbClr val="FFFFFF"/>
                  </a:solidFill>
                  <a:latin typeface="Arial"/>
                  <a:ea typeface="Arial"/>
                  <a:cs typeface="Arial"/>
                  <a:sym typeface="Arial"/>
                </a:defRPr>
              </a:pPr>
            </a:p>
          </p:txBody>
        </p:sp>
      </p:grpSp>
      <p:pic>
        <p:nvPicPr>
          <p:cNvPr id="186" name="image3.png" descr="Image 23"/>
          <p:cNvPicPr>
            <a:picLocks noChangeAspect="1"/>
          </p:cNvPicPr>
          <p:nvPr/>
        </p:nvPicPr>
        <p:blipFill>
          <a:blip r:embed="rId2">
            <a:extLst/>
          </a:blip>
          <a:stretch>
            <a:fillRect/>
          </a:stretch>
        </p:blipFill>
        <p:spPr>
          <a:xfrm>
            <a:off x="22261585" y="529838"/>
            <a:ext cx="1409828" cy="287323"/>
          </a:xfrm>
          <a:prstGeom prst="rect">
            <a:avLst/>
          </a:prstGeom>
          <a:ln w="12700">
            <a:miter lim="400000"/>
          </a:ln>
        </p:spPr>
      </p:pic>
      <p:sp>
        <p:nvSpPr>
          <p:cNvPr id="187" name="Shape 187"/>
          <p:cNvSpPr/>
          <p:nvPr>
            <p:ph type="title"/>
          </p:nvPr>
        </p:nvSpPr>
        <p:spPr>
          <a:xfrm>
            <a:off x="770544" y="983550"/>
            <a:ext cx="22909346" cy="1197406"/>
          </a:xfrm>
          <a:prstGeom prst="rect">
            <a:avLst/>
          </a:prstGeom>
          <a:solidFill>
            <a:srgbClr val="FFFFFF"/>
          </a:solidFill>
        </p:spPr>
        <p:txBody>
          <a:bodyPr lIns="91438" tIns="91438" rIns="91438" bIns="91438"/>
          <a:lstStyle>
            <a:lvl1pPr algn="l" defTabSz="1828800">
              <a:lnSpc>
                <a:spcPct val="90000"/>
              </a:lnSpc>
              <a:defRPr b="1" cap="small" sz="6400">
                <a:solidFill>
                  <a:srgbClr val="27245B"/>
                </a:solidFill>
                <a:latin typeface="Arial"/>
                <a:ea typeface="Arial"/>
                <a:cs typeface="Arial"/>
                <a:sym typeface="Arial"/>
              </a:defRPr>
            </a:lvl1pPr>
          </a:lstStyle>
          <a:p>
            <a:pPr/>
            <a:r>
              <a:t>Title Text</a:t>
            </a:r>
          </a:p>
        </p:txBody>
      </p:sp>
      <p:sp>
        <p:nvSpPr>
          <p:cNvPr id="188" name="Shape 188"/>
          <p:cNvSpPr/>
          <p:nvPr>
            <p:ph type="body" idx="1"/>
          </p:nvPr>
        </p:nvSpPr>
        <p:spPr>
          <a:xfrm>
            <a:off x="669926" y="2888618"/>
            <a:ext cx="23085247" cy="9862182"/>
          </a:xfrm>
          <a:prstGeom prst="rect">
            <a:avLst/>
          </a:prstGeom>
        </p:spPr>
        <p:txBody>
          <a:bodyPr lIns="91438" tIns="91438" rIns="91438" bIns="91438" anchor="t"/>
          <a:lstStyle>
            <a:lvl1pPr marL="0" indent="0" defTabSz="1828800">
              <a:lnSpc>
                <a:spcPct val="90000"/>
              </a:lnSpc>
              <a:spcBef>
                <a:spcPts val="2000"/>
              </a:spcBef>
              <a:buSzTx/>
              <a:buNone/>
              <a:defRPr>
                <a:solidFill>
                  <a:srgbClr val="27245B"/>
                </a:solidFill>
                <a:latin typeface="Arial"/>
                <a:ea typeface="Arial"/>
                <a:cs typeface="Arial"/>
                <a:sym typeface="Arial"/>
              </a:defRPr>
            </a:lvl1pPr>
            <a:lvl2pPr marL="0" indent="0" defTabSz="1828800">
              <a:lnSpc>
                <a:spcPct val="90000"/>
              </a:lnSpc>
              <a:spcBef>
                <a:spcPts val="2000"/>
              </a:spcBef>
              <a:buSzTx/>
              <a:buNone/>
              <a:defRPr>
                <a:solidFill>
                  <a:srgbClr val="27245B"/>
                </a:solidFill>
                <a:latin typeface="Arial"/>
                <a:ea typeface="Arial"/>
                <a:cs typeface="Arial"/>
                <a:sym typeface="Arial"/>
              </a:defRPr>
            </a:lvl2pPr>
            <a:lvl3pPr marL="0" indent="0" defTabSz="1828800">
              <a:lnSpc>
                <a:spcPct val="90000"/>
              </a:lnSpc>
              <a:spcBef>
                <a:spcPts val="2000"/>
              </a:spcBef>
              <a:buSzTx/>
              <a:buNone/>
              <a:defRPr>
                <a:solidFill>
                  <a:srgbClr val="27245B"/>
                </a:solidFill>
                <a:latin typeface="Arial"/>
                <a:ea typeface="Arial"/>
                <a:cs typeface="Arial"/>
                <a:sym typeface="Arial"/>
              </a:defRPr>
            </a:lvl3pPr>
            <a:lvl4pPr marL="0" indent="0" defTabSz="1828800">
              <a:lnSpc>
                <a:spcPct val="90000"/>
              </a:lnSpc>
              <a:spcBef>
                <a:spcPts val="2000"/>
              </a:spcBef>
              <a:buSzTx/>
              <a:buNone/>
              <a:defRPr>
                <a:solidFill>
                  <a:srgbClr val="27245B"/>
                </a:solidFill>
                <a:latin typeface="Arial"/>
                <a:ea typeface="Arial"/>
                <a:cs typeface="Arial"/>
                <a:sym typeface="Arial"/>
              </a:defRPr>
            </a:lvl4pPr>
            <a:lvl5pPr marL="0" indent="0" defTabSz="1828800">
              <a:lnSpc>
                <a:spcPct val="90000"/>
              </a:lnSpc>
              <a:spcBef>
                <a:spcPts val="2000"/>
              </a:spcBef>
              <a:buSzTx/>
              <a:buNone/>
              <a:defRPr>
                <a:solidFill>
                  <a:srgbClr val="27245B"/>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89" name="Shape 189"/>
          <p:cNvSpPr/>
          <p:nvPr>
            <p:ph type="sldNum" sz="quarter" idx="2"/>
          </p:nvPr>
        </p:nvSpPr>
        <p:spPr>
          <a:xfrm>
            <a:off x="23443224" y="13142651"/>
            <a:ext cx="421599" cy="404832"/>
          </a:xfrm>
          <a:prstGeom prst="rect">
            <a:avLst/>
          </a:prstGeom>
        </p:spPr>
        <p:txBody>
          <a:bodyPr lIns="91438" tIns="91438" rIns="91438" bIns="91438" anchor="ctr"/>
          <a:lstStyle>
            <a:lvl1pPr algn="r" defTabSz="1828800">
              <a:defRPr sz="1600">
                <a:solidFill>
                  <a:srgbClr val="8B8A9A"/>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96" name="Shape 196"/>
          <p:cNvSpPr/>
          <p:nvPr>
            <p:ph type="title"/>
          </p:nvPr>
        </p:nvSpPr>
        <p:spPr>
          <a:xfrm>
            <a:off x="4419600" y="4260850"/>
            <a:ext cx="15544800" cy="2940050"/>
          </a:xfrm>
          <a:prstGeom prst="rect">
            <a:avLst/>
          </a:prstGeom>
        </p:spPr>
        <p:txBody>
          <a:bodyPr lIns="91438" tIns="91438" rIns="91438" bIns="91438"/>
          <a:lstStyle>
            <a:lvl1pPr defTabSz="914400">
              <a:defRPr sz="8800">
                <a:latin typeface="Calibri"/>
                <a:ea typeface="Calibri"/>
                <a:cs typeface="Calibri"/>
                <a:sym typeface="Calibri"/>
              </a:defRPr>
            </a:lvl1pPr>
          </a:lstStyle>
          <a:p>
            <a:pPr/>
            <a:r>
              <a:t>Title Text</a:t>
            </a:r>
          </a:p>
        </p:txBody>
      </p:sp>
      <p:sp>
        <p:nvSpPr>
          <p:cNvPr id="197" name="Shape 197"/>
          <p:cNvSpPr/>
          <p:nvPr>
            <p:ph type="body" sz="quarter" idx="1"/>
          </p:nvPr>
        </p:nvSpPr>
        <p:spPr>
          <a:xfrm>
            <a:off x="5791200" y="7772400"/>
            <a:ext cx="12801600" cy="3505200"/>
          </a:xfrm>
          <a:prstGeom prst="rect">
            <a:avLst/>
          </a:prstGeom>
        </p:spPr>
        <p:txBody>
          <a:bodyPr lIns="91438" tIns="91438" rIns="91438" bIns="91438" anchor="t"/>
          <a:lstStyle>
            <a:lvl1pPr marL="0" indent="0" algn="ctr" defTabSz="914400">
              <a:spcBef>
                <a:spcPts val="1500"/>
              </a:spcBef>
              <a:buSzTx/>
              <a:buNone/>
              <a:defRPr sz="6400">
                <a:solidFill>
                  <a:srgbClr val="888888"/>
                </a:solidFill>
                <a:latin typeface="Calibri"/>
                <a:ea typeface="Calibri"/>
                <a:cs typeface="Calibri"/>
                <a:sym typeface="Calibri"/>
              </a:defRPr>
            </a:lvl1pPr>
            <a:lvl2pPr marL="0" indent="0" algn="ctr" defTabSz="914400">
              <a:spcBef>
                <a:spcPts val="1500"/>
              </a:spcBef>
              <a:buSzTx/>
              <a:buNone/>
              <a:defRPr sz="6400">
                <a:solidFill>
                  <a:srgbClr val="888888"/>
                </a:solidFill>
                <a:latin typeface="Calibri"/>
                <a:ea typeface="Calibri"/>
                <a:cs typeface="Calibri"/>
                <a:sym typeface="Calibri"/>
              </a:defRPr>
            </a:lvl2pPr>
            <a:lvl3pPr marL="0" indent="0" algn="ctr" defTabSz="914400">
              <a:spcBef>
                <a:spcPts val="1500"/>
              </a:spcBef>
              <a:buSzTx/>
              <a:buNone/>
              <a:defRPr sz="6400">
                <a:solidFill>
                  <a:srgbClr val="888888"/>
                </a:solidFill>
                <a:latin typeface="Calibri"/>
                <a:ea typeface="Calibri"/>
                <a:cs typeface="Calibri"/>
                <a:sym typeface="Calibri"/>
              </a:defRPr>
            </a:lvl3pPr>
            <a:lvl4pPr marL="0" indent="0" algn="ctr" defTabSz="914400">
              <a:spcBef>
                <a:spcPts val="1500"/>
              </a:spcBef>
              <a:buSzTx/>
              <a:buNone/>
              <a:defRPr sz="6400">
                <a:solidFill>
                  <a:srgbClr val="888888"/>
                </a:solidFill>
                <a:latin typeface="Calibri"/>
                <a:ea typeface="Calibri"/>
                <a:cs typeface="Calibri"/>
                <a:sym typeface="Calibri"/>
              </a:defRPr>
            </a:lvl4pPr>
            <a:lvl5pPr marL="0" indent="0" algn="ctr" defTabSz="914400">
              <a:spcBef>
                <a:spcPts val="1500"/>
              </a:spcBef>
              <a:buSzTx/>
              <a:buNone/>
              <a:defRPr sz="6400">
                <a:solidFill>
                  <a:srgbClr val="888888"/>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98" name="Shape 198"/>
          <p:cNvSpPr/>
          <p:nvPr>
            <p:ph type="sldNum" sz="quarter" idx="2"/>
          </p:nvPr>
        </p:nvSpPr>
        <p:spPr>
          <a:xfrm>
            <a:off x="19917055" y="12802235"/>
            <a:ext cx="504546" cy="551179"/>
          </a:xfrm>
          <a:prstGeom prst="rect">
            <a:avLst/>
          </a:prstGeom>
        </p:spPr>
        <p:txBody>
          <a:bodyPr lIns="91438" tIns="91438" rIns="91438" bIns="91438" anchor="ctr"/>
          <a:lstStyle>
            <a:lvl1pPr algn="r" defTabSz="914400">
              <a:defRPr>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3124200" y="-38100"/>
            <a:ext cx="18135600" cy="12096699"/>
          </a:xfrm>
          <a:prstGeom prst="rect">
            <a:avLst/>
          </a:prstGeom>
        </p:spPr>
        <p:txBody>
          <a:bodyPr lIns="91439" tIns="45719" rIns="91439" bIns="45719" anchor="t">
            <a:noAutofit/>
          </a:bodyPr>
          <a:lstStyle/>
          <a:p>
            <a:pPr/>
          </a:p>
        </p:txBody>
      </p:sp>
      <p:sp>
        <p:nvSpPr>
          <p:cNvPr id="21" name="Shape 21"/>
          <p:cNvSpPr/>
          <p:nvPr>
            <p:ph type="title"/>
          </p:nvPr>
        </p:nvSpPr>
        <p:spPr>
          <a:xfrm>
            <a:off x="635000" y="9512300"/>
            <a:ext cx="23114000" cy="2006600"/>
          </a:xfrm>
          <a:prstGeom prst="rect">
            <a:avLst/>
          </a:prstGeom>
        </p:spPr>
        <p:txBody>
          <a:bodyPr anchor="b"/>
          <a:lstStyle/>
          <a:p>
            <a:pPr/>
            <a:r>
              <a:t>Title Text</a:t>
            </a:r>
          </a:p>
        </p:txBody>
      </p:sp>
      <p:sp>
        <p:nvSpPr>
          <p:cNvPr id="22" name="Shape 22"/>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re">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Shape 39"/>
          <p:cNvSpPr/>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Shape 40"/>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60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15681340" y="7035800"/>
            <a:ext cx="8396679" cy="56007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Shape 85"/>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11959031" y="13081000"/>
            <a:ext cx="453239"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mj-lt"/>
          <a:ea typeface="+mj-ea"/>
          <a:cs typeface="+mj-cs"/>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mj-lt"/>
          <a:ea typeface="+mj-ea"/>
          <a:cs typeface="+mj-cs"/>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mj-lt"/>
          <a:ea typeface="+mj-ea"/>
          <a:cs typeface="+mj-cs"/>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mj-lt"/>
          <a:ea typeface="+mj-ea"/>
          <a:cs typeface="+mj-cs"/>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mj-lt"/>
          <a:ea typeface="+mj-ea"/>
          <a:cs typeface="+mj-cs"/>
          <a:sym typeface="Helvetica Neue"/>
        </a:defRPr>
      </a:lvl5pPr>
      <a:lvl6pPr marL="3761153" marR="0" indent="-586153"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mj-lt"/>
          <a:ea typeface="+mj-ea"/>
          <a:cs typeface="+mj-cs"/>
          <a:sym typeface="Helvetica Neue"/>
        </a:defRPr>
      </a:lvl6pPr>
      <a:lvl7pPr marL="4396153" marR="0" indent="-586153"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mj-lt"/>
          <a:ea typeface="+mj-ea"/>
          <a:cs typeface="+mj-cs"/>
          <a:sym typeface="Helvetica Neue"/>
        </a:defRPr>
      </a:lvl7pPr>
      <a:lvl8pPr marL="5031153" marR="0" indent="-586153"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mj-lt"/>
          <a:ea typeface="+mj-ea"/>
          <a:cs typeface="+mj-cs"/>
          <a:sym typeface="Helvetica Neue"/>
        </a:defRPr>
      </a:lvl8pPr>
      <a:lvl9pPr marL="5666153" marR="0" indent="-586153" algn="l" defTabSz="825500" rtl="0" latinLnBrk="0">
        <a:lnSpc>
          <a:spcPct val="100000"/>
        </a:lnSpc>
        <a:spcBef>
          <a:spcPts val="5900"/>
        </a:spcBef>
        <a:spcAft>
          <a:spcPts val="0"/>
        </a:spcAft>
        <a:buClrTx/>
        <a:buSzPct val="125000"/>
        <a:buFontTx/>
        <a:buChar char="•"/>
        <a:tabLst/>
        <a:defRPr b="0" baseline="0" cap="none" i="0" spc="0" strike="noStrike" sz="4800" u="none">
          <a:ln>
            <a:noFill/>
          </a:ln>
          <a:solidFill>
            <a:srgbClr val="000000"/>
          </a:solidFill>
          <a:uFillTx/>
          <a:latin typeface="+mj-lt"/>
          <a:ea typeface="+mj-ea"/>
          <a:cs typeface="+mj-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 Id="rId3" Type="http://schemas.openxmlformats.org/officeDocument/2006/relationships/image" Target="../media/image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 Id="rId3" Type="http://schemas.openxmlformats.org/officeDocument/2006/relationships/image" Target="../media/image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image" Target="../media/image6.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6.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 Id="rId3" Type="http://schemas.openxmlformats.org/officeDocument/2006/relationships/image" Target="../media/image6.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 Id="rId3" Type="http://schemas.openxmlformats.org/officeDocument/2006/relationships/image" Target="../media/image6.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prstGeom prst="rect">
            <a:avLst/>
          </a:prstGeom>
        </p:spPr>
        <p:txBody>
          <a:bodyPr/>
          <a:lstStyle/>
          <a:p>
            <a:pPr defTabSz="905255">
              <a:defRPr sz="5940"/>
            </a:pPr>
            <a:r>
              <a:t>Selecting Portfolio Services for an FMCG company</a:t>
            </a:r>
          </a:p>
          <a:p>
            <a:pPr defTabSz="905255">
              <a:defRPr sz="4158"/>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p:nvPr>
            <p:ph type="title"/>
          </p:nvPr>
        </p:nvSpPr>
        <p:spPr>
          <a:xfrm>
            <a:off x="902493" y="636"/>
            <a:ext cx="24550590" cy="2286001"/>
          </a:xfrm>
          <a:prstGeom prst="rect">
            <a:avLst/>
          </a:prstGeom>
        </p:spPr>
        <p:txBody>
          <a:bodyPr/>
          <a:lstStyle>
            <a:lvl1pPr>
              <a:defRPr sz="6000"/>
            </a:lvl1pPr>
          </a:lstStyle>
          <a:p>
            <a:pPr/>
            <a:r>
              <a:t>PORTFOLIO COMPATIBILITY:  programmes within the key division this year</a:t>
            </a:r>
          </a:p>
        </p:txBody>
      </p:sp>
      <p:pic>
        <p:nvPicPr>
          <p:cNvPr id="238" name="image13.png"/>
          <p:cNvPicPr>
            <a:picLocks noChangeAspect="1"/>
          </p:cNvPicPr>
          <p:nvPr/>
        </p:nvPicPr>
        <p:blipFill>
          <a:blip r:embed="rId2">
            <a:extLst/>
          </a:blip>
          <a:stretch>
            <a:fillRect/>
          </a:stretch>
        </p:blipFill>
        <p:spPr>
          <a:xfrm>
            <a:off x="3695700" y="1875863"/>
            <a:ext cx="19879734" cy="11840138"/>
          </a:xfrm>
          <a:prstGeom prst="rect">
            <a:avLst/>
          </a:prstGeom>
          <a:ln w="12700">
            <a:miter lim="400000"/>
          </a:ln>
        </p:spPr>
      </p:pic>
      <p:pic>
        <p:nvPicPr>
          <p:cNvPr id="239" name="image4.png"/>
          <p:cNvPicPr>
            <a:picLocks noChangeAspect="1"/>
          </p:cNvPicPr>
          <p:nvPr/>
        </p:nvPicPr>
        <p:blipFill>
          <a:blip r:embed="rId3">
            <a:extLst/>
          </a:blip>
          <a:stretch>
            <a:fillRect/>
          </a:stretch>
        </p:blipFill>
        <p:spPr>
          <a:xfrm>
            <a:off x="12102713" y="4190493"/>
            <a:ext cx="2324102" cy="1723042"/>
          </a:xfrm>
          <a:prstGeom prst="rect">
            <a:avLst/>
          </a:prstGeom>
          <a:ln w="12700">
            <a:miter lim="400000"/>
          </a:ln>
        </p:spPr>
      </p:pic>
      <p:pic>
        <p:nvPicPr>
          <p:cNvPr id="240" name="image4.png"/>
          <p:cNvPicPr>
            <a:picLocks noChangeAspect="1"/>
          </p:cNvPicPr>
          <p:nvPr/>
        </p:nvPicPr>
        <p:blipFill>
          <a:blip r:embed="rId3">
            <a:extLst/>
          </a:blip>
          <a:stretch>
            <a:fillRect/>
          </a:stretch>
        </p:blipFill>
        <p:spPr>
          <a:xfrm>
            <a:off x="12090400" y="7213600"/>
            <a:ext cx="2324100" cy="1723040"/>
          </a:xfrm>
          <a:prstGeom prst="rect">
            <a:avLst/>
          </a:prstGeom>
          <a:ln w="12700">
            <a:miter lim="400000"/>
          </a:ln>
        </p:spPr>
      </p:pic>
      <p:pic>
        <p:nvPicPr>
          <p:cNvPr id="241" name="image4.png"/>
          <p:cNvPicPr>
            <a:picLocks noChangeAspect="1"/>
          </p:cNvPicPr>
          <p:nvPr/>
        </p:nvPicPr>
        <p:blipFill>
          <a:blip r:embed="rId3">
            <a:extLst/>
          </a:blip>
          <a:stretch>
            <a:fillRect/>
          </a:stretch>
        </p:blipFill>
        <p:spPr>
          <a:xfrm>
            <a:off x="12090400" y="11798300"/>
            <a:ext cx="2324100" cy="1723040"/>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Shape 243"/>
          <p:cNvSpPr/>
          <p:nvPr>
            <p:ph type="title"/>
          </p:nvPr>
        </p:nvSpPr>
        <p:spPr>
          <a:xfrm>
            <a:off x="3657600" y="-19684"/>
            <a:ext cx="16459200" cy="2286001"/>
          </a:xfrm>
          <a:prstGeom prst="rect">
            <a:avLst/>
          </a:prstGeom>
        </p:spPr>
        <p:txBody>
          <a:bodyPr/>
          <a:lstStyle>
            <a:lvl1pPr>
              <a:defRPr sz="6000"/>
            </a:lvl1pPr>
          </a:lstStyle>
          <a:p>
            <a:pPr/>
            <a:r>
              <a:t>FMCG-Company DELIVERY CONTEXT</a:t>
            </a:r>
          </a:p>
        </p:txBody>
      </p:sp>
      <p:sp>
        <p:nvSpPr>
          <p:cNvPr id="244" name="Shape 244"/>
          <p:cNvSpPr/>
          <p:nvPr/>
        </p:nvSpPr>
        <p:spPr>
          <a:xfrm>
            <a:off x="2565400" y="3016478"/>
            <a:ext cx="21513800" cy="84958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85269" indent="-685269" algn="l">
              <a:spcBef>
                <a:spcPts val="5900"/>
              </a:spcBef>
              <a:buSzPct val="100000"/>
              <a:buAutoNum type="arabicPeriod" startAt="1"/>
              <a:defRPr sz="3700">
                <a:latin typeface="+mj-lt"/>
                <a:ea typeface="+mj-ea"/>
                <a:cs typeface="+mj-cs"/>
                <a:sym typeface="Helvetica Neue"/>
              </a:defRPr>
            </a:pPr>
            <a:r>
              <a:t>Q4 TRIGGERS: Respond to business triggers for action Q4</a:t>
            </a:r>
          </a:p>
          <a:p>
            <a:pPr marL="685269" indent="-685269" algn="l">
              <a:spcBef>
                <a:spcPts val="5900"/>
              </a:spcBef>
              <a:buSzPct val="100000"/>
              <a:buAutoNum type="arabicPeriod" startAt="1"/>
              <a:defRPr sz="3700">
                <a:latin typeface="+mj-lt"/>
                <a:ea typeface="+mj-ea"/>
                <a:cs typeface="+mj-cs"/>
                <a:sym typeface="Helvetica Neue"/>
              </a:defRPr>
            </a:pPr>
            <a:r>
              <a:t>STRATEGIC CONTRIBUTION: Business Transformation theme &amp; Strategic Dependencies</a:t>
            </a:r>
          </a:p>
          <a:p>
            <a:pPr marL="685269" indent="-685269" algn="l">
              <a:spcBef>
                <a:spcPts val="5900"/>
              </a:spcBef>
              <a:buSzPct val="100000"/>
              <a:buAutoNum type="arabicPeriod" startAt="1"/>
              <a:defRPr sz="3700">
                <a:latin typeface="+mj-lt"/>
                <a:ea typeface="+mj-ea"/>
                <a:cs typeface="+mj-cs"/>
                <a:sym typeface="Helvetica Neue"/>
              </a:defRPr>
            </a:pPr>
            <a:r>
              <a:t>RISK Carry out the risk mitigations identified by Enterprise</a:t>
            </a:r>
          </a:p>
          <a:p>
            <a:pPr marL="685269" indent="-685269" algn="l">
              <a:spcBef>
                <a:spcPts val="5900"/>
              </a:spcBef>
              <a:buSzPct val="100000"/>
              <a:buAutoNum type="arabicPeriod" startAt="1"/>
              <a:defRPr sz="3700">
                <a:latin typeface="+mj-lt"/>
                <a:ea typeface="+mj-ea"/>
                <a:cs typeface="+mj-cs"/>
                <a:sym typeface="Helvetica Neue"/>
              </a:defRPr>
            </a:pPr>
            <a:r>
              <a:t>SUPPLY CHAIN Deliver the C4G Supply chain Strategy</a:t>
            </a:r>
          </a:p>
          <a:p>
            <a:pPr marL="685269" indent="-685269" algn="l">
              <a:spcBef>
                <a:spcPts val="5900"/>
              </a:spcBef>
              <a:buSzPct val="100000"/>
              <a:buAutoNum type="arabicPeriod" startAt="1"/>
              <a:defRPr sz="3700">
                <a:latin typeface="+mj-lt"/>
                <a:ea typeface="+mj-ea"/>
                <a:cs typeface="+mj-cs"/>
                <a:sym typeface="Helvetica Neue"/>
              </a:defRPr>
            </a:pPr>
            <a:r>
              <a:t>PORTFOLIO  COMPATIBILITY work through/alongside  current business transformation portfolio </a:t>
            </a:r>
          </a:p>
          <a:p>
            <a:pPr marL="685269" indent="-685269" algn="l">
              <a:spcBef>
                <a:spcPts val="5900"/>
              </a:spcBef>
              <a:buSzPct val="100000"/>
              <a:buAutoNum type="arabicPeriod" startAt="1"/>
              <a:defRPr sz="3700">
                <a:latin typeface="+mj-lt"/>
                <a:ea typeface="+mj-ea"/>
                <a:cs typeface="+mj-cs"/>
                <a:sym typeface="Helvetica Neue"/>
              </a:defRPr>
            </a:pP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title"/>
          </p:nvPr>
        </p:nvSpPr>
        <p:spPr>
          <a:xfrm>
            <a:off x="3609340" y="4298315"/>
            <a:ext cx="16459202" cy="2286002"/>
          </a:xfrm>
          <a:prstGeom prst="rect">
            <a:avLst/>
          </a:prstGeom>
        </p:spPr>
        <p:txBody>
          <a:bodyPr/>
          <a:lstStyle/>
          <a:p>
            <a:pPr>
              <a:defRPr sz="6000"/>
            </a:pPr>
            <a:r>
              <a:t>FIVE MOST CRITICAL PORTFOLIO SERVICES</a:t>
            </a:r>
          </a:p>
          <a:p>
            <a:pPr>
              <a:defRPr sz="6000"/>
            </a:pPr>
            <a:r>
              <a:t>FOR THE BUSINESS TRANSFORMATION</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xfrm>
            <a:off x="3657600" y="-19684"/>
            <a:ext cx="16459200" cy="2286001"/>
          </a:xfrm>
          <a:prstGeom prst="rect">
            <a:avLst/>
          </a:prstGeom>
        </p:spPr>
        <p:txBody>
          <a:bodyPr/>
          <a:lstStyle>
            <a:lvl1pPr>
              <a:defRPr sz="6000"/>
            </a:lvl1pPr>
          </a:lstStyle>
          <a:p>
            <a:pPr/>
            <a:r>
              <a:t>Specific next proposed AREAS OF SUPPORT</a:t>
            </a:r>
          </a:p>
        </p:txBody>
      </p:sp>
      <p:sp>
        <p:nvSpPr>
          <p:cNvPr id="249" name="Shape 249"/>
          <p:cNvSpPr/>
          <p:nvPr/>
        </p:nvSpPr>
        <p:spPr>
          <a:xfrm>
            <a:off x="2540000" y="3913784"/>
            <a:ext cx="20447000" cy="67012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89000" indent="-889000" algn="l">
              <a:spcBef>
                <a:spcPts val="5900"/>
              </a:spcBef>
              <a:buSzPct val="100000"/>
              <a:buAutoNum type="arabicPeriod" startAt="1"/>
              <a:defRPr sz="4800">
                <a:latin typeface="+mj-lt"/>
                <a:ea typeface="+mj-ea"/>
                <a:cs typeface="+mj-cs"/>
                <a:sym typeface="Helvetica Neue"/>
              </a:defRPr>
            </a:pPr>
            <a:r>
              <a:t>Review project portfolio balance for 2020 Q1</a:t>
            </a:r>
          </a:p>
          <a:p>
            <a:pPr marL="889000" indent="-889000" algn="l">
              <a:spcBef>
                <a:spcPts val="5900"/>
              </a:spcBef>
              <a:buSzPct val="100000"/>
              <a:buAutoNum type="arabicPeriod" startAt="1"/>
              <a:defRPr sz="4800">
                <a:latin typeface="+mj-lt"/>
                <a:ea typeface="+mj-ea"/>
                <a:cs typeface="+mj-cs"/>
                <a:sym typeface="Helvetica Neue"/>
              </a:defRPr>
            </a:pPr>
            <a:r>
              <a:t>Conduct project assurance readiness for Brexit Programme</a:t>
            </a:r>
          </a:p>
          <a:p>
            <a:pPr marL="889000" indent="-889000" algn="l">
              <a:spcBef>
                <a:spcPts val="5900"/>
              </a:spcBef>
              <a:buSzPct val="100000"/>
              <a:buAutoNum type="arabicPeriod" startAt="1"/>
              <a:defRPr sz="4800">
                <a:latin typeface="+mj-lt"/>
                <a:ea typeface="+mj-ea"/>
                <a:cs typeface="+mj-cs"/>
                <a:sym typeface="Helvetica Neue"/>
              </a:defRPr>
            </a:pPr>
            <a:r>
              <a:t>Identify best practice regulatory project as examplar</a:t>
            </a:r>
          </a:p>
          <a:p>
            <a:pPr marL="889000" indent="-889000" algn="l">
              <a:spcBef>
                <a:spcPts val="5900"/>
              </a:spcBef>
              <a:buSzPct val="100000"/>
              <a:buAutoNum type="arabicPeriod" startAt="1"/>
              <a:defRPr sz="4800">
                <a:latin typeface="+mj-lt"/>
                <a:ea typeface="+mj-ea"/>
                <a:cs typeface="+mj-cs"/>
                <a:sym typeface="Helvetica Neue"/>
              </a:defRPr>
            </a:pPr>
            <a:r>
              <a:t>Cross-project review of plastic dependencies</a:t>
            </a:r>
          </a:p>
          <a:p>
            <a:pPr marL="889000" indent="-889000" algn="l">
              <a:spcBef>
                <a:spcPts val="5900"/>
              </a:spcBef>
              <a:buSzPct val="100000"/>
              <a:buAutoNum type="arabicPeriod" startAt="1"/>
              <a:defRPr sz="4800">
                <a:latin typeface="+mj-lt"/>
                <a:ea typeface="+mj-ea"/>
                <a:cs typeface="+mj-cs"/>
                <a:sym typeface="Helvetica Neue"/>
              </a:defRPr>
            </a:pPr>
            <a:r>
              <a:t>Rescope large project which has failed to deliver in 2020</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xfrm>
            <a:off x="3657600" y="-19684"/>
            <a:ext cx="16459200" cy="2286001"/>
          </a:xfrm>
          <a:prstGeom prst="rect">
            <a:avLst/>
          </a:prstGeom>
        </p:spPr>
        <p:txBody>
          <a:bodyPr/>
          <a:lstStyle>
            <a:lvl1pPr>
              <a:defRPr sz="6000"/>
            </a:lvl1pPr>
          </a:lstStyle>
          <a:p>
            <a:pPr/>
            <a:r>
              <a:t>MEETING THE FMCG-Company DELIVERY CONTEXT</a:t>
            </a:r>
          </a:p>
        </p:txBody>
      </p:sp>
      <p:sp>
        <p:nvSpPr>
          <p:cNvPr id="252" name="Shape 252"/>
          <p:cNvSpPr/>
          <p:nvPr/>
        </p:nvSpPr>
        <p:spPr>
          <a:xfrm>
            <a:off x="2565400" y="3016478"/>
            <a:ext cx="21513800" cy="84958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85269" indent="-685269" algn="l">
              <a:spcBef>
                <a:spcPts val="5900"/>
              </a:spcBef>
              <a:buSzPct val="100000"/>
              <a:buAutoNum type="arabicPeriod" startAt="1"/>
              <a:defRPr sz="3700">
                <a:latin typeface="+mj-lt"/>
                <a:ea typeface="+mj-ea"/>
                <a:cs typeface="+mj-cs"/>
                <a:sym typeface="Helvetica Neue"/>
              </a:defRPr>
            </a:pPr>
            <a:r>
              <a:t>Q4 TRIGGERS: Respond to business triggers for action Q4</a:t>
            </a:r>
          </a:p>
          <a:p>
            <a:pPr marL="685269" indent="-685269" algn="l">
              <a:spcBef>
                <a:spcPts val="5900"/>
              </a:spcBef>
              <a:buSzPct val="100000"/>
              <a:buAutoNum type="arabicPeriod" startAt="1"/>
              <a:defRPr sz="3700">
                <a:latin typeface="+mj-lt"/>
                <a:ea typeface="+mj-ea"/>
                <a:cs typeface="+mj-cs"/>
                <a:sym typeface="Helvetica Neue"/>
              </a:defRPr>
            </a:pPr>
            <a:r>
              <a:t>STRATEGIC CONTRIBUTION: Business Transformation theme &amp; Strategic Dependencies</a:t>
            </a:r>
          </a:p>
          <a:p>
            <a:pPr marL="685269" indent="-685269" algn="l">
              <a:spcBef>
                <a:spcPts val="5900"/>
              </a:spcBef>
              <a:buSzPct val="100000"/>
              <a:buAutoNum type="arabicPeriod" startAt="1"/>
              <a:defRPr sz="3700">
                <a:latin typeface="+mj-lt"/>
                <a:ea typeface="+mj-ea"/>
                <a:cs typeface="+mj-cs"/>
                <a:sym typeface="Helvetica Neue"/>
              </a:defRPr>
            </a:pPr>
            <a:r>
              <a:t>RISK Carry out the risk mitigations identified by Enterprise</a:t>
            </a:r>
          </a:p>
          <a:p>
            <a:pPr marL="685269" indent="-685269" algn="l">
              <a:spcBef>
                <a:spcPts val="5900"/>
              </a:spcBef>
              <a:buSzPct val="100000"/>
              <a:buAutoNum type="arabicPeriod" startAt="1"/>
              <a:defRPr sz="3700">
                <a:latin typeface="+mj-lt"/>
                <a:ea typeface="+mj-ea"/>
                <a:cs typeface="+mj-cs"/>
                <a:sym typeface="Helvetica Neue"/>
              </a:defRPr>
            </a:pPr>
            <a:r>
              <a:t>SUPPLY CHAIN Deliver the C4G Supply chain Strategy</a:t>
            </a:r>
          </a:p>
          <a:p>
            <a:pPr marL="685269" indent="-685269" algn="l">
              <a:spcBef>
                <a:spcPts val="5900"/>
              </a:spcBef>
              <a:buSzPct val="100000"/>
              <a:buAutoNum type="arabicPeriod" startAt="1"/>
              <a:defRPr sz="3700">
                <a:latin typeface="+mj-lt"/>
                <a:ea typeface="+mj-ea"/>
                <a:cs typeface="+mj-cs"/>
                <a:sym typeface="Helvetica Neue"/>
              </a:defRPr>
            </a:pPr>
            <a:r>
              <a:t>PORTFOLIO  COMPATIBILITY work through/alongside  current business transformation portfolio </a:t>
            </a:r>
          </a:p>
          <a:p>
            <a:pPr marL="685269" indent="-685269" algn="l">
              <a:spcBef>
                <a:spcPts val="5900"/>
              </a:spcBef>
              <a:buSzPct val="100000"/>
              <a:buAutoNum type="arabicPeriod" startAt="1"/>
              <a:defRPr sz="3700">
                <a:latin typeface="+mj-lt"/>
                <a:ea typeface="+mj-ea"/>
                <a:cs typeface="+mj-cs"/>
                <a:sym typeface="Helvetica Neue"/>
              </a:defRPr>
            </a:pPr>
          </a:p>
        </p:txBody>
      </p:sp>
      <p:sp>
        <p:nvSpPr>
          <p:cNvPr id="253" name="Shape 253"/>
          <p:cNvSpPr/>
          <p:nvPr/>
        </p:nvSpPr>
        <p:spPr>
          <a:xfrm>
            <a:off x="2260600" y="2120900"/>
            <a:ext cx="21907500" cy="1905000"/>
          </a:xfrm>
          <a:prstGeom prst="rect">
            <a:avLst/>
          </a:prstGeom>
          <a:ln w="25400">
            <a:solidFill>
              <a:srgbClr val="000000"/>
            </a:solidFill>
            <a:miter lim="400000"/>
          </a:ln>
        </p:spPr>
        <p:txBody>
          <a:bodyPr lIns="0" tIns="0" rIns="0" bIns="0" anchor="ctr"/>
          <a:lstStyle/>
          <a:p>
            <a:pPr>
              <a:defRPr sz="3200">
                <a:solidFill>
                  <a:srgbClr val="FFFFFF"/>
                </a:solidFill>
              </a:defRPr>
            </a:pP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title"/>
          </p:nvPr>
        </p:nvSpPr>
        <p:spPr>
          <a:xfrm>
            <a:off x="3683000" y="-273684"/>
            <a:ext cx="16459200" cy="2286001"/>
          </a:xfrm>
          <a:prstGeom prst="rect">
            <a:avLst/>
          </a:prstGeom>
        </p:spPr>
        <p:txBody>
          <a:bodyPr/>
          <a:lstStyle>
            <a:lvl1pPr>
              <a:defRPr sz="6000"/>
            </a:lvl1pPr>
          </a:lstStyle>
          <a:p>
            <a:pPr/>
            <a:r>
              <a:t>Q4 TRIGGERS: The proposals respond </a:t>
            </a:r>
          </a:p>
        </p:txBody>
      </p:sp>
      <p:sp>
        <p:nvSpPr>
          <p:cNvPr id="256" name="Shape 256"/>
          <p:cNvSpPr/>
          <p:nvPr/>
        </p:nvSpPr>
        <p:spPr>
          <a:xfrm>
            <a:off x="5181600" y="3187700"/>
            <a:ext cx="1803400" cy="825500"/>
          </a:xfrm>
          <a:prstGeom prst="rightArrow">
            <a:avLst>
              <a:gd name="adj1" fmla="val 32000"/>
              <a:gd name="adj2" fmla="val 100000"/>
            </a:avLst>
          </a:prstGeom>
          <a:solidFill>
            <a:schemeClr val="accent3"/>
          </a:solidFill>
          <a:ln w="12700">
            <a:miter lim="400000"/>
          </a:ln>
        </p:spPr>
        <p:txBody>
          <a:bodyPr lIns="0" tIns="0" rIns="0" bIns="0" anchor="ctr"/>
          <a:lstStyle/>
          <a:p>
            <a:pPr>
              <a:defRPr sz="3200">
                <a:solidFill>
                  <a:srgbClr val="FFFFFF"/>
                </a:solidFill>
              </a:defRPr>
            </a:pPr>
          </a:p>
        </p:txBody>
      </p:sp>
      <p:pic>
        <p:nvPicPr>
          <p:cNvPr id="257" name="image5.png"/>
          <p:cNvPicPr>
            <a:picLocks noChangeAspect="1"/>
          </p:cNvPicPr>
          <p:nvPr/>
        </p:nvPicPr>
        <p:blipFill>
          <a:blip r:embed="rId2">
            <a:extLst/>
          </a:blip>
          <a:stretch>
            <a:fillRect/>
          </a:stretch>
        </p:blipFill>
        <p:spPr>
          <a:xfrm>
            <a:off x="4991100" y="6273800"/>
            <a:ext cx="2540000" cy="2540000"/>
          </a:xfrm>
          <a:prstGeom prst="rect">
            <a:avLst/>
          </a:prstGeom>
          <a:ln w="12700">
            <a:miter lim="400000"/>
          </a:ln>
        </p:spPr>
      </p:pic>
      <p:graphicFrame>
        <p:nvGraphicFramePr>
          <p:cNvPr id="258" name="Table 258"/>
          <p:cNvGraphicFramePr/>
          <p:nvPr/>
        </p:nvGraphicFramePr>
        <p:xfrm>
          <a:off x="4445000" y="3022600"/>
          <a:ext cx="15697200" cy="937260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7848600"/>
                <a:gridCol w="7848600"/>
              </a:tblGrid>
              <a:tr h="1562100">
                <a:tc>
                  <a:txBody>
                    <a:bodyPr/>
                    <a:lstStyle/>
                    <a:p>
                      <a:pPr defTabSz="914400">
                        <a:defRPr b="0" sz="1800">
                          <a:solidFill>
                            <a:srgbClr val="000000"/>
                          </a:solidFill>
                        </a:defRPr>
                      </a:pPr>
                      <a:r>
                        <a:rPr sz="3200">
                          <a:solidFill>
                            <a:srgbClr val="FFFFFF"/>
                          </a:solidFill>
                          <a:latin typeface="Helvetica Neue Medium"/>
                          <a:ea typeface="Helvetica Neue Medium"/>
                          <a:cs typeface="Helvetica Neue Medium"/>
                          <a:sym typeface="Helvetica Neue Medium"/>
                        </a:rPr>
                        <a:t>Proposed areas of support</a:t>
                      </a:r>
                    </a:p>
                  </a:txBody>
                  <a:tcPr marL="50800" marR="50800" marT="50800" marB="50800" anchor="ctr" anchorCtr="0" horzOverflow="overflow"/>
                </a:tc>
                <a:tc>
                  <a:txBody>
                    <a:bodyPr/>
                    <a:lstStyle/>
                    <a:p>
                      <a:pPr defTabSz="914400">
                        <a:defRPr b="0" sz="1800">
                          <a:solidFill>
                            <a:srgbClr val="000000"/>
                          </a:solidFill>
                        </a:defRPr>
                      </a:pPr>
                      <a:r>
                        <a:rPr sz="3200">
                          <a:solidFill>
                            <a:srgbClr val="FFFFFF"/>
                          </a:solidFill>
                          <a:latin typeface="Helvetica Neue Medium"/>
                          <a:ea typeface="Helvetica Neue Medium"/>
                          <a:cs typeface="Helvetica Neue Medium"/>
                          <a:sym typeface="Helvetica Neue Medium"/>
                        </a:rPr>
                        <a:t>Q4 growth triggers</a:t>
                      </a:r>
                    </a:p>
                  </a:txBody>
                  <a:tcPr marL="50800" marR="50800" marT="50800" marB="50800" anchor="ctr" anchorCtr="0" horzOverflow="overflow"/>
                </a:tc>
              </a:tr>
              <a:tr h="1562100">
                <a:tc>
                  <a:txBody>
                    <a:bodyPr/>
                    <a:lstStyle/>
                    <a:p>
                      <a:pPr defTabSz="914400">
                        <a:defRPr b="0" sz="1800">
                          <a:solidFill>
                            <a:srgbClr val="000000"/>
                          </a:solidFill>
                        </a:defRPr>
                      </a:pPr>
                      <a:r>
                        <a:rPr sz="3200">
                          <a:solidFill>
                            <a:srgbClr val="FFFFFF"/>
                          </a:solidFill>
                          <a:latin typeface="Helvetica Neue Medium"/>
                          <a:ea typeface="Helvetica Neue Medium"/>
                          <a:cs typeface="Helvetica Neue Medium"/>
                          <a:sym typeface="Helvetica Neue Medium"/>
                        </a:rPr>
                        <a:t>Review project portfolio balance for 2020 Q1</a:t>
                      </a:r>
                    </a:p>
                  </a:txBody>
                  <a:tcPr marL="50800" marR="50800" marT="50800" marB="50800" anchor="ctr" anchorCtr="0" horzOverflow="overflow"/>
                </a:tc>
                <a:tc>
                  <a:txBody>
                    <a:bodyPr/>
                    <a:lstStyle/>
                    <a:p>
                      <a:pPr defTabSz="914400">
                        <a:defRPr sz="1800"/>
                      </a:pPr>
                      <a:r>
                        <a:rPr sz="3200">
                          <a:sym typeface="Helvetica Neue Medium"/>
                        </a:rPr>
                        <a:t>Home Care as growth driver </a:t>
                      </a:r>
                    </a:p>
                  </a:txBody>
                  <a:tcPr marL="50800" marR="50800" marT="50800" marB="50800" anchor="ctr" anchorCtr="0" horzOverflow="overflow"/>
                </a:tc>
              </a:tr>
              <a:tr h="1562100">
                <a:tc>
                  <a:txBody>
                    <a:bodyPr/>
                    <a:lstStyle/>
                    <a:p>
                      <a:pPr defTabSz="914400">
                        <a:defRPr b="0" sz="1800">
                          <a:solidFill>
                            <a:srgbClr val="000000"/>
                          </a:solidFill>
                        </a:defRPr>
                      </a:pPr>
                      <a:r>
                        <a:rPr sz="3200">
                          <a:solidFill>
                            <a:srgbClr val="FFFFFF"/>
                          </a:solidFill>
                          <a:latin typeface="Helvetica Neue Medium"/>
                          <a:ea typeface="Helvetica Neue Medium"/>
                          <a:cs typeface="Helvetica Neue Medium"/>
                          <a:sym typeface="Helvetica Neue Medium"/>
                        </a:rPr>
                        <a:t>Conduct project assurance readiness for Brexit programme</a:t>
                      </a:r>
                    </a:p>
                  </a:txBody>
                  <a:tcPr marL="50800" marR="50800" marT="50800" marB="50800" anchor="ctr" anchorCtr="0" horzOverflow="overflow"/>
                </a:tc>
                <a:tc>
                  <a:txBody>
                    <a:bodyPr/>
                    <a:lstStyle/>
                    <a:p>
                      <a:pPr defTabSz="914400">
                        <a:defRPr sz="1800"/>
                      </a:pPr>
                      <a:r>
                        <a:rPr sz="3200">
                          <a:sym typeface="Helvetica Neue Medium"/>
                        </a:rPr>
                        <a:t>Election results &gt;&gt; Brexit Jan 2020</a:t>
                      </a:r>
                    </a:p>
                  </a:txBody>
                  <a:tcPr marL="50800" marR="50800" marT="50800" marB="50800" anchor="ctr" anchorCtr="0" horzOverflow="overflow"/>
                </a:tc>
              </a:tr>
              <a:tr h="1562100">
                <a:tc>
                  <a:txBody>
                    <a:bodyPr/>
                    <a:lstStyle/>
                    <a:p>
                      <a:pPr defTabSz="914400">
                        <a:defRPr b="0" sz="1800">
                          <a:solidFill>
                            <a:srgbClr val="000000"/>
                          </a:solidFill>
                        </a:defRPr>
                      </a:pPr>
                      <a:r>
                        <a:rPr sz="3200">
                          <a:solidFill>
                            <a:srgbClr val="FFFFFF"/>
                          </a:solidFill>
                          <a:latin typeface="Helvetica Neue Medium"/>
                          <a:ea typeface="Helvetica Neue Medium"/>
                          <a:cs typeface="Helvetica Neue Medium"/>
                          <a:sym typeface="Helvetica Neue Medium"/>
                        </a:rPr>
                        <a:t>Identify best practice regulatory project as examplar</a:t>
                      </a:r>
                    </a:p>
                  </a:txBody>
                  <a:tcPr marL="50800" marR="50800" marT="50800" marB="50800" anchor="ctr" anchorCtr="0" horzOverflow="overflow"/>
                </a:tc>
                <a:tc>
                  <a:txBody>
                    <a:bodyPr/>
                    <a:lstStyle/>
                    <a:p>
                      <a:pPr defTabSz="914400">
                        <a:defRPr sz="1800"/>
                      </a:pPr>
                      <a:r>
                        <a:rPr sz="3200">
                          <a:sym typeface="Helvetica Neue Medium"/>
                        </a:rPr>
                        <a:t>Ongoing compliance with competition laws </a:t>
                      </a:r>
                    </a:p>
                  </a:txBody>
                  <a:tcPr marL="50800" marR="50800" marT="50800" marB="50800" anchor="ctr" anchorCtr="0" horzOverflow="overflow"/>
                </a:tc>
              </a:tr>
              <a:tr h="1562100">
                <a:tc>
                  <a:txBody>
                    <a:bodyPr/>
                    <a:lstStyle/>
                    <a:p>
                      <a:pPr defTabSz="914400">
                        <a:defRPr b="0" sz="1800">
                          <a:solidFill>
                            <a:srgbClr val="000000"/>
                          </a:solidFill>
                        </a:defRPr>
                      </a:pPr>
                      <a:r>
                        <a:rPr sz="3200">
                          <a:solidFill>
                            <a:srgbClr val="FFFFFF"/>
                          </a:solidFill>
                          <a:latin typeface="Helvetica Neue Medium"/>
                          <a:ea typeface="Helvetica Neue Medium"/>
                          <a:cs typeface="Helvetica Neue Medium"/>
                          <a:sym typeface="Helvetica Neue Medium"/>
                        </a:rPr>
                        <a:t>Cross-project review of plastic dependencies</a:t>
                      </a:r>
                    </a:p>
                  </a:txBody>
                  <a:tcPr marL="50800" marR="50800" marT="50800" marB="50800" anchor="ctr" anchorCtr="0" horzOverflow="overflow"/>
                </a:tc>
                <a:tc>
                  <a:txBody>
                    <a:bodyPr/>
                    <a:lstStyle/>
                    <a:p>
                      <a:pPr defTabSz="914400">
                        <a:defRPr sz="1800"/>
                      </a:pPr>
                      <a:r>
                        <a:rPr sz="3200">
                          <a:sym typeface="Helvetica Neue Medium"/>
                        </a:rPr>
                        <a:t>2019 Stretch plastic goals </a:t>
                      </a:r>
                    </a:p>
                  </a:txBody>
                  <a:tcPr marL="50800" marR="50800" marT="50800" marB="50800" anchor="ctr" anchorCtr="0" horzOverflow="overflow"/>
                </a:tc>
              </a:tr>
              <a:tr h="1562100">
                <a:tc>
                  <a:txBody>
                    <a:bodyPr/>
                    <a:lstStyle/>
                    <a:p>
                      <a:pPr defTabSz="914400">
                        <a:defRPr b="0" sz="1800">
                          <a:solidFill>
                            <a:srgbClr val="000000"/>
                          </a:solidFill>
                        </a:defRPr>
                      </a:pPr>
                      <a:r>
                        <a:rPr sz="3200">
                          <a:solidFill>
                            <a:srgbClr val="FFFFFF"/>
                          </a:solidFill>
                          <a:latin typeface="Helvetica Neue Medium"/>
                          <a:ea typeface="Helvetica Neue Medium"/>
                          <a:cs typeface="Helvetica Neue Medium"/>
                          <a:sym typeface="Helvetica Neue Medium"/>
                        </a:rPr>
                        <a:t>Rescope large project which has failed to deliver in 2020</a:t>
                      </a:r>
                    </a:p>
                  </a:txBody>
                  <a:tcPr marL="50800" marR="50800" marT="50800" marB="50800" anchor="ctr" anchorCtr="0" horzOverflow="overflow"/>
                </a:tc>
                <a:tc>
                  <a:txBody>
                    <a:bodyPr/>
                    <a:lstStyle/>
                    <a:p>
                      <a:pPr defTabSz="914400">
                        <a:defRPr sz="1800"/>
                      </a:pPr>
                      <a:r>
                        <a:rPr sz="3200">
                          <a:sym typeface="Helvetica Neue Medium"/>
                        </a:rPr>
                        <a:t>Margin pressures </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title"/>
          </p:nvPr>
        </p:nvSpPr>
        <p:spPr>
          <a:xfrm>
            <a:off x="3657600" y="-19684"/>
            <a:ext cx="16459200" cy="2286001"/>
          </a:xfrm>
          <a:prstGeom prst="rect">
            <a:avLst/>
          </a:prstGeom>
        </p:spPr>
        <p:txBody>
          <a:bodyPr/>
          <a:lstStyle>
            <a:lvl1pPr>
              <a:defRPr sz="6000"/>
            </a:lvl1pPr>
          </a:lstStyle>
          <a:p>
            <a:pPr/>
            <a:r>
              <a:t>Q4 BUSINESS TRANSFORMATION NEEDS</a:t>
            </a:r>
          </a:p>
        </p:txBody>
      </p:sp>
      <p:sp>
        <p:nvSpPr>
          <p:cNvPr id="261" name="Shape 261"/>
          <p:cNvSpPr/>
          <p:nvPr/>
        </p:nvSpPr>
        <p:spPr>
          <a:xfrm>
            <a:off x="2565400" y="3016478"/>
            <a:ext cx="21513800" cy="84958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85269" indent="-685269" algn="l">
              <a:spcBef>
                <a:spcPts val="5900"/>
              </a:spcBef>
              <a:buSzPct val="100000"/>
              <a:buAutoNum type="arabicPeriod" startAt="1"/>
              <a:defRPr sz="3700">
                <a:latin typeface="+mj-lt"/>
                <a:ea typeface="+mj-ea"/>
                <a:cs typeface="+mj-cs"/>
                <a:sym typeface="Helvetica Neue"/>
              </a:defRPr>
            </a:pPr>
            <a:r>
              <a:t>Q4 TRIGGERS: Respond to business triggers for action Q4</a:t>
            </a:r>
          </a:p>
          <a:p>
            <a:pPr marL="685269" indent="-685269" algn="l">
              <a:spcBef>
                <a:spcPts val="5900"/>
              </a:spcBef>
              <a:buSzPct val="100000"/>
              <a:buAutoNum type="arabicPeriod" startAt="1"/>
              <a:defRPr sz="3700">
                <a:latin typeface="+mj-lt"/>
                <a:ea typeface="+mj-ea"/>
                <a:cs typeface="+mj-cs"/>
                <a:sym typeface="Helvetica Neue"/>
              </a:defRPr>
            </a:pPr>
            <a:r>
              <a:t>STRATEGIC CONTRIBUTION: Business Transformation theme &amp; Strategic Dependencies</a:t>
            </a:r>
          </a:p>
          <a:p>
            <a:pPr marL="685269" indent="-685269" algn="l">
              <a:spcBef>
                <a:spcPts val="5900"/>
              </a:spcBef>
              <a:buSzPct val="100000"/>
              <a:buAutoNum type="arabicPeriod" startAt="1"/>
              <a:defRPr sz="3700">
                <a:latin typeface="+mj-lt"/>
                <a:ea typeface="+mj-ea"/>
                <a:cs typeface="+mj-cs"/>
                <a:sym typeface="Helvetica Neue"/>
              </a:defRPr>
            </a:pPr>
            <a:r>
              <a:t>RISK Carry out the risk mitigations identified by Enterprise</a:t>
            </a:r>
          </a:p>
          <a:p>
            <a:pPr marL="685269" indent="-685269" algn="l">
              <a:spcBef>
                <a:spcPts val="5900"/>
              </a:spcBef>
              <a:buSzPct val="100000"/>
              <a:buAutoNum type="arabicPeriod" startAt="1"/>
              <a:defRPr sz="3700">
                <a:latin typeface="+mj-lt"/>
                <a:ea typeface="+mj-ea"/>
                <a:cs typeface="+mj-cs"/>
                <a:sym typeface="Helvetica Neue"/>
              </a:defRPr>
            </a:pPr>
            <a:r>
              <a:t>SUPPLY CHAIN Deliver the C4G Supply chain Strategy</a:t>
            </a:r>
          </a:p>
          <a:p>
            <a:pPr marL="685269" indent="-685269" algn="l">
              <a:spcBef>
                <a:spcPts val="5900"/>
              </a:spcBef>
              <a:buSzPct val="100000"/>
              <a:buAutoNum type="arabicPeriod" startAt="1"/>
              <a:defRPr sz="3700">
                <a:latin typeface="+mj-lt"/>
                <a:ea typeface="+mj-ea"/>
                <a:cs typeface="+mj-cs"/>
                <a:sym typeface="Helvetica Neue"/>
              </a:defRPr>
            </a:pPr>
            <a:r>
              <a:t>PORTFOLIO  COMPATIBILITY work through/alongside  current business transformation portfolio </a:t>
            </a:r>
          </a:p>
          <a:p>
            <a:pPr marL="685269" indent="-685269" algn="l">
              <a:spcBef>
                <a:spcPts val="5900"/>
              </a:spcBef>
              <a:buSzPct val="100000"/>
              <a:buAutoNum type="arabicPeriod" startAt="1"/>
              <a:defRPr sz="3700">
                <a:latin typeface="+mj-lt"/>
                <a:ea typeface="+mj-ea"/>
                <a:cs typeface="+mj-cs"/>
                <a:sym typeface="Helvetica Neue"/>
              </a:defRPr>
            </a:pPr>
          </a:p>
        </p:txBody>
      </p:sp>
      <p:sp>
        <p:nvSpPr>
          <p:cNvPr id="262" name="Shape 262"/>
          <p:cNvSpPr/>
          <p:nvPr/>
        </p:nvSpPr>
        <p:spPr>
          <a:xfrm>
            <a:off x="1955800" y="3416300"/>
            <a:ext cx="21907500" cy="1905000"/>
          </a:xfrm>
          <a:prstGeom prst="rect">
            <a:avLst/>
          </a:prstGeom>
          <a:ln w="25400">
            <a:solidFill>
              <a:srgbClr val="000000"/>
            </a:solidFill>
            <a:miter lim="400000"/>
          </a:ln>
        </p:spPr>
        <p:txBody>
          <a:bodyPr lIns="0" tIns="0" rIns="0" bIns="0" anchor="ctr"/>
          <a:lstStyle/>
          <a:p>
            <a:pPr>
              <a:defRPr sz="3200">
                <a:solidFill>
                  <a:srgbClr val="FFFFFF"/>
                </a:solidFill>
              </a:defRPr>
            </a:pP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title"/>
          </p:nvPr>
        </p:nvSpPr>
        <p:spPr>
          <a:xfrm>
            <a:off x="3962400" y="-12064"/>
            <a:ext cx="16459200" cy="2286001"/>
          </a:xfrm>
          <a:prstGeom prst="rect">
            <a:avLst/>
          </a:prstGeom>
        </p:spPr>
        <p:txBody>
          <a:bodyPr/>
          <a:lstStyle>
            <a:lvl1pPr>
              <a:defRPr sz="6000"/>
            </a:lvl1pPr>
          </a:lstStyle>
          <a:p>
            <a:pPr/>
            <a:r>
              <a:t>1. Portfolio balance review supports 3 of FMCG-Company 2019's Business Transformation themes</a:t>
            </a:r>
          </a:p>
        </p:txBody>
      </p:sp>
      <p:pic>
        <p:nvPicPr>
          <p:cNvPr id="265" name="image14.png"/>
          <p:cNvPicPr>
            <a:picLocks noChangeAspect="1"/>
          </p:cNvPicPr>
          <p:nvPr/>
        </p:nvPicPr>
        <p:blipFill>
          <a:blip r:embed="rId2">
            <a:extLst/>
          </a:blip>
          <a:stretch>
            <a:fillRect/>
          </a:stretch>
        </p:blipFill>
        <p:spPr>
          <a:xfrm>
            <a:off x="6057900" y="1574800"/>
            <a:ext cx="10325100" cy="12316370"/>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title"/>
          </p:nvPr>
        </p:nvSpPr>
        <p:spPr>
          <a:xfrm>
            <a:off x="3962400" y="636"/>
            <a:ext cx="16459200" cy="2286001"/>
          </a:xfrm>
          <a:prstGeom prst="rect">
            <a:avLst/>
          </a:prstGeom>
        </p:spPr>
        <p:txBody>
          <a:bodyPr/>
          <a:lstStyle>
            <a:lvl1pPr>
              <a:defRPr sz="6000"/>
            </a:lvl1pPr>
          </a:lstStyle>
          <a:p>
            <a:pPr/>
            <a:r>
              <a:t>2. Brexit assurance proposal appears to be crucial to Winning in the marketplace. </a:t>
            </a:r>
          </a:p>
        </p:txBody>
      </p:sp>
      <p:pic>
        <p:nvPicPr>
          <p:cNvPr id="268" name="image15.png"/>
          <p:cNvPicPr>
            <a:picLocks noChangeAspect="1"/>
          </p:cNvPicPr>
          <p:nvPr/>
        </p:nvPicPr>
        <p:blipFill>
          <a:blip r:embed="rId2">
            <a:extLst/>
          </a:blip>
          <a:stretch>
            <a:fillRect/>
          </a:stretch>
        </p:blipFill>
        <p:spPr>
          <a:xfrm>
            <a:off x="3962400" y="1514801"/>
            <a:ext cx="13741400" cy="12404399"/>
          </a:xfrm>
          <a:prstGeom prst="rect">
            <a:avLst/>
          </a:prstGeom>
          <a:ln w="12700">
            <a:miter lim="400000"/>
          </a:ln>
        </p:spPr>
      </p:pic>
      <p:pic>
        <p:nvPicPr>
          <p:cNvPr id="269" name="image4.png"/>
          <p:cNvPicPr>
            <a:picLocks noChangeAspect="1"/>
          </p:cNvPicPr>
          <p:nvPr/>
        </p:nvPicPr>
        <p:blipFill>
          <a:blip r:embed="rId3">
            <a:extLst/>
          </a:blip>
          <a:stretch>
            <a:fillRect/>
          </a:stretch>
        </p:blipFill>
        <p:spPr>
          <a:xfrm>
            <a:off x="4393812" y="2056894"/>
            <a:ext cx="2324102" cy="1723041"/>
          </a:xfrm>
          <a:prstGeom prst="rect">
            <a:avLst/>
          </a:prstGeom>
          <a:ln w="12700">
            <a:miter lim="400000"/>
          </a:ln>
        </p:spPr>
      </p:pic>
      <p:pic>
        <p:nvPicPr>
          <p:cNvPr id="270" name="image4.png"/>
          <p:cNvPicPr>
            <a:picLocks noChangeAspect="1"/>
          </p:cNvPicPr>
          <p:nvPr/>
        </p:nvPicPr>
        <p:blipFill>
          <a:blip r:embed="rId3">
            <a:extLst/>
          </a:blip>
          <a:stretch>
            <a:fillRect/>
          </a:stretch>
        </p:blipFill>
        <p:spPr>
          <a:xfrm>
            <a:off x="1638300" y="6858000"/>
            <a:ext cx="2324100" cy="1723040"/>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hape 272"/>
          <p:cNvSpPr/>
          <p:nvPr>
            <p:ph type="title"/>
          </p:nvPr>
        </p:nvSpPr>
        <p:spPr>
          <a:xfrm>
            <a:off x="3962400" y="636"/>
            <a:ext cx="16459200" cy="2286001"/>
          </a:xfrm>
          <a:prstGeom prst="rect">
            <a:avLst/>
          </a:prstGeom>
        </p:spPr>
        <p:txBody>
          <a:bodyPr/>
          <a:lstStyle>
            <a:lvl1pPr>
              <a:defRPr sz="6000"/>
            </a:lvl1pPr>
          </a:lstStyle>
          <a:p>
            <a:pPr/>
            <a:r>
              <a:t>3. Regulatory best practice proposal appears to be crucial across many strategic drivers</a:t>
            </a:r>
          </a:p>
        </p:txBody>
      </p:sp>
      <p:pic>
        <p:nvPicPr>
          <p:cNvPr id="273" name="image16.png"/>
          <p:cNvPicPr>
            <a:picLocks noChangeAspect="1"/>
          </p:cNvPicPr>
          <p:nvPr/>
        </p:nvPicPr>
        <p:blipFill>
          <a:blip r:embed="rId2">
            <a:extLst/>
          </a:blip>
          <a:stretch>
            <a:fillRect/>
          </a:stretch>
        </p:blipFill>
        <p:spPr>
          <a:xfrm>
            <a:off x="4064000" y="1739900"/>
            <a:ext cx="19304000" cy="12179070"/>
          </a:xfrm>
          <a:prstGeom prst="rect">
            <a:avLst/>
          </a:prstGeom>
          <a:ln w="12700">
            <a:miter lim="400000"/>
          </a:ln>
        </p:spPr>
      </p:pic>
      <p:pic>
        <p:nvPicPr>
          <p:cNvPr id="274" name="image4.png"/>
          <p:cNvPicPr>
            <a:picLocks noChangeAspect="1"/>
          </p:cNvPicPr>
          <p:nvPr/>
        </p:nvPicPr>
        <p:blipFill>
          <a:blip r:embed="rId3">
            <a:extLst/>
          </a:blip>
          <a:stretch>
            <a:fillRect/>
          </a:stretch>
        </p:blipFill>
        <p:spPr>
          <a:xfrm>
            <a:off x="1752213" y="2094994"/>
            <a:ext cx="2324101" cy="1723041"/>
          </a:xfrm>
          <a:prstGeom prst="rect">
            <a:avLst/>
          </a:prstGeom>
          <a:ln w="12700">
            <a:miter lim="400000"/>
          </a:ln>
        </p:spPr>
      </p:pic>
      <p:pic>
        <p:nvPicPr>
          <p:cNvPr id="275" name="image4.png"/>
          <p:cNvPicPr>
            <a:picLocks noChangeAspect="1"/>
          </p:cNvPicPr>
          <p:nvPr/>
        </p:nvPicPr>
        <p:blipFill>
          <a:blip r:embed="rId3">
            <a:extLst/>
          </a:blip>
          <a:stretch>
            <a:fillRect/>
          </a:stretch>
        </p:blipFill>
        <p:spPr>
          <a:xfrm>
            <a:off x="1739900" y="6654800"/>
            <a:ext cx="2324100" cy="1723040"/>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xfrm>
            <a:off x="4419600" y="4286250"/>
            <a:ext cx="15544800" cy="7912100"/>
          </a:xfrm>
          <a:prstGeom prst="rect">
            <a:avLst/>
          </a:prstGeom>
        </p:spPr>
        <p:txBody>
          <a:bodyPr/>
          <a:lstStyle/>
          <a:p>
            <a:pPr defTabSz="640079">
              <a:defRPr sz="4200"/>
            </a:pPr>
            <a:r>
              <a:t>What this is</a:t>
            </a:r>
          </a:p>
          <a:p>
            <a:pPr defTabSz="640079">
              <a:defRPr sz="2900"/>
            </a:pPr>
          </a:p>
          <a:p>
            <a:pPr defTabSz="640079">
              <a:defRPr sz="2900"/>
            </a:pPr>
            <a:r>
              <a:t>Toy model</a:t>
            </a:r>
          </a:p>
          <a:p>
            <a:pPr defTabSz="640079">
              <a:defRPr sz="2900"/>
            </a:pPr>
          </a:p>
          <a:p>
            <a:pPr defTabSz="640079">
              <a:defRPr sz="2900"/>
            </a:pPr>
            <a:r>
              <a:t>Based on FMCG investment data</a:t>
            </a:r>
          </a:p>
          <a:p>
            <a:pPr defTabSz="640079">
              <a:defRPr sz="2900"/>
            </a:pPr>
          </a:p>
          <a:p>
            <a:pPr defTabSz="640079">
              <a:defRPr sz="2900"/>
            </a:pPr>
            <a:r>
              <a:t>Representative of building a specific sales approach with the broader Consulting team</a:t>
            </a:r>
          </a:p>
          <a:p>
            <a:pPr defTabSz="640079">
              <a:defRPr sz="2900"/>
            </a:pPr>
          </a:p>
          <a:p>
            <a:pPr defTabSz="640079">
              <a:defRPr sz="2900"/>
            </a:pPr>
            <a:r>
              <a:t>Would get updated through team and client discussions</a:t>
            </a:r>
          </a:p>
          <a:p>
            <a:pPr defTabSz="640079">
              <a:defRPr sz="2900"/>
            </a:pPr>
          </a:p>
          <a:p>
            <a:pPr defTabSz="640079">
              <a:defRPr sz="2900"/>
            </a:pPr>
            <a:r>
              <a:t>Would be the basis of the Sales proposition</a:t>
            </a:r>
          </a:p>
          <a:p>
            <a:pPr defTabSz="640079">
              <a:defRPr sz="2900"/>
            </a:pPr>
          </a:p>
          <a:p>
            <a:pPr defTabSz="640079">
              <a:defRPr sz="2900"/>
            </a:pPr>
            <a:r>
              <a:t>But the sales deck itself would be much thinner, less analytic, and based on the character of the FMCG-Company contact, with a clear link to Portfolio-Team record and FMCG-Company relationship. </a:t>
            </a:r>
          </a:p>
          <a:p>
            <a:pPr defTabSz="640079">
              <a:defRPr sz="2900"/>
            </a:pP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title"/>
          </p:nvPr>
        </p:nvSpPr>
        <p:spPr>
          <a:xfrm>
            <a:off x="1727200" y="636"/>
            <a:ext cx="20929600" cy="2286001"/>
          </a:xfrm>
          <a:prstGeom prst="rect">
            <a:avLst/>
          </a:prstGeom>
        </p:spPr>
        <p:txBody>
          <a:bodyPr/>
          <a:lstStyle>
            <a:lvl1pPr defTabSz="841247">
              <a:defRPr sz="5520"/>
            </a:lvl1pPr>
          </a:lstStyle>
          <a:p>
            <a:pPr/>
            <a:r>
              <a:t>4. Plastic dependency review proposal supports a business transformation theme as well as a FMCG-Company Strategic dependency</a:t>
            </a:r>
          </a:p>
        </p:txBody>
      </p:sp>
      <p:pic>
        <p:nvPicPr>
          <p:cNvPr id="278" name="image17.png"/>
          <p:cNvPicPr>
            <a:picLocks noChangeAspect="1"/>
          </p:cNvPicPr>
          <p:nvPr/>
        </p:nvPicPr>
        <p:blipFill>
          <a:blip r:embed="rId2">
            <a:extLst/>
          </a:blip>
          <a:stretch>
            <a:fillRect/>
          </a:stretch>
        </p:blipFill>
        <p:spPr>
          <a:xfrm>
            <a:off x="7162800" y="2286000"/>
            <a:ext cx="9829800" cy="11321823"/>
          </a:xfrm>
          <a:prstGeom prst="rect">
            <a:avLst/>
          </a:prstGeom>
          <a:ln w="12700">
            <a:miter lim="400000"/>
          </a:ln>
        </p:spPr>
      </p:pic>
      <p:pic>
        <p:nvPicPr>
          <p:cNvPr id="279" name="image4.png"/>
          <p:cNvPicPr>
            <a:picLocks noChangeAspect="1"/>
          </p:cNvPicPr>
          <p:nvPr/>
        </p:nvPicPr>
        <p:blipFill>
          <a:blip r:embed="rId3">
            <a:extLst/>
          </a:blip>
          <a:stretch>
            <a:fillRect/>
          </a:stretch>
        </p:blipFill>
        <p:spPr>
          <a:xfrm>
            <a:off x="4838312" y="2818894"/>
            <a:ext cx="2324102" cy="1723041"/>
          </a:xfrm>
          <a:prstGeom prst="rect">
            <a:avLst/>
          </a:prstGeom>
          <a:ln w="12700">
            <a:miter lim="400000"/>
          </a:ln>
        </p:spPr>
      </p:pic>
      <p:pic>
        <p:nvPicPr>
          <p:cNvPr id="280" name="image4.png"/>
          <p:cNvPicPr>
            <a:picLocks noChangeAspect="1"/>
          </p:cNvPicPr>
          <p:nvPr/>
        </p:nvPicPr>
        <p:blipFill>
          <a:blip r:embed="rId3">
            <a:extLst/>
          </a:blip>
          <a:stretch>
            <a:fillRect/>
          </a:stretch>
        </p:blipFill>
        <p:spPr>
          <a:xfrm>
            <a:off x="4597400" y="7086600"/>
            <a:ext cx="2324100" cy="1723040"/>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p:nvPr>
            <p:ph type="title"/>
          </p:nvPr>
        </p:nvSpPr>
        <p:spPr>
          <a:xfrm>
            <a:off x="3962400" y="636"/>
            <a:ext cx="16459200" cy="2286001"/>
          </a:xfrm>
          <a:prstGeom prst="rect">
            <a:avLst/>
          </a:prstGeom>
        </p:spPr>
        <p:txBody>
          <a:bodyPr/>
          <a:lstStyle>
            <a:lvl1pPr>
              <a:defRPr sz="6000"/>
            </a:lvl1pPr>
          </a:lstStyle>
          <a:p>
            <a:pPr/>
            <a:r>
              <a:t>5. A project re-scope ultimately supports 4 strategic themes</a:t>
            </a:r>
          </a:p>
        </p:txBody>
      </p:sp>
      <p:pic>
        <p:nvPicPr>
          <p:cNvPr id="283" name="image18.png"/>
          <p:cNvPicPr>
            <a:picLocks noChangeAspect="1"/>
          </p:cNvPicPr>
          <p:nvPr/>
        </p:nvPicPr>
        <p:blipFill>
          <a:blip r:embed="rId2">
            <a:extLst/>
          </a:blip>
          <a:stretch>
            <a:fillRect/>
          </a:stretch>
        </p:blipFill>
        <p:spPr>
          <a:xfrm>
            <a:off x="3450042" y="1574800"/>
            <a:ext cx="16082560" cy="12049315"/>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Shape 285"/>
          <p:cNvSpPr/>
          <p:nvPr>
            <p:ph type="title"/>
          </p:nvPr>
        </p:nvSpPr>
        <p:spPr>
          <a:xfrm>
            <a:off x="3657600" y="-19684"/>
            <a:ext cx="16459200" cy="2286001"/>
          </a:xfrm>
          <a:prstGeom prst="rect">
            <a:avLst/>
          </a:prstGeom>
        </p:spPr>
        <p:txBody>
          <a:bodyPr/>
          <a:lstStyle>
            <a:lvl1pPr>
              <a:defRPr sz="6000"/>
            </a:lvl1pPr>
          </a:lstStyle>
          <a:p>
            <a:pPr/>
            <a:r>
              <a:t>Q4 BUSINESS TRANSFORMATION NEEDS</a:t>
            </a:r>
          </a:p>
        </p:txBody>
      </p:sp>
      <p:sp>
        <p:nvSpPr>
          <p:cNvPr id="286" name="Shape 286"/>
          <p:cNvSpPr/>
          <p:nvPr/>
        </p:nvSpPr>
        <p:spPr>
          <a:xfrm>
            <a:off x="2565400" y="3016478"/>
            <a:ext cx="21513800" cy="84958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85269" indent="-685269" algn="l">
              <a:spcBef>
                <a:spcPts val="5900"/>
              </a:spcBef>
              <a:buSzPct val="100000"/>
              <a:buAutoNum type="arabicPeriod" startAt="1"/>
              <a:defRPr sz="3700">
                <a:latin typeface="+mj-lt"/>
                <a:ea typeface="+mj-ea"/>
                <a:cs typeface="+mj-cs"/>
                <a:sym typeface="Helvetica Neue"/>
              </a:defRPr>
            </a:pPr>
            <a:r>
              <a:t>Q4 TRIGGERS: Respond to business triggers for action Q4</a:t>
            </a:r>
          </a:p>
          <a:p>
            <a:pPr marL="685269" indent="-685269" algn="l">
              <a:spcBef>
                <a:spcPts val="5900"/>
              </a:spcBef>
              <a:buSzPct val="100000"/>
              <a:buAutoNum type="arabicPeriod" startAt="1"/>
              <a:defRPr sz="3700">
                <a:latin typeface="+mj-lt"/>
                <a:ea typeface="+mj-ea"/>
                <a:cs typeface="+mj-cs"/>
                <a:sym typeface="Helvetica Neue"/>
              </a:defRPr>
            </a:pPr>
            <a:r>
              <a:t>STRATEGIC CONTRIBUTION: Business Transformation theme &amp; Strategic Dependencies</a:t>
            </a:r>
          </a:p>
          <a:p>
            <a:pPr marL="685269" indent="-685269" algn="l">
              <a:spcBef>
                <a:spcPts val="5900"/>
              </a:spcBef>
              <a:buSzPct val="100000"/>
              <a:buAutoNum type="arabicPeriod" startAt="1"/>
              <a:defRPr sz="3700">
                <a:latin typeface="+mj-lt"/>
                <a:ea typeface="+mj-ea"/>
                <a:cs typeface="+mj-cs"/>
                <a:sym typeface="Helvetica Neue"/>
              </a:defRPr>
            </a:pPr>
            <a:r>
              <a:t>RISK Carry out the risk mitigations identified by Enterprise</a:t>
            </a:r>
          </a:p>
          <a:p>
            <a:pPr marL="685269" indent="-685269" algn="l">
              <a:spcBef>
                <a:spcPts val="5900"/>
              </a:spcBef>
              <a:buSzPct val="100000"/>
              <a:buAutoNum type="arabicPeriod" startAt="1"/>
              <a:defRPr sz="3700">
                <a:latin typeface="+mj-lt"/>
                <a:ea typeface="+mj-ea"/>
                <a:cs typeface="+mj-cs"/>
                <a:sym typeface="Helvetica Neue"/>
              </a:defRPr>
            </a:pPr>
            <a:r>
              <a:t>SUPPLY CHAIN Deliver the C4G Supply chain Strategy</a:t>
            </a:r>
          </a:p>
          <a:p>
            <a:pPr marL="685269" indent="-685269" algn="l">
              <a:spcBef>
                <a:spcPts val="5900"/>
              </a:spcBef>
              <a:buSzPct val="100000"/>
              <a:buAutoNum type="arabicPeriod" startAt="1"/>
              <a:defRPr sz="3700">
                <a:latin typeface="+mj-lt"/>
                <a:ea typeface="+mj-ea"/>
                <a:cs typeface="+mj-cs"/>
                <a:sym typeface="Helvetica Neue"/>
              </a:defRPr>
            </a:pPr>
            <a:r>
              <a:t>PORTFOLIO  COMPATIBILITY work through/alongside  current business transformation portfolio </a:t>
            </a:r>
          </a:p>
          <a:p>
            <a:pPr marL="685269" indent="-685269" algn="l">
              <a:spcBef>
                <a:spcPts val="5900"/>
              </a:spcBef>
              <a:buSzPct val="100000"/>
              <a:buAutoNum type="arabicPeriod" startAt="1"/>
              <a:defRPr sz="3700">
                <a:latin typeface="+mj-lt"/>
                <a:ea typeface="+mj-ea"/>
                <a:cs typeface="+mj-cs"/>
                <a:sym typeface="Helvetica Neue"/>
              </a:defRPr>
            </a:pPr>
          </a:p>
        </p:txBody>
      </p:sp>
      <p:pic>
        <p:nvPicPr>
          <p:cNvPr id="287" name="image4.png"/>
          <p:cNvPicPr>
            <a:picLocks noChangeAspect="1"/>
          </p:cNvPicPr>
          <p:nvPr/>
        </p:nvPicPr>
        <p:blipFill>
          <a:blip r:embed="rId2">
            <a:extLst/>
          </a:blip>
          <a:stretch>
            <a:fillRect/>
          </a:stretch>
        </p:blipFill>
        <p:spPr>
          <a:xfrm>
            <a:off x="240913" y="532894"/>
            <a:ext cx="2324101" cy="1723041"/>
          </a:xfrm>
          <a:prstGeom prst="rect">
            <a:avLst/>
          </a:prstGeom>
          <a:ln w="12700">
            <a:miter lim="400000"/>
          </a:ln>
        </p:spPr>
      </p:pic>
      <p:sp>
        <p:nvSpPr>
          <p:cNvPr id="288" name="Shape 288"/>
          <p:cNvSpPr/>
          <p:nvPr/>
        </p:nvSpPr>
        <p:spPr>
          <a:xfrm>
            <a:off x="1866900" y="4686300"/>
            <a:ext cx="21907500" cy="1905000"/>
          </a:xfrm>
          <a:prstGeom prst="rect">
            <a:avLst/>
          </a:prstGeom>
          <a:ln w="25400">
            <a:solidFill>
              <a:srgbClr val="000000"/>
            </a:solidFill>
            <a:miter lim="400000"/>
          </a:ln>
        </p:spPr>
        <p:txBody>
          <a:bodyPr lIns="0" tIns="0" rIns="0" bIns="0" anchor="ctr"/>
          <a:lstStyle/>
          <a:p>
            <a:pPr>
              <a:defRPr sz="3200">
                <a:solidFill>
                  <a:srgbClr val="FFFFFF"/>
                </a:solidFill>
              </a:defRPr>
            </a:pP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title"/>
          </p:nvPr>
        </p:nvSpPr>
        <p:spPr>
          <a:xfrm>
            <a:off x="0" y="636"/>
            <a:ext cx="23723600" cy="2286001"/>
          </a:xfrm>
          <a:prstGeom prst="rect">
            <a:avLst/>
          </a:prstGeom>
        </p:spPr>
        <p:txBody>
          <a:bodyPr/>
          <a:lstStyle>
            <a:lvl1pPr>
              <a:defRPr sz="6000"/>
            </a:lvl1pPr>
          </a:lstStyle>
          <a:p>
            <a:pPr/>
            <a:r>
              <a:t>RISK: Our proposals assist in making the specific mitigations request </a:t>
            </a:r>
          </a:p>
        </p:txBody>
      </p:sp>
      <p:pic>
        <p:nvPicPr>
          <p:cNvPr id="291" name="image19.png"/>
          <p:cNvPicPr>
            <a:picLocks noChangeAspect="1"/>
          </p:cNvPicPr>
          <p:nvPr/>
        </p:nvPicPr>
        <p:blipFill>
          <a:blip r:embed="rId2">
            <a:extLst/>
          </a:blip>
          <a:stretch>
            <a:fillRect/>
          </a:stretch>
        </p:blipFill>
        <p:spPr>
          <a:xfrm>
            <a:off x="2301071" y="2386532"/>
            <a:ext cx="22227541" cy="7265469"/>
          </a:xfrm>
          <a:prstGeom prst="rect">
            <a:avLst/>
          </a:prstGeom>
          <a:ln w="12700">
            <a:miter lim="400000"/>
          </a:ln>
        </p:spPr>
      </p:pic>
      <p:pic>
        <p:nvPicPr>
          <p:cNvPr id="292" name="image8.png"/>
          <p:cNvPicPr>
            <a:picLocks noChangeAspect="1"/>
          </p:cNvPicPr>
          <p:nvPr/>
        </p:nvPicPr>
        <p:blipFill>
          <a:blip r:embed="rId3">
            <a:extLst/>
          </a:blip>
          <a:stretch>
            <a:fillRect/>
          </a:stretch>
        </p:blipFill>
        <p:spPr>
          <a:xfrm>
            <a:off x="196850" y="10204450"/>
            <a:ext cx="6718300" cy="3279100"/>
          </a:xfrm>
          <a:prstGeom prst="rect">
            <a:avLst/>
          </a:prstGeom>
          <a:ln w="12700">
            <a:miter lim="400000"/>
          </a:ln>
        </p:spPr>
      </p:pic>
      <p:sp>
        <p:nvSpPr>
          <p:cNvPr id="293" name="Shape 293"/>
          <p:cNvSpPr/>
          <p:nvPr/>
        </p:nvSpPr>
        <p:spPr>
          <a:xfrm>
            <a:off x="663637" y="9651175"/>
            <a:ext cx="4489324"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mj-lt"/>
                <a:ea typeface="+mj-ea"/>
                <a:cs typeface="+mj-cs"/>
                <a:sym typeface="Helvetica Neue"/>
              </a:defRPr>
            </a:lvl1pPr>
          </a:lstStyle>
          <a:p>
            <a:pPr/>
            <a:r>
              <a:t>Annual Report Mar 2019</a:t>
            </a:r>
          </a:p>
        </p:txBody>
      </p:sp>
      <p:pic>
        <p:nvPicPr>
          <p:cNvPr id="294" name="image4.png"/>
          <p:cNvPicPr>
            <a:picLocks noChangeAspect="1"/>
          </p:cNvPicPr>
          <p:nvPr/>
        </p:nvPicPr>
        <p:blipFill>
          <a:blip r:embed="rId4">
            <a:extLst/>
          </a:blip>
          <a:stretch>
            <a:fillRect/>
          </a:stretch>
        </p:blipFill>
        <p:spPr>
          <a:xfrm>
            <a:off x="-387" y="2564894"/>
            <a:ext cx="2324101" cy="1723041"/>
          </a:xfrm>
          <a:prstGeom prst="rect">
            <a:avLst/>
          </a:prstGeom>
          <a:ln w="12700">
            <a:miter lim="400000"/>
          </a:ln>
        </p:spPr>
      </p:pic>
      <p:pic>
        <p:nvPicPr>
          <p:cNvPr id="295" name="image4.png"/>
          <p:cNvPicPr>
            <a:picLocks noChangeAspect="1"/>
          </p:cNvPicPr>
          <p:nvPr/>
        </p:nvPicPr>
        <p:blipFill>
          <a:blip r:embed="rId4">
            <a:extLst/>
          </a:blip>
          <a:stretch>
            <a:fillRect/>
          </a:stretch>
        </p:blipFill>
        <p:spPr>
          <a:xfrm>
            <a:off x="127000" y="2692400"/>
            <a:ext cx="2324100" cy="1723040"/>
          </a:xfrm>
          <a:prstGeom prst="rect">
            <a:avLst/>
          </a:prstGeom>
          <a:ln w="12700">
            <a:miter lim="400000"/>
          </a:ln>
        </p:spPr>
      </p:pic>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7" name="Shape 297"/>
          <p:cNvSpPr/>
          <p:nvPr>
            <p:ph type="title"/>
          </p:nvPr>
        </p:nvSpPr>
        <p:spPr>
          <a:xfrm>
            <a:off x="3657600" y="-19684"/>
            <a:ext cx="16459200" cy="2286001"/>
          </a:xfrm>
          <a:prstGeom prst="rect">
            <a:avLst/>
          </a:prstGeom>
        </p:spPr>
        <p:txBody>
          <a:bodyPr/>
          <a:lstStyle>
            <a:lvl1pPr>
              <a:defRPr sz="6000"/>
            </a:lvl1pPr>
          </a:lstStyle>
          <a:p>
            <a:pPr/>
            <a:r>
              <a:t>Q4 BUSINESS TRANSFORMATION NEEDS</a:t>
            </a:r>
          </a:p>
        </p:txBody>
      </p:sp>
      <p:sp>
        <p:nvSpPr>
          <p:cNvPr id="298" name="Shape 298"/>
          <p:cNvSpPr/>
          <p:nvPr/>
        </p:nvSpPr>
        <p:spPr>
          <a:xfrm>
            <a:off x="2565400" y="3016478"/>
            <a:ext cx="21513800" cy="84958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85269" indent="-685269" algn="l">
              <a:spcBef>
                <a:spcPts val="5900"/>
              </a:spcBef>
              <a:buSzPct val="100000"/>
              <a:buAutoNum type="arabicPeriod" startAt="1"/>
              <a:defRPr sz="3700">
                <a:latin typeface="+mj-lt"/>
                <a:ea typeface="+mj-ea"/>
                <a:cs typeface="+mj-cs"/>
                <a:sym typeface="Helvetica Neue"/>
              </a:defRPr>
            </a:pPr>
            <a:r>
              <a:t>Q4 TRIGGERS: Respond to business triggers for action Q4</a:t>
            </a:r>
          </a:p>
          <a:p>
            <a:pPr marL="685269" indent="-685269" algn="l">
              <a:spcBef>
                <a:spcPts val="5900"/>
              </a:spcBef>
              <a:buSzPct val="100000"/>
              <a:buAutoNum type="arabicPeriod" startAt="1"/>
              <a:defRPr sz="3700">
                <a:latin typeface="+mj-lt"/>
                <a:ea typeface="+mj-ea"/>
                <a:cs typeface="+mj-cs"/>
                <a:sym typeface="Helvetica Neue"/>
              </a:defRPr>
            </a:pPr>
            <a:r>
              <a:t>STRATEGIC CONTRIBUTION: Business Transformation theme &amp; Strategic Dependencies</a:t>
            </a:r>
          </a:p>
          <a:p>
            <a:pPr marL="685269" indent="-685269" algn="l">
              <a:spcBef>
                <a:spcPts val="5900"/>
              </a:spcBef>
              <a:buSzPct val="100000"/>
              <a:buAutoNum type="arabicPeriod" startAt="1"/>
              <a:defRPr sz="3700">
                <a:latin typeface="+mj-lt"/>
                <a:ea typeface="+mj-ea"/>
                <a:cs typeface="+mj-cs"/>
                <a:sym typeface="Helvetica Neue"/>
              </a:defRPr>
            </a:pPr>
            <a:r>
              <a:t>RISK Carry out the risk mitigations identified by Enterprise</a:t>
            </a:r>
          </a:p>
          <a:p>
            <a:pPr marL="685269" indent="-685269" algn="l">
              <a:spcBef>
                <a:spcPts val="5900"/>
              </a:spcBef>
              <a:buSzPct val="100000"/>
              <a:buAutoNum type="arabicPeriod" startAt="1"/>
              <a:defRPr sz="3700">
                <a:latin typeface="+mj-lt"/>
                <a:ea typeface="+mj-ea"/>
                <a:cs typeface="+mj-cs"/>
                <a:sym typeface="Helvetica Neue"/>
              </a:defRPr>
            </a:pPr>
            <a:r>
              <a:t>SUPPLY CHAIN Deliver the C4G Supply chain Strategy</a:t>
            </a:r>
          </a:p>
          <a:p>
            <a:pPr marL="685269" indent="-685269" algn="l">
              <a:spcBef>
                <a:spcPts val="5900"/>
              </a:spcBef>
              <a:buSzPct val="100000"/>
              <a:buAutoNum type="arabicPeriod" startAt="1"/>
              <a:defRPr sz="3700">
                <a:latin typeface="+mj-lt"/>
                <a:ea typeface="+mj-ea"/>
                <a:cs typeface="+mj-cs"/>
                <a:sym typeface="Helvetica Neue"/>
              </a:defRPr>
            </a:pPr>
            <a:r>
              <a:t>PORTFOLIO  COMPATIBILITY work through/alongside  current business transformation portfolio </a:t>
            </a:r>
          </a:p>
          <a:p>
            <a:pPr marL="685269" indent="-685269" algn="l">
              <a:spcBef>
                <a:spcPts val="5900"/>
              </a:spcBef>
              <a:buSzPct val="100000"/>
              <a:buAutoNum type="arabicPeriod" startAt="1"/>
              <a:defRPr sz="3700">
                <a:latin typeface="+mj-lt"/>
                <a:ea typeface="+mj-ea"/>
                <a:cs typeface="+mj-cs"/>
                <a:sym typeface="Helvetica Neue"/>
              </a:defRPr>
            </a:pPr>
          </a:p>
        </p:txBody>
      </p:sp>
      <p:pic>
        <p:nvPicPr>
          <p:cNvPr id="299" name="image4.png"/>
          <p:cNvPicPr>
            <a:picLocks noChangeAspect="1"/>
          </p:cNvPicPr>
          <p:nvPr/>
        </p:nvPicPr>
        <p:blipFill>
          <a:blip r:embed="rId2">
            <a:extLst/>
          </a:blip>
          <a:stretch>
            <a:fillRect/>
          </a:stretch>
        </p:blipFill>
        <p:spPr>
          <a:xfrm>
            <a:off x="240913" y="532894"/>
            <a:ext cx="2324101" cy="1723041"/>
          </a:xfrm>
          <a:prstGeom prst="rect">
            <a:avLst/>
          </a:prstGeom>
          <a:ln w="12700">
            <a:miter lim="400000"/>
          </a:ln>
        </p:spPr>
      </p:pic>
      <p:sp>
        <p:nvSpPr>
          <p:cNvPr id="300" name="Shape 300"/>
          <p:cNvSpPr/>
          <p:nvPr/>
        </p:nvSpPr>
        <p:spPr>
          <a:xfrm>
            <a:off x="1866900" y="5905500"/>
            <a:ext cx="21907500" cy="1905000"/>
          </a:xfrm>
          <a:prstGeom prst="rect">
            <a:avLst/>
          </a:prstGeom>
          <a:ln w="25400">
            <a:solidFill>
              <a:srgbClr val="000000"/>
            </a:solidFill>
            <a:miter lim="400000"/>
          </a:ln>
        </p:spPr>
        <p:txBody>
          <a:bodyPr lIns="0" tIns="0" rIns="0" bIns="0" anchor="ctr"/>
          <a:lstStyle/>
          <a:p>
            <a:pPr>
              <a:defRPr sz="3200">
                <a:solidFill>
                  <a:srgbClr val="FFFFFF"/>
                </a:solidFill>
              </a:defRPr>
            </a:pP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title"/>
          </p:nvPr>
        </p:nvSpPr>
        <p:spPr>
          <a:xfrm>
            <a:off x="2019300" y="636"/>
            <a:ext cx="18402300" cy="2286001"/>
          </a:xfrm>
          <a:prstGeom prst="rect">
            <a:avLst/>
          </a:prstGeom>
        </p:spPr>
        <p:txBody>
          <a:bodyPr/>
          <a:lstStyle>
            <a:lvl1pPr>
              <a:defRPr sz="6000"/>
            </a:lvl1pPr>
          </a:lstStyle>
          <a:p>
            <a:pPr/>
            <a:r>
              <a:t>SUPPLY CHAIN: Meeting the Supply Chain strategy</a:t>
            </a:r>
          </a:p>
        </p:txBody>
      </p:sp>
      <p:pic>
        <p:nvPicPr>
          <p:cNvPr id="303" name="image20.png"/>
          <p:cNvPicPr>
            <a:picLocks noChangeAspect="1"/>
          </p:cNvPicPr>
          <p:nvPr/>
        </p:nvPicPr>
        <p:blipFill>
          <a:blip r:embed="rId2">
            <a:extLst/>
          </a:blip>
          <a:stretch>
            <a:fillRect/>
          </a:stretch>
        </p:blipFill>
        <p:spPr>
          <a:xfrm>
            <a:off x="2694272" y="3645641"/>
            <a:ext cx="21693685" cy="8038359"/>
          </a:xfrm>
          <a:prstGeom prst="rect">
            <a:avLst/>
          </a:prstGeom>
          <a:ln w="12700">
            <a:miter lim="400000"/>
          </a:ln>
        </p:spPr>
      </p:pic>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title"/>
          </p:nvPr>
        </p:nvSpPr>
        <p:spPr>
          <a:xfrm>
            <a:off x="3657600" y="-19684"/>
            <a:ext cx="16459200" cy="2286001"/>
          </a:xfrm>
          <a:prstGeom prst="rect">
            <a:avLst/>
          </a:prstGeom>
        </p:spPr>
        <p:txBody>
          <a:bodyPr/>
          <a:lstStyle>
            <a:lvl1pPr>
              <a:defRPr sz="6000"/>
            </a:lvl1pPr>
          </a:lstStyle>
          <a:p>
            <a:pPr/>
            <a:r>
              <a:t>Q4 BUSINESS TRANSFORMATION NEEDS</a:t>
            </a:r>
          </a:p>
        </p:txBody>
      </p:sp>
      <p:sp>
        <p:nvSpPr>
          <p:cNvPr id="306" name="Shape 306"/>
          <p:cNvSpPr/>
          <p:nvPr/>
        </p:nvSpPr>
        <p:spPr>
          <a:xfrm>
            <a:off x="2565400" y="3016478"/>
            <a:ext cx="21513800" cy="84958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85269" indent="-685269" algn="l">
              <a:spcBef>
                <a:spcPts val="5900"/>
              </a:spcBef>
              <a:buSzPct val="100000"/>
              <a:buAutoNum type="arabicPeriod" startAt="1"/>
              <a:defRPr sz="3700">
                <a:latin typeface="+mj-lt"/>
                <a:ea typeface="+mj-ea"/>
                <a:cs typeface="+mj-cs"/>
                <a:sym typeface="Helvetica Neue"/>
              </a:defRPr>
            </a:pPr>
            <a:r>
              <a:t>Q4 TRIGGERS: Respond to business triggers for action Q4</a:t>
            </a:r>
          </a:p>
          <a:p>
            <a:pPr marL="685269" indent="-685269" algn="l">
              <a:spcBef>
                <a:spcPts val="5900"/>
              </a:spcBef>
              <a:buSzPct val="100000"/>
              <a:buAutoNum type="arabicPeriod" startAt="1"/>
              <a:defRPr sz="3700">
                <a:latin typeface="+mj-lt"/>
                <a:ea typeface="+mj-ea"/>
                <a:cs typeface="+mj-cs"/>
                <a:sym typeface="Helvetica Neue"/>
              </a:defRPr>
            </a:pPr>
            <a:r>
              <a:t>STRATEGIC CONTRIBUTION: Business Transformation theme &amp; Strategic Dependencies</a:t>
            </a:r>
          </a:p>
          <a:p>
            <a:pPr marL="685269" indent="-685269" algn="l">
              <a:spcBef>
                <a:spcPts val="5900"/>
              </a:spcBef>
              <a:buSzPct val="100000"/>
              <a:buAutoNum type="arabicPeriod" startAt="1"/>
              <a:defRPr sz="3700">
                <a:latin typeface="+mj-lt"/>
                <a:ea typeface="+mj-ea"/>
                <a:cs typeface="+mj-cs"/>
                <a:sym typeface="Helvetica Neue"/>
              </a:defRPr>
            </a:pPr>
            <a:r>
              <a:t>RISK Carry out the risk mitigations identified by Enterprise</a:t>
            </a:r>
          </a:p>
          <a:p>
            <a:pPr marL="685269" indent="-685269" algn="l">
              <a:spcBef>
                <a:spcPts val="5900"/>
              </a:spcBef>
              <a:buSzPct val="100000"/>
              <a:buAutoNum type="arabicPeriod" startAt="1"/>
              <a:defRPr sz="3700">
                <a:latin typeface="+mj-lt"/>
                <a:ea typeface="+mj-ea"/>
                <a:cs typeface="+mj-cs"/>
                <a:sym typeface="Helvetica Neue"/>
              </a:defRPr>
            </a:pPr>
            <a:r>
              <a:t>SUPPLY CHAIN Deliver the C4G Supply chain Strategy</a:t>
            </a:r>
          </a:p>
          <a:p>
            <a:pPr marL="685269" indent="-685269" algn="l">
              <a:spcBef>
                <a:spcPts val="5900"/>
              </a:spcBef>
              <a:buSzPct val="100000"/>
              <a:buAutoNum type="arabicPeriod" startAt="1"/>
              <a:defRPr sz="3700">
                <a:latin typeface="+mj-lt"/>
                <a:ea typeface="+mj-ea"/>
                <a:cs typeface="+mj-cs"/>
                <a:sym typeface="Helvetica Neue"/>
              </a:defRPr>
            </a:pPr>
            <a:r>
              <a:t>PORTFOLIO  COMPATIBILITY work through/alongside  current business transformation portfolio </a:t>
            </a:r>
          </a:p>
          <a:p>
            <a:pPr marL="685269" indent="-685269" algn="l">
              <a:spcBef>
                <a:spcPts val="5900"/>
              </a:spcBef>
              <a:buSzPct val="100000"/>
              <a:buAutoNum type="arabicPeriod" startAt="1"/>
              <a:defRPr sz="3700">
                <a:latin typeface="+mj-lt"/>
                <a:ea typeface="+mj-ea"/>
                <a:cs typeface="+mj-cs"/>
                <a:sym typeface="Helvetica Neue"/>
              </a:defRPr>
            </a:pPr>
          </a:p>
        </p:txBody>
      </p:sp>
      <p:pic>
        <p:nvPicPr>
          <p:cNvPr id="307" name="image4.png"/>
          <p:cNvPicPr>
            <a:picLocks noChangeAspect="1"/>
          </p:cNvPicPr>
          <p:nvPr/>
        </p:nvPicPr>
        <p:blipFill>
          <a:blip r:embed="rId2">
            <a:extLst/>
          </a:blip>
          <a:stretch>
            <a:fillRect/>
          </a:stretch>
        </p:blipFill>
        <p:spPr>
          <a:xfrm>
            <a:off x="240913" y="532894"/>
            <a:ext cx="2324101" cy="1723041"/>
          </a:xfrm>
          <a:prstGeom prst="rect">
            <a:avLst/>
          </a:prstGeom>
          <a:ln w="12700">
            <a:miter lim="400000"/>
          </a:ln>
        </p:spPr>
      </p:pic>
      <p:sp>
        <p:nvSpPr>
          <p:cNvPr id="308" name="Shape 308"/>
          <p:cNvSpPr/>
          <p:nvPr/>
        </p:nvSpPr>
        <p:spPr>
          <a:xfrm>
            <a:off x="2159000" y="7505700"/>
            <a:ext cx="21907500" cy="1905000"/>
          </a:xfrm>
          <a:prstGeom prst="rect">
            <a:avLst/>
          </a:prstGeom>
          <a:ln w="25400">
            <a:solidFill>
              <a:srgbClr val="000000"/>
            </a:solidFill>
            <a:miter lim="400000"/>
          </a:ln>
        </p:spPr>
        <p:txBody>
          <a:bodyPr lIns="0" tIns="0" rIns="0" bIns="0" anchor="ctr"/>
          <a:lstStyle/>
          <a:p>
            <a:pPr>
              <a:defRPr sz="3200">
                <a:solidFill>
                  <a:srgbClr val="FFFFFF"/>
                </a:solidFill>
              </a:defRPr>
            </a:pP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title"/>
          </p:nvPr>
        </p:nvSpPr>
        <p:spPr>
          <a:xfrm>
            <a:off x="3657600" y="-19684"/>
            <a:ext cx="16459200" cy="2286001"/>
          </a:xfrm>
          <a:prstGeom prst="rect">
            <a:avLst/>
          </a:prstGeom>
        </p:spPr>
        <p:txBody>
          <a:bodyPr/>
          <a:lstStyle>
            <a:lvl1pPr>
              <a:defRPr sz="6000"/>
            </a:lvl1pPr>
          </a:lstStyle>
          <a:p>
            <a:pPr/>
            <a:r>
              <a:t>These five proposals will work at portfolio, programme and project level</a:t>
            </a:r>
          </a:p>
        </p:txBody>
      </p:sp>
      <p:pic>
        <p:nvPicPr>
          <p:cNvPr id="311" name="image21.png"/>
          <p:cNvPicPr>
            <a:picLocks noChangeAspect="1"/>
          </p:cNvPicPr>
          <p:nvPr/>
        </p:nvPicPr>
        <p:blipFill>
          <a:blip r:embed="rId2">
            <a:extLst/>
          </a:blip>
          <a:stretch>
            <a:fillRect/>
          </a:stretch>
        </p:blipFill>
        <p:spPr>
          <a:xfrm>
            <a:off x="1896771" y="2260600"/>
            <a:ext cx="19987835" cy="10833100"/>
          </a:xfrm>
          <a:prstGeom prst="rect">
            <a:avLst/>
          </a:prstGeom>
          <a:ln w="12700">
            <a:miter lim="400000"/>
          </a:ln>
        </p:spPr>
      </p:pic>
      <p:pic>
        <p:nvPicPr>
          <p:cNvPr id="312" name="image4.png"/>
          <p:cNvPicPr>
            <a:picLocks noChangeAspect="1"/>
          </p:cNvPicPr>
          <p:nvPr/>
        </p:nvPicPr>
        <p:blipFill>
          <a:blip r:embed="rId3">
            <a:extLst/>
          </a:blip>
          <a:stretch>
            <a:fillRect/>
          </a:stretch>
        </p:blipFill>
        <p:spPr>
          <a:xfrm>
            <a:off x="10019913" y="7047993"/>
            <a:ext cx="2324102" cy="1723042"/>
          </a:xfrm>
          <a:prstGeom prst="rect">
            <a:avLst/>
          </a:prstGeom>
          <a:ln w="12700">
            <a:miter lim="400000"/>
          </a:ln>
        </p:spPr>
      </p:pic>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title"/>
          </p:nvPr>
        </p:nvSpPr>
        <p:spPr>
          <a:xfrm>
            <a:off x="3962400" y="636"/>
            <a:ext cx="16459200" cy="2286001"/>
          </a:xfrm>
          <a:prstGeom prst="rect">
            <a:avLst/>
          </a:prstGeom>
        </p:spPr>
        <p:txBody>
          <a:bodyPr/>
          <a:lstStyle>
            <a:lvl1pPr>
              <a:defRPr sz="6000"/>
            </a:lvl1pPr>
          </a:lstStyle>
          <a:p>
            <a:pPr/>
            <a:r>
              <a:t>Where this sits relative to other programmes within the key division this year</a:t>
            </a:r>
          </a:p>
        </p:txBody>
      </p:sp>
      <p:sp>
        <p:nvSpPr>
          <p:cNvPr id="315" name="Shape 315"/>
          <p:cNvSpPr/>
          <p:nvPr/>
        </p:nvSpPr>
        <p:spPr>
          <a:xfrm>
            <a:off x="6604000" y="5054600"/>
            <a:ext cx="1803400" cy="825500"/>
          </a:xfrm>
          <a:prstGeom prst="rightArrow">
            <a:avLst>
              <a:gd name="adj1" fmla="val 32000"/>
              <a:gd name="adj2" fmla="val 100000"/>
            </a:avLst>
          </a:prstGeom>
          <a:solidFill>
            <a:schemeClr val="accent3"/>
          </a:solidFill>
          <a:ln w="12700">
            <a:miter lim="400000"/>
          </a:ln>
        </p:spPr>
        <p:txBody>
          <a:bodyPr lIns="0" tIns="0" rIns="0" bIns="0" anchor="ctr"/>
          <a:lstStyle/>
          <a:p>
            <a:pPr>
              <a:defRPr sz="3200">
                <a:solidFill>
                  <a:srgbClr val="FFFFFF"/>
                </a:solidFill>
              </a:defRPr>
            </a:pPr>
          </a:p>
        </p:txBody>
      </p:sp>
      <p:sp>
        <p:nvSpPr>
          <p:cNvPr id="316" name="Shape 316"/>
          <p:cNvSpPr/>
          <p:nvPr/>
        </p:nvSpPr>
        <p:spPr>
          <a:xfrm>
            <a:off x="3060700" y="11137900"/>
            <a:ext cx="1803400" cy="825500"/>
          </a:xfrm>
          <a:prstGeom prst="rightArrow">
            <a:avLst>
              <a:gd name="adj1" fmla="val 32000"/>
              <a:gd name="adj2" fmla="val 100000"/>
            </a:avLst>
          </a:prstGeom>
          <a:solidFill>
            <a:schemeClr val="accent3"/>
          </a:solidFill>
          <a:ln w="12700">
            <a:miter lim="400000"/>
          </a:ln>
        </p:spPr>
        <p:txBody>
          <a:bodyPr lIns="0" tIns="0" rIns="0" bIns="0" anchor="ctr"/>
          <a:lstStyle/>
          <a:p>
            <a:pPr>
              <a:defRPr sz="3200">
                <a:solidFill>
                  <a:srgbClr val="FFFFFF"/>
                </a:solidFill>
              </a:defRPr>
            </a:pPr>
          </a:p>
        </p:txBody>
      </p:sp>
      <p:pic>
        <p:nvPicPr>
          <p:cNvPr id="317" name="image13.png"/>
          <p:cNvPicPr>
            <a:picLocks noChangeAspect="1"/>
          </p:cNvPicPr>
          <p:nvPr/>
        </p:nvPicPr>
        <p:blipFill>
          <a:blip r:embed="rId2">
            <a:extLst/>
          </a:blip>
          <a:stretch>
            <a:fillRect/>
          </a:stretch>
        </p:blipFill>
        <p:spPr>
          <a:xfrm>
            <a:off x="3695700" y="1875863"/>
            <a:ext cx="19879734" cy="11840138"/>
          </a:xfrm>
          <a:prstGeom prst="rect">
            <a:avLst/>
          </a:prstGeom>
          <a:ln w="12700">
            <a:miter lim="400000"/>
          </a:ln>
        </p:spPr>
      </p:pic>
      <p:sp>
        <p:nvSpPr>
          <p:cNvPr id="318" name="Shape 318"/>
          <p:cNvSpPr/>
          <p:nvPr/>
        </p:nvSpPr>
        <p:spPr>
          <a:xfrm>
            <a:off x="5905500" y="11137900"/>
            <a:ext cx="1803400" cy="825500"/>
          </a:xfrm>
          <a:prstGeom prst="rightArrow">
            <a:avLst>
              <a:gd name="adj1" fmla="val 32000"/>
              <a:gd name="adj2" fmla="val 100000"/>
            </a:avLst>
          </a:prstGeom>
          <a:solidFill>
            <a:schemeClr val="accent3"/>
          </a:solidFill>
          <a:ln w="12700">
            <a:miter lim="400000"/>
          </a:ln>
        </p:spPr>
        <p:txBody>
          <a:bodyPr lIns="0" tIns="0" rIns="0" bIns="0" anchor="ctr"/>
          <a:lstStyle/>
          <a:p>
            <a:pPr>
              <a:defRPr sz="3200">
                <a:solidFill>
                  <a:srgbClr val="FFFFFF"/>
                </a:solidFill>
              </a:defRPr>
            </a:pPr>
          </a:p>
        </p:txBody>
      </p:sp>
      <p:sp>
        <p:nvSpPr>
          <p:cNvPr id="319" name="Shape 319"/>
          <p:cNvSpPr/>
          <p:nvPr/>
        </p:nvSpPr>
        <p:spPr>
          <a:xfrm>
            <a:off x="1816100" y="12890500"/>
            <a:ext cx="1803400" cy="825500"/>
          </a:xfrm>
          <a:prstGeom prst="rightArrow">
            <a:avLst>
              <a:gd name="adj1" fmla="val 32000"/>
              <a:gd name="adj2" fmla="val 100000"/>
            </a:avLst>
          </a:prstGeom>
          <a:solidFill>
            <a:schemeClr val="accent3"/>
          </a:solidFill>
          <a:ln w="12700">
            <a:miter lim="400000"/>
          </a:ln>
        </p:spPr>
        <p:txBody>
          <a:bodyPr lIns="0" tIns="0" rIns="0" bIns="0" anchor="ctr"/>
          <a:lstStyle/>
          <a:p>
            <a:pPr>
              <a:defRPr sz="3200">
                <a:solidFill>
                  <a:srgbClr val="FFFFFF"/>
                </a:solidFill>
              </a:defRPr>
            </a:pPr>
          </a:p>
        </p:txBody>
      </p:sp>
      <p:pic>
        <p:nvPicPr>
          <p:cNvPr id="320" name="image4.png"/>
          <p:cNvPicPr>
            <a:picLocks noChangeAspect="1"/>
          </p:cNvPicPr>
          <p:nvPr/>
        </p:nvPicPr>
        <p:blipFill>
          <a:blip r:embed="rId3">
            <a:extLst/>
          </a:blip>
          <a:stretch>
            <a:fillRect/>
          </a:stretch>
        </p:blipFill>
        <p:spPr>
          <a:xfrm>
            <a:off x="12102713" y="4190493"/>
            <a:ext cx="2324102" cy="1723042"/>
          </a:xfrm>
          <a:prstGeom prst="rect">
            <a:avLst/>
          </a:prstGeom>
          <a:ln w="12700">
            <a:miter lim="400000"/>
          </a:ln>
        </p:spPr>
      </p:pic>
      <p:pic>
        <p:nvPicPr>
          <p:cNvPr id="321" name="image4.png"/>
          <p:cNvPicPr>
            <a:picLocks noChangeAspect="1"/>
          </p:cNvPicPr>
          <p:nvPr/>
        </p:nvPicPr>
        <p:blipFill>
          <a:blip r:embed="rId3">
            <a:extLst/>
          </a:blip>
          <a:stretch>
            <a:fillRect/>
          </a:stretch>
        </p:blipFill>
        <p:spPr>
          <a:xfrm>
            <a:off x="12090400" y="7213600"/>
            <a:ext cx="2324100" cy="1723040"/>
          </a:xfrm>
          <a:prstGeom prst="rect">
            <a:avLst/>
          </a:prstGeom>
          <a:ln w="12700">
            <a:miter lim="400000"/>
          </a:ln>
        </p:spPr>
      </p:pic>
      <p:pic>
        <p:nvPicPr>
          <p:cNvPr id="322" name="image4.png"/>
          <p:cNvPicPr>
            <a:picLocks noChangeAspect="1"/>
          </p:cNvPicPr>
          <p:nvPr/>
        </p:nvPicPr>
        <p:blipFill>
          <a:blip r:embed="rId3">
            <a:extLst/>
          </a:blip>
          <a:stretch>
            <a:fillRect/>
          </a:stretch>
        </p:blipFill>
        <p:spPr>
          <a:xfrm>
            <a:off x="12090400" y="11798300"/>
            <a:ext cx="2324100" cy="1723040"/>
          </a:xfrm>
          <a:prstGeom prst="rect">
            <a:avLst/>
          </a:prstGeom>
          <a:ln w="12700">
            <a:miter lim="400000"/>
          </a:ln>
        </p:spPr>
      </p:pic>
      <p:sp>
        <p:nvSpPr>
          <p:cNvPr id="323" name="Shape 323"/>
          <p:cNvSpPr/>
          <p:nvPr/>
        </p:nvSpPr>
        <p:spPr>
          <a:xfrm>
            <a:off x="4864100" y="12890500"/>
            <a:ext cx="1803400" cy="825500"/>
          </a:xfrm>
          <a:prstGeom prst="rightArrow">
            <a:avLst>
              <a:gd name="adj1" fmla="val 32000"/>
              <a:gd name="adj2" fmla="val 100000"/>
            </a:avLst>
          </a:prstGeom>
          <a:solidFill>
            <a:schemeClr val="accent3"/>
          </a:solidFill>
          <a:ln w="12700">
            <a:miter lim="400000"/>
          </a:ln>
        </p:spPr>
        <p:txBody>
          <a:bodyPr lIns="0" tIns="0" rIns="0" bIns="0" anchor="ctr"/>
          <a:lstStyle/>
          <a:p>
            <a:pPr>
              <a:defRPr sz="3200">
                <a:solidFill>
                  <a:srgbClr val="FFFFFF"/>
                </a:solidFill>
              </a:defRPr>
            </a:pP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Shape 325"/>
          <p:cNvSpPr/>
          <p:nvPr>
            <p:ph type="title"/>
          </p:nvPr>
        </p:nvSpPr>
        <p:spPr>
          <a:xfrm>
            <a:off x="3657600" y="-19684"/>
            <a:ext cx="16459200" cy="2286001"/>
          </a:xfrm>
          <a:prstGeom prst="rect">
            <a:avLst/>
          </a:prstGeom>
        </p:spPr>
        <p:txBody>
          <a:bodyPr/>
          <a:lstStyle>
            <a:lvl1pPr>
              <a:defRPr sz="6000"/>
            </a:lvl1pPr>
          </a:lstStyle>
          <a:p>
            <a:pPr/>
            <a:r>
              <a:t>These proposals deploy the appropriate service offerings from the full Portfolio-Team service line</a:t>
            </a:r>
          </a:p>
        </p:txBody>
      </p:sp>
      <p:pic>
        <p:nvPicPr>
          <p:cNvPr id="326" name="image22.png"/>
          <p:cNvPicPr>
            <a:picLocks noChangeAspect="1"/>
          </p:cNvPicPr>
          <p:nvPr/>
        </p:nvPicPr>
        <p:blipFill>
          <a:blip r:embed="rId2">
            <a:extLst/>
          </a:blip>
          <a:stretch>
            <a:fillRect/>
          </a:stretch>
        </p:blipFill>
        <p:spPr>
          <a:xfrm>
            <a:off x="3652423" y="6249866"/>
            <a:ext cx="21045418" cy="7783634"/>
          </a:xfrm>
          <a:prstGeom prst="rect">
            <a:avLst/>
          </a:prstGeom>
          <a:ln w="12700">
            <a:miter lim="400000"/>
          </a:ln>
        </p:spPr>
      </p:pic>
      <p:sp>
        <p:nvSpPr>
          <p:cNvPr id="327" name="Shape 327"/>
          <p:cNvSpPr/>
          <p:nvPr/>
        </p:nvSpPr>
        <p:spPr>
          <a:xfrm>
            <a:off x="-820230" y="1897825"/>
            <a:ext cx="10759060" cy="47895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latin typeface="+mj-lt"/>
                <a:ea typeface="+mj-ea"/>
                <a:cs typeface="+mj-cs"/>
                <a:sym typeface="Helvetica Neue"/>
              </a:defRPr>
            </a:pPr>
            <a:r>
              <a:t>Portfolio-Team Business Transformation Service Offerings</a:t>
            </a:r>
          </a:p>
          <a:p>
            <a:pPr marL="555625" indent="-555625" algn="l">
              <a:buSzPct val="100000"/>
              <a:buAutoNum type="arabicPeriod" startAt="1"/>
              <a:defRPr b="1">
                <a:solidFill>
                  <a:schemeClr val="accent1"/>
                </a:solidFill>
                <a:latin typeface="+mj-lt"/>
                <a:ea typeface="+mj-ea"/>
                <a:cs typeface="+mj-cs"/>
                <a:sym typeface="Helvetica Neue"/>
              </a:defRPr>
            </a:pPr>
            <a:r>
              <a:t>"P3M_Assessment"</a:t>
            </a:r>
          </a:p>
          <a:p>
            <a:pPr marL="555625" indent="-555625" algn="l">
              <a:buSzPct val="100000"/>
              <a:buAutoNum type="arabicPeriod" startAt="1"/>
              <a:defRPr b="1">
                <a:latin typeface="+mj-lt"/>
                <a:ea typeface="+mj-ea"/>
                <a:cs typeface="+mj-cs"/>
                <a:sym typeface="Helvetica Neue"/>
              </a:defRPr>
            </a:pPr>
            <a:r>
              <a:t>"P3M_Support"</a:t>
            </a:r>
          </a:p>
          <a:p>
            <a:pPr marL="555625" indent="-555625" algn="l">
              <a:buSzPct val="100000"/>
              <a:buAutoNum type="arabicPeriod" startAt="1"/>
              <a:defRPr b="1">
                <a:latin typeface="+mj-lt"/>
                <a:ea typeface="+mj-ea"/>
                <a:cs typeface="+mj-cs"/>
                <a:sym typeface="Helvetica Neue"/>
              </a:defRPr>
            </a:pPr>
            <a:r>
              <a:t>"Digitisation"</a:t>
            </a:r>
          </a:p>
          <a:p>
            <a:pPr marL="555625" indent="-555625" algn="l">
              <a:buSzPct val="100000"/>
              <a:buAutoNum type="arabicPeriod" startAt="1"/>
              <a:defRPr b="1">
                <a:latin typeface="+mj-lt"/>
                <a:ea typeface="+mj-ea"/>
                <a:cs typeface="+mj-cs"/>
                <a:sym typeface="Helvetica Neue"/>
              </a:defRPr>
            </a:pPr>
            <a:r>
              <a:t>"PMO_all_levels"</a:t>
            </a:r>
          </a:p>
          <a:p>
            <a:pPr marL="555625" indent="-555625" algn="l">
              <a:buSzPct val="100000"/>
              <a:buAutoNum type="arabicPeriod" startAt="1"/>
              <a:defRPr b="1">
                <a:solidFill>
                  <a:srgbClr val="56C1FF"/>
                </a:solidFill>
                <a:latin typeface="+mj-lt"/>
                <a:ea typeface="+mj-ea"/>
                <a:cs typeface="+mj-cs"/>
                <a:sym typeface="Helvetica Neue"/>
              </a:defRPr>
            </a:pPr>
            <a:r>
              <a:t>"P3M_Optimisation"</a:t>
            </a:r>
          </a:p>
          <a:p>
            <a:pPr marL="555625" indent="-555625" algn="l">
              <a:buSzPct val="100000"/>
              <a:buAutoNum type="arabicPeriod" startAt="1"/>
              <a:defRPr b="1">
                <a:solidFill>
                  <a:schemeClr val="accent1"/>
                </a:solidFill>
                <a:latin typeface="+mj-lt"/>
                <a:ea typeface="+mj-ea"/>
                <a:cs typeface="+mj-cs"/>
                <a:sym typeface="Helvetica Neue"/>
              </a:defRPr>
            </a:pPr>
            <a:r>
              <a:t>"Project_Programme_recovery"</a:t>
            </a:r>
          </a:p>
          <a:p>
            <a:pPr marL="555625" indent="-555625" algn="l">
              <a:buSzPct val="100000"/>
              <a:buAutoNum type="arabicPeriod" startAt="1"/>
              <a:defRPr b="1">
                <a:latin typeface="+mj-lt"/>
                <a:ea typeface="+mj-ea"/>
                <a:cs typeface="+mj-cs"/>
                <a:sym typeface="Helvetica Neue"/>
              </a:defRPr>
            </a:pPr>
            <a:r>
              <a:t>"Project_Programme_delivery"</a:t>
            </a:r>
          </a:p>
          <a:p>
            <a:pPr marL="555625" indent="-555625" algn="l">
              <a:buSzPct val="100000"/>
              <a:buAutoNum type="arabicPeriod" startAt="1"/>
              <a:defRPr b="1">
                <a:latin typeface="+mj-lt"/>
                <a:ea typeface="+mj-ea"/>
                <a:cs typeface="+mj-cs"/>
                <a:sym typeface="Helvetica Neue"/>
              </a:defRPr>
            </a:pPr>
            <a:r>
              <a:t>"Project_system_launch"</a:t>
            </a:r>
          </a:p>
          <a:p>
            <a:pPr marL="555625" indent="-555625" algn="l">
              <a:buSzPct val="100000"/>
              <a:buAutoNum type="arabicPeriod" startAt="1"/>
              <a:defRPr b="1">
                <a:solidFill>
                  <a:srgbClr val="56C1FF"/>
                </a:solidFill>
                <a:latin typeface="+mj-lt"/>
                <a:ea typeface="+mj-ea"/>
                <a:cs typeface="+mj-cs"/>
                <a:sym typeface="Helvetica Neue"/>
              </a:defRPr>
            </a:pPr>
            <a:r>
              <a:t>"Portfolio_management"</a:t>
            </a:r>
          </a:p>
        </p:txBody>
      </p:sp>
      <p:sp>
        <p:nvSpPr>
          <p:cNvPr id="328" name="Shape 328"/>
          <p:cNvSpPr/>
          <p:nvPr/>
        </p:nvSpPr>
        <p:spPr>
          <a:xfrm>
            <a:off x="5054600" y="3467100"/>
            <a:ext cx="1803400" cy="825500"/>
          </a:xfrm>
          <a:prstGeom prst="rightArrow">
            <a:avLst>
              <a:gd name="adj1" fmla="val 32000"/>
              <a:gd name="adj2" fmla="val 100000"/>
            </a:avLst>
          </a:prstGeom>
          <a:solidFill>
            <a:schemeClr val="accent3"/>
          </a:solidFill>
          <a:ln w="12700">
            <a:miter lim="400000"/>
          </a:ln>
        </p:spPr>
        <p:txBody>
          <a:bodyPr lIns="0" tIns="0" rIns="0" bIns="0" anchor="ctr"/>
          <a:lstStyle/>
          <a:p>
            <a:pPr>
              <a:defRPr sz="3200">
                <a:solidFill>
                  <a:srgbClr val="FFFFFF"/>
                </a:solidFill>
              </a:defRPr>
            </a:pP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xfrm>
            <a:off x="3657600" y="-19684"/>
            <a:ext cx="16459200" cy="2286001"/>
          </a:xfrm>
          <a:prstGeom prst="rect">
            <a:avLst/>
          </a:prstGeom>
        </p:spPr>
        <p:txBody>
          <a:bodyPr/>
          <a:lstStyle>
            <a:lvl1pPr>
              <a:defRPr sz="6000">
                <a:latin typeface="+mj-lt"/>
                <a:ea typeface="+mj-ea"/>
                <a:cs typeface="+mj-cs"/>
                <a:sym typeface="Helvetica Neue"/>
              </a:defRPr>
            </a:lvl1pPr>
          </a:lstStyle>
          <a:p>
            <a:pPr/>
            <a:r>
              <a:t>SUMMARY</a:t>
            </a:r>
          </a:p>
        </p:txBody>
      </p:sp>
      <p:sp>
        <p:nvSpPr>
          <p:cNvPr id="212" name="Shape 212"/>
          <p:cNvSpPr/>
          <p:nvPr/>
        </p:nvSpPr>
        <p:spPr>
          <a:xfrm>
            <a:off x="6106158" y="1935478"/>
            <a:ext cx="12166603" cy="11145011"/>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lgn="l" defTabSz="914400">
              <a:defRPr u="sng">
                <a:latin typeface="+mj-lt"/>
                <a:ea typeface="+mj-ea"/>
                <a:cs typeface="+mj-cs"/>
                <a:sym typeface="Helvetica Neue"/>
              </a:defRPr>
            </a:pPr>
            <a:r>
              <a:t>Specific next proposed Areas of support</a:t>
            </a:r>
          </a:p>
          <a:p>
            <a:pPr marL="555625" indent="-555625" algn="l" defTabSz="914400">
              <a:buSzPct val="100000"/>
              <a:buAutoNum type="arabicPeriod" startAt="1"/>
              <a:defRPr>
                <a:latin typeface="+mj-lt"/>
                <a:ea typeface="+mj-ea"/>
                <a:cs typeface="+mj-cs"/>
                <a:sym typeface="Helvetica Neue"/>
              </a:defRPr>
            </a:pPr>
            <a:r>
              <a:t>Review project portfolio balance for 2020 Q1</a:t>
            </a:r>
          </a:p>
          <a:p>
            <a:pPr marL="555625" indent="-555625" algn="l" defTabSz="914400">
              <a:buSzPct val="100000"/>
              <a:buAutoNum type="arabicPeriod" startAt="1"/>
              <a:defRPr>
                <a:latin typeface="+mj-lt"/>
                <a:ea typeface="+mj-ea"/>
                <a:cs typeface="+mj-cs"/>
                <a:sym typeface="Helvetica Neue"/>
              </a:defRPr>
            </a:pPr>
            <a:r>
              <a:t>Conduct project assurance readiness for Brexit Programme</a:t>
            </a:r>
          </a:p>
          <a:p>
            <a:pPr marL="555625" indent="-555625" algn="l" defTabSz="914400">
              <a:buSzPct val="100000"/>
              <a:buAutoNum type="arabicPeriod" startAt="1"/>
              <a:defRPr>
                <a:latin typeface="+mj-lt"/>
                <a:ea typeface="+mj-ea"/>
                <a:cs typeface="+mj-cs"/>
                <a:sym typeface="Helvetica Neue"/>
              </a:defRPr>
            </a:pPr>
            <a:r>
              <a:t>Identify best practice regulatory project as examplar</a:t>
            </a:r>
          </a:p>
          <a:p>
            <a:pPr marL="555625" indent="-555625" algn="l" defTabSz="914400">
              <a:buSzPct val="100000"/>
              <a:buAutoNum type="arabicPeriod" startAt="1"/>
              <a:defRPr>
                <a:latin typeface="+mj-lt"/>
                <a:ea typeface="+mj-ea"/>
                <a:cs typeface="+mj-cs"/>
                <a:sym typeface="Helvetica Neue"/>
              </a:defRPr>
            </a:pPr>
            <a:r>
              <a:t>Cross-project review of plastic dependencies</a:t>
            </a:r>
          </a:p>
          <a:p>
            <a:pPr marL="555625" indent="-555625" algn="l" defTabSz="914400">
              <a:buSzPct val="100000"/>
              <a:buAutoNum type="arabicPeriod" startAt="1"/>
              <a:defRPr>
                <a:latin typeface="+mj-lt"/>
                <a:ea typeface="+mj-ea"/>
                <a:cs typeface="+mj-cs"/>
                <a:sym typeface="Helvetica Neue"/>
              </a:defRPr>
            </a:pPr>
            <a:r>
              <a:t>Rescope large project which has failed to deliver in 2020</a:t>
            </a:r>
          </a:p>
          <a:p>
            <a:pPr algn="l" defTabSz="914400">
              <a:defRPr>
                <a:latin typeface="+mj-lt"/>
                <a:ea typeface="+mj-ea"/>
                <a:cs typeface="+mj-cs"/>
                <a:sym typeface="Helvetica Neue"/>
              </a:defRPr>
            </a:pPr>
          </a:p>
          <a:p>
            <a:pPr algn="l" defTabSz="914400">
              <a:defRPr>
                <a:latin typeface="+mj-lt"/>
                <a:ea typeface="+mj-ea"/>
                <a:cs typeface="+mj-cs"/>
                <a:sym typeface="Helvetica Neue"/>
              </a:defRPr>
            </a:pPr>
            <a:r>
              <a:t>BASED UPON </a:t>
            </a:r>
          </a:p>
          <a:p>
            <a:pPr algn="l" defTabSz="914400">
              <a:defRPr>
                <a:latin typeface="+mj-lt"/>
                <a:ea typeface="+mj-ea"/>
                <a:cs typeface="+mj-cs"/>
                <a:sym typeface="Helvetica Neue"/>
              </a:defRPr>
            </a:pPr>
          </a:p>
          <a:p>
            <a:pPr algn="l" defTabSz="914400">
              <a:defRPr u="sng">
                <a:latin typeface="+mj-lt"/>
                <a:ea typeface="+mj-ea"/>
                <a:cs typeface="+mj-cs"/>
                <a:sym typeface="Helvetica Neue"/>
              </a:defRPr>
            </a:pPr>
            <a:r>
              <a:t>Near term triggers for project action</a:t>
            </a:r>
          </a:p>
          <a:p>
            <a:pPr marL="555625" indent="-555625" algn="l" defTabSz="914400">
              <a:buSzPct val="100000"/>
              <a:buAutoNum type="arabicPeriod" startAt="1"/>
              <a:defRPr>
                <a:latin typeface="+mj-lt"/>
                <a:ea typeface="+mj-ea"/>
                <a:cs typeface="+mj-cs"/>
                <a:sym typeface="Helvetica Neue"/>
              </a:defRPr>
            </a:pPr>
            <a:r>
              <a:t>Election results-&gt;Brexit Jan 2020 </a:t>
            </a:r>
          </a:p>
          <a:p>
            <a:pPr marL="555625" indent="-555625" algn="l" defTabSz="914400">
              <a:buSzPct val="100000"/>
              <a:buAutoNum type="arabicPeriod" startAt="1"/>
              <a:defRPr>
                <a:latin typeface="+mj-lt"/>
                <a:ea typeface="+mj-ea"/>
                <a:cs typeface="+mj-cs"/>
                <a:sym typeface="Helvetica Neue"/>
              </a:defRPr>
            </a:pPr>
            <a:r>
              <a:t>Margin pressures </a:t>
            </a:r>
          </a:p>
          <a:p>
            <a:pPr marL="555625" indent="-555625" algn="l" defTabSz="914400">
              <a:buSzPct val="100000"/>
              <a:buAutoNum type="arabicPeriod" startAt="1"/>
              <a:defRPr>
                <a:latin typeface="+mj-lt"/>
                <a:ea typeface="+mj-ea"/>
                <a:cs typeface="+mj-cs"/>
                <a:sym typeface="Helvetica Neue"/>
              </a:defRPr>
            </a:pPr>
            <a:r>
              <a:t>Home Care as growth driver </a:t>
            </a:r>
          </a:p>
          <a:p>
            <a:pPr marL="555625" indent="-555625" algn="l" defTabSz="914400">
              <a:buSzPct val="100000"/>
              <a:buAutoNum type="arabicPeriod" startAt="1"/>
              <a:defRPr>
                <a:latin typeface="+mj-lt"/>
                <a:ea typeface="+mj-ea"/>
                <a:cs typeface="+mj-cs"/>
                <a:sym typeface="Helvetica Neue"/>
              </a:defRPr>
            </a:pPr>
            <a:r>
              <a:t>2019 Stretch plastic goals </a:t>
            </a:r>
          </a:p>
          <a:p>
            <a:pPr marL="555625" indent="-555625" algn="l" defTabSz="914400">
              <a:buSzPct val="100000"/>
              <a:buAutoNum type="arabicPeriod" startAt="1"/>
              <a:defRPr>
                <a:latin typeface="+mj-lt"/>
                <a:ea typeface="+mj-ea"/>
                <a:cs typeface="+mj-cs"/>
                <a:sym typeface="Helvetica Neue"/>
              </a:defRPr>
            </a:pPr>
            <a:r>
              <a:t>Ongoing compliance with competition laws </a:t>
            </a:r>
          </a:p>
          <a:p>
            <a:pPr algn="l" defTabSz="914400">
              <a:defRPr>
                <a:latin typeface="+mj-lt"/>
                <a:ea typeface="+mj-ea"/>
                <a:cs typeface="+mj-cs"/>
                <a:sym typeface="Helvetica Neue"/>
              </a:defRPr>
            </a:pPr>
          </a:p>
          <a:p>
            <a:pPr algn="l" defTabSz="914400">
              <a:defRPr>
                <a:latin typeface="+mj-lt"/>
                <a:ea typeface="+mj-ea"/>
                <a:cs typeface="+mj-cs"/>
                <a:sym typeface="Helvetica Neue"/>
              </a:defRPr>
            </a:pPr>
            <a:r>
              <a:t>AND CONTRIBUTING TO </a:t>
            </a:r>
          </a:p>
          <a:p>
            <a:pPr algn="l" defTabSz="914400">
              <a:defRPr>
                <a:latin typeface="+mj-lt"/>
                <a:ea typeface="+mj-ea"/>
                <a:cs typeface="+mj-cs"/>
                <a:sym typeface="Helvetica Neue"/>
              </a:defRPr>
            </a:pPr>
          </a:p>
          <a:p>
            <a:pPr algn="l" defTabSz="914400">
              <a:defRPr u="sng">
                <a:latin typeface="+mj-lt"/>
                <a:ea typeface="+mj-ea"/>
                <a:cs typeface="+mj-cs"/>
                <a:sym typeface="Helvetica Neue"/>
              </a:defRPr>
            </a:pPr>
            <a:r>
              <a:t>FMCG-Company's delivery context</a:t>
            </a:r>
          </a:p>
          <a:p>
            <a:pPr marL="555625" indent="-555625" algn="l" defTabSz="914400">
              <a:buSzPct val="100000"/>
              <a:buAutoNum type="arabicPeriod" startAt="1"/>
              <a:defRPr>
                <a:latin typeface="+mj-lt"/>
                <a:ea typeface="+mj-ea"/>
                <a:cs typeface="+mj-cs"/>
                <a:sym typeface="Helvetica Neue"/>
              </a:defRPr>
            </a:pPr>
            <a:r>
              <a:t>Q4 TRIGGERS</a:t>
            </a:r>
          </a:p>
          <a:p>
            <a:pPr marL="555625" indent="-555625" algn="l" defTabSz="914400">
              <a:buSzPct val="100000"/>
              <a:buAutoNum type="arabicPeriod" startAt="1"/>
              <a:defRPr>
                <a:latin typeface="+mj-lt"/>
                <a:ea typeface="+mj-ea"/>
                <a:cs typeface="+mj-cs"/>
                <a:sym typeface="Helvetica Neue"/>
              </a:defRPr>
            </a:pPr>
            <a:r>
              <a:t>STRATEGIC CONTRIBUTION</a:t>
            </a:r>
          </a:p>
          <a:p>
            <a:pPr marL="555625" indent="-555625" algn="l" defTabSz="914400">
              <a:buSzPct val="100000"/>
              <a:buAutoNum type="arabicPeriod" startAt="1"/>
              <a:defRPr>
                <a:latin typeface="+mj-lt"/>
                <a:ea typeface="+mj-ea"/>
                <a:cs typeface="+mj-cs"/>
                <a:sym typeface="Helvetica Neue"/>
              </a:defRPr>
            </a:pPr>
            <a:r>
              <a:t>RISK</a:t>
            </a:r>
          </a:p>
          <a:p>
            <a:pPr marL="555625" indent="-555625" algn="l" defTabSz="914400">
              <a:buSzPct val="100000"/>
              <a:buAutoNum type="arabicPeriod" startAt="1"/>
              <a:defRPr>
                <a:latin typeface="+mj-lt"/>
                <a:ea typeface="+mj-ea"/>
                <a:cs typeface="+mj-cs"/>
                <a:sym typeface="Helvetica Neue"/>
              </a:defRPr>
            </a:pPr>
            <a:r>
              <a:t>SUPPLY CHAIN</a:t>
            </a:r>
          </a:p>
          <a:p>
            <a:pPr marL="555625" indent="-555625" algn="l" defTabSz="914400">
              <a:buSzPct val="100000"/>
              <a:buAutoNum type="arabicPeriod" startAt="1"/>
              <a:defRPr>
                <a:latin typeface="+mj-lt"/>
                <a:ea typeface="+mj-ea"/>
                <a:cs typeface="+mj-cs"/>
                <a:sym typeface="Helvetica Neue"/>
              </a:defRPr>
            </a:pPr>
            <a:r>
              <a:t>PORTFOLIO  COMPATIBILITY</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title"/>
          </p:nvPr>
        </p:nvSpPr>
        <p:spPr>
          <a:xfrm>
            <a:off x="3657600" y="-19684"/>
            <a:ext cx="16459200" cy="2286001"/>
          </a:xfrm>
          <a:prstGeom prst="rect">
            <a:avLst/>
          </a:prstGeom>
        </p:spPr>
        <p:txBody>
          <a:bodyPr/>
          <a:lstStyle>
            <a:lvl1pPr>
              <a:defRPr sz="6000"/>
            </a:lvl1pPr>
          </a:lstStyle>
          <a:p>
            <a:pPr/>
            <a:r>
              <a:t>Q4 BUSINESS TRANSFORMATION NEEDS</a:t>
            </a:r>
          </a:p>
        </p:txBody>
      </p:sp>
      <p:sp>
        <p:nvSpPr>
          <p:cNvPr id="331" name="Shape 331"/>
          <p:cNvSpPr/>
          <p:nvPr/>
        </p:nvSpPr>
        <p:spPr>
          <a:xfrm>
            <a:off x="2565400" y="3016478"/>
            <a:ext cx="21513800" cy="84958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85269" indent="-685269" algn="l">
              <a:spcBef>
                <a:spcPts val="5900"/>
              </a:spcBef>
              <a:buSzPct val="100000"/>
              <a:buAutoNum type="arabicPeriod" startAt="1"/>
              <a:defRPr sz="3700">
                <a:latin typeface="+mj-lt"/>
                <a:ea typeface="+mj-ea"/>
                <a:cs typeface="+mj-cs"/>
                <a:sym typeface="Helvetica Neue"/>
              </a:defRPr>
            </a:pPr>
            <a:r>
              <a:t>Q4 TRIGGERS: Respond to business triggers for action Q4</a:t>
            </a:r>
          </a:p>
          <a:p>
            <a:pPr marL="685269" indent="-685269" algn="l">
              <a:spcBef>
                <a:spcPts val="5900"/>
              </a:spcBef>
              <a:buSzPct val="100000"/>
              <a:buAutoNum type="arabicPeriod" startAt="1"/>
              <a:defRPr sz="3700">
                <a:latin typeface="+mj-lt"/>
                <a:ea typeface="+mj-ea"/>
                <a:cs typeface="+mj-cs"/>
                <a:sym typeface="Helvetica Neue"/>
              </a:defRPr>
            </a:pPr>
            <a:r>
              <a:t>STRATEGIC CONTRIBUTION: Business Transformation theme &amp; Strategic Dependencies</a:t>
            </a:r>
          </a:p>
          <a:p>
            <a:pPr marL="685269" indent="-685269" algn="l">
              <a:spcBef>
                <a:spcPts val="5900"/>
              </a:spcBef>
              <a:buSzPct val="100000"/>
              <a:buAutoNum type="arabicPeriod" startAt="1"/>
              <a:defRPr sz="3700">
                <a:latin typeface="+mj-lt"/>
                <a:ea typeface="+mj-ea"/>
                <a:cs typeface="+mj-cs"/>
                <a:sym typeface="Helvetica Neue"/>
              </a:defRPr>
            </a:pPr>
            <a:r>
              <a:t>RISK Carry out the risk mitigations identified by Enterprise</a:t>
            </a:r>
          </a:p>
          <a:p>
            <a:pPr marL="685269" indent="-685269" algn="l">
              <a:spcBef>
                <a:spcPts val="5900"/>
              </a:spcBef>
              <a:buSzPct val="100000"/>
              <a:buAutoNum type="arabicPeriod" startAt="1"/>
              <a:defRPr sz="3700">
                <a:latin typeface="+mj-lt"/>
                <a:ea typeface="+mj-ea"/>
                <a:cs typeface="+mj-cs"/>
                <a:sym typeface="Helvetica Neue"/>
              </a:defRPr>
            </a:pPr>
            <a:r>
              <a:t>SUPPLY CHAIN Deliver the C4G Supply chain Strategy</a:t>
            </a:r>
          </a:p>
          <a:p>
            <a:pPr marL="685269" indent="-685269" algn="l">
              <a:spcBef>
                <a:spcPts val="5900"/>
              </a:spcBef>
              <a:buSzPct val="100000"/>
              <a:buAutoNum type="arabicPeriod" startAt="1"/>
              <a:defRPr sz="3700">
                <a:latin typeface="+mj-lt"/>
                <a:ea typeface="+mj-ea"/>
                <a:cs typeface="+mj-cs"/>
                <a:sym typeface="Helvetica Neue"/>
              </a:defRPr>
            </a:pPr>
            <a:r>
              <a:t>PORTFOLIO  COMPATIBILITY work through/alongside  current business transformation portfolio </a:t>
            </a:r>
          </a:p>
          <a:p>
            <a:pPr marL="685269" indent="-685269" algn="l">
              <a:spcBef>
                <a:spcPts val="5900"/>
              </a:spcBef>
              <a:buSzPct val="100000"/>
              <a:buAutoNum type="arabicPeriod" startAt="1"/>
              <a:defRPr sz="3700">
                <a:latin typeface="+mj-lt"/>
                <a:ea typeface="+mj-ea"/>
                <a:cs typeface="+mj-cs"/>
                <a:sym typeface="Helvetica Neue"/>
              </a:defRPr>
            </a:pP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title"/>
          </p:nvPr>
        </p:nvSpPr>
        <p:spPr>
          <a:xfrm>
            <a:off x="3657600" y="-19684"/>
            <a:ext cx="16459200" cy="2286001"/>
          </a:xfrm>
          <a:prstGeom prst="rect">
            <a:avLst/>
          </a:prstGeom>
        </p:spPr>
        <p:txBody>
          <a:bodyPr/>
          <a:lstStyle>
            <a:lvl1pPr>
              <a:defRPr sz="6000"/>
            </a:lvl1pPr>
          </a:lstStyle>
          <a:p>
            <a:pPr/>
            <a:r>
              <a:t>Specific next proposed AREAS OF SUPPORT</a:t>
            </a:r>
          </a:p>
        </p:txBody>
      </p:sp>
      <p:sp>
        <p:nvSpPr>
          <p:cNvPr id="334" name="Shape 334"/>
          <p:cNvSpPr/>
          <p:nvPr/>
        </p:nvSpPr>
        <p:spPr>
          <a:xfrm>
            <a:off x="2540000" y="3913784"/>
            <a:ext cx="20447000" cy="67012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89000" indent="-889000" algn="l">
              <a:spcBef>
                <a:spcPts val="5900"/>
              </a:spcBef>
              <a:buSzPct val="100000"/>
              <a:buAutoNum type="arabicPeriod" startAt="1"/>
              <a:defRPr sz="4800">
                <a:latin typeface="+mj-lt"/>
                <a:ea typeface="+mj-ea"/>
                <a:cs typeface="+mj-cs"/>
                <a:sym typeface="Helvetica Neue"/>
              </a:defRPr>
            </a:pPr>
            <a:r>
              <a:t>Review project portfolio balance for 2020 Q1</a:t>
            </a:r>
          </a:p>
          <a:p>
            <a:pPr marL="889000" indent="-889000" algn="l">
              <a:spcBef>
                <a:spcPts val="5900"/>
              </a:spcBef>
              <a:buSzPct val="100000"/>
              <a:buAutoNum type="arabicPeriod" startAt="1"/>
              <a:defRPr sz="4800">
                <a:latin typeface="+mj-lt"/>
                <a:ea typeface="+mj-ea"/>
                <a:cs typeface="+mj-cs"/>
                <a:sym typeface="Helvetica Neue"/>
              </a:defRPr>
            </a:pPr>
            <a:r>
              <a:t>Conduct project assurance readiness for Brexit Programme</a:t>
            </a:r>
          </a:p>
          <a:p>
            <a:pPr marL="889000" indent="-889000" algn="l">
              <a:spcBef>
                <a:spcPts val="5900"/>
              </a:spcBef>
              <a:buSzPct val="100000"/>
              <a:buAutoNum type="arabicPeriod" startAt="1"/>
              <a:defRPr sz="4800">
                <a:latin typeface="+mj-lt"/>
                <a:ea typeface="+mj-ea"/>
                <a:cs typeface="+mj-cs"/>
                <a:sym typeface="Helvetica Neue"/>
              </a:defRPr>
            </a:pPr>
            <a:r>
              <a:t>Identify best practice regulatory project as examplar</a:t>
            </a:r>
          </a:p>
          <a:p>
            <a:pPr marL="889000" indent="-889000" algn="l">
              <a:spcBef>
                <a:spcPts val="5900"/>
              </a:spcBef>
              <a:buSzPct val="100000"/>
              <a:buAutoNum type="arabicPeriod" startAt="1"/>
              <a:defRPr sz="4800">
                <a:latin typeface="+mj-lt"/>
                <a:ea typeface="+mj-ea"/>
                <a:cs typeface="+mj-cs"/>
                <a:sym typeface="Helvetica Neue"/>
              </a:defRPr>
            </a:pPr>
            <a:r>
              <a:t>Cross-project review of plastic dependencies</a:t>
            </a:r>
          </a:p>
          <a:p>
            <a:pPr marL="889000" indent="-889000" algn="l">
              <a:spcBef>
                <a:spcPts val="5900"/>
              </a:spcBef>
              <a:buSzPct val="100000"/>
              <a:buAutoNum type="arabicPeriod" startAt="1"/>
              <a:defRPr sz="4800">
                <a:latin typeface="+mj-lt"/>
                <a:ea typeface="+mj-ea"/>
                <a:cs typeface="+mj-cs"/>
                <a:sym typeface="Helvetica Neue"/>
              </a:defRPr>
            </a:pPr>
            <a:r>
              <a:t>Rescope large project which has failed to deliver in 2020</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Shape 336"/>
          <p:cNvSpPr/>
          <p:nvPr>
            <p:ph type="title"/>
          </p:nvPr>
        </p:nvSpPr>
        <p:spPr>
          <a:xfrm>
            <a:off x="3657600" y="-19684"/>
            <a:ext cx="16459200" cy="2286001"/>
          </a:xfrm>
          <a:prstGeom prst="rect">
            <a:avLst/>
          </a:prstGeom>
        </p:spPr>
        <p:txBody>
          <a:bodyPr/>
          <a:lstStyle>
            <a:lvl1pPr>
              <a:defRPr sz="6000">
                <a:latin typeface="+mj-lt"/>
                <a:ea typeface="+mj-ea"/>
                <a:cs typeface="+mj-cs"/>
                <a:sym typeface="Helvetica Neue"/>
              </a:defRPr>
            </a:lvl1pPr>
          </a:lstStyle>
          <a:p>
            <a:pPr/>
            <a:r>
              <a:t>SUMMARY</a:t>
            </a:r>
          </a:p>
        </p:txBody>
      </p:sp>
      <p:sp>
        <p:nvSpPr>
          <p:cNvPr id="337" name="Shape 337"/>
          <p:cNvSpPr/>
          <p:nvPr/>
        </p:nvSpPr>
        <p:spPr>
          <a:xfrm>
            <a:off x="6106158" y="1910078"/>
            <a:ext cx="12166603" cy="11145011"/>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lgn="l" defTabSz="914400">
              <a:defRPr u="sng">
                <a:latin typeface="+mj-lt"/>
                <a:ea typeface="+mj-ea"/>
                <a:cs typeface="+mj-cs"/>
                <a:sym typeface="Helvetica Neue"/>
              </a:defRPr>
            </a:pPr>
            <a:r>
              <a:t>Specific next proposed Areas of support</a:t>
            </a:r>
          </a:p>
          <a:p>
            <a:pPr marL="555625" indent="-555625" algn="l" defTabSz="914400">
              <a:buSzPct val="100000"/>
              <a:buAutoNum type="arabicPeriod" startAt="1"/>
              <a:defRPr>
                <a:latin typeface="+mj-lt"/>
                <a:ea typeface="+mj-ea"/>
                <a:cs typeface="+mj-cs"/>
                <a:sym typeface="Helvetica Neue"/>
              </a:defRPr>
            </a:pPr>
            <a:r>
              <a:t>Review project portfolio balance for 2020 Q1</a:t>
            </a:r>
          </a:p>
          <a:p>
            <a:pPr marL="555625" indent="-555625" algn="l" defTabSz="914400">
              <a:buSzPct val="100000"/>
              <a:buAutoNum type="arabicPeriod" startAt="1"/>
              <a:defRPr>
                <a:latin typeface="+mj-lt"/>
                <a:ea typeface="+mj-ea"/>
                <a:cs typeface="+mj-cs"/>
                <a:sym typeface="Helvetica Neue"/>
              </a:defRPr>
            </a:pPr>
            <a:r>
              <a:t>Conduct project assurance readiness for Brexit Programme</a:t>
            </a:r>
          </a:p>
          <a:p>
            <a:pPr marL="555625" indent="-555625" algn="l" defTabSz="914400">
              <a:buSzPct val="100000"/>
              <a:buAutoNum type="arabicPeriod" startAt="1"/>
              <a:defRPr>
                <a:latin typeface="+mj-lt"/>
                <a:ea typeface="+mj-ea"/>
                <a:cs typeface="+mj-cs"/>
                <a:sym typeface="Helvetica Neue"/>
              </a:defRPr>
            </a:pPr>
            <a:r>
              <a:t>Identify best practice regulatory project as examplar</a:t>
            </a:r>
          </a:p>
          <a:p>
            <a:pPr marL="555625" indent="-555625" algn="l" defTabSz="914400">
              <a:buSzPct val="100000"/>
              <a:buAutoNum type="arabicPeriod" startAt="1"/>
              <a:defRPr>
                <a:latin typeface="+mj-lt"/>
                <a:ea typeface="+mj-ea"/>
                <a:cs typeface="+mj-cs"/>
                <a:sym typeface="Helvetica Neue"/>
              </a:defRPr>
            </a:pPr>
            <a:r>
              <a:t>Cross-project review of plastic dependencies</a:t>
            </a:r>
          </a:p>
          <a:p>
            <a:pPr marL="555625" indent="-555625" algn="l" defTabSz="914400">
              <a:buSzPct val="100000"/>
              <a:buAutoNum type="arabicPeriod" startAt="1"/>
              <a:defRPr>
                <a:latin typeface="+mj-lt"/>
                <a:ea typeface="+mj-ea"/>
                <a:cs typeface="+mj-cs"/>
                <a:sym typeface="Helvetica Neue"/>
              </a:defRPr>
            </a:pPr>
            <a:r>
              <a:t>Rescope large project which has failed to deliver in 2020</a:t>
            </a:r>
          </a:p>
          <a:p>
            <a:pPr algn="l" defTabSz="914400">
              <a:defRPr>
                <a:latin typeface="+mj-lt"/>
                <a:ea typeface="+mj-ea"/>
                <a:cs typeface="+mj-cs"/>
                <a:sym typeface="Helvetica Neue"/>
              </a:defRPr>
            </a:pPr>
          </a:p>
          <a:p>
            <a:pPr algn="l" defTabSz="914400">
              <a:defRPr>
                <a:latin typeface="+mj-lt"/>
                <a:ea typeface="+mj-ea"/>
                <a:cs typeface="+mj-cs"/>
                <a:sym typeface="Helvetica Neue"/>
              </a:defRPr>
            </a:pPr>
            <a:r>
              <a:t>BASED UPON </a:t>
            </a:r>
          </a:p>
          <a:p>
            <a:pPr algn="l" defTabSz="914400">
              <a:defRPr>
                <a:latin typeface="+mj-lt"/>
                <a:ea typeface="+mj-ea"/>
                <a:cs typeface="+mj-cs"/>
                <a:sym typeface="Helvetica Neue"/>
              </a:defRPr>
            </a:pPr>
          </a:p>
          <a:p>
            <a:pPr algn="l" defTabSz="914400">
              <a:defRPr u="sng">
                <a:latin typeface="+mj-lt"/>
                <a:ea typeface="+mj-ea"/>
                <a:cs typeface="+mj-cs"/>
                <a:sym typeface="Helvetica Neue"/>
              </a:defRPr>
            </a:pPr>
            <a:r>
              <a:t>Near term triggers for project action</a:t>
            </a:r>
          </a:p>
          <a:p>
            <a:pPr marL="555625" indent="-555625" algn="l" defTabSz="914400">
              <a:buSzPct val="100000"/>
              <a:buAutoNum type="arabicPeriod" startAt="1"/>
              <a:defRPr>
                <a:latin typeface="+mj-lt"/>
                <a:ea typeface="+mj-ea"/>
                <a:cs typeface="+mj-cs"/>
                <a:sym typeface="Helvetica Neue"/>
              </a:defRPr>
            </a:pPr>
            <a:r>
              <a:t>Election results-&gt;Brexit Jan 2020 </a:t>
            </a:r>
          </a:p>
          <a:p>
            <a:pPr marL="555625" indent="-555625" algn="l" defTabSz="914400">
              <a:buSzPct val="100000"/>
              <a:buAutoNum type="arabicPeriod" startAt="1"/>
              <a:defRPr>
                <a:latin typeface="+mj-lt"/>
                <a:ea typeface="+mj-ea"/>
                <a:cs typeface="+mj-cs"/>
                <a:sym typeface="Helvetica Neue"/>
              </a:defRPr>
            </a:pPr>
            <a:r>
              <a:t>Margin pressures </a:t>
            </a:r>
          </a:p>
          <a:p>
            <a:pPr marL="555625" indent="-555625" algn="l" defTabSz="914400">
              <a:buSzPct val="100000"/>
              <a:buAutoNum type="arabicPeriod" startAt="1"/>
              <a:defRPr>
                <a:latin typeface="+mj-lt"/>
                <a:ea typeface="+mj-ea"/>
                <a:cs typeface="+mj-cs"/>
                <a:sym typeface="Helvetica Neue"/>
              </a:defRPr>
            </a:pPr>
            <a:r>
              <a:t>Home Care as growth driver </a:t>
            </a:r>
          </a:p>
          <a:p>
            <a:pPr marL="555625" indent="-555625" algn="l" defTabSz="914400">
              <a:buSzPct val="100000"/>
              <a:buAutoNum type="arabicPeriod" startAt="1"/>
              <a:defRPr>
                <a:latin typeface="+mj-lt"/>
                <a:ea typeface="+mj-ea"/>
                <a:cs typeface="+mj-cs"/>
                <a:sym typeface="Helvetica Neue"/>
              </a:defRPr>
            </a:pPr>
            <a:r>
              <a:t>2019 Stretch plastic goals </a:t>
            </a:r>
          </a:p>
          <a:p>
            <a:pPr marL="555625" indent="-555625" algn="l" defTabSz="914400">
              <a:buSzPct val="100000"/>
              <a:buAutoNum type="arabicPeriod" startAt="1"/>
              <a:defRPr>
                <a:latin typeface="+mj-lt"/>
                <a:ea typeface="+mj-ea"/>
                <a:cs typeface="+mj-cs"/>
                <a:sym typeface="Helvetica Neue"/>
              </a:defRPr>
            </a:pPr>
            <a:r>
              <a:t>Ongoing compliance with competition laws </a:t>
            </a:r>
          </a:p>
          <a:p>
            <a:pPr algn="l" defTabSz="914400">
              <a:defRPr>
                <a:latin typeface="+mj-lt"/>
                <a:ea typeface="+mj-ea"/>
                <a:cs typeface="+mj-cs"/>
                <a:sym typeface="Helvetica Neue"/>
              </a:defRPr>
            </a:pPr>
          </a:p>
          <a:p>
            <a:pPr algn="l" defTabSz="914400">
              <a:defRPr>
                <a:latin typeface="+mj-lt"/>
                <a:ea typeface="+mj-ea"/>
                <a:cs typeface="+mj-cs"/>
                <a:sym typeface="Helvetica Neue"/>
              </a:defRPr>
            </a:pPr>
            <a:r>
              <a:t>AND CONTRIBUTING TO </a:t>
            </a:r>
          </a:p>
          <a:p>
            <a:pPr algn="l" defTabSz="914400">
              <a:defRPr>
                <a:latin typeface="+mj-lt"/>
                <a:ea typeface="+mj-ea"/>
                <a:cs typeface="+mj-cs"/>
                <a:sym typeface="Helvetica Neue"/>
              </a:defRPr>
            </a:pPr>
          </a:p>
          <a:p>
            <a:pPr algn="l" defTabSz="914400">
              <a:defRPr u="sng">
                <a:latin typeface="+mj-lt"/>
                <a:ea typeface="+mj-ea"/>
                <a:cs typeface="+mj-cs"/>
                <a:sym typeface="Helvetica Neue"/>
              </a:defRPr>
            </a:pPr>
            <a:r>
              <a:t>FMCG-Company's delivery context</a:t>
            </a:r>
          </a:p>
          <a:p>
            <a:pPr marL="555625" indent="-555625" algn="l" defTabSz="914400">
              <a:buSzPct val="100000"/>
              <a:buAutoNum type="arabicPeriod" startAt="1"/>
              <a:defRPr>
                <a:latin typeface="+mj-lt"/>
                <a:ea typeface="+mj-ea"/>
                <a:cs typeface="+mj-cs"/>
                <a:sym typeface="Helvetica Neue"/>
              </a:defRPr>
            </a:pPr>
            <a:r>
              <a:t>Q4 TRIGGERS</a:t>
            </a:r>
          </a:p>
          <a:p>
            <a:pPr marL="555625" indent="-555625" algn="l" defTabSz="914400">
              <a:buSzPct val="100000"/>
              <a:buAutoNum type="arabicPeriod" startAt="1"/>
              <a:defRPr>
                <a:latin typeface="+mj-lt"/>
                <a:ea typeface="+mj-ea"/>
                <a:cs typeface="+mj-cs"/>
                <a:sym typeface="Helvetica Neue"/>
              </a:defRPr>
            </a:pPr>
            <a:r>
              <a:t>STRATEGIC CONTRIBUTION</a:t>
            </a:r>
          </a:p>
          <a:p>
            <a:pPr marL="555625" indent="-555625" algn="l" defTabSz="914400">
              <a:buSzPct val="100000"/>
              <a:buAutoNum type="arabicPeriod" startAt="1"/>
              <a:defRPr>
                <a:latin typeface="+mj-lt"/>
                <a:ea typeface="+mj-ea"/>
                <a:cs typeface="+mj-cs"/>
                <a:sym typeface="Helvetica Neue"/>
              </a:defRPr>
            </a:pPr>
            <a:r>
              <a:t>RISK</a:t>
            </a:r>
          </a:p>
          <a:p>
            <a:pPr marL="555625" indent="-555625" algn="l" defTabSz="914400">
              <a:buSzPct val="100000"/>
              <a:buAutoNum type="arabicPeriod" startAt="1"/>
              <a:defRPr>
                <a:latin typeface="+mj-lt"/>
                <a:ea typeface="+mj-ea"/>
                <a:cs typeface="+mj-cs"/>
                <a:sym typeface="Helvetica Neue"/>
              </a:defRPr>
            </a:pPr>
            <a:r>
              <a:t>SUPPLY CHAIN</a:t>
            </a:r>
          </a:p>
          <a:p>
            <a:pPr marL="555625" indent="-555625" algn="l" defTabSz="914400">
              <a:buSzPct val="100000"/>
              <a:buAutoNum type="arabicPeriod" startAt="1"/>
              <a:defRPr>
                <a:latin typeface="+mj-lt"/>
                <a:ea typeface="+mj-ea"/>
                <a:cs typeface="+mj-cs"/>
                <a:sym typeface="Helvetica Neue"/>
              </a:defRPr>
            </a:pPr>
            <a:r>
              <a:t>PORTFOLIO  COMPATIBILITY</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9" name="Shape 339"/>
          <p:cNvSpPr/>
          <p:nvPr>
            <p:ph type="title"/>
          </p:nvPr>
        </p:nvSpPr>
        <p:spPr>
          <a:xfrm>
            <a:off x="3609340" y="4298315"/>
            <a:ext cx="16459202" cy="2286002"/>
          </a:xfrm>
          <a:prstGeom prst="rect">
            <a:avLst/>
          </a:prstGeom>
        </p:spPr>
        <p:txBody>
          <a:bodyPr/>
          <a:lstStyle>
            <a:lvl1pPr>
              <a:defRPr sz="6000"/>
            </a:lvl1pPr>
          </a:lstStyle>
          <a:p>
            <a:pPr/>
            <a:r>
              <a:t>APPENDIX: INCL. DETAILED BENEFIT MAPPING</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1" name="Shape 341"/>
          <p:cNvSpPr/>
          <p:nvPr>
            <p:ph type="title" idx="4294967295"/>
          </p:nvPr>
        </p:nvSpPr>
        <p:spPr>
          <a:xfrm>
            <a:off x="4186694" y="117162"/>
            <a:ext cx="16459202" cy="2286001"/>
          </a:xfrm>
          <a:prstGeom prst="rect">
            <a:avLst/>
          </a:prstGeom>
        </p:spPr>
        <p:txBody>
          <a:bodyPr lIns="91438" tIns="91438" rIns="91438" bIns="91438"/>
          <a:lstStyle>
            <a:lvl1pPr defTabSz="914400">
              <a:defRPr sz="6000">
                <a:latin typeface="Calibri"/>
                <a:ea typeface="Calibri"/>
                <a:cs typeface="Calibri"/>
                <a:sym typeface="Calibri"/>
              </a:defRPr>
            </a:lvl1pPr>
          </a:lstStyle>
          <a:p>
            <a:pPr/>
            <a:r>
              <a:t>Strategic themes have dependencies</a:t>
            </a:r>
          </a:p>
        </p:txBody>
      </p:sp>
      <p:pic>
        <p:nvPicPr>
          <p:cNvPr id="342" name="image23.png"/>
          <p:cNvPicPr>
            <a:picLocks noChangeAspect="1"/>
          </p:cNvPicPr>
          <p:nvPr/>
        </p:nvPicPr>
        <p:blipFill>
          <a:blip r:embed="rId2">
            <a:extLst/>
          </a:blip>
          <a:stretch>
            <a:fillRect/>
          </a:stretch>
        </p:blipFill>
        <p:spPr>
          <a:xfrm>
            <a:off x="50403" y="4759636"/>
            <a:ext cx="24283194" cy="5734517"/>
          </a:xfrm>
          <a:prstGeom prst="rect">
            <a:avLst/>
          </a:prstGeom>
          <a:ln w="12700">
            <a:miter lim="400000"/>
          </a:ln>
        </p:spPr>
      </p:pic>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Shape 344"/>
          <p:cNvSpPr/>
          <p:nvPr>
            <p:ph type="title" idx="4294967295"/>
          </p:nvPr>
        </p:nvSpPr>
        <p:spPr>
          <a:xfrm>
            <a:off x="4165599" y="-126364"/>
            <a:ext cx="18082420" cy="2286001"/>
          </a:xfrm>
          <a:prstGeom prst="rect">
            <a:avLst/>
          </a:prstGeom>
        </p:spPr>
        <p:txBody>
          <a:bodyPr lIns="91438" tIns="91438" rIns="91438" bIns="91438"/>
          <a:lstStyle>
            <a:lvl1pPr defTabSz="914400">
              <a:defRPr sz="6000">
                <a:latin typeface="Calibri"/>
                <a:ea typeface="Calibri"/>
                <a:cs typeface="Calibri"/>
                <a:sym typeface="Calibri"/>
              </a:defRPr>
            </a:lvl1pPr>
          </a:lstStyle>
          <a:p>
            <a:pPr/>
            <a:r>
              <a:t>Delivering on these themes are how FMCG-Company value creation is increased</a:t>
            </a:r>
          </a:p>
        </p:txBody>
      </p:sp>
      <p:graphicFrame>
        <p:nvGraphicFramePr>
          <p:cNvPr id="345" name="Table 345"/>
          <p:cNvGraphicFramePr/>
          <p:nvPr/>
        </p:nvGraphicFramePr>
        <p:xfrm>
          <a:off x="1052512" y="737844"/>
          <a:ext cx="3634483" cy="586432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634482"/>
              </a:tblGrid>
              <a:tr h="1172864">
                <a:tc>
                  <a:txBody>
                    <a:bodyPr/>
                    <a:lstStyle/>
                    <a:p>
                      <a:pPr defTabSz="914400">
                        <a:defRPr b="0" sz="1800">
                          <a:solidFill>
                            <a:srgbClr val="000000"/>
                          </a:solidFill>
                        </a:defRPr>
                      </a:pPr>
                      <a:r>
                        <a:rPr sz="1900">
                          <a:solidFill>
                            <a:srgbClr val="FFFFFF"/>
                          </a:solidFill>
                          <a:latin typeface="Helvetica Neue Medium"/>
                          <a:ea typeface="Helvetica Neue Medium"/>
                          <a:cs typeface="Helvetica Neue Medium"/>
                          <a:sym typeface="Helvetica Neue Medium"/>
                        </a:rPr>
                        <a:t>Business Transformation themes</a:t>
                      </a:r>
                    </a:p>
                  </a:txBody>
                  <a:tcPr marL="50800" marR="50800" marT="50800" marB="50800" anchor="ctr" anchorCtr="0" horzOverflow="overflow"/>
                </a:tc>
              </a:tr>
              <a:tr h="1172864">
                <a:tc>
                  <a:txBody>
                    <a:bodyPr/>
                    <a:lstStyle/>
                    <a:p>
                      <a:pPr defTabSz="914400">
                        <a:defRPr sz="1800"/>
                      </a:pPr>
                      <a:r>
                        <a:rPr sz="1900">
                          <a:sym typeface="Helvetica Neue Medium"/>
                        </a:rPr>
                        <a:t>  Alignment with Product lifecycle  </a:t>
                      </a:r>
                    </a:p>
                  </a:txBody>
                  <a:tcPr marL="50800" marR="50800" marT="50800" marB="50800" anchor="ctr" anchorCtr="0" horzOverflow="overflow"/>
                </a:tc>
              </a:tr>
              <a:tr h="1172864">
                <a:tc>
                  <a:txBody>
                    <a:bodyPr/>
                    <a:lstStyle/>
                    <a:p>
                      <a:pPr defTabSz="914400">
                        <a:defRPr sz="1800"/>
                      </a:pPr>
                      <a:r>
                        <a:rPr sz="1900">
                          <a:sym typeface="Helvetica Neue Medium"/>
                        </a:rPr>
                        <a:t>  Faster product portfolio evolution  </a:t>
                      </a:r>
                    </a:p>
                  </a:txBody>
                  <a:tcPr marL="50800" marR="50800" marT="50800" marB="50800" anchor="ctr" anchorCtr="0" horzOverflow="overflow"/>
                </a:tc>
              </a:tr>
              <a:tr h="1172864">
                <a:tc>
                  <a:txBody>
                    <a:bodyPr/>
                    <a:lstStyle/>
                    <a:p>
                      <a:pPr defTabSz="914400">
                        <a:defRPr sz="1800"/>
                      </a:pPr>
                      <a:r>
                        <a:rPr sz="1900">
                          <a:sym typeface="Helvetica Neue Medium"/>
                        </a:rPr>
                        <a:t>  Use of the 30 digital platforms  </a:t>
                      </a:r>
                    </a:p>
                  </a:txBody>
                  <a:tcPr marL="50800" marR="50800" marT="50800" marB="50800" anchor="ctr" anchorCtr="0" horzOverflow="overflow"/>
                </a:tc>
              </a:tr>
              <a:tr h="1172864">
                <a:tc>
                  <a:txBody>
                    <a:bodyPr/>
                    <a:lstStyle/>
                    <a:p>
                      <a:pPr defTabSz="914400">
                        <a:defRPr sz="1800"/>
                      </a:pPr>
                      <a:r>
                        <a:rPr sz="1900">
                          <a:sym typeface="Helvetica Neue Medium"/>
                        </a:rPr>
                        <a:t>  Digitising R&amp;D  </a:t>
                      </a:r>
                    </a:p>
                  </a:txBody>
                  <a:tcPr marL="50800" marR="50800" marT="50800" marB="50800" anchor="ctr" anchorCtr="0" horzOverflow="overflow"/>
                </a:tc>
              </a:tr>
            </a:tbl>
          </a:graphicData>
        </a:graphic>
      </p:graphicFrame>
      <p:sp>
        <p:nvSpPr>
          <p:cNvPr id="346" name="Shape 346"/>
          <p:cNvSpPr/>
          <p:nvPr/>
        </p:nvSpPr>
        <p:spPr>
          <a:xfrm>
            <a:off x="5162301" y="2628606"/>
            <a:ext cx="1270002" cy="1270001"/>
          </a:xfrm>
          <a:prstGeom prst="rightArrow">
            <a:avLst>
              <a:gd name="adj1" fmla="val 32000"/>
              <a:gd name="adj2" fmla="val 64000"/>
            </a:avLst>
          </a:prstGeom>
          <a:solidFill>
            <a:srgbClr val="D6D6D6"/>
          </a:solidFill>
          <a:ln w="12700">
            <a:miter lim="400000"/>
          </a:ln>
        </p:spPr>
        <p:txBody>
          <a:bodyPr lIns="0" tIns="0" rIns="0" bIns="0" anchor="ctr"/>
          <a:lstStyle/>
          <a:p>
            <a:pPr>
              <a:defRPr sz="3200">
                <a:solidFill>
                  <a:srgbClr val="FFFFFF"/>
                </a:solidFill>
              </a:defRPr>
            </a:pPr>
          </a:p>
        </p:txBody>
      </p:sp>
      <p:pic>
        <p:nvPicPr>
          <p:cNvPr id="347" name="image24.png"/>
          <p:cNvPicPr>
            <a:picLocks noChangeAspect="1"/>
          </p:cNvPicPr>
          <p:nvPr/>
        </p:nvPicPr>
        <p:blipFill>
          <a:blip r:embed="rId2">
            <a:extLst/>
          </a:blip>
          <a:stretch>
            <a:fillRect/>
          </a:stretch>
        </p:blipFill>
        <p:spPr>
          <a:xfrm>
            <a:off x="6253469" y="1838622"/>
            <a:ext cx="17810695" cy="10038757"/>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xfrm>
            <a:off x="3657600" y="-19684"/>
            <a:ext cx="16459200" cy="2286001"/>
          </a:xfrm>
          <a:prstGeom prst="rect">
            <a:avLst/>
          </a:prstGeom>
        </p:spPr>
        <p:txBody>
          <a:bodyPr/>
          <a:lstStyle>
            <a:lvl1pPr>
              <a:defRPr sz="6000"/>
            </a:lvl1pPr>
          </a:lstStyle>
          <a:p>
            <a:pPr/>
            <a:r>
              <a:t>Specific next proposed areas of Portfolio support</a:t>
            </a:r>
          </a:p>
        </p:txBody>
      </p:sp>
      <p:sp>
        <p:nvSpPr>
          <p:cNvPr id="215" name="Shape 215"/>
          <p:cNvSpPr/>
          <p:nvPr/>
        </p:nvSpPr>
        <p:spPr>
          <a:xfrm>
            <a:off x="2540000" y="3913784"/>
            <a:ext cx="20447000" cy="67012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889000" indent="-889000" algn="l">
              <a:spcBef>
                <a:spcPts val="5900"/>
              </a:spcBef>
              <a:buSzPct val="100000"/>
              <a:buAutoNum type="arabicPeriod" startAt="1"/>
              <a:defRPr sz="4800">
                <a:latin typeface="+mj-lt"/>
                <a:ea typeface="+mj-ea"/>
                <a:cs typeface="+mj-cs"/>
                <a:sym typeface="Helvetica Neue"/>
              </a:defRPr>
            </a:pPr>
            <a:r>
              <a:t>Review project portfolio balance for 2020 Q1</a:t>
            </a:r>
          </a:p>
          <a:p>
            <a:pPr marL="889000" indent="-889000" algn="l">
              <a:spcBef>
                <a:spcPts val="5900"/>
              </a:spcBef>
              <a:buSzPct val="100000"/>
              <a:buAutoNum type="arabicPeriod" startAt="1"/>
              <a:defRPr sz="4800">
                <a:latin typeface="+mj-lt"/>
                <a:ea typeface="+mj-ea"/>
                <a:cs typeface="+mj-cs"/>
                <a:sym typeface="Helvetica Neue"/>
              </a:defRPr>
            </a:pPr>
            <a:r>
              <a:t>Conduct project assurance readiness for Brexit Programme</a:t>
            </a:r>
          </a:p>
          <a:p>
            <a:pPr marL="889000" indent="-889000" algn="l">
              <a:spcBef>
                <a:spcPts val="5900"/>
              </a:spcBef>
              <a:buSzPct val="100000"/>
              <a:buAutoNum type="arabicPeriod" startAt="1"/>
              <a:defRPr sz="4800">
                <a:latin typeface="+mj-lt"/>
                <a:ea typeface="+mj-ea"/>
                <a:cs typeface="+mj-cs"/>
                <a:sym typeface="Helvetica Neue"/>
              </a:defRPr>
            </a:pPr>
            <a:r>
              <a:t>Identify best practice regulatory project as examplar</a:t>
            </a:r>
          </a:p>
          <a:p>
            <a:pPr marL="889000" indent="-889000" algn="l">
              <a:spcBef>
                <a:spcPts val="5900"/>
              </a:spcBef>
              <a:buSzPct val="100000"/>
              <a:buAutoNum type="arabicPeriod" startAt="1"/>
              <a:defRPr sz="4800">
                <a:latin typeface="+mj-lt"/>
                <a:ea typeface="+mj-ea"/>
                <a:cs typeface="+mj-cs"/>
                <a:sym typeface="Helvetica Neue"/>
              </a:defRPr>
            </a:pPr>
            <a:r>
              <a:t>Cross-project review of plastic dependencies</a:t>
            </a:r>
          </a:p>
          <a:p>
            <a:pPr marL="889000" indent="-889000" algn="l">
              <a:spcBef>
                <a:spcPts val="5900"/>
              </a:spcBef>
              <a:buSzPct val="100000"/>
              <a:buAutoNum type="arabicPeriod" startAt="1"/>
              <a:defRPr sz="4800">
                <a:latin typeface="+mj-lt"/>
                <a:ea typeface="+mj-ea"/>
                <a:cs typeface="+mj-cs"/>
                <a:sym typeface="Helvetica Neue"/>
              </a:defRPr>
            </a:pPr>
            <a:r>
              <a:t>Rescope large project which has failed to deliver in 2020</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xfrm>
            <a:off x="3609340" y="4298315"/>
            <a:ext cx="16459202" cy="2286002"/>
          </a:xfrm>
          <a:prstGeom prst="rect">
            <a:avLst/>
          </a:prstGeom>
        </p:spPr>
        <p:txBody>
          <a:bodyPr/>
          <a:lstStyle>
            <a:lvl1pPr>
              <a:defRPr sz="6000"/>
            </a:lvl1pPr>
          </a:lstStyle>
          <a:p>
            <a:pPr/>
            <a:r>
              <a:t>BUSINESS TRANSFORMATION NEEDS IN Q4</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idx="4294967295"/>
          </p:nvPr>
        </p:nvSpPr>
        <p:spPr>
          <a:xfrm>
            <a:off x="3962400" y="636"/>
            <a:ext cx="16459200" cy="2286001"/>
          </a:xfrm>
          <a:prstGeom prst="rect">
            <a:avLst/>
          </a:prstGeom>
        </p:spPr>
        <p:txBody>
          <a:bodyPr lIns="91438" tIns="91438" rIns="91438" bIns="91438"/>
          <a:lstStyle>
            <a:lvl1pPr defTabSz="914400">
              <a:defRPr sz="6000">
                <a:latin typeface="Calibri"/>
                <a:ea typeface="Calibri"/>
                <a:cs typeface="Calibri"/>
                <a:sym typeface="Calibri"/>
              </a:defRPr>
            </a:lvl1pPr>
          </a:lstStyle>
          <a:p>
            <a:pPr/>
            <a:r>
              <a:t>Q4 TRIGGERS: 5 key areas to focus on</a:t>
            </a:r>
          </a:p>
        </p:txBody>
      </p:sp>
      <p:graphicFrame>
        <p:nvGraphicFramePr>
          <p:cNvPr id="220" name="Table 220"/>
          <p:cNvGraphicFramePr/>
          <p:nvPr/>
        </p:nvGraphicFramePr>
        <p:xfrm>
          <a:off x="3276879" y="3060700"/>
          <a:ext cx="15056961" cy="882723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222872"/>
                <a:gridCol w="11834088"/>
              </a:tblGrid>
              <a:tr h="647138">
                <a:tc gridSpan="2">
                  <a:txBody>
                    <a:bodyPr/>
                    <a:lstStyle/>
                    <a:p>
                      <a:pPr>
                        <a:defRPr b="0" sz="1800">
                          <a:solidFill>
                            <a:srgbClr val="000000"/>
                          </a:solidFill>
                        </a:defRPr>
                      </a:pPr>
                      <a:r>
                        <a:rPr sz="3600">
                          <a:latin typeface="Helvetica Neue Light"/>
                          <a:ea typeface="Helvetica Neue Light"/>
                          <a:cs typeface="Helvetica Neue Light"/>
                        </a:rPr>
                        <a:t>1 news event plus Earnings report</a:t>
                      </a:r>
                    </a:p>
                  </a:txBody>
                  <a:tcPr marL="50800" marR="50800" marT="50800" marB="50800" anchor="ctr" anchorCtr="0" horzOverflow="overflow">
                    <a:solidFill>
                      <a:srgbClr val="000000">
                        <a:alpha val="0"/>
                      </a:srgbClr>
                    </a:solidFill>
                  </a:tcPr>
                </a:tc>
                <a:tc hMerge="1">
                  <a:tcPr/>
                </a:tc>
              </a:tr>
              <a:tr h="1484549">
                <a:tc>
                  <a:txBody>
                    <a:bodyPr/>
                    <a:lstStyle/>
                    <a:p>
                      <a:pPr defTabSz="914400">
                        <a:defRPr sz="1800"/>
                      </a:pPr>
                      <a:r>
                        <a:rPr b="1" sz="2200">
                          <a:solidFill>
                            <a:srgbClr val="FFFFFF"/>
                          </a:solidFill>
                          <a:latin typeface="+mn-lt"/>
                          <a:ea typeface="+mn-ea"/>
                          <a:cs typeface="+mn-cs"/>
                          <a:sym typeface="Helvetica"/>
                        </a:rPr>
                        <a:t>Trigger</a:t>
                      </a:r>
                    </a:p>
                  </a:txBody>
                  <a:tcPr marL="50800" marR="50800" marT="50800" marB="50800" anchor="ctr" anchorCtr="0" horzOverflow="overflow">
                    <a:solidFill>
                      <a:srgbClr val="004D80"/>
                    </a:solidFill>
                  </a:tcPr>
                </a:tc>
                <a:tc>
                  <a:txBody>
                    <a:bodyPr/>
                    <a:lstStyle/>
                    <a:p>
                      <a:pPr defTabSz="914400">
                        <a:defRPr sz="1800"/>
                      </a:pPr>
                      <a:r>
                        <a:rPr b="1" sz="2200">
                          <a:solidFill>
                            <a:srgbClr val="FFFFFF"/>
                          </a:solidFill>
                          <a:latin typeface="+mn-lt"/>
                          <a:ea typeface="+mn-ea"/>
                          <a:cs typeface="+mn-cs"/>
                          <a:sym typeface="Helvetica"/>
                        </a:rPr>
                        <a:t>Earnings report</a:t>
                      </a:r>
                    </a:p>
                  </a:txBody>
                  <a:tcPr marL="50800" marR="50800" marT="50800" marB="50800" anchor="ctr" anchorCtr="0" horzOverflow="overflow">
                    <a:solidFill>
                      <a:srgbClr val="004D80"/>
                    </a:solidFill>
                  </a:tcPr>
                </a:tc>
              </a:tr>
              <a:tr h="1484549">
                <a:tc>
                  <a:txBody>
                    <a:bodyPr/>
                    <a:lstStyle/>
                    <a:p>
                      <a:pPr marL="407457" indent="-407457" algn="l" defTabSz="914400">
                        <a:buSzPct val="100000"/>
                        <a:buAutoNum type="arabicPeriod" startAt="1"/>
                        <a:defRPr b="1" sz="2200">
                          <a:solidFill>
                            <a:srgbClr val="FFFFFF"/>
                          </a:solidFill>
                          <a:latin typeface="+mn-lt"/>
                          <a:ea typeface="+mn-ea"/>
                          <a:cs typeface="+mn-cs"/>
                          <a:sym typeface="Helvetica"/>
                        </a:defRPr>
                      </a:pPr>
                      <a:r>
                        <a:t>Election results&gt;Brexit Jan 2020</a:t>
                      </a:r>
                    </a:p>
                  </a:txBody>
                  <a:tcPr marL="50800" marR="50800" marT="50800" marB="50800" anchor="ctr" anchorCtr="0" horzOverflow="overflow">
                    <a:solidFill>
                      <a:srgbClr val="0076BA"/>
                    </a:solidFill>
                  </a:tcPr>
                </a:tc>
                <a:tc>
                  <a:txBody>
                    <a:bodyPr/>
                    <a:lstStyle/>
                    <a:p>
                      <a:pPr defTabSz="914400">
                        <a:defRPr sz="1800"/>
                      </a:pPr>
                      <a:r>
                        <a:rPr sz="2200">
                          <a:latin typeface="Calibri"/>
                          <a:ea typeface="Calibri"/>
                          <a:cs typeface="Calibri"/>
                          <a:sym typeface="Calibri"/>
                        </a:rPr>
                        <a:t>(Today's election result means that January transition under the negotiated withdrawal agreement is the probable scenario, so contingency arrangements can be finalised)</a:t>
                      </a:r>
                    </a:p>
                  </a:txBody>
                  <a:tcPr marL="50800" marR="50800" marT="50800" marB="50800" anchor="ctr" anchorCtr="0" horzOverflow="overflow"/>
                </a:tc>
              </a:tr>
              <a:tr h="1484549">
                <a:tc>
                  <a:txBody>
                    <a:bodyPr/>
                    <a:lstStyle/>
                    <a:p>
                      <a:pPr algn="l" defTabSz="914400">
                        <a:defRPr sz="1800"/>
                      </a:pPr>
                      <a:r>
                        <a:rPr b="1" sz="2200">
                          <a:solidFill>
                            <a:srgbClr val="FFFFFF"/>
                          </a:solidFill>
                          <a:latin typeface="+mn-lt"/>
                          <a:ea typeface="+mn-ea"/>
                          <a:cs typeface="+mn-cs"/>
                          <a:sym typeface="Helvetica"/>
                        </a:rPr>
                        <a:t>2. Margin pressures</a:t>
                      </a:r>
                    </a:p>
                  </a:txBody>
                  <a:tcPr marL="50800" marR="50800" marT="50800" marB="50800" anchor="ctr" anchorCtr="0" horzOverflow="overflow">
                    <a:solidFill>
                      <a:srgbClr val="0076BA"/>
                    </a:solidFill>
                  </a:tcPr>
                </a:tc>
                <a:tc>
                  <a:txBody>
                    <a:bodyPr/>
                    <a:lstStyle/>
                    <a:p>
                      <a:pPr defTabSz="914400">
                        <a:defRPr sz="1800"/>
                      </a:pPr>
                      <a:r>
                        <a:rPr sz="2200">
                          <a:latin typeface="Calibri"/>
                          <a:ea typeface="Calibri"/>
                          <a:cs typeface="Calibri"/>
                          <a:sym typeface="Calibri"/>
                        </a:rPr>
                        <a:t>Europe declined 0.3% with volumes up 0.5% and price down 0.9% in a retail environment that remains difficult. Eastern Europe grew well across all divisions and we saw good growth in Italy helped by purpose-led activations while the decline in Germany slowed. Ice cream volumes were down as we lapped very good weather in the previous year. </a:t>
                      </a:r>
                    </a:p>
                  </a:txBody>
                  <a:tcPr marL="50800" marR="50800" marT="50800" marB="50800" anchor="ctr" anchorCtr="0" horzOverflow="overflow">
                    <a:solidFill>
                      <a:srgbClr val="E3E5E8"/>
                    </a:solidFill>
                  </a:tcPr>
                </a:tc>
              </a:tr>
              <a:tr h="1474958">
                <a:tc>
                  <a:txBody>
                    <a:bodyPr/>
                    <a:lstStyle/>
                    <a:p>
                      <a:pPr algn="l" defTabSz="914400">
                        <a:defRPr sz="1800"/>
                      </a:pPr>
                      <a:r>
                        <a:rPr b="1" sz="2200">
                          <a:solidFill>
                            <a:srgbClr val="FFFFFF"/>
                          </a:solidFill>
                          <a:latin typeface="+mn-lt"/>
                          <a:ea typeface="+mn-ea"/>
                          <a:cs typeface="+mn-cs"/>
                          <a:sym typeface="Helvetica"/>
                        </a:rPr>
                        <a:t>3. Home Care as growth driver</a:t>
                      </a:r>
                    </a:p>
                  </a:txBody>
                  <a:tcPr marL="50800" marR="50800" marT="50800" marB="50800" anchor="ctr" anchorCtr="0" horzOverflow="overflow">
                    <a:solidFill>
                      <a:srgbClr val="0076BA"/>
                    </a:solidFill>
                  </a:tcPr>
                </a:tc>
                <a:tc>
                  <a:txBody>
                    <a:bodyPr/>
                    <a:lstStyle/>
                    <a:p>
                      <a:pPr defTabSz="914400">
                        <a:defRPr sz="1800"/>
                      </a:pPr>
                      <a:r>
                        <a:rPr sz="2200">
                          <a:latin typeface="Calibri"/>
                          <a:ea typeface="Calibri"/>
                          <a:cs typeface="Calibri"/>
                          <a:sym typeface="Calibri"/>
                        </a:rPr>
                        <a:t>Emerging markets and Home Care have been the key growth drivers. </a:t>
                      </a:r>
                    </a:p>
                  </a:txBody>
                  <a:tcPr marL="50800" marR="50800" marT="50800" marB="50800" anchor="ctr" anchorCtr="0" horzOverflow="overflow"/>
                </a:tc>
              </a:tr>
              <a:tr h="868255">
                <a:tc>
                  <a:txBody>
                    <a:bodyPr/>
                    <a:lstStyle/>
                    <a:p>
                      <a:pPr algn="l" defTabSz="914400">
                        <a:defRPr sz="1800"/>
                      </a:pPr>
                      <a:r>
                        <a:rPr b="1" sz="2200">
                          <a:solidFill>
                            <a:srgbClr val="FFFFFF"/>
                          </a:solidFill>
                          <a:latin typeface="+mn-lt"/>
                          <a:ea typeface="+mn-ea"/>
                          <a:cs typeface="+mn-cs"/>
                          <a:sym typeface="Helvetica"/>
                        </a:rPr>
                        <a:t>4. 2019 Stretch plastic goals</a:t>
                      </a:r>
                    </a:p>
                  </a:txBody>
                  <a:tcPr marL="50800" marR="50800" marT="50800" marB="50800" anchor="ctr" anchorCtr="0" horzOverflow="overflow">
                    <a:solidFill>
                      <a:srgbClr val="0076BA"/>
                    </a:solidFill>
                  </a:tcPr>
                </a:tc>
                <a:tc>
                  <a:txBody>
                    <a:bodyPr/>
                    <a:lstStyle/>
                    <a:p>
                      <a:pPr defTabSz="914400">
                        <a:defRPr sz="1800"/>
                      </a:pPr>
                      <a:r>
                        <a:rPr sz="2200">
                          <a:latin typeface="Calibri"/>
                          <a:ea typeface="Calibri"/>
                          <a:cs typeface="Calibri"/>
                          <a:sym typeface="Calibri"/>
                        </a:rPr>
                        <a:t>Relevant to the consumer of the future, such as setting stretching goals on plastic use which we recently announced. </a:t>
                      </a:r>
                    </a:p>
                  </a:txBody>
                  <a:tcPr marL="50800" marR="50800" marT="50800" marB="50800" anchor="ctr" anchorCtr="0" horzOverflow="overflow">
                    <a:solidFill>
                      <a:srgbClr val="E3E5E8"/>
                    </a:solidFill>
                  </a:tcPr>
                </a:tc>
              </a:tr>
              <a:tr h="1383233">
                <a:tc>
                  <a:txBody>
                    <a:bodyPr/>
                    <a:lstStyle/>
                    <a:p>
                      <a:pPr algn="l" defTabSz="914400">
                        <a:defRPr sz="1800"/>
                      </a:pPr>
                      <a:r>
                        <a:rPr b="1" sz="2200">
                          <a:solidFill>
                            <a:srgbClr val="FFFFFF"/>
                          </a:solidFill>
                          <a:latin typeface="+mn-lt"/>
                          <a:ea typeface="+mn-ea"/>
                          <a:cs typeface="+mn-cs"/>
                          <a:sym typeface="Helvetica"/>
                        </a:rPr>
                        <a:t>5. Ongoing compliance with competition laws</a:t>
                      </a:r>
                    </a:p>
                  </a:txBody>
                  <a:tcPr marL="50800" marR="50800" marT="50800" marB="50800" anchor="ctr" anchorCtr="0" horzOverflow="overflow">
                    <a:solidFill>
                      <a:srgbClr val="0076BA"/>
                    </a:solidFill>
                  </a:tcPr>
                </a:tc>
                <a:tc>
                  <a:txBody>
                    <a:bodyPr/>
                    <a:lstStyle/>
                    <a:p>
                      <a:pPr defTabSz="914400">
                        <a:defRPr sz="1800"/>
                      </a:pPr>
                      <a:r>
                        <a:rPr sz="2200">
                          <a:latin typeface="Calibri"/>
                          <a:ea typeface="Calibri"/>
                          <a:cs typeface="Calibri"/>
                          <a:sym typeface="Calibri"/>
                        </a:rPr>
                        <a:t>Ongoing compliance with competition laws is of key importance to FMCG-Company. It is FMCG-Company’s policy to co-operate fully with competition authorities whenever questions or issues arise. In addition the Group continues to reinforce and enhance its internal competition law training and compliance programme on an ongoing basis. </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title" idx="4294967295"/>
          </p:nvPr>
        </p:nvSpPr>
        <p:spPr>
          <a:xfrm>
            <a:off x="4444999" y="102236"/>
            <a:ext cx="18082420" cy="2286001"/>
          </a:xfrm>
          <a:prstGeom prst="rect">
            <a:avLst/>
          </a:prstGeom>
        </p:spPr>
        <p:txBody>
          <a:bodyPr lIns="91438" tIns="91438" rIns="91438" bIns="91438"/>
          <a:lstStyle>
            <a:lvl1pPr defTabSz="914400">
              <a:defRPr sz="6000">
                <a:latin typeface="Calibri"/>
                <a:ea typeface="Calibri"/>
                <a:cs typeface="Calibri"/>
                <a:sym typeface="Calibri"/>
              </a:defRPr>
            </a:lvl1pPr>
          </a:lstStyle>
          <a:p>
            <a:pPr/>
            <a:r>
              <a:t>STRATEGY: Latest business transformation themes</a:t>
            </a:r>
          </a:p>
        </p:txBody>
      </p:sp>
      <p:graphicFrame>
        <p:nvGraphicFramePr>
          <p:cNvPr id="223" name="Table 223"/>
          <p:cNvGraphicFramePr/>
          <p:nvPr/>
        </p:nvGraphicFramePr>
        <p:xfrm>
          <a:off x="7275511" y="4370044"/>
          <a:ext cx="6734870" cy="586432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6734869"/>
              </a:tblGrid>
              <a:tr h="977387">
                <a:tc>
                  <a:txBody>
                    <a:bodyPr/>
                    <a:lstStyle/>
                    <a:p>
                      <a:pPr defTabSz="914400">
                        <a:defRPr b="0" sz="1800">
                          <a:solidFill>
                            <a:srgbClr val="000000"/>
                          </a:solidFill>
                        </a:defRPr>
                      </a:pPr>
                      <a:r>
                        <a:rPr sz="3200">
                          <a:solidFill>
                            <a:srgbClr val="FFFFFF"/>
                          </a:solidFill>
                          <a:latin typeface="Helvetica Neue Medium"/>
                          <a:ea typeface="Helvetica Neue Medium"/>
                          <a:cs typeface="Helvetica Neue Medium"/>
                          <a:sym typeface="Helvetica Neue Medium"/>
                        </a:rPr>
                        <a:t>Business Transformation themes</a:t>
                      </a:r>
                    </a:p>
                  </a:txBody>
                  <a:tcPr marL="50800" marR="50800" marT="50800" marB="50800" anchor="ctr" anchorCtr="0" horzOverflow="overflow"/>
                </a:tc>
              </a:tr>
              <a:tr h="977387">
                <a:tc>
                  <a:txBody>
                    <a:bodyPr/>
                    <a:lstStyle/>
                    <a:p>
                      <a:pPr defTabSz="914400">
                        <a:defRPr sz="1800"/>
                      </a:pPr>
                      <a:r>
                        <a:rPr sz="3200">
                          <a:sym typeface="Helvetica Neue Medium"/>
                        </a:rPr>
                        <a:t>  Alignment with Product lifecycle  </a:t>
                      </a:r>
                    </a:p>
                  </a:txBody>
                  <a:tcPr marL="50800" marR="50800" marT="50800" marB="50800" anchor="ctr" anchorCtr="0" horzOverflow="overflow"/>
                </a:tc>
              </a:tr>
              <a:tr h="977387">
                <a:tc>
                  <a:txBody>
                    <a:bodyPr/>
                    <a:lstStyle/>
                    <a:p>
                      <a:pPr defTabSz="914400">
                        <a:defRPr sz="1800"/>
                      </a:pPr>
                      <a:r>
                        <a:rPr sz="3200">
                          <a:sym typeface="Helvetica Neue Medium"/>
                        </a:rPr>
                        <a:t>  Faster product portfolio evolution  </a:t>
                      </a:r>
                    </a:p>
                  </a:txBody>
                  <a:tcPr marL="50800" marR="50800" marT="50800" marB="50800" anchor="ctr" anchorCtr="0" horzOverflow="overflow"/>
                </a:tc>
              </a:tr>
              <a:tr h="977387">
                <a:tc>
                  <a:txBody>
                    <a:bodyPr/>
                    <a:lstStyle/>
                    <a:p>
                      <a:pPr defTabSz="914400">
                        <a:defRPr sz="1800"/>
                      </a:pPr>
                      <a:r>
                        <a:rPr sz="3200">
                          <a:sym typeface="Helvetica Neue Medium"/>
                        </a:rPr>
                        <a:t>  Use of the 30 digital platforms  </a:t>
                      </a:r>
                    </a:p>
                  </a:txBody>
                  <a:tcPr marL="50800" marR="50800" marT="50800" marB="50800" anchor="ctr" anchorCtr="0" horzOverflow="overflow"/>
                </a:tc>
              </a:tr>
              <a:tr h="977387">
                <a:tc>
                  <a:txBody>
                    <a:bodyPr/>
                    <a:lstStyle/>
                    <a:p>
                      <a:pPr defTabSz="914400">
                        <a:defRPr sz="1800"/>
                      </a:pPr>
                      <a:r>
                        <a:rPr sz="3200">
                          <a:sym typeface="Helvetica Neue Medium"/>
                        </a:rPr>
                        <a:t>  Digitising R&amp;D  </a:t>
                      </a:r>
                    </a:p>
                  </a:txBody>
                  <a:tcPr marL="50800" marR="50800" marT="50800" marB="50800" anchor="ctr" anchorCtr="0" horzOverflow="overflow"/>
                </a:tc>
              </a:tr>
              <a:tr h="977387">
                <a:tc>
                  <a:txBody>
                    <a:bodyPr/>
                    <a:lstStyle/>
                    <a:p>
                      <a:pPr defTabSz="914400">
                        <a:defRPr sz="1800"/>
                      </a:pPr>
                      <a:r>
                        <a:rPr sz="3200">
                          <a:sym typeface="Helvetica Neue Medium"/>
                        </a:rPr>
                        <a:t>  Digital transformation  </a:t>
                      </a:r>
                    </a:p>
                  </a:txBody>
                  <a:tcPr marL="50800" marR="50800" marT="50800" marB="50800" anchor="ctr" anchorCtr="0" horzOverflow="overflow">
                    <a:lnB w="12700">
                      <a:solidFill>
                        <a:srgbClr val="F4F4F4"/>
                      </a:solidFill>
                      <a:miter lim="400000"/>
                    </a:lnB>
                  </a:tcPr>
                </a:tc>
              </a:tr>
            </a:tbl>
          </a:graphicData>
        </a:graphic>
      </p:graphicFrame>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idx="4294967295"/>
          </p:nvPr>
        </p:nvSpPr>
        <p:spPr>
          <a:xfrm>
            <a:off x="4186694" y="117162"/>
            <a:ext cx="16459202" cy="2286001"/>
          </a:xfrm>
          <a:prstGeom prst="rect">
            <a:avLst/>
          </a:prstGeom>
        </p:spPr>
        <p:txBody>
          <a:bodyPr lIns="91438" tIns="91438" rIns="91438" bIns="91438"/>
          <a:lstStyle>
            <a:lvl1pPr defTabSz="773125">
              <a:defRPr sz="5035">
                <a:latin typeface="Calibri"/>
                <a:ea typeface="Calibri"/>
                <a:cs typeface="Calibri"/>
                <a:sym typeface="Calibri"/>
              </a:defRPr>
            </a:lvl1pPr>
          </a:lstStyle>
          <a:p>
            <a:pPr/>
            <a:r>
              <a:t>STRATEGY: FMCG-Company has identified 7 Strategic dependencies that are required to deliver its Strategic Themes</a:t>
            </a:r>
          </a:p>
        </p:txBody>
      </p:sp>
      <p:graphicFrame>
        <p:nvGraphicFramePr>
          <p:cNvPr id="226" name="Table 226"/>
          <p:cNvGraphicFramePr/>
          <p:nvPr/>
        </p:nvGraphicFramePr>
        <p:xfrm>
          <a:off x="14960516" y="3337236"/>
          <a:ext cx="4275016" cy="803185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275014"/>
              </a:tblGrid>
              <a:tr h="1003982">
                <a:tc>
                  <a:txBody>
                    <a:bodyPr/>
                    <a:lstStyle/>
                    <a:p>
                      <a:pPr defTabSz="914400">
                        <a:defRPr b="0" sz="1800">
                          <a:solidFill>
                            <a:srgbClr val="000000"/>
                          </a:solidFill>
                        </a:defRPr>
                      </a:pPr>
                      <a:r>
                        <a:rPr b="1" sz="2000">
                          <a:solidFill>
                            <a:srgbClr val="FFFFFF"/>
                          </a:solidFill>
                          <a:latin typeface="+mn-lt"/>
                          <a:ea typeface="+mn-ea"/>
                          <a:cs typeface="+mn-cs"/>
                          <a:sym typeface="Helvetica"/>
                        </a:rPr>
                        <a:t>Value creation model</a:t>
                      </a:r>
                    </a:p>
                  </a:txBody>
                  <a:tcPr marL="50800" marR="50800" marT="50800" marB="50800" anchor="ctr" anchorCtr="0" horzOverflow="overflow"/>
                </a:tc>
              </a:tr>
              <a:tr h="1003982">
                <a:tc>
                  <a:txBody>
                    <a:bodyPr/>
                    <a:lstStyle/>
                    <a:p>
                      <a:pPr defTabSz="914400">
                        <a:defRPr sz="1800"/>
                      </a:pPr>
                      <a:r>
                        <a:rPr sz="2000">
                          <a:latin typeface="Calibri"/>
                          <a:ea typeface="Calibri"/>
                          <a:cs typeface="Calibri"/>
                          <a:sym typeface="Calibri"/>
                        </a:rPr>
                        <a:t>"1._Innovation"</a:t>
                      </a:r>
                    </a:p>
                  </a:txBody>
                  <a:tcPr marL="50800" marR="50800" marT="50800" marB="50800" anchor="ctr" anchorCtr="0" horzOverflow="overflow"/>
                </a:tc>
              </a:tr>
              <a:tr h="1003982">
                <a:tc>
                  <a:txBody>
                    <a:bodyPr/>
                    <a:lstStyle/>
                    <a:p>
                      <a:pPr defTabSz="914400">
                        <a:defRPr sz="1800"/>
                      </a:pPr>
                      <a:r>
                        <a:rPr sz="2000">
                          <a:latin typeface="Calibri"/>
                          <a:ea typeface="Calibri"/>
                          <a:cs typeface="Calibri"/>
                          <a:sym typeface="Calibri"/>
                        </a:rPr>
                        <a:t>"2._Sourcing"</a:t>
                      </a:r>
                    </a:p>
                  </a:txBody>
                  <a:tcPr marL="50800" marR="50800" marT="50800" marB="50800" anchor="ctr" anchorCtr="0" horzOverflow="overflow"/>
                </a:tc>
              </a:tr>
              <a:tr h="1003982">
                <a:tc>
                  <a:txBody>
                    <a:bodyPr/>
                    <a:lstStyle/>
                    <a:p>
                      <a:pPr defTabSz="914400">
                        <a:defRPr sz="1800"/>
                      </a:pPr>
                      <a:r>
                        <a:rPr sz="2000">
                          <a:latin typeface="Calibri"/>
                          <a:ea typeface="Calibri"/>
                          <a:cs typeface="Calibri"/>
                          <a:sym typeface="Calibri"/>
                        </a:rPr>
                        <a:t>"3._Logistics"</a:t>
                      </a:r>
                    </a:p>
                  </a:txBody>
                  <a:tcPr marL="50800" marR="50800" marT="50800" marB="50800" anchor="ctr" anchorCtr="0" horzOverflow="overflow"/>
                </a:tc>
              </a:tr>
              <a:tr h="1003982">
                <a:tc>
                  <a:txBody>
                    <a:bodyPr/>
                    <a:lstStyle/>
                    <a:p>
                      <a:pPr defTabSz="914400">
                        <a:defRPr sz="1800"/>
                      </a:pPr>
                      <a:r>
                        <a:rPr sz="2000">
                          <a:latin typeface="Calibri"/>
                          <a:ea typeface="Calibri"/>
                          <a:cs typeface="Calibri"/>
                          <a:sym typeface="Calibri"/>
                        </a:rPr>
                        <a:t>"4._Marketing"</a:t>
                      </a:r>
                    </a:p>
                  </a:txBody>
                  <a:tcPr marL="50800" marR="50800" marT="50800" marB="50800" anchor="ctr" anchorCtr="0" horzOverflow="overflow"/>
                </a:tc>
              </a:tr>
              <a:tr h="1003982">
                <a:tc>
                  <a:txBody>
                    <a:bodyPr/>
                    <a:lstStyle/>
                    <a:p>
                      <a:pPr defTabSz="914400">
                        <a:defRPr sz="1800"/>
                      </a:pPr>
                      <a:r>
                        <a:rPr sz="2000">
                          <a:latin typeface="Calibri"/>
                          <a:ea typeface="Calibri"/>
                          <a:cs typeface="Calibri"/>
                          <a:sym typeface="Calibri"/>
                        </a:rPr>
                        <a:t>"5._Sales"</a:t>
                      </a:r>
                    </a:p>
                  </a:txBody>
                  <a:tcPr marL="50800" marR="50800" marT="50800" marB="50800" anchor="ctr" anchorCtr="0" horzOverflow="overflow"/>
                </a:tc>
              </a:tr>
              <a:tr h="1003982">
                <a:tc>
                  <a:txBody>
                    <a:bodyPr/>
                    <a:lstStyle/>
                    <a:p>
                      <a:pPr defTabSz="914400">
                        <a:defRPr sz="1800"/>
                      </a:pPr>
                      <a:r>
                        <a:rPr sz="2000">
                          <a:latin typeface="Calibri"/>
                          <a:ea typeface="Calibri"/>
                          <a:cs typeface="Calibri"/>
                          <a:sym typeface="Calibri"/>
                        </a:rPr>
                        <a:t>"6._Consumer_Use"</a:t>
                      </a:r>
                    </a:p>
                  </a:txBody>
                  <a:tcPr marL="50800" marR="50800" marT="50800" marB="50800" anchor="ctr" anchorCtr="0" horzOverflow="overflow"/>
                </a:tc>
              </a:tr>
              <a:tr h="1003982">
                <a:tc>
                  <a:txBody>
                    <a:bodyPr/>
                    <a:lstStyle/>
                    <a:p>
                      <a:pPr defTabSz="914400">
                        <a:defRPr sz="1800"/>
                      </a:pPr>
                      <a:r>
                        <a:rPr sz="2000">
                          <a:latin typeface="Calibri"/>
                          <a:ea typeface="Calibri"/>
                          <a:cs typeface="Calibri"/>
                          <a:sym typeface="Calibri"/>
                        </a:rPr>
                        <a:t>"7._Consumer_insight_"</a:t>
                      </a:r>
                    </a:p>
                  </a:txBody>
                  <a:tcPr marL="50800" marR="50800" marT="50800" marB="50800" anchor="ctr" anchorCtr="0" horzOverflow="overflow"/>
                </a:tc>
              </a:tr>
            </a:tbl>
          </a:graphicData>
        </a:graphic>
      </p:graphicFrame>
      <p:grpSp>
        <p:nvGrpSpPr>
          <p:cNvPr id="229" name="Group 229"/>
          <p:cNvGrpSpPr/>
          <p:nvPr/>
        </p:nvGrpSpPr>
        <p:grpSpPr>
          <a:xfrm>
            <a:off x="11358295" y="2235200"/>
            <a:ext cx="3008711" cy="1270001"/>
            <a:chOff x="0" y="0"/>
            <a:chExt cx="3008709" cy="1270000"/>
          </a:xfrm>
        </p:grpSpPr>
        <p:sp>
          <p:nvSpPr>
            <p:cNvPr id="227" name="Shape 227"/>
            <p:cNvSpPr/>
            <p:nvPr/>
          </p:nvSpPr>
          <p:spPr>
            <a:xfrm flipH="1">
              <a:off x="0" y="0"/>
              <a:ext cx="3008710" cy="1270000"/>
            </a:xfrm>
            <a:prstGeom prst="rightArrow">
              <a:avLst>
                <a:gd name="adj1" fmla="val 32000"/>
                <a:gd name="adj2" fmla="val 64000"/>
              </a:avLst>
            </a:prstGeom>
            <a:solidFill>
              <a:srgbClr val="D6D6D6"/>
            </a:solidFill>
            <a:ln w="12700" cap="flat">
              <a:noFill/>
              <a:miter lim="400000"/>
            </a:ln>
            <a:effectLst/>
          </p:spPr>
          <p:txBody>
            <a:bodyPr wrap="square" lIns="0" tIns="0" rIns="0" bIns="0" numCol="1" anchor="ctr">
              <a:noAutofit/>
            </a:bodyPr>
            <a:lstStyle/>
            <a:p>
              <a:pPr>
                <a:defRPr sz="3200">
                  <a:solidFill>
                    <a:srgbClr val="FFFFFF"/>
                  </a:solidFill>
                </a:defRPr>
              </a:pPr>
            </a:p>
          </p:txBody>
        </p:sp>
        <p:sp>
          <p:nvSpPr>
            <p:cNvPr id="228" name="Shape 228"/>
            <p:cNvSpPr/>
            <p:nvPr/>
          </p:nvSpPr>
          <p:spPr>
            <a:xfrm>
              <a:off x="260095" y="393244"/>
              <a:ext cx="2748615" cy="4835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sz="3200">
                  <a:solidFill>
                    <a:srgbClr val="FFFFFF"/>
                  </a:solidFill>
                </a:defRPr>
              </a:lvl1pPr>
            </a:lstStyle>
            <a:p>
              <a:pPr/>
              <a:r>
                <a:t>depend</a:t>
              </a:r>
            </a:p>
          </p:txBody>
        </p:sp>
      </p:grpSp>
      <p:sp>
        <p:nvSpPr>
          <p:cNvPr id="230" name="Shape 230"/>
          <p:cNvSpPr/>
          <p:nvPr/>
        </p:nvSpPr>
        <p:spPr>
          <a:xfrm>
            <a:off x="12187681" y="2589975"/>
            <a:ext cx="2040637"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mj-lt"/>
                <a:ea typeface="+mj-ea"/>
                <a:cs typeface="+mj-cs"/>
                <a:sym typeface="Helvetica Neue"/>
              </a:defRPr>
            </a:lvl1pPr>
          </a:lstStyle>
          <a:p>
            <a:pPr/>
            <a:r>
              <a:t>depend on</a:t>
            </a:r>
          </a:p>
        </p:txBody>
      </p:sp>
      <p:graphicFrame>
        <p:nvGraphicFramePr>
          <p:cNvPr id="231" name="Table 231"/>
          <p:cNvGraphicFramePr/>
          <p:nvPr/>
        </p:nvGraphicFramePr>
        <p:xfrm>
          <a:off x="19875064" y="3337236"/>
          <a:ext cx="4388895" cy="803185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388893"/>
              </a:tblGrid>
              <a:tr h="1338642">
                <a:tc>
                  <a:txBody>
                    <a:bodyPr/>
                    <a:lstStyle/>
                    <a:p>
                      <a:pPr defTabSz="914400">
                        <a:defRPr b="0" sz="1800">
                          <a:solidFill>
                            <a:srgbClr val="000000"/>
                          </a:solidFill>
                        </a:defRPr>
                      </a:pPr>
                      <a:r>
                        <a:rPr b="1" sz="2000">
                          <a:solidFill>
                            <a:srgbClr val="FFFFFF"/>
                          </a:solidFill>
                          <a:latin typeface="+mn-lt"/>
                          <a:ea typeface="+mn-ea"/>
                          <a:cs typeface="+mn-cs"/>
                          <a:sym typeface="Helvetica"/>
                        </a:rPr>
                        <a:t>Value FMCG-Company create</a:t>
                      </a:r>
                    </a:p>
                  </a:txBody>
                  <a:tcPr marL="50800" marR="50800" marT="50800" marB="50800" anchor="ctr" anchorCtr="0" horzOverflow="overflow"/>
                </a:tc>
              </a:tr>
              <a:tr h="1338642">
                <a:tc>
                  <a:txBody>
                    <a:bodyPr/>
                    <a:lstStyle/>
                    <a:p>
                      <a:pPr defTabSz="914400">
                        <a:defRPr sz="1800"/>
                      </a:pPr>
                      <a:r>
                        <a:rPr sz="2000">
                          <a:latin typeface="Calibri"/>
                          <a:ea typeface="Calibri"/>
                          <a:cs typeface="Calibri"/>
                          <a:sym typeface="Calibri"/>
                        </a:rPr>
                        <a:t>"1._Consumer_benefits"</a:t>
                      </a:r>
                    </a:p>
                  </a:txBody>
                  <a:tcPr marL="50800" marR="50800" marT="50800" marB="50800" anchor="ctr" anchorCtr="0" horzOverflow="overflow"/>
                </a:tc>
              </a:tr>
              <a:tr h="1338642">
                <a:tc>
                  <a:txBody>
                    <a:bodyPr/>
                    <a:lstStyle/>
                    <a:p>
                      <a:pPr defTabSz="914400">
                        <a:defRPr sz="1800"/>
                      </a:pPr>
                      <a:r>
                        <a:rPr sz="2000">
                          <a:latin typeface="Calibri"/>
                          <a:ea typeface="Calibri"/>
                          <a:cs typeface="Calibri"/>
                          <a:sym typeface="Calibri"/>
                        </a:rPr>
                        <a:t>"2._Top_&amp;_bottom_line_growth"</a:t>
                      </a:r>
                    </a:p>
                  </a:txBody>
                  <a:tcPr marL="50800" marR="50800" marT="50800" marB="50800" anchor="ctr" anchorCtr="0" horzOverflow="overflow"/>
                </a:tc>
              </a:tr>
              <a:tr h="1338642">
                <a:tc>
                  <a:txBody>
                    <a:bodyPr/>
                    <a:lstStyle/>
                    <a:p>
                      <a:pPr defTabSz="914400">
                        <a:defRPr sz="1800"/>
                      </a:pPr>
                      <a:r>
                        <a:rPr sz="2000">
                          <a:latin typeface="Calibri"/>
                          <a:ea typeface="Calibri"/>
                          <a:cs typeface="Calibri"/>
                          <a:sym typeface="Calibri"/>
                        </a:rPr>
                        <a:t>"3._Improved_health_and_well_being"</a:t>
                      </a:r>
                    </a:p>
                  </a:txBody>
                  <a:tcPr marL="50800" marR="50800" marT="50800" marB="50800" anchor="ctr" anchorCtr="0" horzOverflow="overflow"/>
                </a:tc>
              </a:tr>
              <a:tr h="1338642">
                <a:tc>
                  <a:txBody>
                    <a:bodyPr/>
                    <a:lstStyle/>
                    <a:p>
                      <a:pPr defTabSz="914400">
                        <a:defRPr sz="1800"/>
                      </a:pPr>
                      <a:r>
                        <a:rPr sz="2000">
                          <a:latin typeface="Calibri"/>
                          <a:ea typeface="Calibri"/>
                          <a:cs typeface="Calibri"/>
                          <a:sym typeface="Calibri"/>
                        </a:rPr>
                        <a:t>"4._reduced_Environmental_impact"</a:t>
                      </a:r>
                    </a:p>
                  </a:txBody>
                  <a:tcPr marL="50800" marR="50800" marT="50800" marB="50800" anchor="ctr" anchorCtr="0" horzOverflow="overflow"/>
                </a:tc>
              </a:tr>
              <a:tr h="1338642">
                <a:tc>
                  <a:txBody>
                    <a:bodyPr/>
                    <a:lstStyle/>
                    <a:p>
                      <a:pPr defTabSz="914400">
                        <a:defRPr sz="1800"/>
                      </a:pPr>
                      <a:r>
                        <a:rPr sz="2000">
                          <a:latin typeface="Calibri"/>
                          <a:ea typeface="Calibri"/>
                          <a:cs typeface="Calibri"/>
                          <a:sym typeface="Calibri"/>
                        </a:rPr>
                        <a:t>"5._Enhanced_livelihoods"</a:t>
                      </a:r>
                    </a:p>
                  </a:txBody>
                  <a:tcPr marL="50800" marR="50800" marT="50800" marB="50800" anchor="ctr" anchorCtr="0" horzOverflow="overflow"/>
                </a:tc>
              </a:tr>
            </a:tbl>
          </a:graphicData>
        </a:graphic>
      </p:graphicFrame>
      <p:graphicFrame>
        <p:nvGraphicFramePr>
          <p:cNvPr id="232" name="Table 232"/>
          <p:cNvGraphicFramePr/>
          <p:nvPr/>
        </p:nvGraphicFramePr>
        <p:xfrm>
          <a:off x="3162300" y="3337236"/>
          <a:ext cx="7602487" cy="803185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801242"/>
                <a:gridCol w="3801242"/>
              </a:tblGrid>
              <a:tr h="1003982">
                <a:tc>
                  <a:txBody>
                    <a:bodyPr/>
                    <a:lstStyle/>
                    <a:p>
                      <a:pPr defTabSz="914400">
                        <a:defRPr b="0" sz="1800">
                          <a:solidFill>
                            <a:srgbClr val="000000"/>
                          </a:solidFill>
                        </a:defRPr>
                      </a:pPr>
                      <a:r>
                        <a:rPr b="1" sz="2000">
                          <a:solidFill>
                            <a:srgbClr val="FFFFFF"/>
                          </a:solidFill>
                          <a:latin typeface="+mn-lt"/>
                          <a:ea typeface="+mn-ea"/>
                          <a:cs typeface="+mn-cs"/>
                          <a:sym typeface="Helvetica"/>
                        </a:rPr>
                        <a:t>Strategic dependencies</a:t>
                      </a:r>
                    </a:p>
                  </a:txBody>
                  <a:tcPr marL="50800" marR="50800" marT="50800" marB="50800" anchor="ctr" anchorCtr="0" horzOverflow="overflow"/>
                </a:tc>
                <a:tc>
                  <a:txBody>
                    <a:bodyPr/>
                    <a:lstStyle/>
                    <a:p>
                      <a:pPr defTabSz="914400">
                        <a:defRPr b="0" sz="1800">
                          <a:solidFill>
                            <a:srgbClr val="000000"/>
                          </a:solidFill>
                        </a:defRPr>
                      </a:pPr>
                      <a:r>
                        <a:rPr b="1" sz="2000">
                          <a:solidFill>
                            <a:srgbClr val="FFFFFF"/>
                          </a:solidFill>
                          <a:latin typeface="+mn-lt"/>
                          <a:ea typeface="+mn-ea"/>
                          <a:cs typeface="+mn-cs"/>
                          <a:sym typeface="Helvetica"/>
                        </a:rPr>
                        <a:t>Strategic themes</a:t>
                      </a:r>
                    </a:p>
                  </a:txBody>
                  <a:tcPr marL="50800" marR="50800" marT="50800" marB="50800" anchor="ctr" anchorCtr="0" horzOverflow="overflow"/>
                </a:tc>
              </a:tr>
              <a:tr h="1003982">
                <a:tc>
                  <a:txBody>
                    <a:bodyPr/>
                    <a:lstStyle/>
                    <a:p>
                      <a:pPr defTabSz="914400">
                        <a:defRPr sz="1800"/>
                      </a:pPr>
                      <a:r>
                        <a:rPr sz="2000">
                          <a:latin typeface="Calibri"/>
                          <a:ea typeface="Calibri"/>
                          <a:cs typeface="Calibri"/>
                          <a:sym typeface="Calibri"/>
                        </a:rPr>
                        <a:t>1._Purposeful_people"</a:t>
                      </a:r>
                    </a:p>
                  </a:txBody>
                  <a:tcPr marL="50800" marR="50800" marT="50800" marB="50800" anchor="ctr" anchorCtr="0" horzOverflow="overflow"/>
                </a:tc>
                <a:tc>
                  <a:txBody>
                    <a:bodyPr/>
                    <a:lstStyle/>
                    <a:p>
                      <a:pPr defTabSz="914400">
                        <a:defRPr sz="1800"/>
                      </a:pPr>
                      <a:r>
                        <a:rPr sz="2000">
                          <a:latin typeface="Calibri"/>
                          <a:ea typeface="Calibri"/>
                          <a:cs typeface="Calibri"/>
                          <a:sym typeface="Calibri"/>
                        </a:rPr>
                        <a:t>1._Winning_with_brands_and_innovation"</a:t>
                      </a:r>
                    </a:p>
                  </a:txBody>
                  <a:tcPr marL="50800" marR="50800" marT="50800" marB="50800" anchor="ctr" anchorCtr="0" horzOverflow="overflow"/>
                </a:tc>
              </a:tr>
              <a:tr h="1003982">
                <a:tc>
                  <a:txBody>
                    <a:bodyPr/>
                    <a:lstStyle/>
                    <a:p>
                      <a:pPr defTabSz="914400">
                        <a:defRPr sz="1800"/>
                      </a:pPr>
                      <a:r>
                        <a:rPr sz="2000">
                          <a:latin typeface="Calibri"/>
                          <a:ea typeface="Calibri"/>
                          <a:cs typeface="Calibri"/>
                          <a:sym typeface="Calibri"/>
                        </a:rPr>
                        <a:t>"2._Natural_Resources"</a:t>
                      </a:r>
                    </a:p>
                  </a:txBody>
                  <a:tcPr marL="50800" marR="50800" marT="50800" marB="50800" anchor="ctr" anchorCtr="0" horzOverflow="overflow"/>
                </a:tc>
                <a:tc>
                  <a:txBody>
                    <a:bodyPr/>
                    <a:lstStyle/>
                    <a:p>
                      <a:pPr defTabSz="914400">
                        <a:defRPr sz="1800"/>
                      </a:pPr>
                      <a:r>
                        <a:rPr sz="2000">
                          <a:latin typeface="Calibri"/>
                          <a:ea typeface="Calibri"/>
                          <a:cs typeface="Calibri"/>
                          <a:sym typeface="Calibri"/>
                        </a:rPr>
                        <a:t>"2._Winning_in_the_marketplace"</a:t>
                      </a:r>
                    </a:p>
                  </a:txBody>
                  <a:tcPr marL="50800" marR="50800" marT="50800" marB="50800" anchor="ctr" anchorCtr="0" horzOverflow="overflow"/>
                </a:tc>
              </a:tr>
              <a:tr h="1003982">
                <a:tc>
                  <a:txBody>
                    <a:bodyPr/>
                    <a:lstStyle/>
                    <a:p>
                      <a:pPr defTabSz="914400">
                        <a:defRPr sz="1800"/>
                      </a:pPr>
                      <a:r>
                        <a:rPr sz="2000">
                          <a:latin typeface="Calibri"/>
                          <a:ea typeface="Calibri"/>
                          <a:cs typeface="Calibri"/>
                          <a:sym typeface="Calibri"/>
                        </a:rPr>
                        <a:t>"3._Financial_Resources"</a:t>
                      </a:r>
                    </a:p>
                  </a:txBody>
                  <a:tcPr marL="50800" marR="50800" marT="50800" marB="50800" anchor="ctr" anchorCtr="0" horzOverflow="overflow"/>
                </a:tc>
                <a:tc>
                  <a:txBody>
                    <a:bodyPr/>
                    <a:lstStyle/>
                    <a:p>
                      <a:pPr defTabSz="914400">
                        <a:defRPr sz="1800"/>
                      </a:pPr>
                      <a:r>
                        <a:rPr sz="2000">
                          <a:latin typeface="Calibri"/>
                          <a:ea typeface="Calibri"/>
                          <a:cs typeface="Calibri"/>
                          <a:sym typeface="Calibri"/>
                        </a:rPr>
                        <a:t>"3._Winning_through_continuous_improvement"</a:t>
                      </a:r>
                    </a:p>
                  </a:txBody>
                  <a:tcPr marL="50800" marR="50800" marT="50800" marB="50800" anchor="ctr" anchorCtr="0" horzOverflow="overflow"/>
                </a:tc>
              </a:tr>
              <a:tr h="1003982">
                <a:tc>
                  <a:txBody>
                    <a:bodyPr/>
                    <a:lstStyle/>
                    <a:p>
                      <a:pPr defTabSz="914400">
                        <a:defRPr sz="1800"/>
                      </a:pPr>
                      <a:r>
                        <a:rPr sz="2000">
                          <a:latin typeface="Calibri"/>
                          <a:ea typeface="Calibri"/>
                          <a:cs typeface="Calibri"/>
                          <a:sym typeface="Calibri"/>
                        </a:rPr>
                        <a:t>"4._Intangible_assets"</a:t>
                      </a:r>
                    </a:p>
                  </a:txBody>
                  <a:tcPr marL="50800" marR="50800" marT="50800" marB="50800" anchor="ctr" anchorCtr="0" horzOverflow="overflow"/>
                </a:tc>
                <a:tc>
                  <a:txBody>
                    <a:bodyPr/>
                    <a:lstStyle/>
                    <a:p>
                      <a:pPr defTabSz="914400">
                        <a:defRPr sz="1800"/>
                      </a:pPr>
                      <a:r>
                        <a:rPr sz="2000">
                          <a:latin typeface="Calibri"/>
                          <a:ea typeface="Calibri"/>
                          <a:cs typeface="Calibri"/>
                          <a:sym typeface="Calibri"/>
                        </a:rPr>
                        <a:t>"4._Winning_with_people_"</a:t>
                      </a:r>
                    </a:p>
                  </a:txBody>
                  <a:tcPr marL="50800" marR="50800" marT="50800" marB="50800" anchor="ctr" anchorCtr="0" horzOverflow="overflow"/>
                </a:tc>
              </a:tr>
              <a:tr h="1003982">
                <a:tc>
                  <a:txBody>
                    <a:bodyPr/>
                    <a:lstStyle/>
                    <a:p>
                      <a:pPr defTabSz="914400">
                        <a:defRPr sz="1800"/>
                      </a:pPr>
                      <a:r>
                        <a:rPr sz="2000">
                          <a:latin typeface="Calibri"/>
                          <a:ea typeface="Calibri"/>
                          <a:cs typeface="Calibri"/>
                          <a:sym typeface="Calibri"/>
                        </a:rPr>
                        <a:t>"5._Tangible_assets"</a:t>
                      </a:r>
                    </a:p>
                  </a:txBody>
                  <a:tcPr marL="50800" marR="50800" marT="50800" marB="50800" anchor="ctr" anchorCtr="0" horzOverflow="overflow"/>
                </a:tc>
                <a:tc>
                  <a:txBody>
                    <a:bodyPr/>
                    <a:lstStyle/>
                    <a:p>
                      <a:pPr defTabSz="914400">
                        <a:defRPr sz="1800"/>
                      </a:pPr>
                      <a:r>
                        <a:rPr sz="2000">
                          <a:latin typeface="Calibri"/>
                          <a:ea typeface="Calibri"/>
                          <a:cs typeface="Calibri"/>
                          <a:sym typeface="Calibri"/>
                        </a:rPr>
                        <a:t>"2018_Standards_of_leadership"</a:t>
                      </a:r>
                    </a:p>
                  </a:txBody>
                  <a:tcPr marL="50800" marR="50800" marT="50800" marB="50800" anchor="ctr" anchorCtr="0" horzOverflow="overflow"/>
                </a:tc>
              </a:tr>
              <a:tr h="1003982">
                <a:tc>
                  <a:txBody>
                    <a:bodyPr/>
                    <a:lstStyle/>
                    <a:p>
                      <a:pPr defTabSz="914400">
                        <a:defRPr sz="1800"/>
                      </a:pPr>
                      <a:r>
                        <a:rPr sz="2000">
                          <a:latin typeface="Calibri"/>
                          <a:ea typeface="Calibri"/>
                          <a:cs typeface="Calibri"/>
                          <a:sym typeface="Calibri"/>
                        </a:rPr>
                        <a:t>"6._Suppliers"</a:t>
                      </a:r>
                    </a:p>
                  </a:txBody>
                  <a:tcPr marL="50800" marR="50800" marT="50800" marB="50800" anchor="ctr" anchorCtr="0" horzOverflow="overflow"/>
                </a:tc>
                <a:tc>
                  <a:txBody>
                    <a:bodyPr/>
                    <a:lstStyle/>
                    <a:p>
                      <a:pPr defTabSz="914400">
                        <a:defRPr sz="1800"/>
                      </a:pPr>
                      <a:r>
                        <a:rPr sz="2000">
                          <a:latin typeface="Calibri"/>
                          <a:ea typeface="Calibri"/>
                          <a:cs typeface="Calibri"/>
                          <a:sym typeface="Calibri"/>
                        </a:rPr>
                        <a:t>"Beauty/PC_strategy"</a:t>
                      </a:r>
                    </a:p>
                  </a:txBody>
                  <a:tcPr marL="50800" marR="50800" marT="50800" marB="50800" anchor="ctr" anchorCtr="0" horzOverflow="overflow"/>
                </a:tc>
              </a:tr>
              <a:tr h="1003982">
                <a:tc>
                  <a:txBody>
                    <a:bodyPr/>
                    <a:lstStyle/>
                    <a:p>
                      <a:pPr defTabSz="914400">
                        <a:defRPr sz="1800"/>
                      </a:pPr>
                      <a:r>
                        <a:rPr sz="2000">
                          <a:latin typeface="Calibri"/>
                          <a:ea typeface="Calibri"/>
                          <a:cs typeface="Calibri"/>
                          <a:sym typeface="Calibri"/>
                        </a:rPr>
                        <a:t>"7._Stakeholders_and_partners"</a:t>
                      </a:r>
                    </a:p>
                  </a:txBody>
                  <a:tcPr marL="50800" marR="50800" marT="50800" marB="50800" anchor="ctr" anchorCtr="0" horzOverflow="overflow"/>
                </a:tc>
                <a:tc>
                  <a:txBody>
                    <a:bodyPr/>
                    <a:lstStyle/>
                    <a:p>
                      <a:pPr defTabSz="914400">
                        <a:defRPr sz="1800"/>
                      </a:pPr>
                      <a:r>
                        <a:rPr sz="2000">
                          <a:latin typeface="Calibri"/>
                          <a:ea typeface="Calibri"/>
                          <a:cs typeface="Calibri"/>
                          <a:sym typeface="Calibri"/>
                        </a:rPr>
                        <a:t>"Food/Refresh_strategy"</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title"/>
          </p:nvPr>
        </p:nvSpPr>
        <p:spPr>
          <a:xfrm>
            <a:off x="0" y="636"/>
            <a:ext cx="23723600" cy="2286001"/>
          </a:xfrm>
          <a:prstGeom prst="rect">
            <a:avLst/>
          </a:prstGeom>
        </p:spPr>
        <p:txBody>
          <a:bodyPr/>
          <a:lstStyle>
            <a:lvl1pPr>
              <a:defRPr sz="6000"/>
            </a:lvl1pPr>
          </a:lstStyle>
          <a:p>
            <a:pPr/>
            <a:r>
              <a:t>RISK: Company has identified mitigations during business transformation</a:t>
            </a:r>
          </a:p>
        </p:txBody>
      </p:sp>
      <p:pic>
        <p:nvPicPr>
          <p:cNvPr id="235" name="image9.png"/>
          <p:cNvPicPr>
            <a:picLocks noChangeAspect="1"/>
          </p:cNvPicPr>
          <p:nvPr/>
        </p:nvPicPr>
        <p:blipFill>
          <a:blip r:embed="rId2">
            <a:extLst/>
          </a:blip>
          <a:stretch>
            <a:fillRect/>
          </a:stretch>
        </p:blipFill>
        <p:spPr>
          <a:xfrm>
            <a:off x="7073900" y="1348242"/>
            <a:ext cx="9639300" cy="12621758"/>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