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8" r:id="rId3"/>
    <p:sldId id="276" r:id="rId4"/>
    <p:sldId id="267" r:id="rId5"/>
    <p:sldId id="281" r:id="rId6"/>
    <p:sldId id="282" r:id="rId7"/>
    <p:sldId id="266" r:id="rId8"/>
    <p:sldId id="269" r:id="rId9"/>
    <p:sldId id="268" r:id="rId10"/>
    <p:sldId id="280" r:id="rId11"/>
    <p:sldId id="270" r:id="rId12"/>
    <p:sldId id="271" r:id="rId13"/>
    <p:sldId id="274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go-service</a:t>
            </a:r>
            <a:r>
              <a:rPr lang="zh-CN" altLang="en-US" dirty="0" smtClean="0"/>
              <a:t>服务器架构介绍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type </a:t>
            </a:r>
            <a:r>
              <a:rPr lang="en-US" altLang="zh-CN" dirty="0" err="1"/>
              <a:t>TeamService</a:t>
            </a:r>
            <a:r>
              <a:rPr lang="en-US" altLang="zh-CN" dirty="0"/>
              <a:t> </a:t>
            </a:r>
            <a:r>
              <a:rPr lang="en-US" altLang="zh-CN" dirty="0" err="1"/>
              <a:t>struct</a:t>
            </a:r>
            <a:r>
              <a:rPr lang="en-US" altLang="zh-CN" dirty="0"/>
              <a:t> {</a:t>
            </a:r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en-US" altLang="zh-CN" dirty="0" err="1"/>
              <a:t>service.BaseService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 (</a:t>
            </a:r>
            <a:r>
              <a:rPr lang="en-US" altLang="zh-CN" dirty="0" err="1"/>
              <a:t>ts</a:t>
            </a:r>
            <a:r>
              <a:rPr lang="en-US" altLang="zh-CN" dirty="0"/>
              <a:t> *</a:t>
            </a:r>
            <a:r>
              <a:rPr lang="en-US" altLang="zh-CN" dirty="0" err="1"/>
              <a:t>TeamService</a:t>
            </a:r>
            <a:r>
              <a:rPr lang="en-US" altLang="zh-CN" dirty="0"/>
              <a:t>) </a:t>
            </a:r>
            <a:r>
              <a:rPr lang="en-US" altLang="zh-CN" dirty="0" err="1"/>
              <a:t>OnInit</a:t>
            </a:r>
            <a:r>
              <a:rPr lang="en-US" altLang="zh-CN" dirty="0"/>
              <a:t>() error {</a:t>
            </a:r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en-US" altLang="zh-CN" dirty="0" err="1"/>
              <a:t>log.Debug</a:t>
            </a:r>
            <a:r>
              <a:rPr lang="en-US" altLang="zh-CN" dirty="0"/>
              <a:t>("</a:t>
            </a:r>
            <a:r>
              <a:rPr lang="en-US" altLang="zh-CN" dirty="0" err="1"/>
              <a:t>ServiceBService.OnInit</a:t>
            </a:r>
            <a:r>
              <a:rPr lang="en-US" altLang="zh-CN" dirty="0" smtClean="0"/>
              <a:t>")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 </a:t>
            </a:r>
            <a:r>
              <a:rPr lang="en-US" altLang="zh-CN" dirty="0" err="1"/>
              <a:t>ts.RegProtoType</a:t>
            </a:r>
            <a:r>
              <a:rPr lang="en-US" altLang="zh-CN" dirty="0"/>
              <a:t>("Team", &amp;</a:t>
            </a:r>
            <a:r>
              <a:rPr lang="en-US" altLang="zh-CN" dirty="0" err="1"/>
              <a:t>team.Team</a:t>
            </a:r>
            <a:r>
              <a:rPr lang="en-US" altLang="zh-CN" dirty="0"/>
              <a:t>{}, false</a:t>
            </a:r>
            <a:r>
              <a:rPr lang="en-US" altLang="zh-CN" dirty="0" smtClean="0"/>
              <a:t>)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return nil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func</a:t>
            </a:r>
            <a:r>
              <a:rPr lang="en-US" altLang="zh-CN" dirty="0"/>
              <a:t> (</a:t>
            </a:r>
            <a:r>
              <a:rPr lang="en-US" altLang="zh-CN" dirty="0" err="1"/>
              <a:t>rs</a:t>
            </a:r>
            <a:r>
              <a:rPr lang="en-US" altLang="zh-CN" dirty="0"/>
              <a:t> * </a:t>
            </a:r>
            <a:r>
              <a:rPr lang="en-US" altLang="zh-CN" dirty="0" err="1"/>
              <a:t>TeamService</a:t>
            </a:r>
            <a:r>
              <a:rPr lang="en-US" altLang="zh-CN" dirty="0"/>
              <a:t>) </a:t>
            </a:r>
            <a:r>
              <a:rPr lang="en-US" altLang="zh-CN" dirty="0" err="1"/>
              <a:t>OnTick</a:t>
            </a:r>
            <a:r>
              <a:rPr lang="en-US" altLang="zh-CN" dirty="0"/>
              <a:t>()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func</a:t>
            </a:r>
            <a:r>
              <a:rPr lang="en-US" altLang="zh-CN" dirty="0"/>
              <a:t> (</a:t>
            </a:r>
            <a:r>
              <a:rPr lang="en-US" altLang="zh-CN" dirty="0" err="1"/>
              <a:t>rs</a:t>
            </a:r>
            <a:r>
              <a:rPr lang="en-US" altLang="zh-CN" dirty="0"/>
              <a:t> * </a:t>
            </a:r>
            <a:r>
              <a:rPr lang="en-US" altLang="zh-CN" dirty="0" err="1"/>
              <a:t>TeamService</a:t>
            </a:r>
            <a:r>
              <a:rPr lang="en-US" altLang="zh-CN" dirty="0"/>
              <a:t>) </a:t>
            </a:r>
            <a:r>
              <a:rPr lang="en-US" altLang="zh-CN" dirty="0" err="1"/>
              <a:t>OnDestroy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68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IServiceProxy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// </a:t>
            </a:r>
            <a:r>
              <a:rPr lang="en-US" altLang="zh-CN" dirty="0" err="1"/>
              <a:t>IServiceProxy</a:t>
            </a:r>
            <a:r>
              <a:rPr lang="en-US" altLang="zh-CN" dirty="0"/>
              <a:t> </a:t>
            </a:r>
            <a:r>
              <a:rPr lang="zh-CN" altLang="en-US" dirty="0"/>
              <a:t>服务代理接口</a:t>
            </a:r>
          </a:p>
          <a:p>
            <a:pPr marL="0" indent="0">
              <a:buNone/>
            </a:pPr>
            <a:r>
              <a:rPr lang="en-US" altLang="zh-CN" dirty="0"/>
              <a:t>type </a:t>
            </a:r>
            <a:r>
              <a:rPr lang="en-US" altLang="zh-CN" dirty="0" err="1"/>
              <a:t>IServiceProxy</a:t>
            </a:r>
            <a:r>
              <a:rPr lang="en-US" altLang="zh-CN" dirty="0"/>
              <a:t> interface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    // </a:t>
            </a:r>
            <a:r>
              <a:rPr lang="en-US" altLang="zh-CN" dirty="0" err="1"/>
              <a:t>SyncCall</a:t>
            </a:r>
            <a:r>
              <a:rPr lang="en-US" altLang="zh-CN" dirty="0"/>
              <a:t> </a:t>
            </a:r>
            <a:r>
              <a:rPr lang="zh-CN" altLang="en-US" dirty="0"/>
              <a:t>同步调用，等待返回</a:t>
            </a:r>
          </a:p>
          <a:p>
            <a:pPr marL="0" indent="0">
              <a:buNone/>
            </a:pPr>
            <a:r>
              <a:rPr lang="zh-CN" altLang="en-US" dirty="0"/>
              <a:t>    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SyncCall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retPtr</a:t>
            </a:r>
            <a:r>
              <a:rPr lang="en-US" altLang="zh-CN" dirty="0" smtClean="0"/>
              <a:t> </a:t>
            </a:r>
            <a:r>
              <a:rPr lang="en-US" altLang="zh-CN" dirty="0"/>
              <a:t>interface{}, </a:t>
            </a:r>
            <a:r>
              <a:rPr lang="en-US" altLang="zh-CN" dirty="0" err="1"/>
              <a:t>methodName</a:t>
            </a:r>
            <a:r>
              <a:rPr lang="en-US" altLang="zh-CN" dirty="0"/>
              <a:t> string, </a:t>
            </a:r>
            <a:r>
              <a:rPr lang="en-US" altLang="zh-CN" dirty="0" err="1"/>
              <a:t>args</a:t>
            </a:r>
            <a:r>
              <a:rPr lang="en-US" altLang="zh-CN" dirty="0"/>
              <a:t> ...interface{}) error</a:t>
            </a:r>
          </a:p>
          <a:p>
            <a:pPr marL="0" indent="0">
              <a:buNone/>
            </a:pPr>
            <a:r>
              <a:rPr lang="en-US" altLang="zh-CN" dirty="0"/>
              <a:t>    // </a:t>
            </a:r>
            <a:r>
              <a:rPr lang="en-US" altLang="zh-CN" dirty="0" err="1"/>
              <a:t>AsyncCall</a:t>
            </a:r>
            <a:r>
              <a:rPr lang="en-US" altLang="zh-CN" dirty="0"/>
              <a:t> </a:t>
            </a:r>
            <a:r>
              <a:rPr lang="zh-CN" altLang="en-US" dirty="0"/>
              <a:t>异步调用，立即返回</a:t>
            </a:r>
          </a:p>
          <a:p>
            <a:pPr marL="0" indent="0">
              <a:buNone/>
            </a:pPr>
            <a:r>
              <a:rPr lang="zh-CN" altLang="en-US" dirty="0"/>
              <a:t>    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AsyncCall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 </a:t>
            </a:r>
            <a:r>
              <a:rPr lang="en-US" altLang="zh-CN" dirty="0"/>
              <a:t>string, </a:t>
            </a:r>
            <a:r>
              <a:rPr lang="en-US" altLang="zh-CN" dirty="0" err="1"/>
              <a:t>args</a:t>
            </a:r>
            <a:r>
              <a:rPr lang="en-US" altLang="zh-CN" dirty="0"/>
              <a:t> ...interface{}) error</a:t>
            </a:r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en-US" altLang="zh-CN" dirty="0" err="1" smtClean="0"/>
              <a:t>GetServiceID</a:t>
            </a:r>
            <a:r>
              <a:rPr lang="en-US" altLang="zh-CN" dirty="0"/>
              <a:t>() uint64</a:t>
            </a:r>
          </a:p>
          <a:p>
            <a:pPr marL="0" indent="0">
              <a:buNone/>
            </a:pPr>
            <a:r>
              <a:rPr lang="en-US" altLang="zh-CN" dirty="0"/>
              <a:t>   </a:t>
            </a:r>
            <a:r>
              <a:rPr lang="zh-CN" altLang="en-US" dirty="0"/>
              <a:t> </a:t>
            </a:r>
            <a:r>
              <a:rPr lang="en-US" altLang="zh-CN" dirty="0" err="1" smtClean="0"/>
              <a:t>GetServiceType</a:t>
            </a:r>
            <a:r>
              <a:rPr lang="en-US" altLang="zh-CN" dirty="0"/>
              <a:t>() </a:t>
            </a:r>
            <a:r>
              <a:rPr lang="en-US" altLang="zh-CN" dirty="0" err="1"/>
              <a:t>idata.ServiceType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en-US" altLang="zh-CN" dirty="0" err="1" smtClean="0"/>
              <a:t>GetAppID</a:t>
            </a:r>
            <a:r>
              <a:rPr lang="en-US" altLang="zh-CN" dirty="0"/>
              <a:t>() uint64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5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SyncCall</a:t>
            </a:r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randProxy</a:t>
            </a:r>
            <a:r>
              <a:rPr lang="en-US" altLang="zh-CN" dirty="0" smtClean="0"/>
              <a:t> </a:t>
            </a:r>
            <a:r>
              <a:rPr lang="en-US" altLang="zh-CN" dirty="0"/>
              <a:t>:= </a:t>
            </a:r>
            <a:r>
              <a:rPr lang="en-US" altLang="zh-CN" dirty="0" err="1"/>
              <a:t>iserver.GetServiceProxyMgr</a:t>
            </a:r>
            <a:r>
              <a:rPr lang="en-US" altLang="zh-CN" dirty="0" smtClean="0"/>
              <a:t>().</a:t>
            </a:r>
            <a:r>
              <a:rPr lang="en-US" altLang="zh-CN" dirty="0"/>
              <a:t> </a:t>
            </a:r>
            <a:r>
              <a:rPr lang="en-US" altLang="zh-CN" dirty="0" err="1"/>
              <a:t>GetRandService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idata.TeamService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ret string</a:t>
            </a:r>
          </a:p>
          <a:p>
            <a:pPr marL="0" indent="0">
              <a:buNone/>
            </a:pPr>
            <a:r>
              <a:rPr lang="en-US" altLang="zh-CN" dirty="0" smtClean="0"/>
              <a:t>err := </a:t>
            </a:r>
            <a:r>
              <a:rPr lang="en-US" altLang="zh-CN" dirty="0" err="1" smtClean="0"/>
              <a:t>randProxy.SyncCall</a:t>
            </a:r>
            <a:r>
              <a:rPr lang="en-US" altLang="zh-CN" dirty="0" smtClean="0"/>
              <a:t>(&amp;ret</a:t>
            </a:r>
            <a:r>
              <a:rPr lang="en-US" altLang="zh-CN" dirty="0"/>
              <a:t>, "</a:t>
            </a:r>
            <a:r>
              <a:rPr lang="en-US" altLang="zh-CN" dirty="0" err="1"/>
              <a:t>TestTeamSync</a:t>
            </a:r>
            <a:r>
              <a:rPr lang="en-US" altLang="zh-CN" dirty="0"/>
              <a:t>")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60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2456" y="2170651"/>
            <a:ext cx="11173179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基于实体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属性的同步、数据库存取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统一的调用方式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备份，无缝 </a:t>
            </a:r>
            <a:r>
              <a:rPr lang="en-US" altLang="zh-CN" dirty="0" smtClean="0"/>
              <a:t>…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 smtClean="0"/>
              <a:t>EntityProxy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   </a:t>
            </a:r>
            <a:r>
              <a:rPr lang="en-US" altLang="zh-CN" dirty="0" err="1"/>
              <a:t>AsyncCall</a:t>
            </a:r>
            <a:r>
              <a:rPr lang="en-US" altLang="zh-CN" dirty="0"/>
              <a:t>(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 </a:t>
            </a:r>
            <a:r>
              <a:rPr lang="en-US" altLang="zh-CN" dirty="0"/>
              <a:t>string, </a:t>
            </a:r>
            <a:r>
              <a:rPr lang="en-US" altLang="zh-CN" dirty="0" err="1"/>
              <a:t>args</a:t>
            </a:r>
            <a:r>
              <a:rPr lang="en-US" altLang="zh-CN" dirty="0"/>
              <a:t> ...interface{}) error    </a:t>
            </a:r>
            <a:r>
              <a:rPr lang="zh-CN" altLang="en-US" dirty="0"/>
              <a:t>   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SyncCall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retPtr</a:t>
            </a:r>
            <a:r>
              <a:rPr lang="en-US" altLang="zh-CN" dirty="0" smtClean="0"/>
              <a:t> </a:t>
            </a:r>
            <a:r>
              <a:rPr lang="en-US" altLang="zh-CN" dirty="0"/>
              <a:t>interface{}, </a:t>
            </a:r>
            <a:r>
              <a:rPr lang="en-US" altLang="zh-CN" dirty="0" err="1"/>
              <a:t>methodName</a:t>
            </a:r>
            <a:r>
              <a:rPr lang="en-US" altLang="zh-CN" dirty="0"/>
              <a:t> string, </a:t>
            </a:r>
            <a:r>
              <a:rPr lang="en-US" altLang="zh-CN" dirty="0" err="1"/>
              <a:t>args</a:t>
            </a:r>
            <a:r>
              <a:rPr lang="en-US" altLang="zh-CN" dirty="0"/>
              <a:t> ...interface{}) error</a:t>
            </a:r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zh-CN" altLang="en-US" dirty="0"/>
              <a:t>    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0978"/>
          </a:xfrm>
        </p:spPr>
        <p:txBody>
          <a:bodyPr/>
          <a:lstStyle/>
          <a:p>
            <a:r>
              <a:rPr lang="zh-CN" altLang="en-US" dirty="0" smtClean="0"/>
              <a:t>逻辑开发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48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同步带来的问题和解决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加入统计</a:t>
            </a:r>
            <a:endParaRPr lang="en-US" altLang="zh-CN" dirty="0"/>
          </a:p>
          <a:p>
            <a:r>
              <a:rPr lang="zh-CN" altLang="en-US" dirty="0" smtClean="0"/>
              <a:t>死锁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超时返回</a:t>
            </a:r>
            <a:endParaRPr lang="en-US" altLang="zh-CN" dirty="0"/>
          </a:p>
          <a:p>
            <a:r>
              <a:rPr lang="zh-CN" altLang="en-US" dirty="0"/>
              <a:t>原子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/>
              <a:t>事务</a:t>
            </a:r>
          </a:p>
        </p:txBody>
      </p:sp>
    </p:spTree>
    <p:extLst>
      <p:ext uri="{BB962C8B-B14F-4D97-AF65-F5344CB8AC3E}">
        <p14:creationId xmlns:p14="http://schemas.microsoft.com/office/powerpoint/2010/main" val="174792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全</a:t>
            </a:r>
            <a:r>
              <a:rPr lang="zh-CN" altLang="en-US" dirty="0" smtClean="0"/>
              <a:t>栈开发</a:t>
            </a:r>
            <a:endParaRPr lang="en-US" altLang="zh-CN" dirty="0" smtClean="0"/>
          </a:p>
          <a:p>
            <a:r>
              <a:rPr lang="zh-CN" altLang="en-US" dirty="0" smtClean="0"/>
              <a:t>多进程、分布式</a:t>
            </a:r>
            <a:endParaRPr lang="en-US" altLang="zh-CN" dirty="0" smtClean="0"/>
          </a:p>
          <a:p>
            <a:r>
              <a:rPr lang="zh-CN" altLang="en-US" dirty="0" smtClean="0"/>
              <a:t>架构适用性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尽可能满足各种游戏类型</a:t>
            </a:r>
            <a:endParaRPr lang="en-US" altLang="zh-CN" dirty="0" smtClean="0"/>
          </a:p>
          <a:p>
            <a:r>
              <a:rPr lang="zh-CN" altLang="en-US" dirty="0"/>
              <a:t>平滑</a:t>
            </a:r>
            <a:r>
              <a:rPr lang="zh-CN" altLang="en-US" dirty="0" smtClean="0"/>
              <a:t>升级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对上层无影响</a:t>
            </a:r>
            <a:endParaRPr lang="en-US" altLang="zh-CN" dirty="0" smtClean="0"/>
          </a:p>
          <a:p>
            <a:r>
              <a:rPr lang="zh-CN" altLang="en-US" dirty="0" smtClean="0"/>
              <a:t>代码复用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降低项目间代码复用复杂度</a:t>
            </a:r>
            <a:endParaRPr lang="en-US" altLang="zh-CN" dirty="0" smtClean="0"/>
          </a:p>
          <a:p>
            <a:r>
              <a:rPr lang="zh-CN" altLang="en-US" dirty="0" smtClean="0"/>
              <a:t>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跨进程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162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674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8924"/>
            <a:ext cx="10515600" cy="4398039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b="1" dirty="0" smtClean="0"/>
              <a:t>简单</a:t>
            </a:r>
            <a:r>
              <a:rPr lang="zh-CN" altLang="en-US" b="1" dirty="0"/>
              <a:t>易用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smtClean="0"/>
              <a:t> </a:t>
            </a:r>
            <a:r>
              <a:rPr lang="zh-CN" altLang="en-US" dirty="0"/>
              <a:t>让开发者较为容易地开发各种逻辑代码。</a:t>
            </a:r>
          </a:p>
          <a:p>
            <a:endParaRPr lang="zh-CN" altLang="en-US" dirty="0"/>
          </a:p>
          <a:p>
            <a:r>
              <a:rPr lang="zh-CN" altLang="en-US" b="1" dirty="0" smtClean="0"/>
              <a:t>适用于</a:t>
            </a:r>
            <a:r>
              <a:rPr lang="zh-CN" altLang="en-US" b="1" dirty="0"/>
              <a:t>各种游戏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dirty="0" smtClean="0"/>
              <a:t>尽量</a:t>
            </a:r>
            <a:r>
              <a:rPr lang="zh-CN" altLang="en-US" dirty="0"/>
              <a:t>不限制上层逻辑架构</a:t>
            </a:r>
          </a:p>
          <a:p>
            <a:endParaRPr lang="zh-CN" altLang="en-US" dirty="0"/>
          </a:p>
          <a:p>
            <a:r>
              <a:rPr lang="zh-CN" altLang="en-US" b="1" dirty="0" smtClean="0"/>
              <a:t>架构</a:t>
            </a:r>
            <a:r>
              <a:rPr lang="zh-CN" altLang="en-US" b="1" dirty="0"/>
              <a:t>和逻辑相分离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dirty="0" smtClean="0"/>
              <a:t>架构</a:t>
            </a:r>
            <a:r>
              <a:rPr lang="zh-CN" altLang="en-US" dirty="0"/>
              <a:t>的更新不影响或尽可能少地影响逻辑开发。</a:t>
            </a:r>
          </a:p>
          <a:p>
            <a:endParaRPr lang="zh-CN" altLang="en-US" dirty="0" smtClean="0"/>
          </a:p>
          <a:p>
            <a:r>
              <a:rPr lang="zh-CN" altLang="en-US" b="1" dirty="0" smtClean="0"/>
              <a:t>统计及监测</a:t>
            </a:r>
          </a:p>
          <a:p>
            <a:pPr marL="0" indent="0">
              <a:buNone/>
            </a:pPr>
            <a:r>
              <a:rPr lang="zh-CN" altLang="en-US" dirty="0" smtClean="0"/>
              <a:t>    可以统计有哪些游戏使用了此架构，以及使用的是哪个版本。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方便统一监测进程当前状态</a:t>
            </a:r>
          </a:p>
          <a:p>
            <a:endParaRPr lang="zh-CN" altLang="en-US" dirty="0"/>
          </a:p>
          <a:p>
            <a:r>
              <a:rPr lang="zh-CN" altLang="en-US" b="1" dirty="0" smtClean="0"/>
              <a:t>逻辑</a:t>
            </a:r>
            <a:r>
              <a:rPr lang="zh-CN" altLang="en-US" b="1" dirty="0"/>
              <a:t>代码复用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dirty="0" smtClean="0"/>
              <a:t>减少</a:t>
            </a:r>
            <a:r>
              <a:rPr lang="zh-CN" altLang="en-US" dirty="0"/>
              <a:t>逻辑代码之间的耦合，使得逻辑代码复用或者二次开发更为</a:t>
            </a:r>
            <a:r>
              <a:rPr lang="zh-CN" altLang="en-US" dirty="0" smtClean="0"/>
              <a:t>方便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… …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01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App</a:t>
            </a:r>
          </a:p>
          <a:p>
            <a:pPr marL="0" indent="0">
              <a:buNone/>
            </a:pPr>
            <a:r>
              <a:rPr lang="en-US" altLang="zh-CN" sz="2000" dirty="0" smtClean="0"/>
              <a:t>App</a:t>
            </a:r>
            <a:r>
              <a:rPr lang="zh-CN" altLang="en-US" sz="2000" dirty="0" smtClean="0"/>
              <a:t>为一个进程，它可以挂载多个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，所以我们可以理解为：</a:t>
            </a:r>
            <a:r>
              <a:rPr lang="en-US" altLang="zh-CN" sz="2000" dirty="0" smtClean="0"/>
              <a:t>Service </a:t>
            </a:r>
            <a:r>
              <a:rPr lang="zh-CN" altLang="en-US" sz="2000" dirty="0" smtClean="0"/>
              <a:t>的容器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App</a:t>
            </a:r>
            <a:r>
              <a:rPr lang="zh-CN" altLang="en-US" sz="2000" dirty="0"/>
              <a:t>的特性</a:t>
            </a:r>
            <a:r>
              <a:rPr lang="zh-CN" altLang="en-US" sz="2000" dirty="0" smtClean="0"/>
              <a:t>：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- </a:t>
            </a:r>
            <a:r>
              <a:rPr lang="zh-CN" altLang="en-US" sz="2000" dirty="0"/>
              <a:t>可以通过 **配置文件** 加载各种 </a:t>
            </a:r>
            <a:r>
              <a:rPr lang="en-US" altLang="zh-CN" sz="2000" dirty="0"/>
              <a:t>Service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- App </a:t>
            </a:r>
            <a:r>
              <a:rPr lang="zh-CN" altLang="en-US" sz="2000" dirty="0"/>
              <a:t>处理 </a:t>
            </a:r>
            <a:r>
              <a:rPr lang="en-US" altLang="zh-CN" sz="2000" dirty="0"/>
              <a:t>Service </a:t>
            </a:r>
            <a:r>
              <a:rPr lang="zh-CN" altLang="en-US" sz="2000" dirty="0"/>
              <a:t>的发现、管理以及通信，上层开发者不用关心 </a:t>
            </a:r>
            <a:r>
              <a:rPr lang="en-US" altLang="zh-CN" sz="2000" dirty="0"/>
              <a:t>Service </a:t>
            </a:r>
            <a:r>
              <a:rPr lang="zh-CN" altLang="en-US" sz="2000" dirty="0"/>
              <a:t>是不是同一个进程或机器。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- Service </a:t>
            </a:r>
            <a:r>
              <a:rPr lang="zh-CN" altLang="en-US" sz="2000" dirty="0"/>
              <a:t>和 </a:t>
            </a:r>
            <a:r>
              <a:rPr lang="en-US" altLang="zh-CN" sz="2000" dirty="0"/>
              <a:t>Entity </a:t>
            </a:r>
            <a:r>
              <a:rPr lang="zh-CN" altLang="en-US" sz="2000" dirty="0"/>
              <a:t>的消息传递由 </a:t>
            </a:r>
            <a:r>
              <a:rPr lang="en-US" altLang="zh-CN" sz="2000" dirty="0"/>
              <a:t>App </a:t>
            </a:r>
            <a:r>
              <a:rPr lang="zh-CN" altLang="en-US" sz="2000" dirty="0"/>
              <a:t>处理，</a:t>
            </a:r>
            <a:r>
              <a:rPr lang="en-US" altLang="zh-CN" sz="2000" dirty="0"/>
              <a:t>Service </a:t>
            </a:r>
            <a:r>
              <a:rPr lang="zh-CN" altLang="en-US" sz="2000" dirty="0"/>
              <a:t>之间并不建立连接。</a:t>
            </a:r>
            <a:r>
              <a:rPr lang="en-US" altLang="zh-CN" sz="2000" dirty="0"/>
              <a:t>App </a:t>
            </a:r>
            <a:r>
              <a:rPr lang="zh-CN" altLang="en-US" sz="2000" dirty="0"/>
              <a:t>会处理本进程和跨进程的通讯。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13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588723"/>
            <a:ext cx="10515600" cy="55882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Service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开发者所开发的一组相关功能的集合，比如：</a:t>
            </a:r>
            <a:r>
              <a:rPr lang="en-US" altLang="zh-CN" sz="2400" dirty="0"/>
              <a:t>Lobby</a:t>
            </a:r>
            <a:r>
              <a:rPr lang="zh-CN" altLang="en-US" sz="2400" dirty="0"/>
              <a:t>，</a:t>
            </a:r>
            <a:r>
              <a:rPr lang="en-US" altLang="zh-CN" sz="2400" dirty="0"/>
              <a:t>Room </a:t>
            </a:r>
            <a:r>
              <a:rPr lang="zh-CN" altLang="en-US" sz="2400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Service </a:t>
            </a:r>
            <a:r>
              <a:rPr lang="zh-CN" altLang="en-US" dirty="0"/>
              <a:t>的特性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sz="1900" dirty="0"/>
              <a:t>- Service </a:t>
            </a:r>
            <a:r>
              <a:rPr lang="zh-CN" altLang="en-US" sz="1900" dirty="0"/>
              <a:t>管理多个</a:t>
            </a:r>
            <a:r>
              <a:rPr lang="en-US" altLang="zh-CN" sz="1900" dirty="0"/>
              <a:t>Entity</a:t>
            </a:r>
            <a:r>
              <a:rPr lang="zh-CN" altLang="en-US" sz="1900" dirty="0"/>
              <a:t>，也可以是无 </a:t>
            </a:r>
            <a:r>
              <a:rPr lang="en-US" altLang="zh-CN" sz="1900" dirty="0"/>
              <a:t>Entity </a:t>
            </a:r>
            <a:r>
              <a:rPr lang="zh-CN" altLang="en-US" sz="1900" dirty="0"/>
              <a:t>的 </a:t>
            </a:r>
            <a:r>
              <a:rPr lang="en-US" altLang="zh-CN" sz="1900" dirty="0"/>
              <a:t>Service</a:t>
            </a:r>
            <a:r>
              <a:rPr lang="zh-CN" altLang="en-US" sz="1900" dirty="0"/>
              <a:t>。</a:t>
            </a:r>
          </a:p>
          <a:p>
            <a:pPr marL="0" indent="0">
              <a:buNone/>
            </a:pPr>
            <a:endParaRPr lang="zh-CN" altLang="en-US" sz="1900" dirty="0"/>
          </a:p>
          <a:p>
            <a:pPr marL="0" indent="0">
              <a:buNone/>
            </a:pPr>
            <a:r>
              <a:rPr lang="en-US" altLang="zh-CN" sz="1900" dirty="0"/>
              <a:t>- Service </a:t>
            </a:r>
            <a:r>
              <a:rPr lang="zh-CN" altLang="en-US" sz="1900" dirty="0"/>
              <a:t>之间可以相互通过 </a:t>
            </a:r>
            <a:r>
              <a:rPr lang="en-US" altLang="zh-CN" sz="1900" dirty="0" err="1"/>
              <a:t>Rpc</a:t>
            </a:r>
            <a:r>
              <a:rPr lang="en-US" altLang="zh-CN" sz="1900" dirty="0"/>
              <a:t> </a:t>
            </a:r>
            <a:r>
              <a:rPr lang="zh-CN" altLang="en-US" sz="1900" dirty="0"/>
              <a:t>通信。</a:t>
            </a:r>
          </a:p>
          <a:p>
            <a:pPr marL="0" indent="0">
              <a:buNone/>
            </a:pPr>
            <a:endParaRPr lang="zh-CN" altLang="en-US" sz="1900" dirty="0"/>
          </a:p>
          <a:p>
            <a:pPr marL="0" indent="0">
              <a:buNone/>
            </a:pPr>
            <a:r>
              <a:rPr lang="en-US" altLang="zh-CN" sz="1900" dirty="0"/>
              <a:t>- Service </a:t>
            </a:r>
            <a:r>
              <a:rPr lang="zh-CN" altLang="en-US" sz="1900" dirty="0"/>
              <a:t>是相对独立的，部分</a:t>
            </a:r>
            <a:r>
              <a:rPr lang="en-US" altLang="zh-CN" sz="1900" dirty="0"/>
              <a:t>Service </a:t>
            </a:r>
            <a:r>
              <a:rPr lang="zh-CN" altLang="en-US" sz="1900" dirty="0"/>
              <a:t>出现问题不会影响其他 </a:t>
            </a:r>
            <a:r>
              <a:rPr lang="en-US" altLang="zh-CN" sz="1900" dirty="0"/>
              <a:t>Service </a:t>
            </a:r>
            <a:r>
              <a:rPr lang="zh-CN" altLang="en-US" sz="1900" dirty="0"/>
              <a:t>执行。</a:t>
            </a:r>
          </a:p>
          <a:p>
            <a:pPr marL="0" indent="0">
              <a:buNone/>
            </a:pPr>
            <a:endParaRPr lang="zh-CN" altLang="en-US" sz="1900" dirty="0"/>
          </a:p>
          <a:p>
            <a:pPr marL="0" indent="0">
              <a:buNone/>
            </a:pPr>
            <a:r>
              <a:rPr lang="en-US" altLang="zh-CN" sz="1900" dirty="0"/>
              <a:t>- Service </a:t>
            </a:r>
            <a:r>
              <a:rPr lang="zh-CN" altLang="en-US" sz="1900" dirty="0"/>
              <a:t>会自动发现，开发者无需关心 </a:t>
            </a:r>
            <a:r>
              <a:rPr lang="en-US" altLang="zh-CN" sz="1900" dirty="0"/>
              <a:t>Service </a:t>
            </a:r>
            <a:r>
              <a:rPr lang="zh-CN" altLang="en-US" sz="1900" dirty="0"/>
              <a:t>分布在哪个进程或者哪台机器上，可以通过一组获取</a:t>
            </a:r>
            <a:r>
              <a:rPr lang="en-US" altLang="zh-CN" sz="1900" dirty="0"/>
              <a:t>Service</a:t>
            </a:r>
            <a:r>
              <a:rPr lang="zh-CN" altLang="en-US" sz="1900" dirty="0"/>
              <a:t>的接口去获取和筛选</a:t>
            </a:r>
            <a:r>
              <a:rPr lang="en-US" altLang="zh-CN" sz="1900" dirty="0"/>
              <a:t>Service</a:t>
            </a:r>
            <a:r>
              <a:rPr lang="zh-CN" altLang="en-US" sz="1900" dirty="0"/>
              <a:t>。每个 </a:t>
            </a:r>
            <a:r>
              <a:rPr lang="en-US" altLang="zh-CN" sz="1900" dirty="0"/>
              <a:t>Service </a:t>
            </a:r>
            <a:r>
              <a:rPr lang="zh-CN" altLang="en-US" sz="1900" dirty="0"/>
              <a:t>都可以设置多个额外的属性，供</a:t>
            </a:r>
            <a:r>
              <a:rPr lang="en-US" altLang="zh-CN" sz="1900" dirty="0"/>
              <a:t>Service </a:t>
            </a:r>
            <a:r>
              <a:rPr lang="zh-CN" altLang="en-US" sz="1900" dirty="0"/>
              <a:t>筛选函数使用。</a:t>
            </a:r>
          </a:p>
          <a:p>
            <a:pPr marL="0" indent="0">
              <a:buNone/>
            </a:pPr>
            <a:endParaRPr lang="zh-CN" altLang="en-US" sz="1900" dirty="0"/>
          </a:p>
          <a:p>
            <a:pPr marL="0" indent="0">
              <a:buNone/>
            </a:pPr>
            <a:r>
              <a:rPr lang="en-US" altLang="zh-CN" sz="1900" dirty="0"/>
              <a:t>- Service </a:t>
            </a:r>
            <a:r>
              <a:rPr lang="zh-CN" altLang="en-US" sz="1900" dirty="0"/>
              <a:t>可以根据配置挂载到不同的进程上，一个进程可以挂载一到多个 </a:t>
            </a:r>
            <a:r>
              <a:rPr lang="en-US" altLang="zh-CN" sz="1900" dirty="0"/>
              <a:t>Service</a:t>
            </a:r>
            <a:r>
              <a:rPr lang="zh-CN" altLang="en-US" sz="1900" dirty="0"/>
              <a:t>。这意味着在开发调试的时候可以把所有 </a:t>
            </a:r>
            <a:r>
              <a:rPr lang="en-US" altLang="zh-CN" sz="1900" dirty="0"/>
              <a:t>Service </a:t>
            </a:r>
            <a:r>
              <a:rPr lang="zh-CN" altLang="en-US" sz="1900" dirty="0"/>
              <a:t>放在一个进程中，可以避免多个进程一起调试带来的繁琐。在部署的时候可以根据实际情况，自由组合，充分利用硬件资源。</a:t>
            </a:r>
          </a:p>
        </p:txBody>
      </p:sp>
    </p:spTree>
    <p:extLst>
      <p:ext uri="{BB962C8B-B14F-4D97-AF65-F5344CB8AC3E}">
        <p14:creationId xmlns:p14="http://schemas.microsoft.com/office/powerpoint/2010/main" val="320631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588723"/>
            <a:ext cx="10515600" cy="55882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Entity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Entity </a:t>
            </a:r>
            <a:r>
              <a:rPr lang="zh-CN" altLang="en-US" sz="1800" dirty="0"/>
              <a:t>为一个包含属性和</a:t>
            </a:r>
            <a:r>
              <a:rPr lang="en-US" altLang="zh-CN" sz="1800" dirty="0"/>
              <a:t>RPC</a:t>
            </a:r>
            <a:r>
              <a:rPr lang="zh-CN" altLang="en-US" sz="1800" dirty="0"/>
              <a:t>方法的分布式对象</a:t>
            </a:r>
            <a:r>
              <a:rPr lang="en-US" altLang="zh-CN" sz="1800" dirty="0"/>
              <a:t>, </a:t>
            </a:r>
            <a:r>
              <a:rPr lang="zh-CN" altLang="en-US" sz="1800" dirty="0"/>
              <a:t>比如：</a:t>
            </a:r>
            <a:r>
              <a:rPr lang="en-US" altLang="zh-CN" sz="1800" dirty="0"/>
              <a:t>Player</a:t>
            </a:r>
            <a:r>
              <a:rPr lang="zh-CN" altLang="en-US" sz="1800" dirty="0"/>
              <a:t>、</a:t>
            </a:r>
            <a:r>
              <a:rPr lang="en-US" altLang="zh-CN" sz="1800" dirty="0"/>
              <a:t>Team </a:t>
            </a:r>
            <a:r>
              <a:rPr lang="zh-CN" altLang="en-US" sz="1800" dirty="0"/>
              <a:t>等。</a:t>
            </a:r>
          </a:p>
          <a:p>
            <a:endParaRPr lang="zh-CN" altLang="en-US" dirty="0"/>
          </a:p>
          <a:p>
            <a:r>
              <a:rPr lang="en-US" altLang="zh-CN" dirty="0" smtClean="0"/>
              <a:t>Entity</a:t>
            </a:r>
            <a:r>
              <a:rPr lang="zh-CN" altLang="en-US" dirty="0"/>
              <a:t>的特性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1900" dirty="0"/>
              <a:t>- </a:t>
            </a:r>
            <a:r>
              <a:rPr lang="zh-CN" altLang="en-US" sz="1900" dirty="0"/>
              <a:t>属性自动同步</a:t>
            </a:r>
          </a:p>
          <a:p>
            <a:pPr marL="0" indent="0">
              <a:buNone/>
            </a:pPr>
            <a:r>
              <a:rPr lang="en-US" altLang="zh-CN" sz="1900" dirty="0"/>
              <a:t>- </a:t>
            </a:r>
            <a:r>
              <a:rPr lang="zh-CN" altLang="en-US" sz="1900" dirty="0"/>
              <a:t>自动持久化</a:t>
            </a:r>
          </a:p>
          <a:p>
            <a:pPr marL="0" indent="0">
              <a:buNone/>
            </a:pPr>
            <a:r>
              <a:rPr lang="en-US" altLang="zh-CN" sz="1900" dirty="0"/>
              <a:t>- </a:t>
            </a:r>
            <a:r>
              <a:rPr lang="en-US" altLang="zh-CN" sz="1900" dirty="0" err="1"/>
              <a:t>Rpc</a:t>
            </a:r>
            <a:r>
              <a:rPr lang="zh-CN" altLang="en-US" sz="1900" dirty="0"/>
              <a:t>调用</a:t>
            </a:r>
          </a:p>
          <a:p>
            <a:pPr marL="0" indent="0">
              <a:buNone/>
            </a:pPr>
            <a:r>
              <a:rPr lang="en-US" altLang="zh-CN" sz="1900" dirty="0"/>
              <a:t>- Entity</a:t>
            </a:r>
            <a:r>
              <a:rPr lang="zh-CN" altLang="en-US" sz="1900" dirty="0"/>
              <a:t>主从</a:t>
            </a:r>
            <a:r>
              <a:rPr lang="en-US" altLang="zh-CN" sz="1900" dirty="0"/>
              <a:t>(real</a:t>
            </a:r>
            <a:r>
              <a:rPr lang="zh-CN" altLang="en-US" sz="1900" dirty="0"/>
              <a:t>、</a:t>
            </a:r>
            <a:r>
              <a:rPr lang="en-US" altLang="zh-CN" sz="1900" dirty="0"/>
              <a:t>ghost)</a:t>
            </a:r>
            <a:r>
              <a:rPr lang="zh-CN" altLang="en-US" sz="1900" dirty="0"/>
              <a:t>、迁移、 备份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b="1" dirty="0" smtClean="0"/>
              <a:t>什么样</a:t>
            </a:r>
            <a:r>
              <a:rPr lang="zh-CN" altLang="en-US" b="1" dirty="0"/>
              <a:t>的对象该定义成</a:t>
            </a:r>
            <a:r>
              <a:rPr lang="zh-CN" altLang="en-US" b="1" dirty="0" smtClean="0"/>
              <a:t>实体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1900" dirty="0"/>
              <a:t>- </a:t>
            </a:r>
            <a:r>
              <a:rPr lang="zh-CN" altLang="en-US" sz="1900" dirty="0"/>
              <a:t>需要自动同步属性的对象，比如：地图中掉落的物品，地图中的角色等。</a:t>
            </a:r>
          </a:p>
          <a:p>
            <a:pPr marL="0" indent="0">
              <a:buNone/>
            </a:pPr>
            <a:r>
              <a:rPr lang="en-US" altLang="zh-CN" sz="1900" dirty="0"/>
              <a:t>- </a:t>
            </a:r>
            <a:r>
              <a:rPr lang="zh-CN" altLang="en-US" sz="1900" dirty="0"/>
              <a:t>需要从持久层自动存储和读取数据的对象，比如：背包，工会等。</a:t>
            </a:r>
          </a:p>
        </p:txBody>
      </p:sp>
    </p:spTree>
    <p:extLst>
      <p:ext uri="{BB962C8B-B14F-4D97-AF65-F5344CB8AC3E}">
        <p14:creationId xmlns:p14="http://schemas.microsoft.com/office/powerpoint/2010/main" val="382278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441"/>
            <a:ext cx="12192000" cy="482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4" name="AutoShape 4" descr="è¿éåå¾çæè¿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è¿éåå¾çæè¿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è¿éåå¾çæè¿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0" descr="è¿éåå¾çæè¿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    // </a:t>
            </a:r>
            <a:r>
              <a:rPr lang="zh-CN" altLang="en-US" dirty="0"/>
              <a:t>注册所有服务</a:t>
            </a:r>
          </a:p>
          <a:p>
            <a:pPr marL="0" indent="0">
              <a:buNone/>
            </a:pPr>
            <a:r>
              <a:rPr lang="zh-CN" altLang="en-US" dirty="0"/>
              <a:t>    </a:t>
            </a:r>
            <a:r>
              <a:rPr lang="en-US" altLang="zh-CN" dirty="0" err="1"/>
              <a:t>regAllServices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app.Run</a:t>
            </a:r>
            <a:r>
              <a:rPr lang="en-US" altLang="zh-CN" dirty="0"/>
              <a:t>("")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regAllServices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       </a:t>
            </a:r>
            <a:r>
              <a:rPr lang="en-US" altLang="zh-CN" dirty="0" err="1"/>
              <a:t>service.RegService</a:t>
            </a:r>
            <a:r>
              <a:rPr lang="en-US" altLang="zh-CN" dirty="0"/>
              <a:t>(</a:t>
            </a:r>
            <a:r>
              <a:rPr lang="en-US" altLang="zh-CN" dirty="0" err="1"/>
              <a:t>idata.TeamService</a:t>
            </a:r>
            <a:r>
              <a:rPr lang="en-US" altLang="zh-CN" dirty="0"/>
              <a:t>, "team", &amp;</a:t>
            </a:r>
            <a:r>
              <a:rPr lang="en-US" altLang="zh-CN" dirty="0" err="1"/>
              <a:t>team.TeamService</a:t>
            </a:r>
            <a:r>
              <a:rPr lang="en-US" altLang="zh-CN" dirty="0"/>
              <a:t>{})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48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type </a:t>
            </a:r>
            <a:r>
              <a:rPr lang="en-US" altLang="zh-CN" dirty="0" err="1"/>
              <a:t>IService</a:t>
            </a:r>
            <a:r>
              <a:rPr lang="en-US" altLang="zh-CN" dirty="0"/>
              <a:t> interface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/>
              <a:t>OnInit</a:t>
            </a:r>
            <a:r>
              <a:rPr lang="en-US" altLang="zh-CN" dirty="0"/>
              <a:t>() error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OnTick</a:t>
            </a:r>
            <a:r>
              <a:rPr lang="en-US" altLang="zh-CN" dirty="0"/>
              <a:t>()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OnDestroy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91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828</Words>
  <Application>Microsoft Office PowerPoint</Application>
  <PresentationFormat>宽屏</PresentationFormat>
  <Paragraphs>131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go-service服务器架构介绍  </vt:lpstr>
      <vt:lpstr>思考</vt:lpstr>
      <vt:lpstr>目标</vt:lpstr>
      <vt:lpstr>概念</vt:lpstr>
      <vt:lpstr>PowerPoint 演示文稿</vt:lpstr>
      <vt:lpstr>PowerPoint 演示文稿</vt:lpstr>
      <vt:lpstr>架构</vt:lpstr>
      <vt:lpstr>代码示例</vt:lpstr>
      <vt:lpstr>IService</vt:lpstr>
      <vt:lpstr>代码示例</vt:lpstr>
      <vt:lpstr>IServiceProxy</vt:lpstr>
      <vt:lpstr>SyncCall代码示例</vt:lpstr>
      <vt:lpstr>逻辑开发</vt:lpstr>
      <vt:lpstr>同步带来的问题和解决方案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go内存管理之内存分配</dc:title>
  <dc:creator>hulip</dc:creator>
  <cp:lastModifiedBy>fengge</cp:lastModifiedBy>
  <cp:revision>226</cp:revision>
  <dcterms:created xsi:type="dcterms:W3CDTF">2015-05-05T08:02:00Z</dcterms:created>
  <dcterms:modified xsi:type="dcterms:W3CDTF">2021-02-04T02:49:16Z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