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8" r:id="rId3"/>
    <p:sldId id="259" r:id="rId4"/>
    <p:sldId id="260" r:id="rId5"/>
    <p:sldId id="261" r:id="rId6"/>
    <p:sldId id="262" r:id="rId7"/>
    <p:sldId id="263" r:id="rId8"/>
    <p:sldId id="264" r:id="rId9"/>
    <p:sldId id="265" r:id="rId10"/>
    <p:sldId id="266" r:id="rId11"/>
    <p:sldId id="282" r:id="rId12"/>
    <p:sldId id="268" r:id="rId13"/>
    <p:sldId id="269" r:id="rId14"/>
    <p:sldId id="270" r:id="rId15"/>
    <p:sldId id="271" r:id="rId16"/>
    <p:sldId id="272" r:id="rId17"/>
    <p:sldId id="273" r:id="rId18"/>
    <p:sldId id="274" r:id="rId19"/>
    <p:sldId id="283" r:id="rId20"/>
    <p:sldId id="284" r:id="rId21"/>
    <p:sldId id="285" r:id="rId22"/>
    <p:sldId id="279" r:id="rId23"/>
    <p:sldId id="28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94" autoAdjust="0"/>
  </p:normalViewPr>
  <p:slideViewPr>
    <p:cSldViewPr snapToGrid="0" snapToObjects="1">
      <p:cViewPr varScale="1">
        <p:scale>
          <a:sx n="121" d="100"/>
          <a:sy n="121" d="100"/>
        </p:scale>
        <p:origin x="6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1492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9/19/19</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8710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GB"/>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87184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586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GB"/>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4309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12687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7714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73476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209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nchor="ct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6541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9314" y="3270698"/>
            <a:ext cx="7510506" cy="1823305"/>
          </a:xfrm>
        </p:spPr>
        <p:txBody>
          <a:bodyPr anchor="b">
            <a:normAutofit/>
          </a:bodyPr>
          <a:lstStyle>
            <a:lvl1pPr algn="r">
              <a:defRPr sz="3600" b="0" cap="none"/>
            </a:lvl1pPr>
          </a:lstStyle>
          <a:p>
            <a:r>
              <a:rPr lang="en-GB" dirty="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4498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9/19/19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8141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9/19/19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1933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9/19/19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8102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96623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GB"/>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5911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241EB5C9-1307-BA42-ABA2-0BC069CD8E7F}" type="datetimeFigureOut">
              <a:rPr lang="en-US" smtClean="0"/>
              <a:t>9/19/19</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7869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241EB5C9-1307-BA42-ABA2-0BC069CD8E7F}" type="datetimeFigureOut">
              <a:rPr lang="en-US" smtClean="0"/>
              <a:t>9/19/19</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22155185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none">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2800" kern="1200" cap="none" baseline="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2400" kern="1200" cap="none" baseline="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2000" kern="1200" cap="none" baseline="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800" kern="1200" cap="none" baseline="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600" kern="1200" cap="none" baseline="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youtube.com/watch?v=1y2UKz47gew&amp;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hetalkingmachines.com" TargetMode="External"/><Relationship Id="rId2" Type="http://schemas.openxmlformats.org/officeDocument/2006/relationships/hyperlink" Target="https://twitter.com/lawrennd" TargetMode="External"/><Relationship Id="rId1" Type="http://schemas.openxmlformats.org/officeDocument/2006/relationships/slideLayout" Target="../slideLayouts/slideLayout2.xml"/><Relationship Id="rId6" Type="http://schemas.openxmlformats.org/officeDocument/2006/relationships/hyperlink" Target="http://inverseprobability.com/2017/11/15/decision-making" TargetMode="External"/><Relationship Id="rId5" Type="http://schemas.openxmlformats.org/officeDocument/2006/relationships/hyperlink" Target="http://inverseprobability.com/2018/02/06/natural-and-artificial-intelligence" TargetMode="External"/><Relationship Id="rId4" Type="http://schemas.openxmlformats.org/officeDocument/2006/relationships/hyperlink" Target="http://www.theguardian.com/profile/neil-lawre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erbert_Spenc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lstStyle/>
          <a:p>
            <a:pPr marL="0" lvl="0" indent="0">
              <a:buNone/>
            </a:pPr>
            <a:r>
              <a:rPr dirty="0"/>
              <a:t>Machine Learning Systems Design</a:t>
            </a:r>
          </a:p>
        </p:txBody>
      </p:sp>
      <p:sp>
        <p:nvSpPr>
          <p:cNvPr id="3" name="Subtitle 2"/>
          <p:cNvSpPr>
            <a:spLocks noGrp="1"/>
          </p:cNvSpPr>
          <p:nvPr>
            <p:ph type="subTitle" idx="1"/>
          </p:nvPr>
        </p:nvSpPr>
        <p:spPr>
          <a:xfrm>
            <a:off x="819314" y="3886200"/>
            <a:ext cx="7510506" cy="2219108"/>
          </a:xfrm>
        </p:spPr>
        <p:txBody>
          <a:bodyPr/>
          <a:lstStyle/>
          <a:p>
            <a:pPr marL="0" lvl="0" indent="0">
              <a:buNone/>
            </a:pPr>
            <a:br>
              <a:rPr dirty="0"/>
            </a:br>
            <a:br>
              <a:rPr dirty="0"/>
            </a:br>
            <a:r>
              <a:rPr lang="en-US" dirty="0"/>
              <a:t>Neil Lawrence</a:t>
            </a:r>
          </a:p>
          <a:p>
            <a:pPr marL="0" lvl="0" indent="0">
              <a:buNone/>
            </a:pPr>
            <a:r>
              <a:rPr lang="en-US" dirty="0"/>
              <a:t>University of Sheffield</a:t>
            </a:r>
          </a:p>
          <a:p>
            <a:pPr marL="0" lvl="0" indent="0">
              <a:buNone/>
            </a:pPr>
            <a:r>
              <a:rPr lang="en-US" dirty="0"/>
              <a:t>Re-Work Deep Learning Summit</a:t>
            </a:r>
            <a:endParaRPr dirty="0"/>
          </a:p>
        </p:txBody>
      </p:sp>
      <p:sp>
        <p:nvSpPr>
          <p:cNvPr id="4" name="Date Placeholder 3"/>
          <p:cNvSpPr>
            <a:spLocks noGrp="1"/>
          </p:cNvSpPr>
          <p:nvPr>
            <p:ph type="dt" sz="half" idx="10"/>
          </p:nvPr>
        </p:nvSpPr>
        <p:spPr/>
        <p:txBody>
          <a:bodyPr/>
          <a:lstStyle/>
          <a:p>
            <a:pPr marL="0" lvl="0" indent="0">
              <a:buNone/>
            </a:pPr>
            <a:r>
              <a:t>2019-09-20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Bits and Atoms</a:t>
            </a:r>
          </a:p>
        </p:txBody>
      </p:sp>
      <p:sp>
        <p:nvSpPr>
          <p:cNvPr id="3" name="Content Placeholder 2"/>
          <p:cNvSpPr>
            <a:spLocks noGrp="1"/>
          </p:cNvSpPr>
          <p:nvPr>
            <p:ph idx="1"/>
          </p:nvPr>
        </p:nvSpPr>
        <p:spPr/>
        <p:txBody>
          <a:bodyPr/>
          <a:lstStyle/>
          <a:p>
            <a:pPr lvl="1"/>
            <a:r>
              <a:t>The gap between the game and reality.</a:t>
            </a:r>
          </a:p>
          <a:p>
            <a:pPr lvl="1"/>
            <a:r>
              <a:t>The need for extrapolation over interpolation.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Line 116">
            <a:extLst>
              <a:ext uri="{FF2B5EF4-FFF2-40B4-BE49-F238E27FC236}">
                <a16:creationId xmlns:a16="http://schemas.microsoft.com/office/drawing/2014/main" id="{F9185D4F-7DA7-426F-9D1E-46B9D212E77A}"/>
              </a:ext>
            </a:extLst>
          </p:cNvPr>
          <p:cNvSpPr>
            <a:spLocks noChangeShapeType="1"/>
          </p:cNvSpPr>
          <p:nvPr/>
        </p:nvSpPr>
        <p:spPr bwMode="auto">
          <a:xfrm flipH="1" flipV="1">
            <a:off x="3262313" y="2671896"/>
            <a:ext cx="2587625" cy="1230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GB" sz="1600"/>
          </a:p>
        </p:txBody>
      </p:sp>
      <p:sp>
        <p:nvSpPr>
          <p:cNvPr id="121" name="Line 120">
            <a:extLst>
              <a:ext uri="{FF2B5EF4-FFF2-40B4-BE49-F238E27FC236}">
                <a16:creationId xmlns:a16="http://schemas.microsoft.com/office/drawing/2014/main" id="{383B3A6D-F80E-4434-9C38-482658A7864F}"/>
              </a:ext>
            </a:extLst>
          </p:cNvPr>
          <p:cNvSpPr>
            <a:spLocks noChangeShapeType="1"/>
          </p:cNvSpPr>
          <p:nvPr/>
        </p:nvSpPr>
        <p:spPr bwMode="auto">
          <a:xfrm flipH="1">
            <a:off x="3262313" y="2024196"/>
            <a:ext cx="517525" cy="647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GB" sz="1600"/>
          </a:p>
        </p:txBody>
      </p:sp>
      <p:sp>
        <p:nvSpPr>
          <p:cNvPr id="125" name="Line 124">
            <a:extLst>
              <a:ext uri="{FF2B5EF4-FFF2-40B4-BE49-F238E27FC236}">
                <a16:creationId xmlns:a16="http://schemas.microsoft.com/office/drawing/2014/main" id="{7A4A542B-8793-4BAD-AF44-098EA2461010}"/>
              </a:ext>
            </a:extLst>
          </p:cNvPr>
          <p:cNvSpPr>
            <a:spLocks noChangeShapeType="1"/>
          </p:cNvSpPr>
          <p:nvPr/>
        </p:nvSpPr>
        <p:spPr bwMode="auto">
          <a:xfrm flipH="1" flipV="1">
            <a:off x="3262313" y="2671896"/>
            <a:ext cx="517525" cy="2266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GB" sz="1600"/>
          </a:p>
        </p:txBody>
      </p:sp>
      <p:grpSp>
        <p:nvGrpSpPr>
          <p:cNvPr id="195" name="Group 194">
            <a:extLst>
              <a:ext uri="{FF2B5EF4-FFF2-40B4-BE49-F238E27FC236}">
                <a16:creationId xmlns:a16="http://schemas.microsoft.com/office/drawing/2014/main" id="{5BE803A7-F9EA-4D61-8C64-7989ABFD93CE}"/>
              </a:ext>
            </a:extLst>
          </p:cNvPr>
          <p:cNvGrpSpPr/>
          <p:nvPr/>
        </p:nvGrpSpPr>
        <p:grpSpPr>
          <a:xfrm>
            <a:off x="3262313" y="2024196"/>
            <a:ext cx="2587625" cy="2914650"/>
            <a:chOff x="3262313" y="2024196"/>
            <a:chExt cx="2587625" cy="2914650"/>
          </a:xfrm>
        </p:grpSpPr>
        <p:sp>
          <p:nvSpPr>
            <p:cNvPr id="124" name="Line 123">
              <a:extLst>
                <a:ext uri="{FF2B5EF4-FFF2-40B4-BE49-F238E27FC236}">
                  <a16:creationId xmlns:a16="http://schemas.microsoft.com/office/drawing/2014/main" id="{28AD0CE6-8745-4DC1-B0C6-C38B6AD66701}"/>
                </a:ext>
              </a:extLst>
            </p:cNvPr>
            <p:cNvSpPr>
              <a:spLocks noChangeShapeType="1"/>
            </p:cNvSpPr>
            <p:nvPr/>
          </p:nvSpPr>
          <p:spPr bwMode="auto">
            <a:xfrm flipH="1">
              <a:off x="3262313" y="2024196"/>
              <a:ext cx="2587625" cy="647700"/>
            </a:xfrm>
            <a:prstGeom prst="line">
              <a:avLst/>
            </a:prstGeom>
            <a:noFill/>
            <a:ln w="52388" cap="flat">
              <a:solidFill>
                <a:srgbClr val="00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sz="1600"/>
            </a:p>
          </p:txBody>
        </p:sp>
        <p:sp>
          <p:nvSpPr>
            <p:cNvPr id="118" name="Line 117">
              <a:extLst>
                <a:ext uri="{FF2B5EF4-FFF2-40B4-BE49-F238E27FC236}">
                  <a16:creationId xmlns:a16="http://schemas.microsoft.com/office/drawing/2014/main" id="{C98EC4B4-8007-4A97-B096-DC8537377F1B}"/>
                </a:ext>
              </a:extLst>
            </p:cNvPr>
            <p:cNvSpPr>
              <a:spLocks noChangeShapeType="1"/>
            </p:cNvSpPr>
            <p:nvPr/>
          </p:nvSpPr>
          <p:spPr bwMode="auto">
            <a:xfrm flipH="1" flipV="1">
              <a:off x="3262313" y="2671896"/>
              <a:ext cx="2587625" cy="1230313"/>
            </a:xfrm>
            <a:prstGeom prst="line">
              <a:avLst/>
            </a:prstGeom>
            <a:noFill/>
            <a:ln w="52388" cap="flat">
              <a:solidFill>
                <a:srgbClr val="00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sz="1600"/>
            </a:p>
          </p:txBody>
        </p:sp>
        <p:sp>
          <p:nvSpPr>
            <p:cNvPr id="122" name="Line 121">
              <a:extLst>
                <a:ext uri="{FF2B5EF4-FFF2-40B4-BE49-F238E27FC236}">
                  <a16:creationId xmlns:a16="http://schemas.microsoft.com/office/drawing/2014/main" id="{F4A53AEC-BFD1-44EC-9108-F9F875745366}"/>
                </a:ext>
              </a:extLst>
            </p:cNvPr>
            <p:cNvSpPr>
              <a:spLocks noChangeShapeType="1"/>
            </p:cNvSpPr>
            <p:nvPr/>
          </p:nvSpPr>
          <p:spPr bwMode="auto">
            <a:xfrm flipH="1">
              <a:off x="3262313" y="2024196"/>
              <a:ext cx="517525" cy="647700"/>
            </a:xfrm>
            <a:prstGeom prst="line">
              <a:avLst/>
            </a:prstGeom>
            <a:noFill/>
            <a:ln w="52388" cap="flat">
              <a:solidFill>
                <a:srgbClr val="00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sz="1600"/>
            </a:p>
          </p:txBody>
        </p:sp>
        <p:sp>
          <p:nvSpPr>
            <p:cNvPr id="126" name="Line 125">
              <a:extLst>
                <a:ext uri="{FF2B5EF4-FFF2-40B4-BE49-F238E27FC236}">
                  <a16:creationId xmlns:a16="http://schemas.microsoft.com/office/drawing/2014/main" id="{3BD64325-D7C9-4CB6-B5BA-29CC4FAD8FD0}"/>
                </a:ext>
              </a:extLst>
            </p:cNvPr>
            <p:cNvSpPr>
              <a:spLocks noChangeShapeType="1"/>
            </p:cNvSpPr>
            <p:nvPr/>
          </p:nvSpPr>
          <p:spPr bwMode="auto">
            <a:xfrm flipH="1" flipV="1">
              <a:off x="3262313" y="2671896"/>
              <a:ext cx="517525" cy="2266950"/>
            </a:xfrm>
            <a:prstGeom prst="line">
              <a:avLst/>
            </a:prstGeom>
            <a:noFill/>
            <a:ln w="52388" cap="flat">
              <a:solidFill>
                <a:srgbClr val="00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sz="1600"/>
            </a:p>
          </p:txBody>
        </p:sp>
      </p:grpSp>
      <p:sp>
        <p:nvSpPr>
          <p:cNvPr id="2" name="Title 1"/>
          <p:cNvSpPr>
            <a:spLocks noGrp="1"/>
          </p:cNvSpPr>
          <p:nvPr>
            <p:ph type="title"/>
          </p:nvPr>
        </p:nvSpPr>
        <p:spPr>
          <a:xfrm>
            <a:off x="685346" y="609600"/>
            <a:ext cx="7765322" cy="970450"/>
          </a:xfrm>
        </p:spPr>
        <p:txBody>
          <a:bodyPr/>
          <a:lstStyle/>
          <a:p>
            <a:pPr marL="0" lvl="0" indent="0">
              <a:buNone/>
            </a:pPr>
            <a:r>
              <a:rPr dirty="0"/>
              <a:t>Applications</a:t>
            </a:r>
          </a:p>
        </p:txBody>
      </p:sp>
      <p:sp>
        <p:nvSpPr>
          <p:cNvPr id="54" name="Rectangle 53">
            <a:extLst>
              <a:ext uri="{FF2B5EF4-FFF2-40B4-BE49-F238E27FC236}">
                <a16:creationId xmlns:a16="http://schemas.microsoft.com/office/drawing/2014/main" id="{F57F87CF-44BF-4713-B51D-0623E683E4D2}"/>
              </a:ext>
            </a:extLst>
          </p:cNvPr>
          <p:cNvSpPr>
            <a:spLocks noChangeArrowheads="1"/>
          </p:cNvSpPr>
          <p:nvPr/>
        </p:nvSpPr>
        <p:spPr bwMode="auto">
          <a:xfrm>
            <a:off x="5849938" y="1700346"/>
            <a:ext cx="1293813" cy="647700"/>
          </a:xfrm>
          <a:prstGeom prst="rect">
            <a:avLst/>
          </a:prstGeom>
          <a:solidFill>
            <a:srgbClr val="303032"/>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400" dirty="0"/>
              <a:t>maps</a:t>
            </a:r>
          </a:p>
        </p:txBody>
      </p:sp>
      <p:sp>
        <p:nvSpPr>
          <p:cNvPr id="59" name="Rectangle 58">
            <a:extLst>
              <a:ext uri="{FF2B5EF4-FFF2-40B4-BE49-F238E27FC236}">
                <a16:creationId xmlns:a16="http://schemas.microsoft.com/office/drawing/2014/main" id="{D9A5B37F-5162-4DA9-867B-052B1F885E82}"/>
              </a:ext>
            </a:extLst>
          </p:cNvPr>
          <p:cNvSpPr>
            <a:spLocks noChangeArrowheads="1"/>
          </p:cNvSpPr>
          <p:nvPr/>
        </p:nvSpPr>
        <p:spPr bwMode="auto">
          <a:xfrm>
            <a:off x="3779838" y="1700346"/>
            <a:ext cx="1293813" cy="647700"/>
          </a:xfrm>
          <a:prstGeom prst="rect">
            <a:avLst/>
          </a:prstGeom>
          <a:solidFill>
            <a:srgbClr val="2F2F31"/>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400" dirty="0"/>
              <a:t>traffic</a:t>
            </a:r>
          </a:p>
        </p:txBody>
      </p:sp>
      <p:sp>
        <p:nvSpPr>
          <p:cNvPr id="65" name="Rectangle 64">
            <a:extLst>
              <a:ext uri="{FF2B5EF4-FFF2-40B4-BE49-F238E27FC236}">
                <a16:creationId xmlns:a16="http://schemas.microsoft.com/office/drawing/2014/main" id="{22CA2A8A-74B8-41F1-BB02-11357E94C7E9}"/>
              </a:ext>
            </a:extLst>
          </p:cNvPr>
          <p:cNvSpPr>
            <a:spLocks noChangeArrowheads="1"/>
          </p:cNvSpPr>
          <p:nvPr/>
        </p:nvSpPr>
        <p:spPr bwMode="auto">
          <a:xfrm>
            <a:off x="5849938" y="3513271"/>
            <a:ext cx="1293813" cy="647700"/>
          </a:xfrm>
          <a:prstGeom prst="rect">
            <a:avLst/>
          </a:prstGeom>
          <a:solidFill>
            <a:srgbClr val="303032"/>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400" dirty="0"/>
              <a:t>driver locations</a:t>
            </a:r>
          </a:p>
        </p:txBody>
      </p:sp>
      <p:sp>
        <p:nvSpPr>
          <p:cNvPr id="22" name="Oval 21">
            <a:extLst>
              <a:ext uri="{FF2B5EF4-FFF2-40B4-BE49-F238E27FC236}">
                <a16:creationId xmlns:a16="http://schemas.microsoft.com/office/drawing/2014/main" id="{C864A41A-168D-432D-809B-5F64C9416931}"/>
              </a:ext>
            </a:extLst>
          </p:cNvPr>
          <p:cNvSpPr>
            <a:spLocks noChangeArrowheads="1"/>
          </p:cNvSpPr>
          <p:nvPr/>
        </p:nvSpPr>
        <p:spPr bwMode="auto">
          <a:xfrm>
            <a:off x="1968500" y="3189421"/>
            <a:ext cx="1293813" cy="777875"/>
          </a:xfrm>
          <a:prstGeom prst="ellipse">
            <a:avLst/>
          </a:prstGeom>
          <a:solidFill>
            <a:srgbClr val="F03700"/>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400" dirty="0"/>
              <a:t>driver availability</a:t>
            </a:r>
          </a:p>
        </p:txBody>
      </p:sp>
      <p:sp>
        <p:nvSpPr>
          <p:cNvPr id="41" name="Oval 40">
            <a:extLst>
              <a:ext uri="{FF2B5EF4-FFF2-40B4-BE49-F238E27FC236}">
                <a16:creationId xmlns:a16="http://schemas.microsoft.com/office/drawing/2014/main" id="{96A1C01B-51DA-4701-B825-47BC2E9F759E}"/>
              </a:ext>
            </a:extLst>
          </p:cNvPr>
          <p:cNvSpPr>
            <a:spLocks noChangeArrowheads="1"/>
          </p:cNvSpPr>
          <p:nvPr/>
        </p:nvSpPr>
        <p:spPr bwMode="auto">
          <a:xfrm>
            <a:off x="1968500" y="4097471"/>
            <a:ext cx="1293813" cy="776288"/>
          </a:xfrm>
          <a:prstGeom prst="ellipse">
            <a:avLst/>
          </a:prstGeom>
          <a:solidFill>
            <a:srgbClr val="F03700"/>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400" dirty="0"/>
              <a:t>journey route</a:t>
            </a:r>
          </a:p>
        </p:txBody>
      </p:sp>
      <p:sp>
        <p:nvSpPr>
          <p:cNvPr id="98" name="Oval 97">
            <a:extLst>
              <a:ext uri="{FF2B5EF4-FFF2-40B4-BE49-F238E27FC236}">
                <a16:creationId xmlns:a16="http://schemas.microsoft.com/office/drawing/2014/main" id="{57555812-9D4B-40EF-AE70-3C4A0555F965}"/>
              </a:ext>
            </a:extLst>
          </p:cNvPr>
          <p:cNvSpPr>
            <a:spLocks noChangeArrowheads="1"/>
          </p:cNvSpPr>
          <p:nvPr/>
        </p:nvSpPr>
        <p:spPr bwMode="auto">
          <a:xfrm>
            <a:off x="1968500" y="5002346"/>
            <a:ext cx="1293813" cy="777875"/>
          </a:xfrm>
          <a:prstGeom prst="ellipse">
            <a:avLst/>
          </a:prstGeom>
          <a:solidFill>
            <a:srgbClr val="F03700"/>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r>
              <a:rPr lang="en-GB" sz="1400" dirty="0"/>
              <a:t>journey demand</a:t>
            </a:r>
          </a:p>
        </p:txBody>
      </p:sp>
      <p:sp>
        <p:nvSpPr>
          <p:cNvPr id="112" name="Oval 111">
            <a:extLst>
              <a:ext uri="{FF2B5EF4-FFF2-40B4-BE49-F238E27FC236}">
                <a16:creationId xmlns:a16="http://schemas.microsoft.com/office/drawing/2014/main" id="{3447037B-A681-41D9-86A3-E3B80604EBC7}"/>
              </a:ext>
            </a:extLst>
          </p:cNvPr>
          <p:cNvSpPr>
            <a:spLocks noChangeArrowheads="1"/>
          </p:cNvSpPr>
          <p:nvPr/>
        </p:nvSpPr>
        <p:spPr bwMode="auto">
          <a:xfrm>
            <a:off x="1968500" y="2282959"/>
            <a:ext cx="1293813" cy="777875"/>
          </a:xfrm>
          <a:prstGeom prst="ellipse">
            <a:avLst/>
          </a:prstGeom>
          <a:solidFill>
            <a:srgbClr val="F03700"/>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400" dirty="0"/>
              <a:t>wait</a:t>
            </a:r>
          </a:p>
        </p:txBody>
      </p:sp>
      <p:sp>
        <p:nvSpPr>
          <p:cNvPr id="119" name="Line 118">
            <a:extLst>
              <a:ext uri="{FF2B5EF4-FFF2-40B4-BE49-F238E27FC236}">
                <a16:creationId xmlns:a16="http://schemas.microsoft.com/office/drawing/2014/main" id="{92E9E065-D091-44F2-863B-3437EE0CC574}"/>
              </a:ext>
            </a:extLst>
          </p:cNvPr>
          <p:cNvSpPr>
            <a:spLocks noChangeShapeType="1"/>
          </p:cNvSpPr>
          <p:nvPr/>
        </p:nvSpPr>
        <p:spPr bwMode="auto">
          <a:xfrm>
            <a:off x="3262313" y="2671896"/>
            <a:ext cx="2587625" cy="3889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GB" sz="1600"/>
          </a:p>
        </p:txBody>
      </p:sp>
      <p:sp>
        <p:nvSpPr>
          <p:cNvPr id="120" name="Line 119">
            <a:extLst>
              <a:ext uri="{FF2B5EF4-FFF2-40B4-BE49-F238E27FC236}">
                <a16:creationId xmlns:a16="http://schemas.microsoft.com/office/drawing/2014/main" id="{F36F5B68-BAD5-4D65-A434-714070E2C891}"/>
              </a:ext>
            </a:extLst>
          </p:cNvPr>
          <p:cNvSpPr>
            <a:spLocks noChangeShapeType="1"/>
          </p:cNvSpPr>
          <p:nvPr/>
        </p:nvSpPr>
        <p:spPr bwMode="auto">
          <a:xfrm>
            <a:off x="3262313" y="2671896"/>
            <a:ext cx="2587625" cy="388938"/>
          </a:xfrm>
          <a:prstGeom prst="line">
            <a:avLst/>
          </a:prstGeom>
          <a:noFill/>
          <a:ln w="52388" cap="flat">
            <a:solidFill>
              <a:srgbClr val="FFFF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sz="1600" u="sng"/>
          </a:p>
        </p:txBody>
      </p:sp>
      <p:sp>
        <p:nvSpPr>
          <p:cNvPr id="127" name="Rectangle 126">
            <a:extLst>
              <a:ext uri="{FF2B5EF4-FFF2-40B4-BE49-F238E27FC236}">
                <a16:creationId xmlns:a16="http://schemas.microsoft.com/office/drawing/2014/main" id="{576D5C9B-BE7D-4386-AB4F-98DB24292159}"/>
              </a:ext>
            </a:extLst>
          </p:cNvPr>
          <p:cNvSpPr>
            <a:spLocks noChangeArrowheads="1"/>
          </p:cNvSpPr>
          <p:nvPr/>
        </p:nvSpPr>
        <p:spPr bwMode="auto">
          <a:xfrm>
            <a:off x="5849938" y="4291146"/>
            <a:ext cx="1293813" cy="647700"/>
          </a:xfrm>
          <a:prstGeom prst="rect">
            <a:avLst/>
          </a:prstGeom>
          <a:solidFill>
            <a:srgbClr val="303032"/>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400" dirty="0"/>
              <a:t>rider destinations</a:t>
            </a:r>
          </a:p>
        </p:txBody>
      </p:sp>
      <p:sp>
        <p:nvSpPr>
          <p:cNvPr id="145" name="Rectangle 144">
            <a:extLst>
              <a:ext uri="{FF2B5EF4-FFF2-40B4-BE49-F238E27FC236}">
                <a16:creationId xmlns:a16="http://schemas.microsoft.com/office/drawing/2014/main" id="{15B470E4-84E0-4C4C-8559-073F7EA785A6}"/>
              </a:ext>
            </a:extLst>
          </p:cNvPr>
          <p:cNvSpPr>
            <a:spLocks noChangeArrowheads="1"/>
          </p:cNvSpPr>
          <p:nvPr/>
        </p:nvSpPr>
        <p:spPr bwMode="auto">
          <a:xfrm>
            <a:off x="5849938" y="5067434"/>
            <a:ext cx="1293813" cy="647700"/>
          </a:xfrm>
          <a:prstGeom prst="rect">
            <a:avLst/>
          </a:prstGeom>
          <a:solidFill>
            <a:srgbClr val="303032"/>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400" dirty="0"/>
              <a:t>rider-driver allocations</a:t>
            </a:r>
          </a:p>
        </p:txBody>
      </p:sp>
      <p:sp>
        <p:nvSpPr>
          <p:cNvPr id="169" name="Rectangle 168">
            <a:extLst>
              <a:ext uri="{FF2B5EF4-FFF2-40B4-BE49-F238E27FC236}">
                <a16:creationId xmlns:a16="http://schemas.microsoft.com/office/drawing/2014/main" id="{CF4B274D-672F-43E6-9CD3-3213BE0433A9}"/>
              </a:ext>
            </a:extLst>
          </p:cNvPr>
          <p:cNvSpPr>
            <a:spLocks noChangeArrowheads="1"/>
          </p:cNvSpPr>
          <p:nvPr/>
        </p:nvSpPr>
        <p:spPr bwMode="auto">
          <a:xfrm>
            <a:off x="5849938" y="2736984"/>
            <a:ext cx="1293813" cy="647700"/>
          </a:xfrm>
          <a:prstGeom prst="rect">
            <a:avLst/>
          </a:prstGeom>
          <a:solidFill>
            <a:srgbClr val="303032"/>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400" dirty="0"/>
              <a:t>pickup status</a:t>
            </a:r>
          </a:p>
        </p:txBody>
      </p:sp>
      <p:grpSp>
        <p:nvGrpSpPr>
          <p:cNvPr id="188" name="Group 187">
            <a:extLst>
              <a:ext uri="{FF2B5EF4-FFF2-40B4-BE49-F238E27FC236}">
                <a16:creationId xmlns:a16="http://schemas.microsoft.com/office/drawing/2014/main" id="{6A117A70-889A-4E0A-9D4A-CB8F30A0E580}"/>
              </a:ext>
            </a:extLst>
          </p:cNvPr>
          <p:cNvGrpSpPr/>
          <p:nvPr/>
        </p:nvGrpSpPr>
        <p:grpSpPr>
          <a:xfrm>
            <a:off x="3779838" y="2995746"/>
            <a:ext cx="2070100" cy="2382838"/>
            <a:chOff x="3779838" y="2995746"/>
            <a:chExt cx="2070100" cy="2382838"/>
          </a:xfrm>
        </p:grpSpPr>
        <p:sp>
          <p:nvSpPr>
            <p:cNvPr id="6" name="Rectangle 5">
              <a:extLst>
                <a:ext uri="{FF2B5EF4-FFF2-40B4-BE49-F238E27FC236}">
                  <a16:creationId xmlns:a16="http://schemas.microsoft.com/office/drawing/2014/main" id="{8CDBB726-DE9D-451F-BBB5-5EA331BE616B}"/>
                </a:ext>
              </a:extLst>
            </p:cNvPr>
            <p:cNvSpPr>
              <a:spLocks noChangeArrowheads="1"/>
            </p:cNvSpPr>
            <p:nvPr/>
          </p:nvSpPr>
          <p:spPr bwMode="auto">
            <a:xfrm>
              <a:off x="3779838" y="3773621"/>
              <a:ext cx="1293813" cy="646113"/>
            </a:xfrm>
            <a:prstGeom prst="rect">
              <a:avLst/>
            </a:prstGeom>
            <a:solidFill>
              <a:srgbClr val="2F2F31"/>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400" dirty="0"/>
                <a:t>current journeys</a:t>
              </a:r>
            </a:p>
          </p:txBody>
        </p:sp>
        <p:sp>
          <p:nvSpPr>
            <p:cNvPr id="81" name="Rectangle 80">
              <a:extLst>
                <a:ext uri="{FF2B5EF4-FFF2-40B4-BE49-F238E27FC236}">
                  <a16:creationId xmlns:a16="http://schemas.microsoft.com/office/drawing/2014/main" id="{1A237784-3E39-46A2-B9A2-B3768E211912}"/>
                </a:ext>
              </a:extLst>
            </p:cNvPr>
            <p:cNvSpPr>
              <a:spLocks noChangeArrowheads="1"/>
            </p:cNvSpPr>
            <p:nvPr/>
          </p:nvSpPr>
          <p:spPr bwMode="auto">
            <a:xfrm>
              <a:off x="3779838" y="4549909"/>
              <a:ext cx="1293813" cy="647700"/>
            </a:xfrm>
            <a:prstGeom prst="rect">
              <a:avLst/>
            </a:prstGeom>
            <a:solidFill>
              <a:srgbClr val="2F2F31"/>
            </a:solidFill>
            <a:ln w="26988"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400" dirty="0"/>
                <a:t>available drivers</a:t>
              </a:r>
            </a:p>
          </p:txBody>
        </p:sp>
        <p:sp>
          <p:nvSpPr>
            <p:cNvPr id="182" name="Line 181">
              <a:extLst>
                <a:ext uri="{FF2B5EF4-FFF2-40B4-BE49-F238E27FC236}">
                  <a16:creationId xmlns:a16="http://schemas.microsoft.com/office/drawing/2014/main" id="{5484CE30-0813-4F38-9C62-72D2D76CD26E}"/>
                </a:ext>
              </a:extLst>
            </p:cNvPr>
            <p:cNvSpPr>
              <a:spLocks noChangeShapeType="1"/>
            </p:cNvSpPr>
            <p:nvPr/>
          </p:nvSpPr>
          <p:spPr bwMode="auto">
            <a:xfrm flipH="1">
              <a:off x="5073650" y="2995746"/>
              <a:ext cx="776288" cy="1036638"/>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sz="1400"/>
            </a:p>
          </p:txBody>
        </p:sp>
        <p:sp>
          <p:nvSpPr>
            <p:cNvPr id="183" name="Line 182">
              <a:extLst>
                <a:ext uri="{FF2B5EF4-FFF2-40B4-BE49-F238E27FC236}">
                  <a16:creationId xmlns:a16="http://schemas.microsoft.com/office/drawing/2014/main" id="{3D7C2172-D33F-4749-B126-58E178CF009D}"/>
                </a:ext>
              </a:extLst>
            </p:cNvPr>
            <p:cNvSpPr>
              <a:spLocks noChangeShapeType="1"/>
            </p:cNvSpPr>
            <p:nvPr/>
          </p:nvSpPr>
          <p:spPr bwMode="auto">
            <a:xfrm flipH="1">
              <a:off x="5073650" y="3902209"/>
              <a:ext cx="776288" cy="130175"/>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sz="1400"/>
            </a:p>
          </p:txBody>
        </p:sp>
        <p:sp>
          <p:nvSpPr>
            <p:cNvPr id="184" name="Line 183">
              <a:extLst>
                <a:ext uri="{FF2B5EF4-FFF2-40B4-BE49-F238E27FC236}">
                  <a16:creationId xmlns:a16="http://schemas.microsoft.com/office/drawing/2014/main" id="{6256157D-66BF-4DDB-986F-DC8E54EFD9EF}"/>
                </a:ext>
              </a:extLst>
            </p:cNvPr>
            <p:cNvSpPr>
              <a:spLocks noChangeShapeType="1"/>
            </p:cNvSpPr>
            <p:nvPr/>
          </p:nvSpPr>
          <p:spPr bwMode="auto">
            <a:xfrm flipH="1" flipV="1">
              <a:off x="5073650" y="4032384"/>
              <a:ext cx="776288" cy="569913"/>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sz="1400"/>
            </a:p>
          </p:txBody>
        </p:sp>
        <p:sp>
          <p:nvSpPr>
            <p:cNvPr id="185" name="Line 184">
              <a:extLst>
                <a:ext uri="{FF2B5EF4-FFF2-40B4-BE49-F238E27FC236}">
                  <a16:creationId xmlns:a16="http://schemas.microsoft.com/office/drawing/2014/main" id="{DC4FB6C5-E019-4FB7-9FD0-CBB51BD849A6}"/>
                </a:ext>
              </a:extLst>
            </p:cNvPr>
            <p:cNvSpPr>
              <a:spLocks noChangeShapeType="1"/>
            </p:cNvSpPr>
            <p:nvPr/>
          </p:nvSpPr>
          <p:spPr bwMode="auto">
            <a:xfrm flipH="1" flipV="1">
              <a:off x="5073650" y="4032384"/>
              <a:ext cx="776288" cy="1346200"/>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sz="1400"/>
            </a:p>
          </p:txBody>
        </p:sp>
        <p:sp>
          <p:nvSpPr>
            <p:cNvPr id="186" name="Line 185">
              <a:extLst>
                <a:ext uri="{FF2B5EF4-FFF2-40B4-BE49-F238E27FC236}">
                  <a16:creationId xmlns:a16="http://schemas.microsoft.com/office/drawing/2014/main" id="{D2AF5408-EA16-4088-828C-4351EC68A9C7}"/>
                </a:ext>
              </a:extLst>
            </p:cNvPr>
            <p:cNvSpPr>
              <a:spLocks noChangeShapeType="1"/>
            </p:cNvSpPr>
            <p:nvPr/>
          </p:nvSpPr>
          <p:spPr bwMode="auto">
            <a:xfrm flipH="1">
              <a:off x="5073650" y="4602296"/>
              <a:ext cx="776288" cy="336550"/>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sz="1400"/>
            </a:p>
          </p:txBody>
        </p:sp>
        <p:sp>
          <p:nvSpPr>
            <p:cNvPr id="187" name="Line 186">
              <a:extLst>
                <a:ext uri="{FF2B5EF4-FFF2-40B4-BE49-F238E27FC236}">
                  <a16:creationId xmlns:a16="http://schemas.microsoft.com/office/drawing/2014/main" id="{ECCD35E6-979E-48DE-96E2-F6DFFCDB8C45}"/>
                </a:ext>
              </a:extLst>
            </p:cNvPr>
            <p:cNvSpPr>
              <a:spLocks noChangeShapeType="1"/>
            </p:cNvSpPr>
            <p:nvPr/>
          </p:nvSpPr>
          <p:spPr bwMode="auto">
            <a:xfrm flipH="1" flipV="1">
              <a:off x="5073650" y="4938846"/>
              <a:ext cx="776288" cy="439738"/>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sz="1400"/>
            </a:p>
          </p:txBody>
        </p:sp>
      </p:grpSp>
    </p:spTree>
    <p:extLst>
      <p:ext uri="{BB962C8B-B14F-4D97-AF65-F5344CB8AC3E}">
        <p14:creationId xmlns:p14="http://schemas.microsoft.com/office/powerpoint/2010/main" val="381004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1" grpId="0" animBg="1"/>
      <p:bldP spid="98" grpId="0" animBg="1"/>
      <p:bldP spid="112" grpId="0" animBg="1"/>
      <p:bldP spid="1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Fragility of AI Systems</a:t>
            </a:r>
          </a:p>
        </p:txBody>
      </p:sp>
      <p:sp>
        <p:nvSpPr>
          <p:cNvPr id="3" name="Content Placeholder 2"/>
          <p:cNvSpPr>
            <a:spLocks noGrp="1"/>
          </p:cNvSpPr>
          <p:nvPr>
            <p:ph idx="1"/>
          </p:nvPr>
        </p:nvSpPr>
        <p:spPr/>
        <p:txBody>
          <a:bodyPr/>
          <a:lstStyle/>
          <a:p>
            <a:pPr lvl="1"/>
            <a:r>
              <a:t>They are componentwise built from ML Capabilities.</a:t>
            </a:r>
          </a:p>
          <a:p>
            <a:pPr lvl="1"/>
            <a:r>
              <a:t>Each capability is independently constructed and verified.</a:t>
            </a:r>
          </a:p>
          <a:p>
            <a:pPr lvl="2"/>
            <a:r>
              <a:t>Pedestrian detection</a:t>
            </a:r>
          </a:p>
          <a:p>
            <a:pPr lvl="2"/>
            <a:r>
              <a:t>Road line detection</a:t>
            </a:r>
          </a:p>
          <a:p>
            <a:pPr lvl="1"/>
            <a:r>
              <a:t>Important for verification purposes.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Software Crisis</a:t>
            </a:r>
          </a:p>
        </p:txBody>
      </p:sp>
      <p:sp>
        <p:nvSpPr>
          <p:cNvPr id="3" name="Content Placeholder 2"/>
          <p:cNvSpPr>
            <a:spLocks noGrp="1"/>
          </p:cNvSpPr>
          <p:nvPr>
            <p:ph idx="1"/>
          </p:nvPr>
        </p:nvSpPr>
        <p:spPr/>
        <p:txBody>
          <a:bodyPr/>
          <a:lstStyle/>
          <a:p>
            <a:pPr marL="1270000" lvl="0" indent="0">
              <a:buNone/>
            </a:pPr>
            <a:r>
              <a:rPr sz="2000"/>
              <a:t>The major cause of the software crisis is that the machines have become several orders of magnitude more powerful! To put it quite bluntly: as long as there were no machines, programming was no problem at all; when we had a few weak computers, programming became a mild problem, and now we have gigantic computers, programming has become an equally gigantic problem.</a:t>
            </a:r>
          </a:p>
          <a:p>
            <a:pPr marL="1270000" lvl="0" indent="0">
              <a:buNone/>
            </a:pPr>
            <a:r>
              <a:rPr sz="2000"/>
              <a:t>Edsger Dijkstra (1930-2002), The Humble Programmer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Data Crisis</a:t>
            </a:r>
          </a:p>
        </p:txBody>
      </p:sp>
      <p:sp>
        <p:nvSpPr>
          <p:cNvPr id="3" name="Content Placeholder 2"/>
          <p:cNvSpPr>
            <a:spLocks noGrp="1"/>
          </p:cNvSpPr>
          <p:nvPr>
            <p:ph idx="1"/>
          </p:nvPr>
        </p:nvSpPr>
        <p:spPr/>
        <p:txBody>
          <a:bodyPr/>
          <a:lstStyle/>
          <a:p>
            <a:pPr marL="1270000" lvl="0" indent="0">
              <a:buNone/>
            </a:pPr>
            <a:r>
              <a:rPr sz="2000"/>
              <a:t>The major cause of the data crisis is that machines have become more interconnected than ever before. Data access is therefore cheap, but data quality is often poor. What we need is cheap high-quality data. That implies that we develop processes for improving and verifying data quality that are efficient.</a:t>
            </a:r>
          </a:p>
          <a:p>
            <a:pPr marL="1270000" lvl="0" indent="0">
              <a:buNone/>
            </a:pPr>
            <a:r>
              <a:rPr sz="2000"/>
              <a:t>There would seem to be two ways for improving efficiency. Firstly, we should not duplicate work. Secondly, where possible we should automate work.</a:t>
            </a:r>
          </a:p>
          <a:p>
            <a:pPr marL="1270000" lvl="0" indent="0">
              <a:buNone/>
            </a:pPr>
            <a:r>
              <a:rPr sz="2000"/>
              <a:t>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Computer Science Paradigm Shift</a:t>
            </a:r>
          </a:p>
        </p:txBody>
      </p:sp>
      <p:sp>
        <p:nvSpPr>
          <p:cNvPr id="3" name="Content Placeholder 2"/>
          <p:cNvSpPr>
            <a:spLocks noGrp="1"/>
          </p:cNvSpPr>
          <p:nvPr>
            <p:ph idx="1"/>
          </p:nvPr>
        </p:nvSpPr>
        <p:spPr/>
        <p:txBody>
          <a:bodyPr/>
          <a:lstStyle/>
          <a:p>
            <a:pPr lvl="1"/>
            <a:r>
              <a:t>Turing machine:</a:t>
            </a:r>
          </a:p>
          <a:p>
            <a:pPr lvl="2"/>
            <a:r>
              <a:t>Code and data integrated</a:t>
            </a:r>
          </a:p>
          <a:p>
            <a:pPr lvl="1"/>
            <a:r>
              <a:t>Today:</a:t>
            </a:r>
          </a:p>
          <a:p>
            <a:pPr lvl="2"/>
            <a:r>
              <a:t>Code and data separated for security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Computer Science Paradigm Shift</a:t>
            </a:r>
          </a:p>
        </p:txBody>
      </p:sp>
      <p:sp>
        <p:nvSpPr>
          <p:cNvPr id="3" name="Content Placeholder 2"/>
          <p:cNvSpPr>
            <a:spLocks noGrp="1"/>
          </p:cNvSpPr>
          <p:nvPr>
            <p:ph idx="1"/>
          </p:nvPr>
        </p:nvSpPr>
        <p:spPr/>
        <p:txBody>
          <a:bodyPr/>
          <a:lstStyle/>
          <a:p>
            <a:pPr lvl="1"/>
            <a:r>
              <a:t>Machine learning:</a:t>
            </a:r>
          </a:p>
          <a:p>
            <a:pPr lvl="2"/>
            <a:r>
              <a:t>Software is data</a:t>
            </a:r>
          </a:p>
          <a:p>
            <a:pPr lvl="1"/>
            <a:r>
              <a:t>Machine learning is a high level breach of the software/data separation.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Peppercorns</a:t>
            </a:r>
          </a:p>
        </p:txBody>
      </p:sp>
      <p:sp>
        <p:nvSpPr>
          <p:cNvPr id="3" name="Content Placeholder 2"/>
          <p:cNvSpPr>
            <a:spLocks noGrp="1"/>
          </p:cNvSpPr>
          <p:nvPr>
            <p:ph idx="1"/>
          </p:nvPr>
        </p:nvSpPr>
        <p:spPr/>
        <p:txBody>
          <a:bodyPr/>
          <a:lstStyle/>
          <a:p>
            <a:pPr lvl="1"/>
            <a:r>
              <a:t>A new name for system failures which aren’t bugs.</a:t>
            </a:r>
          </a:p>
          <a:p>
            <a:pPr lvl="1"/>
            <a:r>
              <a:t>Difference between finding a fly in your soup vs a peppercorn in your soup.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Peppercorns</a:t>
            </a:r>
          </a:p>
        </p:txBody>
      </p:sp>
      <p:pic>
        <p:nvPicPr>
          <p:cNvPr id="3" name="Picture 1" descr="https://img.youtube.com/vi/1y2UKz47gew/0.jpg">
            <a:hlinkClick r:id="rId2"/>
          </p:cNvPr>
          <p:cNvPicPr>
            <a:picLocks noGrp="1" noChangeAspect="1"/>
          </p:cNvPicPr>
          <p:nvPr/>
        </p:nvPicPr>
        <p:blipFill>
          <a:blip r:embed="rId3"/>
          <a:stretch>
            <a:fillRect/>
          </a:stretch>
        </p:blipFill>
        <p:spPr bwMode="auto">
          <a:xfrm>
            <a:off x="1879600" y="2057400"/>
            <a:ext cx="5384800" cy="40386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6A305DE8-AA89-4C63-8C39-E396AC697F46}"/>
              </a:ext>
            </a:extLst>
          </p:cNvPr>
          <p:cNvSpPr>
            <a:spLocks noChangeArrowheads="1"/>
          </p:cNvSpPr>
          <p:nvPr/>
        </p:nvSpPr>
        <p:spPr bwMode="auto">
          <a:xfrm rot="16200000" flipH="1">
            <a:off x="2764350" y="2422463"/>
            <a:ext cx="1173600" cy="727200"/>
          </a:xfrm>
          <a:prstGeom prst="rect">
            <a:avLst/>
          </a:prstGeom>
          <a:solidFill>
            <a:srgbClr val="F03700"/>
          </a:solidFill>
          <a:ln w="22225"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200" dirty="0"/>
              <a:t>Optimization</a:t>
            </a:r>
          </a:p>
        </p:txBody>
      </p:sp>
      <p:sp>
        <p:nvSpPr>
          <p:cNvPr id="80" name="Rectangle 79">
            <a:extLst>
              <a:ext uri="{FF2B5EF4-FFF2-40B4-BE49-F238E27FC236}">
                <a16:creationId xmlns:a16="http://schemas.microsoft.com/office/drawing/2014/main" id="{88F35E2A-F866-492F-89C3-A201CE75F8A1}"/>
              </a:ext>
            </a:extLst>
          </p:cNvPr>
          <p:cNvSpPr>
            <a:spLocks noChangeArrowheads="1"/>
          </p:cNvSpPr>
          <p:nvPr/>
        </p:nvSpPr>
        <p:spPr bwMode="auto">
          <a:xfrm rot="16200000">
            <a:off x="1545213" y="2422463"/>
            <a:ext cx="1173600" cy="727200"/>
          </a:xfrm>
          <a:prstGeom prst="rect">
            <a:avLst/>
          </a:prstGeom>
          <a:solidFill>
            <a:srgbClr val="F03700"/>
          </a:solidFill>
          <a:ln w="22225"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dirty="0"/>
              <a:t>ML Model</a:t>
            </a:r>
          </a:p>
        </p:txBody>
      </p:sp>
      <p:sp>
        <p:nvSpPr>
          <p:cNvPr id="82" name="Rectangle 81">
            <a:extLst>
              <a:ext uri="{FF2B5EF4-FFF2-40B4-BE49-F238E27FC236}">
                <a16:creationId xmlns:a16="http://schemas.microsoft.com/office/drawing/2014/main" id="{8C7786C6-C2EF-4D5D-808B-5A483FEF8E51}"/>
              </a:ext>
            </a:extLst>
          </p:cNvPr>
          <p:cNvSpPr>
            <a:spLocks noChangeArrowheads="1"/>
          </p:cNvSpPr>
          <p:nvPr/>
        </p:nvSpPr>
        <p:spPr bwMode="auto">
          <a:xfrm>
            <a:off x="1778400" y="4068000"/>
            <a:ext cx="1936750" cy="1192213"/>
          </a:xfrm>
          <a:prstGeom prst="rect">
            <a:avLst/>
          </a:prstGeom>
          <a:solidFill>
            <a:srgbClr val="F03700"/>
          </a:solidFill>
          <a:ln w="22225"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2800" dirty="0"/>
              <a:t>OR Model</a:t>
            </a:r>
          </a:p>
        </p:txBody>
      </p:sp>
      <p:sp>
        <p:nvSpPr>
          <p:cNvPr id="16" name="Rectangle 15">
            <a:extLst>
              <a:ext uri="{FF2B5EF4-FFF2-40B4-BE49-F238E27FC236}">
                <a16:creationId xmlns:a16="http://schemas.microsoft.com/office/drawing/2014/main" id="{38A7E84C-C68A-48DE-99E1-125BA493D599}"/>
              </a:ext>
            </a:extLst>
          </p:cNvPr>
          <p:cNvSpPr>
            <a:spLocks noChangeArrowheads="1"/>
          </p:cNvSpPr>
          <p:nvPr/>
        </p:nvSpPr>
        <p:spPr bwMode="auto">
          <a:xfrm rot="16200000">
            <a:off x="2764800" y="2422800"/>
            <a:ext cx="1173600" cy="727200"/>
          </a:xfrm>
          <a:prstGeom prst="rect">
            <a:avLst/>
          </a:prstGeom>
          <a:solidFill>
            <a:srgbClr val="F03700"/>
          </a:solidFill>
          <a:ln w="22225"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600" dirty="0"/>
              <a:t>Simulator</a:t>
            </a:r>
          </a:p>
        </p:txBody>
      </p:sp>
      <p:sp>
        <p:nvSpPr>
          <p:cNvPr id="26" name="Rectangle 25">
            <a:extLst>
              <a:ext uri="{FF2B5EF4-FFF2-40B4-BE49-F238E27FC236}">
                <a16:creationId xmlns:a16="http://schemas.microsoft.com/office/drawing/2014/main" id="{D6D5321E-7FCC-4331-86A4-666C1EE0009D}"/>
              </a:ext>
            </a:extLst>
          </p:cNvPr>
          <p:cNvSpPr>
            <a:spLocks noChangeArrowheads="1"/>
          </p:cNvSpPr>
          <p:nvPr/>
        </p:nvSpPr>
        <p:spPr bwMode="auto">
          <a:xfrm rot="16200000">
            <a:off x="1544400" y="2422800"/>
            <a:ext cx="1173600" cy="727200"/>
          </a:xfrm>
          <a:prstGeom prst="rect">
            <a:avLst/>
          </a:prstGeom>
          <a:solidFill>
            <a:srgbClr val="F03700"/>
          </a:solidFill>
          <a:ln w="22225"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1600" dirty="0"/>
              <a:t>Simulator</a:t>
            </a:r>
          </a:p>
        </p:txBody>
      </p:sp>
      <p:sp>
        <p:nvSpPr>
          <p:cNvPr id="36" name="Rectangle 35">
            <a:extLst>
              <a:ext uri="{FF2B5EF4-FFF2-40B4-BE49-F238E27FC236}">
                <a16:creationId xmlns:a16="http://schemas.microsoft.com/office/drawing/2014/main" id="{B116E47C-4FFF-48AF-B0F2-D55A166F6377}"/>
              </a:ext>
            </a:extLst>
          </p:cNvPr>
          <p:cNvSpPr>
            <a:spLocks noChangeArrowheads="1"/>
          </p:cNvSpPr>
          <p:nvPr/>
        </p:nvSpPr>
        <p:spPr bwMode="auto">
          <a:xfrm>
            <a:off x="1778000" y="4067176"/>
            <a:ext cx="1936750" cy="1192213"/>
          </a:xfrm>
          <a:prstGeom prst="rect">
            <a:avLst/>
          </a:prstGeom>
          <a:solidFill>
            <a:srgbClr val="F03700"/>
          </a:solidFill>
          <a:ln w="22225" cap="flat">
            <a:solidFill>
              <a:schemeClr val="tx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GB" sz="2800" dirty="0"/>
              <a:t>Simulator</a:t>
            </a:r>
          </a:p>
        </p:txBody>
      </p:sp>
      <p:sp>
        <p:nvSpPr>
          <p:cNvPr id="2" name="Title 1"/>
          <p:cNvSpPr>
            <a:spLocks noGrp="1"/>
          </p:cNvSpPr>
          <p:nvPr>
            <p:ph type="title"/>
          </p:nvPr>
        </p:nvSpPr>
        <p:spPr/>
        <p:txBody>
          <a:bodyPr/>
          <a:lstStyle/>
          <a:p>
            <a:pPr marL="0" lvl="0" indent="0">
              <a:buNone/>
            </a:pPr>
            <a:r>
              <a:rPr dirty="0"/>
              <a:t>Emulation</a:t>
            </a:r>
          </a:p>
        </p:txBody>
      </p:sp>
      <p:sp>
        <p:nvSpPr>
          <p:cNvPr id="6" name="Rectangle 5">
            <a:extLst>
              <a:ext uri="{FF2B5EF4-FFF2-40B4-BE49-F238E27FC236}">
                <a16:creationId xmlns:a16="http://schemas.microsoft.com/office/drawing/2014/main" id="{E7C179AC-2030-417F-9AC8-BD13E8AA7549}"/>
              </a:ext>
            </a:extLst>
          </p:cNvPr>
          <p:cNvSpPr>
            <a:spLocks noChangeArrowheads="1"/>
          </p:cNvSpPr>
          <p:nvPr/>
        </p:nvSpPr>
        <p:spPr bwMode="auto">
          <a:xfrm>
            <a:off x="5487988" y="2122488"/>
            <a:ext cx="1939925" cy="3136900"/>
          </a:xfrm>
          <a:prstGeom prst="rect">
            <a:avLst/>
          </a:prstGeom>
          <a:noFill/>
          <a:ln w="222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algn="ctr"/>
            <a:r>
              <a:rPr lang="en-GB" sz="3200" dirty="0"/>
              <a:t>Real </a:t>
            </a:r>
          </a:p>
          <a:p>
            <a:pPr algn="ctr"/>
            <a:r>
              <a:rPr lang="en-GB" sz="3200" dirty="0"/>
              <a:t>World</a:t>
            </a:r>
          </a:p>
        </p:txBody>
      </p:sp>
      <p:grpSp>
        <p:nvGrpSpPr>
          <p:cNvPr id="84" name="Group 83">
            <a:extLst>
              <a:ext uri="{FF2B5EF4-FFF2-40B4-BE49-F238E27FC236}">
                <a16:creationId xmlns:a16="http://schemas.microsoft.com/office/drawing/2014/main" id="{F2A93746-68EC-4D34-BA70-A51E08712AA6}"/>
              </a:ext>
            </a:extLst>
          </p:cNvPr>
          <p:cNvGrpSpPr/>
          <p:nvPr/>
        </p:nvGrpSpPr>
        <p:grpSpPr>
          <a:xfrm>
            <a:off x="2600325" y="2474913"/>
            <a:ext cx="1963738" cy="2236788"/>
            <a:chOff x="2600325" y="2474913"/>
            <a:chExt cx="1963738" cy="2236788"/>
          </a:xfrm>
        </p:grpSpPr>
        <p:sp>
          <p:nvSpPr>
            <p:cNvPr id="51" name="Freeform 50">
              <a:extLst>
                <a:ext uri="{FF2B5EF4-FFF2-40B4-BE49-F238E27FC236}">
                  <a16:creationId xmlns:a16="http://schemas.microsoft.com/office/drawing/2014/main" id="{301A0228-6E84-4F10-94F9-D1A848CC7EC9}"/>
                </a:ext>
              </a:extLst>
            </p:cNvPr>
            <p:cNvSpPr>
              <a:spLocks/>
            </p:cNvSpPr>
            <p:nvPr/>
          </p:nvSpPr>
          <p:spPr bwMode="auto">
            <a:xfrm>
              <a:off x="2600325" y="4552951"/>
              <a:ext cx="160338" cy="158750"/>
            </a:xfrm>
            <a:custGeom>
              <a:avLst/>
              <a:gdLst>
                <a:gd name="T0" fmla="*/ 9 w 350"/>
                <a:gd name="T1" fmla="*/ 192 h 350"/>
                <a:gd name="T2" fmla="*/ 158 w 350"/>
                <a:gd name="T3" fmla="*/ 9 h 350"/>
                <a:gd name="T4" fmla="*/ 341 w 350"/>
                <a:gd name="T5" fmla="*/ 159 h 350"/>
                <a:gd name="T6" fmla="*/ 192 w 350"/>
                <a:gd name="T7" fmla="*/ 341 h 350"/>
                <a:gd name="T8" fmla="*/ 9 w 350"/>
                <a:gd name="T9" fmla="*/ 192 h 350"/>
              </a:gdLst>
              <a:ahLst/>
              <a:cxnLst>
                <a:cxn ang="0">
                  <a:pos x="T0" y="T1"/>
                </a:cxn>
                <a:cxn ang="0">
                  <a:pos x="T2" y="T3"/>
                </a:cxn>
                <a:cxn ang="0">
                  <a:pos x="T4" y="T5"/>
                </a:cxn>
                <a:cxn ang="0">
                  <a:pos x="T6" y="T7"/>
                </a:cxn>
                <a:cxn ang="0">
                  <a:pos x="T8" y="T9"/>
                </a:cxn>
              </a:cxnLst>
              <a:rect l="0" t="0" r="r" b="b"/>
              <a:pathLst>
                <a:path w="350" h="350">
                  <a:moveTo>
                    <a:pt x="9" y="192"/>
                  </a:moveTo>
                  <a:cubicBezTo>
                    <a:pt x="0" y="100"/>
                    <a:pt x="67" y="19"/>
                    <a:pt x="158" y="9"/>
                  </a:cubicBezTo>
                  <a:cubicBezTo>
                    <a:pt x="250" y="0"/>
                    <a:pt x="332" y="67"/>
                    <a:pt x="341" y="159"/>
                  </a:cubicBezTo>
                  <a:cubicBezTo>
                    <a:pt x="350" y="250"/>
                    <a:pt x="283" y="332"/>
                    <a:pt x="192" y="341"/>
                  </a:cubicBezTo>
                  <a:cubicBezTo>
                    <a:pt x="100" y="350"/>
                    <a:pt x="18" y="284"/>
                    <a:pt x="9" y="192"/>
                  </a:cubicBezTo>
                  <a:close/>
                </a:path>
              </a:pathLst>
            </a:custGeom>
            <a:solidFill>
              <a:schemeClr val="tx1"/>
            </a:solidFill>
            <a:ln w="20638"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49">
              <a:extLst>
                <a:ext uri="{FF2B5EF4-FFF2-40B4-BE49-F238E27FC236}">
                  <a16:creationId xmlns:a16="http://schemas.microsoft.com/office/drawing/2014/main" id="{65AECAEA-F953-4981-A8CB-21AD393A9BCC}"/>
                </a:ext>
              </a:extLst>
            </p:cNvPr>
            <p:cNvSpPr>
              <a:spLocks/>
            </p:cNvSpPr>
            <p:nvPr/>
          </p:nvSpPr>
          <p:spPr bwMode="auto">
            <a:xfrm>
              <a:off x="2679700" y="2474913"/>
              <a:ext cx="1884363" cy="2157413"/>
            </a:xfrm>
            <a:custGeom>
              <a:avLst/>
              <a:gdLst>
                <a:gd name="T0" fmla="*/ 4133 w 4133"/>
                <a:gd name="T1" fmla="*/ 0 h 4734"/>
                <a:gd name="T2" fmla="*/ 0 w 4133"/>
                <a:gd name="T3" fmla="*/ 4734 h 4734"/>
              </a:gdLst>
              <a:ahLst/>
              <a:cxnLst>
                <a:cxn ang="0">
                  <a:pos x="T0" y="T1"/>
                </a:cxn>
                <a:cxn ang="0">
                  <a:pos x="T2" y="T3"/>
                </a:cxn>
              </a:cxnLst>
              <a:rect l="0" t="0" r="r" b="b"/>
              <a:pathLst>
                <a:path w="4133" h="4734">
                  <a:moveTo>
                    <a:pt x="4133" y="0"/>
                  </a:moveTo>
                  <a:cubicBezTo>
                    <a:pt x="3265" y="2982"/>
                    <a:pt x="2546" y="4477"/>
                    <a:pt x="0" y="4734"/>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52" name="Oval 51">
            <a:extLst>
              <a:ext uri="{FF2B5EF4-FFF2-40B4-BE49-F238E27FC236}">
                <a16:creationId xmlns:a16="http://schemas.microsoft.com/office/drawing/2014/main" id="{500E1618-B51C-4706-A689-331F3F0DC6DC}"/>
              </a:ext>
            </a:extLst>
          </p:cNvPr>
          <p:cNvSpPr>
            <a:spLocks noChangeArrowheads="1"/>
          </p:cNvSpPr>
          <p:nvPr/>
        </p:nvSpPr>
        <p:spPr bwMode="auto">
          <a:xfrm>
            <a:off x="4022725" y="5578476"/>
            <a:ext cx="292100" cy="292100"/>
          </a:xfrm>
          <a:prstGeom prst="ellipse">
            <a:avLst/>
          </a:prstGeom>
          <a:solidFill>
            <a:srgbClr val="0FC8FF"/>
          </a:solid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85" name="Group 84">
            <a:extLst>
              <a:ext uri="{FF2B5EF4-FFF2-40B4-BE49-F238E27FC236}">
                <a16:creationId xmlns:a16="http://schemas.microsoft.com/office/drawing/2014/main" id="{4AA6B11F-9FEC-4AA8-A4AA-81F9DCCAF057}"/>
              </a:ext>
            </a:extLst>
          </p:cNvPr>
          <p:cNvGrpSpPr/>
          <p:nvPr/>
        </p:nvGrpSpPr>
        <p:grpSpPr>
          <a:xfrm>
            <a:off x="4568825" y="2474913"/>
            <a:ext cx="1962150" cy="1292225"/>
            <a:chOff x="4568825" y="2474913"/>
            <a:chExt cx="1962150" cy="1292225"/>
          </a:xfrm>
        </p:grpSpPr>
        <p:sp>
          <p:nvSpPr>
            <p:cNvPr id="48" name="Freeform 47">
              <a:extLst>
                <a:ext uri="{FF2B5EF4-FFF2-40B4-BE49-F238E27FC236}">
                  <a16:creationId xmlns:a16="http://schemas.microsoft.com/office/drawing/2014/main" id="{724AC771-8C21-491C-BE09-5F64EF1E6437}"/>
                </a:ext>
              </a:extLst>
            </p:cNvPr>
            <p:cNvSpPr>
              <a:spLocks/>
            </p:cNvSpPr>
            <p:nvPr/>
          </p:nvSpPr>
          <p:spPr bwMode="auto">
            <a:xfrm>
              <a:off x="4568825" y="2474913"/>
              <a:ext cx="1887538" cy="1216025"/>
            </a:xfrm>
            <a:custGeom>
              <a:avLst/>
              <a:gdLst>
                <a:gd name="T0" fmla="*/ 0 w 4138"/>
                <a:gd name="T1" fmla="*/ 0 h 2667"/>
                <a:gd name="T2" fmla="*/ 4138 w 4138"/>
                <a:gd name="T3" fmla="*/ 2667 h 2667"/>
              </a:gdLst>
              <a:ahLst/>
              <a:cxnLst>
                <a:cxn ang="0">
                  <a:pos x="T0" y="T1"/>
                </a:cxn>
                <a:cxn ang="0">
                  <a:pos x="T2" y="T3"/>
                </a:cxn>
              </a:cxnLst>
              <a:rect l="0" t="0" r="r" b="b"/>
              <a:pathLst>
                <a:path w="4138" h="2667">
                  <a:moveTo>
                    <a:pt x="0" y="0"/>
                  </a:moveTo>
                  <a:cubicBezTo>
                    <a:pt x="655" y="2335"/>
                    <a:pt x="2085" y="2491"/>
                    <a:pt x="4138" y="2667"/>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 name="Freeform 76">
              <a:extLst>
                <a:ext uri="{FF2B5EF4-FFF2-40B4-BE49-F238E27FC236}">
                  <a16:creationId xmlns:a16="http://schemas.microsoft.com/office/drawing/2014/main" id="{D97D59F7-B1D0-4324-9DAA-26AD16E7922A}"/>
                </a:ext>
              </a:extLst>
            </p:cNvPr>
            <p:cNvSpPr>
              <a:spLocks/>
            </p:cNvSpPr>
            <p:nvPr/>
          </p:nvSpPr>
          <p:spPr bwMode="auto">
            <a:xfrm>
              <a:off x="6378575" y="3614738"/>
              <a:ext cx="152400" cy="152400"/>
            </a:xfrm>
            <a:custGeom>
              <a:avLst/>
              <a:gdLst>
                <a:gd name="T0" fmla="*/ 334 w 334"/>
                <a:gd name="T1" fmla="*/ 166 h 334"/>
                <a:gd name="T2" fmla="*/ 168 w 334"/>
                <a:gd name="T3" fmla="*/ 334 h 334"/>
                <a:gd name="T4" fmla="*/ 1 w 334"/>
                <a:gd name="T5" fmla="*/ 168 h 334"/>
                <a:gd name="T6" fmla="*/ 167 w 334"/>
                <a:gd name="T7" fmla="*/ 0 h 334"/>
                <a:gd name="T8" fmla="*/ 334 w 334"/>
                <a:gd name="T9" fmla="*/ 166 h 334"/>
              </a:gdLst>
              <a:ahLst/>
              <a:cxnLst>
                <a:cxn ang="0">
                  <a:pos x="T0" y="T1"/>
                </a:cxn>
                <a:cxn ang="0">
                  <a:pos x="T2" y="T3"/>
                </a:cxn>
                <a:cxn ang="0">
                  <a:pos x="T4" y="T5"/>
                </a:cxn>
                <a:cxn ang="0">
                  <a:pos x="T6" y="T7"/>
                </a:cxn>
                <a:cxn ang="0">
                  <a:pos x="T8" y="T9"/>
                </a:cxn>
              </a:cxnLst>
              <a:rect l="0" t="0" r="r" b="b"/>
              <a:pathLst>
                <a:path w="334" h="334">
                  <a:moveTo>
                    <a:pt x="334" y="166"/>
                  </a:moveTo>
                  <a:cubicBezTo>
                    <a:pt x="334" y="258"/>
                    <a:pt x="260" y="333"/>
                    <a:pt x="168" y="334"/>
                  </a:cubicBezTo>
                  <a:cubicBezTo>
                    <a:pt x="76" y="334"/>
                    <a:pt x="1" y="260"/>
                    <a:pt x="1" y="168"/>
                  </a:cubicBezTo>
                  <a:cubicBezTo>
                    <a:pt x="0" y="76"/>
                    <a:pt x="75" y="1"/>
                    <a:pt x="167" y="0"/>
                  </a:cubicBezTo>
                  <a:cubicBezTo>
                    <a:pt x="259" y="0"/>
                    <a:pt x="334" y="74"/>
                    <a:pt x="334" y="166"/>
                  </a:cubicBezTo>
                  <a:close/>
                </a:path>
              </a:pathLst>
            </a:custGeom>
            <a:solidFill>
              <a:schemeClr val="tx1"/>
            </a:solidFill>
            <a:ln w="20638"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87" name="Group 86">
            <a:extLst>
              <a:ext uri="{FF2B5EF4-FFF2-40B4-BE49-F238E27FC236}">
                <a16:creationId xmlns:a16="http://schemas.microsoft.com/office/drawing/2014/main" id="{7F1F236B-1DE4-4112-B0FD-EEFE3DD69642}"/>
              </a:ext>
            </a:extLst>
          </p:cNvPr>
          <p:cNvGrpSpPr/>
          <p:nvPr/>
        </p:nvGrpSpPr>
        <p:grpSpPr>
          <a:xfrm>
            <a:off x="2057400" y="2703513"/>
            <a:ext cx="4476750" cy="2192338"/>
            <a:chOff x="2057400" y="2703513"/>
            <a:chExt cx="4476750" cy="2192338"/>
          </a:xfrm>
        </p:grpSpPr>
        <p:sp>
          <p:nvSpPr>
            <p:cNvPr id="49" name="Freeform 48">
              <a:extLst>
                <a:ext uri="{FF2B5EF4-FFF2-40B4-BE49-F238E27FC236}">
                  <a16:creationId xmlns:a16="http://schemas.microsoft.com/office/drawing/2014/main" id="{CF3C857D-9FDD-4A31-B893-38D8F28B4EB1}"/>
                </a:ext>
              </a:extLst>
            </p:cNvPr>
            <p:cNvSpPr>
              <a:spLocks/>
            </p:cNvSpPr>
            <p:nvPr/>
          </p:nvSpPr>
          <p:spPr bwMode="auto">
            <a:xfrm>
              <a:off x="6375400" y="3611563"/>
              <a:ext cx="158750" cy="158750"/>
            </a:xfrm>
            <a:custGeom>
              <a:avLst/>
              <a:gdLst>
                <a:gd name="T0" fmla="*/ 340 w 348"/>
                <a:gd name="T1" fmla="*/ 188 h 348"/>
                <a:gd name="T2" fmla="*/ 160 w 348"/>
                <a:gd name="T3" fmla="*/ 340 h 348"/>
                <a:gd name="T4" fmla="*/ 8 w 348"/>
                <a:gd name="T5" fmla="*/ 159 h 348"/>
                <a:gd name="T6" fmla="*/ 189 w 348"/>
                <a:gd name="T7" fmla="*/ 8 h 348"/>
                <a:gd name="T8" fmla="*/ 340 w 348"/>
                <a:gd name="T9" fmla="*/ 188 h 348"/>
              </a:gdLst>
              <a:ahLst/>
              <a:cxnLst>
                <a:cxn ang="0">
                  <a:pos x="T0" y="T1"/>
                </a:cxn>
                <a:cxn ang="0">
                  <a:pos x="T2" y="T3"/>
                </a:cxn>
                <a:cxn ang="0">
                  <a:pos x="T4" y="T5"/>
                </a:cxn>
                <a:cxn ang="0">
                  <a:pos x="T6" y="T7"/>
                </a:cxn>
                <a:cxn ang="0">
                  <a:pos x="T8" y="T9"/>
                </a:cxn>
              </a:cxnLst>
              <a:rect l="0" t="0" r="r" b="b"/>
              <a:pathLst>
                <a:path w="348" h="348">
                  <a:moveTo>
                    <a:pt x="340" y="188"/>
                  </a:moveTo>
                  <a:cubicBezTo>
                    <a:pt x="333" y="280"/>
                    <a:pt x="252" y="348"/>
                    <a:pt x="160" y="340"/>
                  </a:cubicBezTo>
                  <a:cubicBezTo>
                    <a:pt x="68" y="332"/>
                    <a:pt x="0" y="251"/>
                    <a:pt x="8" y="159"/>
                  </a:cubicBezTo>
                  <a:cubicBezTo>
                    <a:pt x="16" y="68"/>
                    <a:pt x="97" y="0"/>
                    <a:pt x="189" y="8"/>
                  </a:cubicBezTo>
                  <a:cubicBezTo>
                    <a:pt x="280" y="15"/>
                    <a:pt x="348" y="96"/>
                    <a:pt x="340" y="188"/>
                  </a:cubicBezTo>
                  <a:close/>
                </a:path>
              </a:pathLst>
            </a:custGeom>
            <a:solidFill>
              <a:schemeClr val="tx1"/>
            </a:solidFill>
            <a:ln w="20638"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nvGrpSpPr>
            <p:cNvPr id="86" name="Group 85">
              <a:extLst>
                <a:ext uri="{FF2B5EF4-FFF2-40B4-BE49-F238E27FC236}">
                  <a16:creationId xmlns:a16="http://schemas.microsoft.com/office/drawing/2014/main" id="{00B7B995-7A49-4442-9591-A6B75C13DAE1}"/>
                </a:ext>
              </a:extLst>
            </p:cNvPr>
            <p:cNvGrpSpPr/>
            <p:nvPr/>
          </p:nvGrpSpPr>
          <p:grpSpPr>
            <a:xfrm>
              <a:off x="2057400" y="2703513"/>
              <a:ext cx="4398963" cy="2192338"/>
              <a:chOff x="2057400" y="2703513"/>
              <a:chExt cx="4398963" cy="2192338"/>
            </a:xfrm>
          </p:grpSpPr>
          <p:sp>
            <p:nvSpPr>
              <p:cNvPr id="74" name="Freeform 73">
                <a:extLst>
                  <a:ext uri="{FF2B5EF4-FFF2-40B4-BE49-F238E27FC236}">
                    <a16:creationId xmlns:a16="http://schemas.microsoft.com/office/drawing/2014/main" id="{34DF994E-B6A3-4CC0-A63A-7E96E87AD4CC}"/>
                  </a:ext>
                </a:extLst>
              </p:cNvPr>
              <p:cNvSpPr>
                <a:spLocks/>
              </p:cNvSpPr>
              <p:nvPr/>
            </p:nvSpPr>
            <p:spPr bwMode="auto">
              <a:xfrm>
                <a:off x="2132013" y="2776538"/>
                <a:ext cx="2432050" cy="1825625"/>
              </a:xfrm>
              <a:custGeom>
                <a:avLst/>
                <a:gdLst>
                  <a:gd name="T0" fmla="*/ 5333 w 5333"/>
                  <a:gd name="T1" fmla="*/ 4007 h 4007"/>
                  <a:gd name="T2" fmla="*/ 0 w 5333"/>
                  <a:gd name="T3" fmla="*/ 7 h 4007"/>
                </a:gdLst>
                <a:ahLst/>
                <a:cxnLst>
                  <a:cxn ang="0">
                    <a:pos x="T0" y="T1"/>
                  </a:cxn>
                  <a:cxn ang="0">
                    <a:pos x="T2" y="T3"/>
                  </a:cxn>
                </a:cxnLst>
                <a:rect l="0" t="0" r="r" b="b"/>
                <a:pathLst>
                  <a:path w="5333" h="4007">
                    <a:moveTo>
                      <a:pt x="5333" y="4007"/>
                    </a:moveTo>
                    <a:cubicBezTo>
                      <a:pt x="4978" y="2484"/>
                      <a:pt x="2932" y="0"/>
                      <a:pt x="0" y="7"/>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 name="Freeform 74">
                <a:extLst>
                  <a:ext uri="{FF2B5EF4-FFF2-40B4-BE49-F238E27FC236}">
                    <a16:creationId xmlns:a16="http://schemas.microsoft.com/office/drawing/2014/main" id="{C95AF947-631E-42D5-9706-05B084BC8176}"/>
                  </a:ext>
                </a:extLst>
              </p:cNvPr>
              <p:cNvSpPr>
                <a:spLocks/>
              </p:cNvSpPr>
              <p:nvPr/>
            </p:nvSpPr>
            <p:spPr bwMode="auto">
              <a:xfrm>
                <a:off x="2057400" y="2703513"/>
                <a:ext cx="152400" cy="152400"/>
              </a:xfrm>
              <a:custGeom>
                <a:avLst/>
                <a:gdLst>
                  <a:gd name="T0" fmla="*/ 0 w 334"/>
                  <a:gd name="T1" fmla="*/ 167 h 334"/>
                  <a:gd name="T2" fmla="*/ 167 w 334"/>
                  <a:gd name="T3" fmla="*/ 0 h 334"/>
                  <a:gd name="T4" fmla="*/ 334 w 334"/>
                  <a:gd name="T5" fmla="*/ 167 h 334"/>
                  <a:gd name="T6" fmla="*/ 167 w 334"/>
                  <a:gd name="T7" fmla="*/ 334 h 334"/>
                  <a:gd name="T8" fmla="*/ 0 w 334"/>
                  <a:gd name="T9" fmla="*/ 167 h 334"/>
                </a:gdLst>
                <a:ahLst/>
                <a:cxnLst>
                  <a:cxn ang="0">
                    <a:pos x="T0" y="T1"/>
                  </a:cxn>
                  <a:cxn ang="0">
                    <a:pos x="T2" y="T3"/>
                  </a:cxn>
                  <a:cxn ang="0">
                    <a:pos x="T4" y="T5"/>
                  </a:cxn>
                  <a:cxn ang="0">
                    <a:pos x="T6" y="T7"/>
                  </a:cxn>
                  <a:cxn ang="0">
                    <a:pos x="T8" y="T9"/>
                  </a:cxn>
                </a:cxnLst>
                <a:rect l="0" t="0" r="r" b="b"/>
                <a:pathLst>
                  <a:path w="334" h="334">
                    <a:moveTo>
                      <a:pt x="0" y="167"/>
                    </a:moveTo>
                    <a:cubicBezTo>
                      <a:pt x="0" y="75"/>
                      <a:pt x="75" y="0"/>
                      <a:pt x="167" y="0"/>
                    </a:cubicBezTo>
                    <a:cubicBezTo>
                      <a:pt x="259" y="0"/>
                      <a:pt x="333" y="75"/>
                      <a:pt x="334" y="167"/>
                    </a:cubicBezTo>
                    <a:cubicBezTo>
                      <a:pt x="334" y="259"/>
                      <a:pt x="259" y="333"/>
                      <a:pt x="167" y="334"/>
                    </a:cubicBezTo>
                    <a:cubicBezTo>
                      <a:pt x="75" y="334"/>
                      <a:pt x="1" y="259"/>
                      <a:pt x="0" y="167"/>
                    </a:cubicBezTo>
                    <a:close/>
                  </a:path>
                </a:pathLst>
              </a:custGeom>
              <a:solidFill>
                <a:schemeClr val="tx1"/>
              </a:solidFill>
              <a:ln w="20638"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a:extLst>
                  <a:ext uri="{FF2B5EF4-FFF2-40B4-BE49-F238E27FC236}">
                    <a16:creationId xmlns:a16="http://schemas.microsoft.com/office/drawing/2014/main" id="{3C8EBA5E-62C7-4E54-A582-FA1067880709}"/>
                  </a:ext>
                </a:extLst>
              </p:cNvPr>
              <p:cNvSpPr>
                <a:spLocks/>
              </p:cNvSpPr>
              <p:nvPr/>
            </p:nvSpPr>
            <p:spPr bwMode="auto">
              <a:xfrm>
                <a:off x="4564063" y="3690938"/>
                <a:ext cx="1892300" cy="911225"/>
              </a:xfrm>
              <a:custGeom>
                <a:avLst/>
                <a:gdLst>
                  <a:gd name="T0" fmla="*/ 0 w 4147"/>
                  <a:gd name="T1" fmla="*/ 2000 h 2000"/>
                  <a:gd name="T2" fmla="*/ 4147 w 4147"/>
                  <a:gd name="T3" fmla="*/ 0 h 2000"/>
                </a:gdLst>
                <a:ahLst/>
                <a:cxnLst>
                  <a:cxn ang="0">
                    <a:pos x="T0" y="T1"/>
                  </a:cxn>
                  <a:cxn ang="0">
                    <a:pos x="T2" y="T3"/>
                  </a:cxn>
                </a:cxnLst>
                <a:rect l="0" t="0" r="r" b="b"/>
                <a:pathLst>
                  <a:path w="4147" h="2000">
                    <a:moveTo>
                      <a:pt x="0" y="2000"/>
                    </a:moveTo>
                    <a:cubicBezTo>
                      <a:pt x="1181" y="392"/>
                      <a:pt x="2015" y="10"/>
                      <a:pt x="4147" y="0"/>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 name="Oval 77">
                <a:extLst>
                  <a:ext uri="{FF2B5EF4-FFF2-40B4-BE49-F238E27FC236}">
                    <a16:creationId xmlns:a16="http://schemas.microsoft.com/office/drawing/2014/main" id="{148FEE04-2028-487F-89EF-F10D346699CA}"/>
                  </a:ext>
                </a:extLst>
              </p:cNvPr>
              <p:cNvSpPr>
                <a:spLocks noChangeArrowheads="1"/>
              </p:cNvSpPr>
              <p:nvPr/>
            </p:nvSpPr>
            <p:spPr bwMode="auto">
              <a:xfrm>
                <a:off x="4271963" y="4310063"/>
                <a:ext cx="585788" cy="585788"/>
              </a:xfrm>
              <a:prstGeom prst="ellipse">
                <a:avLst/>
              </a:prstGeom>
              <a:solidFill>
                <a:srgbClr val="0FC8FF"/>
              </a:solidFill>
              <a:ln w="2381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grpSp>
      <p:sp>
        <p:nvSpPr>
          <p:cNvPr id="79" name="TextBox 78">
            <a:extLst>
              <a:ext uri="{FF2B5EF4-FFF2-40B4-BE49-F238E27FC236}">
                <a16:creationId xmlns:a16="http://schemas.microsoft.com/office/drawing/2014/main" id="{BC7836B1-3D66-4E75-91D9-CA3A8041DB57}"/>
              </a:ext>
            </a:extLst>
          </p:cNvPr>
          <p:cNvSpPr txBox="1"/>
          <p:nvPr/>
        </p:nvSpPr>
        <p:spPr>
          <a:xfrm>
            <a:off x="4466202" y="5541582"/>
            <a:ext cx="2199385" cy="369332"/>
          </a:xfrm>
          <a:prstGeom prst="rect">
            <a:avLst/>
          </a:prstGeom>
          <a:noFill/>
        </p:spPr>
        <p:txBody>
          <a:bodyPr wrap="none" rtlCol="0">
            <a:spAutoFit/>
          </a:bodyPr>
          <a:lstStyle/>
          <a:p>
            <a:r>
              <a:rPr lang="en-GB" dirty="0"/>
              <a:t>Statistical Emulators</a:t>
            </a:r>
          </a:p>
        </p:txBody>
      </p:sp>
      <p:grpSp>
        <p:nvGrpSpPr>
          <p:cNvPr id="83" name="Group 82">
            <a:extLst>
              <a:ext uri="{FF2B5EF4-FFF2-40B4-BE49-F238E27FC236}">
                <a16:creationId xmlns:a16="http://schemas.microsoft.com/office/drawing/2014/main" id="{36D5267B-DDE3-45CF-A9A2-B045B247DEC7}"/>
              </a:ext>
            </a:extLst>
          </p:cNvPr>
          <p:cNvGrpSpPr/>
          <p:nvPr/>
        </p:nvGrpSpPr>
        <p:grpSpPr>
          <a:xfrm>
            <a:off x="3273425" y="2182813"/>
            <a:ext cx="1614488" cy="673100"/>
            <a:chOff x="3273425" y="2182813"/>
            <a:chExt cx="1614488" cy="673100"/>
          </a:xfrm>
        </p:grpSpPr>
        <p:sp>
          <p:nvSpPr>
            <p:cNvPr id="46" name="Freeform 45">
              <a:extLst>
                <a:ext uri="{FF2B5EF4-FFF2-40B4-BE49-F238E27FC236}">
                  <a16:creationId xmlns:a16="http://schemas.microsoft.com/office/drawing/2014/main" id="{B849E64C-774C-4669-80E4-E98C013AC583}"/>
                </a:ext>
              </a:extLst>
            </p:cNvPr>
            <p:cNvSpPr>
              <a:spLocks/>
            </p:cNvSpPr>
            <p:nvPr/>
          </p:nvSpPr>
          <p:spPr bwMode="auto">
            <a:xfrm>
              <a:off x="3348038" y="2474913"/>
              <a:ext cx="1216025" cy="304800"/>
            </a:xfrm>
            <a:custGeom>
              <a:avLst/>
              <a:gdLst>
                <a:gd name="T0" fmla="*/ 2667 w 2667"/>
                <a:gd name="T1" fmla="*/ 0 h 667"/>
                <a:gd name="T2" fmla="*/ 0 w 2667"/>
                <a:gd name="T3" fmla="*/ 667 h 667"/>
              </a:gdLst>
              <a:ahLst/>
              <a:cxnLst>
                <a:cxn ang="0">
                  <a:pos x="T0" y="T1"/>
                </a:cxn>
                <a:cxn ang="0">
                  <a:pos x="T2" y="T3"/>
                </a:cxn>
              </a:cxnLst>
              <a:rect l="0" t="0" r="r" b="b"/>
              <a:pathLst>
                <a:path w="2667" h="667">
                  <a:moveTo>
                    <a:pt x="2667" y="0"/>
                  </a:moveTo>
                  <a:cubicBezTo>
                    <a:pt x="2106" y="368"/>
                    <a:pt x="1300" y="653"/>
                    <a:pt x="0" y="667"/>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 name="Freeform 46">
              <a:extLst>
                <a:ext uri="{FF2B5EF4-FFF2-40B4-BE49-F238E27FC236}">
                  <a16:creationId xmlns:a16="http://schemas.microsoft.com/office/drawing/2014/main" id="{2BF57747-CA98-4E12-8D3F-D7C6C138A2A3}"/>
                </a:ext>
              </a:extLst>
            </p:cNvPr>
            <p:cNvSpPr>
              <a:spLocks/>
            </p:cNvSpPr>
            <p:nvPr/>
          </p:nvSpPr>
          <p:spPr bwMode="auto">
            <a:xfrm>
              <a:off x="3273425" y="2703513"/>
              <a:ext cx="152400" cy="152400"/>
            </a:xfrm>
            <a:custGeom>
              <a:avLst/>
              <a:gdLst>
                <a:gd name="T0" fmla="*/ 1 w 335"/>
                <a:gd name="T1" fmla="*/ 170 h 336"/>
                <a:gd name="T2" fmla="*/ 166 w 335"/>
                <a:gd name="T3" fmla="*/ 1 h 336"/>
                <a:gd name="T4" fmla="*/ 334 w 335"/>
                <a:gd name="T5" fmla="*/ 166 h 336"/>
                <a:gd name="T6" fmla="*/ 169 w 335"/>
                <a:gd name="T7" fmla="*/ 335 h 336"/>
                <a:gd name="T8" fmla="*/ 1 w 335"/>
                <a:gd name="T9" fmla="*/ 170 h 336"/>
              </a:gdLst>
              <a:ahLst/>
              <a:cxnLst>
                <a:cxn ang="0">
                  <a:pos x="T0" y="T1"/>
                </a:cxn>
                <a:cxn ang="0">
                  <a:pos x="T2" y="T3"/>
                </a:cxn>
                <a:cxn ang="0">
                  <a:pos x="T4" y="T5"/>
                </a:cxn>
                <a:cxn ang="0">
                  <a:pos x="T6" y="T7"/>
                </a:cxn>
                <a:cxn ang="0">
                  <a:pos x="T8" y="T9"/>
                </a:cxn>
              </a:cxnLst>
              <a:rect l="0" t="0" r="r" b="b"/>
              <a:pathLst>
                <a:path w="335" h="336">
                  <a:moveTo>
                    <a:pt x="1" y="170"/>
                  </a:moveTo>
                  <a:cubicBezTo>
                    <a:pt x="0" y="78"/>
                    <a:pt x="74" y="2"/>
                    <a:pt x="166" y="1"/>
                  </a:cubicBezTo>
                  <a:cubicBezTo>
                    <a:pt x="258" y="0"/>
                    <a:pt x="333" y="74"/>
                    <a:pt x="334" y="166"/>
                  </a:cubicBezTo>
                  <a:cubicBezTo>
                    <a:pt x="335" y="258"/>
                    <a:pt x="261" y="334"/>
                    <a:pt x="169" y="335"/>
                  </a:cubicBezTo>
                  <a:cubicBezTo>
                    <a:pt x="77" y="336"/>
                    <a:pt x="2" y="262"/>
                    <a:pt x="1" y="170"/>
                  </a:cubicBezTo>
                  <a:close/>
                </a:path>
              </a:pathLst>
            </a:custGeom>
            <a:solidFill>
              <a:schemeClr val="tx1"/>
            </a:solidFill>
            <a:ln w="20638"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73" name="Oval 72">
              <a:extLst>
                <a:ext uri="{FF2B5EF4-FFF2-40B4-BE49-F238E27FC236}">
                  <a16:creationId xmlns:a16="http://schemas.microsoft.com/office/drawing/2014/main" id="{9700CE06-3932-4C76-B481-E94668445638}"/>
                </a:ext>
              </a:extLst>
            </p:cNvPr>
            <p:cNvSpPr>
              <a:spLocks noChangeArrowheads="1"/>
            </p:cNvSpPr>
            <p:nvPr/>
          </p:nvSpPr>
          <p:spPr bwMode="auto">
            <a:xfrm>
              <a:off x="4302125" y="2182813"/>
              <a:ext cx="585788" cy="585788"/>
            </a:xfrm>
            <a:prstGeom prst="ellipse">
              <a:avLst/>
            </a:prstGeom>
            <a:solidFill>
              <a:srgbClr val="0FC8FF"/>
            </a:solidFill>
            <a:ln w="23813"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1988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0" grpId="0" animBg="1"/>
      <p:bldP spid="82" grpId="0" animBg="1"/>
      <p:bldP spid="16" grpId="0" animBg="1"/>
      <p:bldP spid="16" grpId="1" animBg="1"/>
      <p:bldP spid="26" grpId="0" animBg="1"/>
      <p:bldP spid="26" grpId="1" animBg="1"/>
      <p:bldP spid="36" grpId="0" animBg="1"/>
      <p:bldP spid="36" grpId="1" animBg="1"/>
      <p:bldP spid="52" grpId="0" animBg="1"/>
      <p:bldP spid="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Promise of AI</a:t>
            </a:r>
          </a:p>
        </p:txBody>
      </p:sp>
      <p:sp>
        <p:nvSpPr>
          <p:cNvPr id="3" name="Content Placeholder 2"/>
          <p:cNvSpPr>
            <a:spLocks noGrp="1"/>
          </p:cNvSpPr>
          <p:nvPr>
            <p:ph idx="1"/>
          </p:nvPr>
        </p:nvSpPr>
        <p:spPr/>
        <p:txBody>
          <a:bodyPr/>
          <a:lstStyle/>
          <a:p>
            <a:pPr lvl="1"/>
            <a:r>
              <a:t>Automation forces humans to adapt, we serve.</a:t>
            </a:r>
          </a:p>
          <a:p>
            <a:pPr lvl="1"/>
            <a:r>
              <a:t>We can only automate by systemizing and controlling environment.</a:t>
            </a:r>
          </a:p>
          <a:p>
            <a:pPr lvl="1"/>
            <a:r>
              <a:t>AI promises to be first wave of automation that adapts to us rather than us to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lides/diagrams/gp/gp_rejection_sample002.png">
            <a:extLst>
              <a:ext uri="{FF2B5EF4-FFF2-40B4-BE49-F238E27FC236}">
                <a16:creationId xmlns:a16="http://schemas.microsoft.com/office/drawing/2014/main" id="{813E317A-C6F5-4FBB-9E28-F95209FA991A}"/>
              </a:ext>
            </a:extLst>
          </p:cNvPr>
          <p:cNvPicPr>
            <a:picLocks noGrp="1" noChangeAspect="1"/>
          </p:cNvPicPr>
          <p:nvPr/>
        </p:nvPicPr>
        <p:blipFill>
          <a:blip r:embed="rId2"/>
          <a:stretch>
            <a:fillRect/>
          </a:stretch>
        </p:blipFill>
        <p:spPr bwMode="auto">
          <a:xfrm>
            <a:off x="1350000" y="1530000"/>
            <a:ext cx="6379864" cy="3827918"/>
          </a:xfrm>
          <a:prstGeom prst="rect">
            <a:avLst/>
          </a:prstGeom>
          <a:noFill/>
        </p:spPr>
      </p:pic>
      <p:pic>
        <p:nvPicPr>
          <p:cNvPr id="6" name="Picture 5" descr="../slides/diagrams/gp/gp_rejection_sample003.png">
            <a:extLst>
              <a:ext uri="{FF2B5EF4-FFF2-40B4-BE49-F238E27FC236}">
                <a16:creationId xmlns:a16="http://schemas.microsoft.com/office/drawing/2014/main" id="{9BC7243E-CD5E-4E2C-A54A-37D277CFD53C}"/>
              </a:ext>
            </a:extLst>
          </p:cNvPr>
          <p:cNvPicPr>
            <a:picLocks noGrp="1" noChangeAspect="1"/>
          </p:cNvPicPr>
          <p:nvPr/>
        </p:nvPicPr>
        <p:blipFill>
          <a:blip r:embed="rId3"/>
          <a:stretch>
            <a:fillRect/>
          </a:stretch>
        </p:blipFill>
        <p:spPr bwMode="auto">
          <a:xfrm>
            <a:off x="1350000" y="1530000"/>
            <a:ext cx="6379864" cy="3827918"/>
          </a:xfrm>
          <a:prstGeom prst="rect">
            <a:avLst/>
          </a:prstGeom>
          <a:noFill/>
        </p:spPr>
      </p:pic>
      <p:pic>
        <p:nvPicPr>
          <p:cNvPr id="8" name="Picture 7" descr="../slides/diagrams/gp/gp_rejection_sample004.png">
            <a:extLst>
              <a:ext uri="{FF2B5EF4-FFF2-40B4-BE49-F238E27FC236}">
                <a16:creationId xmlns:a16="http://schemas.microsoft.com/office/drawing/2014/main" id="{48270451-8663-4525-BDBE-62D8B609B4F3}"/>
              </a:ext>
            </a:extLst>
          </p:cNvPr>
          <p:cNvPicPr>
            <a:picLocks noGrp="1" noChangeAspect="1"/>
          </p:cNvPicPr>
          <p:nvPr/>
        </p:nvPicPr>
        <p:blipFill>
          <a:blip r:embed="rId4"/>
          <a:stretch>
            <a:fillRect/>
          </a:stretch>
        </p:blipFill>
        <p:spPr bwMode="auto">
          <a:xfrm>
            <a:off x="1350000" y="1530000"/>
            <a:ext cx="6379864" cy="3827918"/>
          </a:xfrm>
          <a:prstGeom prst="rect">
            <a:avLst/>
          </a:prstGeom>
          <a:noFill/>
        </p:spPr>
      </p:pic>
      <p:pic>
        <p:nvPicPr>
          <p:cNvPr id="10" name="Picture 9" descr="../slides/diagrams/gp/gp_rejection_sample005.png">
            <a:extLst>
              <a:ext uri="{FF2B5EF4-FFF2-40B4-BE49-F238E27FC236}">
                <a16:creationId xmlns:a16="http://schemas.microsoft.com/office/drawing/2014/main" id="{B3A2D549-119A-4001-8B34-E002506C0F34}"/>
              </a:ext>
            </a:extLst>
          </p:cNvPr>
          <p:cNvPicPr>
            <a:picLocks noGrp="1" noChangeAspect="1"/>
          </p:cNvPicPr>
          <p:nvPr/>
        </p:nvPicPr>
        <p:blipFill>
          <a:blip r:embed="rId5"/>
          <a:stretch>
            <a:fillRect/>
          </a:stretch>
        </p:blipFill>
        <p:spPr bwMode="auto">
          <a:xfrm>
            <a:off x="1350000" y="1530000"/>
            <a:ext cx="6379864" cy="3827918"/>
          </a:xfrm>
          <a:prstGeom prst="rect">
            <a:avLst/>
          </a:prstGeom>
          <a:noFill/>
        </p:spPr>
      </p:pic>
    </p:spTree>
    <p:extLst>
      <p:ext uri="{BB962C8B-B14F-4D97-AF65-F5344CB8AC3E}">
        <p14:creationId xmlns:p14="http://schemas.microsoft.com/office/powerpoint/2010/main" val="373511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18410D0E-8B03-4BF4-AB27-3476B8F10768}"/>
              </a:ext>
            </a:extLst>
          </p:cNvPr>
          <p:cNvGrpSpPr/>
          <p:nvPr/>
        </p:nvGrpSpPr>
        <p:grpSpPr>
          <a:xfrm>
            <a:off x="4600575" y="1984375"/>
            <a:ext cx="2501900" cy="1347788"/>
            <a:chOff x="4600575" y="1984375"/>
            <a:chExt cx="2501900" cy="1347788"/>
          </a:xfrm>
        </p:grpSpPr>
        <p:sp>
          <p:nvSpPr>
            <p:cNvPr id="74" name="Line 73">
              <a:extLst>
                <a:ext uri="{FF2B5EF4-FFF2-40B4-BE49-F238E27FC236}">
                  <a16:creationId xmlns:a16="http://schemas.microsoft.com/office/drawing/2014/main" id="{67B6DB9B-EE65-4DED-B093-F5B3BB39996E}"/>
                </a:ext>
              </a:extLst>
            </p:cNvPr>
            <p:cNvSpPr>
              <a:spLocks noChangeShapeType="1"/>
            </p:cNvSpPr>
            <p:nvPr/>
          </p:nvSpPr>
          <p:spPr bwMode="auto">
            <a:xfrm>
              <a:off x="4600575" y="1984375"/>
              <a:ext cx="962025" cy="577850"/>
            </a:xfrm>
            <a:prstGeom prst="line">
              <a:avLst/>
            </a:prstGeom>
            <a:noFill/>
            <a:ln w="381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u="sng"/>
            </a:p>
          </p:txBody>
        </p:sp>
        <p:sp>
          <p:nvSpPr>
            <p:cNvPr id="76" name="Line 75">
              <a:extLst>
                <a:ext uri="{FF2B5EF4-FFF2-40B4-BE49-F238E27FC236}">
                  <a16:creationId xmlns:a16="http://schemas.microsoft.com/office/drawing/2014/main" id="{D9756E07-969B-4E62-956F-1B9A9AE7DD3A}"/>
                </a:ext>
              </a:extLst>
            </p:cNvPr>
            <p:cNvSpPr>
              <a:spLocks noChangeShapeType="1"/>
            </p:cNvSpPr>
            <p:nvPr/>
          </p:nvSpPr>
          <p:spPr bwMode="auto">
            <a:xfrm>
              <a:off x="5562600" y="2562225"/>
              <a:ext cx="962025" cy="0"/>
            </a:xfrm>
            <a:prstGeom prst="line">
              <a:avLst/>
            </a:prstGeom>
            <a:noFill/>
            <a:ln w="381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u="sng"/>
            </a:p>
          </p:txBody>
        </p:sp>
        <p:sp>
          <p:nvSpPr>
            <p:cNvPr id="78" name="Line 77">
              <a:extLst>
                <a:ext uri="{FF2B5EF4-FFF2-40B4-BE49-F238E27FC236}">
                  <a16:creationId xmlns:a16="http://schemas.microsoft.com/office/drawing/2014/main" id="{18EA8806-5E70-40B2-8107-A5DEBE259B8F}"/>
                </a:ext>
              </a:extLst>
            </p:cNvPr>
            <p:cNvSpPr>
              <a:spLocks noChangeShapeType="1"/>
            </p:cNvSpPr>
            <p:nvPr/>
          </p:nvSpPr>
          <p:spPr bwMode="auto">
            <a:xfrm>
              <a:off x="6524625" y="2562225"/>
              <a:ext cx="577850" cy="769938"/>
            </a:xfrm>
            <a:prstGeom prst="line">
              <a:avLst/>
            </a:prstGeom>
            <a:noFill/>
            <a:ln w="381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u="sng"/>
            </a:p>
          </p:txBody>
        </p:sp>
      </p:grpSp>
      <p:sp>
        <p:nvSpPr>
          <p:cNvPr id="2" name="Title 1"/>
          <p:cNvSpPr>
            <a:spLocks noGrp="1"/>
          </p:cNvSpPr>
          <p:nvPr>
            <p:ph type="title"/>
          </p:nvPr>
        </p:nvSpPr>
        <p:spPr/>
        <p:txBody>
          <a:bodyPr/>
          <a:lstStyle/>
          <a:p>
            <a:pPr marL="0" lvl="0" indent="0">
              <a:buNone/>
            </a:pPr>
            <a:r>
              <a:rPr dirty="0"/>
              <a:t>Deep Emulation</a:t>
            </a:r>
          </a:p>
        </p:txBody>
      </p:sp>
      <p:sp>
        <p:nvSpPr>
          <p:cNvPr id="6" name="Line 5">
            <a:extLst>
              <a:ext uri="{FF2B5EF4-FFF2-40B4-BE49-F238E27FC236}">
                <a16:creationId xmlns:a16="http://schemas.microsoft.com/office/drawing/2014/main" id="{4916134C-3F17-4D73-9B3B-64A67B2ECD38}"/>
              </a:ext>
            </a:extLst>
          </p:cNvPr>
          <p:cNvSpPr>
            <a:spLocks noChangeShapeType="1"/>
          </p:cNvSpPr>
          <p:nvPr/>
        </p:nvSpPr>
        <p:spPr bwMode="auto">
          <a:xfrm>
            <a:off x="2292350" y="2178050"/>
            <a:ext cx="1154113" cy="1346200"/>
          </a:xfrm>
          <a:prstGeom prst="line">
            <a:avLst/>
          </a:prstGeom>
          <a:noFill/>
          <a:ln w="0">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u="sng"/>
          </a:p>
        </p:txBody>
      </p:sp>
      <p:sp>
        <p:nvSpPr>
          <p:cNvPr id="7" name="Line 6">
            <a:extLst>
              <a:ext uri="{FF2B5EF4-FFF2-40B4-BE49-F238E27FC236}">
                <a16:creationId xmlns:a16="http://schemas.microsoft.com/office/drawing/2014/main" id="{C9328451-642A-4A44-A5F4-BB23EB8766D6}"/>
              </a:ext>
            </a:extLst>
          </p:cNvPr>
          <p:cNvSpPr>
            <a:spLocks noChangeShapeType="1"/>
          </p:cNvSpPr>
          <p:nvPr/>
        </p:nvSpPr>
        <p:spPr bwMode="auto">
          <a:xfrm>
            <a:off x="2292350" y="2178050"/>
            <a:ext cx="1154113" cy="1346200"/>
          </a:xfrm>
          <a:prstGeom prst="line">
            <a:avLst/>
          </a:prstGeom>
          <a:noFill/>
          <a:ln w="381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u="sng"/>
          </a:p>
        </p:txBody>
      </p:sp>
      <p:sp>
        <p:nvSpPr>
          <p:cNvPr id="8" name="Line 7">
            <a:extLst>
              <a:ext uri="{FF2B5EF4-FFF2-40B4-BE49-F238E27FC236}">
                <a16:creationId xmlns:a16="http://schemas.microsoft.com/office/drawing/2014/main" id="{58F50D4F-354A-466F-B56F-4D609108194B}"/>
              </a:ext>
            </a:extLst>
          </p:cNvPr>
          <p:cNvSpPr>
            <a:spLocks noChangeShapeType="1"/>
          </p:cNvSpPr>
          <p:nvPr/>
        </p:nvSpPr>
        <p:spPr bwMode="auto">
          <a:xfrm>
            <a:off x="3446463" y="3524250"/>
            <a:ext cx="1346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u="sng"/>
          </a:p>
        </p:txBody>
      </p:sp>
      <p:sp>
        <p:nvSpPr>
          <p:cNvPr id="9" name="Line 8">
            <a:extLst>
              <a:ext uri="{FF2B5EF4-FFF2-40B4-BE49-F238E27FC236}">
                <a16:creationId xmlns:a16="http://schemas.microsoft.com/office/drawing/2014/main" id="{5EE64AEC-6973-4404-9B90-CD42270357F6}"/>
              </a:ext>
            </a:extLst>
          </p:cNvPr>
          <p:cNvSpPr>
            <a:spLocks noChangeShapeType="1"/>
          </p:cNvSpPr>
          <p:nvPr/>
        </p:nvSpPr>
        <p:spPr bwMode="auto">
          <a:xfrm>
            <a:off x="3446463" y="3524250"/>
            <a:ext cx="1346200" cy="0"/>
          </a:xfrm>
          <a:prstGeom prst="line">
            <a:avLst/>
          </a:prstGeom>
          <a:noFill/>
          <a:ln w="381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u="sng"/>
          </a:p>
        </p:txBody>
      </p:sp>
      <p:sp>
        <p:nvSpPr>
          <p:cNvPr id="10" name="Line 9">
            <a:extLst>
              <a:ext uri="{FF2B5EF4-FFF2-40B4-BE49-F238E27FC236}">
                <a16:creationId xmlns:a16="http://schemas.microsoft.com/office/drawing/2014/main" id="{4E4E089E-C208-47EC-8B4D-C59BECEBBA11}"/>
              </a:ext>
            </a:extLst>
          </p:cNvPr>
          <p:cNvSpPr>
            <a:spLocks noChangeShapeType="1"/>
          </p:cNvSpPr>
          <p:nvPr/>
        </p:nvSpPr>
        <p:spPr bwMode="auto">
          <a:xfrm>
            <a:off x="4792663" y="3524250"/>
            <a:ext cx="1155700" cy="1539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u="sng"/>
          </a:p>
        </p:txBody>
      </p:sp>
      <p:sp>
        <p:nvSpPr>
          <p:cNvPr id="11" name="Line 10">
            <a:extLst>
              <a:ext uri="{FF2B5EF4-FFF2-40B4-BE49-F238E27FC236}">
                <a16:creationId xmlns:a16="http://schemas.microsoft.com/office/drawing/2014/main" id="{C2A43935-F46F-47B7-A9F1-4D8CE61E0128}"/>
              </a:ext>
            </a:extLst>
          </p:cNvPr>
          <p:cNvSpPr>
            <a:spLocks noChangeShapeType="1"/>
          </p:cNvSpPr>
          <p:nvPr/>
        </p:nvSpPr>
        <p:spPr bwMode="auto">
          <a:xfrm>
            <a:off x="4792663" y="3524250"/>
            <a:ext cx="1155700" cy="1539875"/>
          </a:xfrm>
          <a:prstGeom prst="line">
            <a:avLst/>
          </a:prstGeom>
          <a:noFill/>
          <a:ln w="381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u="sng"/>
          </a:p>
        </p:txBody>
      </p:sp>
      <p:sp>
        <p:nvSpPr>
          <p:cNvPr id="12" name="Oval 11">
            <a:extLst>
              <a:ext uri="{FF2B5EF4-FFF2-40B4-BE49-F238E27FC236}">
                <a16:creationId xmlns:a16="http://schemas.microsoft.com/office/drawing/2014/main" id="{94CF7030-FBC9-4734-9D98-7FEE7F0B59E3}"/>
              </a:ext>
            </a:extLst>
          </p:cNvPr>
          <p:cNvSpPr>
            <a:spLocks noChangeArrowheads="1"/>
          </p:cNvSpPr>
          <p:nvPr/>
        </p:nvSpPr>
        <p:spPr bwMode="auto">
          <a:xfrm>
            <a:off x="5562600" y="4678363"/>
            <a:ext cx="769938" cy="769938"/>
          </a:xfrm>
          <a:prstGeom prst="ellipse">
            <a:avLst/>
          </a:prstGeom>
          <a:solidFill>
            <a:srgbClr val="F03700"/>
          </a:solidFill>
          <a:ln w="762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sp>
        <p:nvSpPr>
          <p:cNvPr id="24" name="Oval 23">
            <a:extLst>
              <a:ext uri="{FF2B5EF4-FFF2-40B4-BE49-F238E27FC236}">
                <a16:creationId xmlns:a16="http://schemas.microsoft.com/office/drawing/2014/main" id="{17C10481-4110-434F-9BCB-66CE9E9F4B18}"/>
              </a:ext>
            </a:extLst>
          </p:cNvPr>
          <p:cNvSpPr>
            <a:spLocks noChangeArrowheads="1"/>
          </p:cNvSpPr>
          <p:nvPr/>
        </p:nvSpPr>
        <p:spPr bwMode="auto">
          <a:xfrm>
            <a:off x="3060700" y="3140075"/>
            <a:ext cx="769938" cy="768350"/>
          </a:xfrm>
          <a:prstGeom prst="ellipse">
            <a:avLst/>
          </a:prstGeom>
          <a:solidFill>
            <a:srgbClr val="F03700"/>
          </a:solidFill>
          <a:ln w="762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sp>
        <p:nvSpPr>
          <p:cNvPr id="39" name="Oval 38">
            <a:extLst>
              <a:ext uri="{FF2B5EF4-FFF2-40B4-BE49-F238E27FC236}">
                <a16:creationId xmlns:a16="http://schemas.microsoft.com/office/drawing/2014/main" id="{C1D87FF2-F850-4486-B257-C4511099B998}"/>
              </a:ext>
            </a:extLst>
          </p:cNvPr>
          <p:cNvSpPr>
            <a:spLocks noChangeArrowheads="1"/>
          </p:cNvSpPr>
          <p:nvPr/>
        </p:nvSpPr>
        <p:spPr bwMode="auto">
          <a:xfrm>
            <a:off x="4408488" y="3140075"/>
            <a:ext cx="769938" cy="768350"/>
          </a:xfrm>
          <a:prstGeom prst="ellipse">
            <a:avLst/>
          </a:prstGeom>
          <a:solidFill>
            <a:srgbClr val="F03700"/>
          </a:solidFill>
          <a:ln w="762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sp>
        <p:nvSpPr>
          <p:cNvPr id="54" name="Oval 53">
            <a:extLst>
              <a:ext uri="{FF2B5EF4-FFF2-40B4-BE49-F238E27FC236}">
                <a16:creationId xmlns:a16="http://schemas.microsoft.com/office/drawing/2014/main" id="{F65E8B00-E505-4E1C-95B9-585537AA7B56}"/>
              </a:ext>
            </a:extLst>
          </p:cNvPr>
          <p:cNvSpPr>
            <a:spLocks noChangeArrowheads="1"/>
          </p:cNvSpPr>
          <p:nvPr/>
        </p:nvSpPr>
        <p:spPr bwMode="auto">
          <a:xfrm>
            <a:off x="1906588" y="1792288"/>
            <a:ext cx="769938" cy="769938"/>
          </a:xfrm>
          <a:prstGeom prst="ellipse">
            <a:avLst/>
          </a:prstGeom>
          <a:solidFill>
            <a:srgbClr val="F03700"/>
          </a:solidFill>
          <a:ln w="762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grpSp>
        <p:nvGrpSpPr>
          <p:cNvPr id="96" name="Group 95">
            <a:extLst>
              <a:ext uri="{FF2B5EF4-FFF2-40B4-BE49-F238E27FC236}">
                <a16:creationId xmlns:a16="http://schemas.microsoft.com/office/drawing/2014/main" id="{88B4DF4E-5E4C-4602-8DEC-C16FA87530E9}"/>
              </a:ext>
            </a:extLst>
          </p:cNvPr>
          <p:cNvGrpSpPr/>
          <p:nvPr/>
        </p:nvGrpSpPr>
        <p:grpSpPr>
          <a:xfrm>
            <a:off x="2216150" y="1697038"/>
            <a:ext cx="2673350" cy="576263"/>
            <a:chOff x="2216150" y="1697038"/>
            <a:chExt cx="2673350" cy="576263"/>
          </a:xfrm>
        </p:grpSpPr>
        <p:sp>
          <p:nvSpPr>
            <p:cNvPr id="79" name="Freeform 78">
              <a:extLst>
                <a:ext uri="{FF2B5EF4-FFF2-40B4-BE49-F238E27FC236}">
                  <a16:creationId xmlns:a16="http://schemas.microsoft.com/office/drawing/2014/main" id="{4AB87FD5-8017-4E57-92B8-4FFCCAE1E23A}"/>
                </a:ext>
              </a:extLst>
            </p:cNvPr>
            <p:cNvSpPr>
              <a:spLocks/>
            </p:cNvSpPr>
            <p:nvPr/>
          </p:nvSpPr>
          <p:spPr bwMode="auto">
            <a:xfrm>
              <a:off x="2292350" y="1984375"/>
              <a:ext cx="2308225" cy="193675"/>
            </a:xfrm>
            <a:custGeom>
              <a:avLst/>
              <a:gdLst>
                <a:gd name="T0" fmla="*/ 5670 w 5670"/>
                <a:gd name="T1" fmla="*/ 0 h 472"/>
                <a:gd name="T2" fmla="*/ 0 w 5670"/>
                <a:gd name="T3" fmla="*/ 472 h 472"/>
              </a:gdLst>
              <a:ahLst/>
              <a:cxnLst>
                <a:cxn ang="0">
                  <a:pos x="T0" y="T1"/>
                </a:cxn>
                <a:cxn ang="0">
                  <a:pos x="T2" y="T3"/>
                </a:cxn>
              </a:cxnLst>
              <a:rect l="0" t="0" r="r" b="b"/>
              <a:pathLst>
                <a:path w="5670" h="472">
                  <a:moveTo>
                    <a:pt x="5670" y="0"/>
                  </a:moveTo>
                  <a:cubicBezTo>
                    <a:pt x="5670" y="472"/>
                    <a:pt x="1418" y="472"/>
                    <a:pt x="0" y="472"/>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u="sng" dirty="0"/>
            </a:p>
          </p:txBody>
        </p:sp>
        <p:sp>
          <p:nvSpPr>
            <p:cNvPr id="80" name="Oval 79">
              <a:extLst>
                <a:ext uri="{FF2B5EF4-FFF2-40B4-BE49-F238E27FC236}">
                  <a16:creationId xmlns:a16="http://schemas.microsoft.com/office/drawing/2014/main" id="{868268E6-1D6A-4641-B27E-77C554349965}"/>
                </a:ext>
              </a:extLst>
            </p:cNvPr>
            <p:cNvSpPr>
              <a:spLocks noChangeArrowheads="1"/>
            </p:cNvSpPr>
            <p:nvPr/>
          </p:nvSpPr>
          <p:spPr bwMode="auto">
            <a:xfrm>
              <a:off x="2216150" y="2100263"/>
              <a:ext cx="153988" cy="153988"/>
            </a:xfrm>
            <a:prstGeom prst="ellipse">
              <a:avLst/>
            </a:prstGeom>
            <a:solidFill>
              <a:schemeClr val="tx1"/>
            </a:solidFill>
            <a:ln w="20638"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sp>
          <p:nvSpPr>
            <p:cNvPr id="81" name="Oval 80">
              <a:extLst>
                <a:ext uri="{FF2B5EF4-FFF2-40B4-BE49-F238E27FC236}">
                  <a16:creationId xmlns:a16="http://schemas.microsoft.com/office/drawing/2014/main" id="{BA25EB8E-3523-4077-9A78-D7637F0C5C78}"/>
                </a:ext>
              </a:extLst>
            </p:cNvPr>
            <p:cNvSpPr>
              <a:spLocks noChangeArrowheads="1"/>
            </p:cNvSpPr>
            <p:nvPr/>
          </p:nvSpPr>
          <p:spPr bwMode="auto">
            <a:xfrm>
              <a:off x="4311650" y="1697038"/>
              <a:ext cx="577850" cy="576263"/>
            </a:xfrm>
            <a:prstGeom prst="ellipse">
              <a:avLst/>
            </a:prstGeom>
            <a:solidFill>
              <a:srgbClr val="0FC8FF"/>
            </a:solidFill>
            <a:ln w="762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grpSp>
      <p:grpSp>
        <p:nvGrpSpPr>
          <p:cNvPr id="97" name="Group 96">
            <a:extLst>
              <a:ext uri="{FF2B5EF4-FFF2-40B4-BE49-F238E27FC236}">
                <a16:creationId xmlns:a16="http://schemas.microsoft.com/office/drawing/2014/main" id="{99DCDC8D-AB8E-40E9-83A7-1C66971F4211}"/>
              </a:ext>
            </a:extLst>
          </p:cNvPr>
          <p:cNvGrpSpPr/>
          <p:nvPr/>
        </p:nvGrpSpPr>
        <p:grpSpPr>
          <a:xfrm>
            <a:off x="3370263" y="2273300"/>
            <a:ext cx="2481262" cy="1327151"/>
            <a:chOff x="3370263" y="2273300"/>
            <a:chExt cx="2481262" cy="1327151"/>
          </a:xfrm>
        </p:grpSpPr>
        <p:sp>
          <p:nvSpPr>
            <p:cNvPr id="82" name="Freeform 81">
              <a:extLst>
                <a:ext uri="{FF2B5EF4-FFF2-40B4-BE49-F238E27FC236}">
                  <a16:creationId xmlns:a16="http://schemas.microsoft.com/office/drawing/2014/main" id="{A7EFEB91-9051-4A29-A81C-8CFB0106D53A}"/>
                </a:ext>
              </a:extLst>
            </p:cNvPr>
            <p:cNvSpPr>
              <a:spLocks/>
            </p:cNvSpPr>
            <p:nvPr/>
          </p:nvSpPr>
          <p:spPr bwMode="auto">
            <a:xfrm>
              <a:off x="3446463" y="2562225"/>
              <a:ext cx="2116138" cy="962025"/>
            </a:xfrm>
            <a:custGeom>
              <a:avLst/>
              <a:gdLst>
                <a:gd name="T0" fmla="*/ 5197 w 5197"/>
                <a:gd name="T1" fmla="*/ 0 h 2362"/>
                <a:gd name="T2" fmla="*/ 0 w 5197"/>
                <a:gd name="T3" fmla="*/ 2362 h 2362"/>
              </a:gdLst>
              <a:ahLst/>
              <a:cxnLst>
                <a:cxn ang="0">
                  <a:pos x="T0" y="T1"/>
                </a:cxn>
                <a:cxn ang="0">
                  <a:pos x="T2" y="T3"/>
                </a:cxn>
              </a:cxnLst>
              <a:rect l="0" t="0" r="r" b="b"/>
              <a:pathLst>
                <a:path w="5197" h="2362">
                  <a:moveTo>
                    <a:pt x="5197" y="0"/>
                  </a:moveTo>
                  <a:cubicBezTo>
                    <a:pt x="4724" y="473"/>
                    <a:pt x="1417" y="2362"/>
                    <a:pt x="0" y="2362"/>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u="sng"/>
            </a:p>
          </p:txBody>
        </p:sp>
        <p:sp>
          <p:nvSpPr>
            <p:cNvPr id="83" name="Oval 82">
              <a:extLst>
                <a:ext uri="{FF2B5EF4-FFF2-40B4-BE49-F238E27FC236}">
                  <a16:creationId xmlns:a16="http://schemas.microsoft.com/office/drawing/2014/main" id="{9D33612E-70BC-4304-9711-9EEC498BF757}"/>
                </a:ext>
              </a:extLst>
            </p:cNvPr>
            <p:cNvSpPr>
              <a:spLocks noChangeArrowheads="1"/>
            </p:cNvSpPr>
            <p:nvPr/>
          </p:nvSpPr>
          <p:spPr bwMode="auto">
            <a:xfrm>
              <a:off x="3370263" y="3446463"/>
              <a:ext cx="153988" cy="153988"/>
            </a:xfrm>
            <a:prstGeom prst="ellipse">
              <a:avLst/>
            </a:prstGeom>
            <a:solidFill>
              <a:schemeClr val="tx1"/>
            </a:solidFill>
            <a:ln w="20638"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sp>
          <p:nvSpPr>
            <p:cNvPr id="84" name="Oval 83">
              <a:extLst>
                <a:ext uri="{FF2B5EF4-FFF2-40B4-BE49-F238E27FC236}">
                  <a16:creationId xmlns:a16="http://schemas.microsoft.com/office/drawing/2014/main" id="{925BC79C-EAE2-4617-ACDD-C2311C0C9C17}"/>
                </a:ext>
              </a:extLst>
            </p:cNvPr>
            <p:cNvSpPr>
              <a:spLocks noChangeArrowheads="1"/>
            </p:cNvSpPr>
            <p:nvPr/>
          </p:nvSpPr>
          <p:spPr bwMode="auto">
            <a:xfrm>
              <a:off x="5273675" y="2273300"/>
              <a:ext cx="577850" cy="577850"/>
            </a:xfrm>
            <a:prstGeom prst="ellipse">
              <a:avLst/>
            </a:prstGeom>
            <a:solidFill>
              <a:srgbClr val="0FC8FF"/>
            </a:solidFill>
            <a:ln w="762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grpSp>
      <p:grpSp>
        <p:nvGrpSpPr>
          <p:cNvPr id="98" name="Group 97">
            <a:extLst>
              <a:ext uri="{FF2B5EF4-FFF2-40B4-BE49-F238E27FC236}">
                <a16:creationId xmlns:a16="http://schemas.microsoft.com/office/drawing/2014/main" id="{5B37900B-8CBD-4E0F-9815-C37DC94C603E}"/>
              </a:ext>
            </a:extLst>
          </p:cNvPr>
          <p:cNvGrpSpPr/>
          <p:nvPr/>
        </p:nvGrpSpPr>
        <p:grpSpPr>
          <a:xfrm>
            <a:off x="4718050" y="2273300"/>
            <a:ext cx="2095500" cy="1327151"/>
            <a:chOff x="4718050" y="2273300"/>
            <a:chExt cx="2095500" cy="1327151"/>
          </a:xfrm>
        </p:grpSpPr>
        <p:sp>
          <p:nvSpPr>
            <p:cNvPr id="85" name="Freeform 84">
              <a:extLst>
                <a:ext uri="{FF2B5EF4-FFF2-40B4-BE49-F238E27FC236}">
                  <a16:creationId xmlns:a16="http://schemas.microsoft.com/office/drawing/2014/main" id="{8C7CD05D-6A01-4377-AC89-2EA426E2E426}"/>
                </a:ext>
              </a:extLst>
            </p:cNvPr>
            <p:cNvSpPr>
              <a:spLocks/>
            </p:cNvSpPr>
            <p:nvPr/>
          </p:nvSpPr>
          <p:spPr bwMode="auto">
            <a:xfrm>
              <a:off x="4792663" y="2562225"/>
              <a:ext cx="1731963" cy="962025"/>
            </a:xfrm>
            <a:custGeom>
              <a:avLst/>
              <a:gdLst>
                <a:gd name="T0" fmla="*/ 4252 w 4252"/>
                <a:gd name="T1" fmla="*/ 0 h 2362"/>
                <a:gd name="T2" fmla="*/ 0 w 4252"/>
                <a:gd name="T3" fmla="*/ 2362 h 2362"/>
              </a:gdLst>
              <a:ahLst/>
              <a:cxnLst>
                <a:cxn ang="0">
                  <a:pos x="T0" y="T1"/>
                </a:cxn>
                <a:cxn ang="0">
                  <a:pos x="T2" y="T3"/>
                </a:cxn>
              </a:cxnLst>
              <a:rect l="0" t="0" r="r" b="b"/>
              <a:pathLst>
                <a:path w="4252" h="2362">
                  <a:moveTo>
                    <a:pt x="4252" y="0"/>
                  </a:moveTo>
                  <a:cubicBezTo>
                    <a:pt x="3780" y="473"/>
                    <a:pt x="1890" y="2362"/>
                    <a:pt x="0" y="2362"/>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u="sng"/>
            </a:p>
          </p:txBody>
        </p:sp>
        <p:sp>
          <p:nvSpPr>
            <p:cNvPr id="86" name="Oval 85">
              <a:extLst>
                <a:ext uri="{FF2B5EF4-FFF2-40B4-BE49-F238E27FC236}">
                  <a16:creationId xmlns:a16="http://schemas.microsoft.com/office/drawing/2014/main" id="{6488251B-69A0-49CD-982B-505FD762E6DF}"/>
                </a:ext>
              </a:extLst>
            </p:cNvPr>
            <p:cNvSpPr>
              <a:spLocks noChangeArrowheads="1"/>
            </p:cNvSpPr>
            <p:nvPr/>
          </p:nvSpPr>
          <p:spPr bwMode="auto">
            <a:xfrm>
              <a:off x="4718050" y="3446463"/>
              <a:ext cx="153988" cy="153988"/>
            </a:xfrm>
            <a:prstGeom prst="ellipse">
              <a:avLst/>
            </a:prstGeom>
            <a:solidFill>
              <a:schemeClr val="tx1"/>
            </a:solidFill>
            <a:ln w="20638"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sp>
          <p:nvSpPr>
            <p:cNvPr id="87" name="Oval 86">
              <a:extLst>
                <a:ext uri="{FF2B5EF4-FFF2-40B4-BE49-F238E27FC236}">
                  <a16:creationId xmlns:a16="http://schemas.microsoft.com/office/drawing/2014/main" id="{2426FC6C-FCE4-4747-808C-7C5A50E0FBBF}"/>
                </a:ext>
              </a:extLst>
            </p:cNvPr>
            <p:cNvSpPr>
              <a:spLocks noChangeArrowheads="1"/>
            </p:cNvSpPr>
            <p:nvPr/>
          </p:nvSpPr>
          <p:spPr bwMode="auto">
            <a:xfrm>
              <a:off x="6235700" y="2273300"/>
              <a:ext cx="577850" cy="577850"/>
            </a:xfrm>
            <a:prstGeom prst="ellipse">
              <a:avLst/>
            </a:prstGeom>
            <a:solidFill>
              <a:srgbClr val="0FC8FF"/>
            </a:solidFill>
            <a:ln w="762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grpSp>
      <p:grpSp>
        <p:nvGrpSpPr>
          <p:cNvPr id="99" name="Group 98">
            <a:extLst>
              <a:ext uri="{FF2B5EF4-FFF2-40B4-BE49-F238E27FC236}">
                <a16:creationId xmlns:a16="http://schemas.microsoft.com/office/drawing/2014/main" id="{8B36767F-7394-4F7F-AB2C-77E2CCB02DD3}"/>
              </a:ext>
            </a:extLst>
          </p:cNvPr>
          <p:cNvGrpSpPr/>
          <p:nvPr/>
        </p:nvGrpSpPr>
        <p:grpSpPr>
          <a:xfrm>
            <a:off x="5872163" y="3043238"/>
            <a:ext cx="1519237" cy="2097088"/>
            <a:chOff x="5872163" y="3043238"/>
            <a:chExt cx="1519237" cy="2097088"/>
          </a:xfrm>
        </p:grpSpPr>
        <p:sp>
          <p:nvSpPr>
            <p:cNvPr id="88" name="Freeform 87">
              <a:extLst>
                <a:ext uri="{FF2B5EF4-FFF2-40B4-BE49-F238E27FC236}">
                  <a16:creationId xmlns:a16="http://schemas.microsoft.com/office/drawing/2014/main" id="{60A74271-5CA1-414A-AABA-C41F97C145F6}"/>
                </a:ext>
              </a:extLst>
            </p:cNvPr>
            <p:cNvSpPr>
              <a:spLocks/>
            </p:cNvSpPr>
            <p:nvPr/>
          </p:nvSpPr>
          <p:spPr bwMode="auto">
            <a:xfrm>
              <a:off x="5948363" y="3332163"/>
              <a:ext cx="1154113" cy="1731963"/>
            </a:xfrm>
            <a:custGeom>
              <a:avLst/>
              <a:gdLst>
                <a:gd name="T0" fmla="*/ 2834 w 2834"/>
                <a:gd name="T1" fmla="*/ 0 h 4252"/>
                <a:gd name="T2" fmla="*/ 0 w 2834"/>
                <a:gd name="T3" fmla="*/ 4252 h 4252"/>
              </a:gdLst>
              <a:ahLst/>
              <a:cxnLst>
                <a:cxn ang="0">
                  <a:pos x="T0" y="T1"/>
                </a:cxn>
                <a:cxn ang="0">
                  <a:pos x="T2" y="T3"/>
                </a:cxn>
              </a:cxnLst>
              <a:rect l="0" t="0" r="r" b="b"/>
              <a:pathLst>
                <a:path w="2834" h="4252">
                  <a:moveTo>
                    <a:pt x="2834" y="0"/>
                  </a:moveTo>
                  <a:cubicBezTo>
                    <a:pt x="2362" y="472"/>
                    <a:pt x="1653" y="4252"/>
                    <a:pt x="0" y="4252"/>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u="sng"/>
            </a:p>
          </p:txBody>
        </p:sp>
        <p:sp>
          <p:nvSpPr>
            <p:cNvPr id="89" name="Oval 88">
              <a:extLst>
                <a:ext uri="{FF2B5EF4-FFF2-40B4-BE49-F238E27FC236}">
                  <a16:creationId xmlns:a16="http://schemas.microsoft.com/office/drawing/2014/main" id="{22BC14CA-08F9-4F47-8368-C75ECC1F3C81}"/>
                </a:ext>
              </a:extLst>
            </p:cNvPr>
            <p:cNvSpPr>
              <a:spLocks noChangeArrowheads="1"/>
            </p:cNvSpPr>
            <p:nvPr/>
          </p:nvSpPr>
          <p:spPr bwMode="auto">
            <a:xfrm>
              <a:off x="5872163" y="4986338"/>
              <a:ext cx="153988" cy="153988"/>
            </a:xfrm>
            <a:prstGeom prst="ellipse">
              <a:avLst/>
            </a:prstGeom>
            <a:solidFill>
              <a:schemeClr val="tx1"/>
            </a:solidFill>
            <a:ln w="20638"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sp>
          <p:nvSpPr>
            <p:cNvPr id="90" name="Oval 89">
              <a:extLst>
                <a:ext uri="{FF2B5EF4-FFF2-40B4-BE49-F238E27FC236}">
                  <a16:creationId xmlns:a16="http://schemas.microsoft.com/office/drawing/2014/main" id="{3FBBE054-8EDE-4BBD-978C-184C8F9346BB}"/>
                </a:ext>
              </a:extLst>
            </p:cNvPr>
            <p:cNvSpPr>
              <a:spLocks noChangeArrowheads="1"/>
            </p:cNvSpPr>
            <p:nvPr/>
          </p:nvSpPr>
          <p:spPr bwMode="auto">
            <a:xfrm>
              <a:off x="6813550" y="3043238"/>
              <a:ext cx="577850" cy="577850"/>
            </a:xfrm>
            <a:prstGeom prst="ellipse">
              <a:avLst/>
            </a:prstGeom>
            <a:solidFill>
              <a:srgbClr val="0FC8FF"/>
            </a:solidFill>
            <a:ln w="762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u="sng"/>
            </a:p>
          </p:txBody>
        </p:sp>
      </p:grpSp>
      <p:sp>
        <p:nvSpPr>
          <p:cNvPr id="91" name="TextBox 90">
            <a:extLst>
              <a:ext uri="{FF2B5EF4-FFF2-40B4-BE49-F238E27FC236}">
                <a16:creationId xmlns:a16="http://schemas.microsoft.com/office/drawing/2014/main" id="{2438CCFD-AB8E-4201-9A9A-511FC6530E1A}"/>
              </a:ext>
            </a:extLst>
          </p:cNvPr>
          <p:cNvSpPr txBox="1"/>
          <p:nvPr/>
        </p:nvSpPr>
        <p:spPr>
          <a:xfrm>
            <a:off x="5470407" y="5568731"/>
            <a:ext cx="976549" cy="646331"/>
          </a:xfrm>
          <a:prstGeom prst="rect">
            <a:avLst/>
          </a:prstGeom>
          <a:noFill/>
        </p:spPr>
        <p:txBody>
          <a:bodyPr wrap="none" rtlCol="0">
            <a:spAutoFit/>
          </a:bodyPr>
          <a:lstStyle/>
          <a:p>
            <a:pPr algn="ctr"/>
            <a:r>
              <a:rPr lang="en-GB" dirty="0"/>
              <a:t>total</a:t>
            </a:r>
          </a:p>
          <a:p>
            <a:pPr algn="ctr"/>
            <a:r>
              <a:rPr lang="en-GB" dirty="0"/>
              <a:t>demand</a:t>
            </a:r>
          </a:p>
        </p:txBody>
      </p:sp>
      <p:sp>
        <p:nvSpPr>
          <p:cNvPr id="92" name="TextBox 91">
            <a:extLst>
              <a:ext uri="{FF2B5EF4-FFF2-40B4-BE49-F238E27FC236}">
                <a16:creationId xmlns:a16="http://schemas.microsoft.com/office/drawing/2014/main" id="{EF53D697-6263-4C6C-9B63-601AC8A4F47A}"/>
              </a:ext>
            </a:extLst>
          </p:cNvPr>
          <p:cNvSpPr txBox="1"/>
          <p:nvPr/>
        </p:nvSpPr>
        <p:spPr>
          <a:xfrm>
            <a:off x="2754285" y="4032032"/>
            <a:ext cx="1285929" cy="646331"/>
          </a:xfrm>
          <a:prstGeom prst="rect">
            <a:avLst/>
          </a:prstGeom>
          <a:noFill/>
        </p:spPr>
        <p:txBody>
          <a:bodyPr wrap="none" rtlCol="0">
            <a:spAutoFit/>
          </a:bodyPr>
          <a:lstStyle/>
          <a:p>
            <a:pPr algn="ctr"/>
            <a:r>
              <a:rPr lang="en-GB" dirty="0"/>
              <a:t>wait</a:t>
            </a:r>
          </a:p>
          <a:p>
            <a:pPr algn="ctr"/>
            <a:r>
              <a:rPr lang="en-GB" dirty="0"/>
              <a:t>predication</a:t>
            </a:r>
          </a:p>
        </p:txBody>
      </p:sp>
      <p:sp>
        <p:nvSpPr>
          <p:cNvPr id="93" name="TextBox 92">
            <a:extLst>
              <a:ext uri="{FF2B5EF4-FFF2-40B4-BE49-F238E27FC236}">
                <a16:creationId xmlns:a16="http://schemas.microsoft.com/office/drawing/2014/main" id="{B5313961-D99E-4B51-967A-371CA8CC7CC6}"/>
              </a:ext>
            </a:extLst>
          </p:cNvPr>
          <p:cNvSpPr txBox="1"/>
          <p:nvPr/>
        </p:nvSpPr>
        <p:spPr>
          <a:xfrm>
            <a:off x="5407991" y="3202891"/>
            <a:ext cx="1080744" cy="646331"/>
          </a:xfrm>
          <a:prstGeom prst="rect">
            <a:avLst/>
          </a:prstGeom>
          <a:noFill/>
        </p:spPr>
        <p:txBody>
          <a:bodyPr wrap="none" rtlCol="0">
            <a:spAutoFit/>
          </a:bodyPr>
          <a:lstStyle/>
          <a:p>
            <a:pPr algn="ctr"/>
            <a:r>
              <a:rPr lang="en-GB" dirty="0"/>
              <a:t>customer</a:t>
            </a:r>
          </a:p>
          <a:p>
            <a:pPr algn="ctr"/>
            <a:r>
              <a:rPr lang="en-GB" dirty="0"/>
              <a:t>demand</a:t>
            </a:r>
          </a:p>
        </p:txBody>
      </p:sp>
      <p:sp>
        <p:nvSpPr>
          <p:cNvPr id="94" name="TextBox 93">
            <a:extLst>
              <a:ext uri="{FF2B5EF4-FFF2-40B4-BE49-F238E27FC236}">
                <a16:creationId xmlns:a16="http://schemas.microsoft.com/office/drawing/2014/main" id="{9FE2BF84-1243-49E4-BB1D-8BA32D1F0174}"/>
              </a:ext>
            </a:extLst>
          </p:cNvPr>
          <p:cNvSpPr txBox="1"/>
          <p:nvPr/>
        </p:nvSpPr>
        <p:spPr>
          <a:xfrm>
            <a:off x="541406" y="1854884"/>
            <a:ext cx="1245084" cy="646331"/>
          </a:xfrm>
          <a:prstGeom prst="rect">
            <a:avLst/>
          </a:prstGeom>
          <a:noFill/>
        </p:spPr>
        <p:txBody>
          <a:bodyPr wrap="none" rtlCol="0">
            <a:spAutoFit/>
          </a:bodyPr>
          <a:lstStyle/>
          <a:p>
            <a:pPr algn="ctr"/>
            <a:r>
              <a:rPr lang="en-GB" dirty="0"/>
              <a:t>customer</a:t>
            </a:r>
          </a:p>
          <a:p>
            <a:pPr algn="ctr"/>
            <a:r>
              <a:rPr lang="en-GB" dirty="0"/>
              <a:t>availability</a:t>
            </a:r>
          </a:p>
        </p:txBody>
      </p:sp>
    </p:spTree>
    <p:extLst>
      <p:ext uri="{BB962C8B-B14F-4D97-AF65-F5344CB8AC3E}">
        <p14:creationId xmlns:p14="http://schemas.microsoft.com/office/powerpoint/2010/main" val="39336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lvl="1"/>
            <a:r>
              <a:t>AI is fundamentally ML System Design</a:t>
            </a:r>
          </a:p>
          <a:p>
            <a:pPr lvl="1"/>
            <a:r>
              <a:t>We are not ready to deploy automation in uncontrolled environments.</a:t>
            </a:r>
          </a:p>
          <a:p>
            <a:pPr lvl="1"/>
            <a:r>
              <a:t>Until we can monitoring and update will be key.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Thanks!</a:t>
            </a:r>
          </a:p>
        </p:txBody>
      </p:sp>
      <p:sp>
        <p:nvSpPr>
          <p:cNvPr id="3" name="Content Placeholder 2"/>
          <p:cNvSpPr>
            <a:spLocks noGrp="1"/>
          </p:cNvSpPr>
          <p:nvPr>
            <p:ph idx="1"/>
          </p:nvPr>
        </p:nvSpPr>
        <p:spPr/>
        <p:txBody>
          <a:bodyPr/>
          <a:lstStyle/>
          <a:p>
            <a:pPr lvl="1"/>
            <a:r>
              <a:rPr dirty="0"/>
              <a:t>twitter: </a:t>
            </a:r>
            <a:r>
              <a:rPr dirty="0">
                <a:hlinkClick r:id="rId2"/>
              </a:rPr>
              <a:t>@lawrennd</a:t>
            </a:r>
          </a:p>
          <a:p>
            <a:pPr lvl="1"/>
            <a:r>
              <a:rPr dirty="0"/>
              <a:t>podcast: </a:t>
            </a:r>
            <a:r>
              <a:rPr dirty="0">
                <a:hlinkClick r:id="rId3"/>
              </a:rPr>
              <a:t>The Talking Machines</a:t>
            </a:r>
          </a:p>
          <a:p>
            <a:pPr lvl="1"/>
            <a:r>
              <a:rPr dirty="0"/>
              <a:t>newspaper: </a:t>
            </a:r>
            <a:r>
              <a:rPr dirty="0">
                <a:hlinkClick r:id="rId4"/>
              </a:rPr>
              <a:t>Guardian Profile Page</a:t>
            </a:r>
          </a:p>
          <a:p>
            <a:pPr lvl="1"/>
            <a:r>
              <a:rPr dirty="0"/>
              <a:t>Blog post on </a:t>
            </a:r>
            <a:r>
              <a:rPr dirty="0">
                <a:hlinkClick r:id="rId5"/>
              </a:rPr>
              <a:t>Natural and Artificial Intelligence</a:t>
            </a:r>
          </a:p>
          <a:p>
            <a:pPr lvl="1"/>
            <a:r>
              <a:rPr dirty="0"/>
              <a:t>Blog post on </a:t>
            </a:r>
            <a:r>
              <a:rPr dirty="0">
                <a:hlinkClick r:id="rId6"/>
              </a:rPr>
              <a:t>Decision Making and Diversity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That Promise …</a:t>
            </a:r>
          </a:p>
        </p:txBody>
      </p:sp>
      <p:sp>
        <p:nvSpPr>
          <p:cNvPr id="3" name="Content Placeholder 2"/>
          <p:cNvSpPr>
            <a:spLocks noGrp="1"/>
          </p:cNvSpPr>
          <p:nvPr>
            <p:ph idx="1"/>
          </p:nvPr>
        </p:nvSpPr>
        <p:spPr/>
        <p:txBody>
          <a:bodyPr/>
          <a:lstStyle/>
          <a:p>
            <a:pPr marL="0" lvl="0" indent="0">
              <a:buNone/>
            </a:pPr>
            <a:r>
              <a:t>… will remain unfulfilled with current systems design.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Artificial vs Natural Systems</a:t>
            </a:r>
          </a:p>
        </p:txBody>
      </p:sp>
      <p:sp>
        <p:nvSpPr>
          <p:cNvPr id="3" name="Content Placeholder 2"/>
          <p:cNvSpPr>
            <a:spLocks noGrp="1"/>
          </p:cNvSpPr>
          <p:nvPr>
            <p:ph idx="1"/>
          </p:nvPr>
        </p:nvSpPr>
        <p:spPr/>
        <p:txBody>
          <a:bodyPr/>
          <a:lstStyle/>
          <a:p>
            <a:pPr lvl="1"/>
            <a:r>
              <a:t>Consider natural intelligence, or natural </a:t>
            </a:r>
            <a:r>
              <a:rPr i="1"/>
              <a:t>systems</a:t>
            </a:r>
          </a:p>
          <a:p>
            <a:pPr lvl="1"/>
            <a:r>
              <a:t>Contrast between an artificial </a:t>
            </a:r>
            <a:r>
              <a:rPr i="1"/>
              <a:t>system</a:t>
            </a:r>
            <a:r>
              <a:t> and an natural system.</a:t>
            </a:r>
          </a:p>
          <a:p>
            <a:pPr lvl="1"/>
            <a:r>
              <a:t>The key difference between the two is that artificial systems are </a:t>
            </a:r>
            <a:r>
              <a:rPr i="1"/>
              <a:t>designed</a:t>
            </a:r>
            <a:r>
              <a:t> whereas natural systems are </a:t>
            </a:r>
            <a:r>
              <a:rPr i="1"/>
              <a:t>evolved</a:t>
            </a:r>
            <a: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Natural Systems are Evolved</a:t>
            </a:r>
          </a:p>
        </p:txBody>
      </p:sp>
      <p:sp>
        <p:nvSpPr>
          <p:cNvPr id="3" name="Content Placeholder 2"/>
          <p:cNvSpPr>
            <a:spLocks noGrp="1"/>
          </p:cNvSpPr>
          <p:nvPr>
            <p:ph idx="1"/>
          </p:nvPr>
        </p:nvSpPr>
        <p:spPr/>
        <p:txBody>
          <a:bodyPr/>
          <a:lstStyle/>
          <a:p>
            <a:pPr marL="1270000" lvl="0" indent="0">
              <a:buNone/>
            </a:pPr>
            <a:r>
              <a:rPr sz="2000"/>
              <a:t>Survival of the fittest</a:t>
            </a:r>
          </a:p>
          <a:p>
            <a:pPr marL="1270000" lvl="0" indent="0">
              <a:buNone/>
            </a:pPr>
            <a:r>
              <a:rPr sz="200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Natural Systems are Evolved</a:t>
            </a:r>
          </a:p>
        </p:txBody>
      </p:sp>
      <p:sp>
        <p:nvSpPr>
          <p:cNvPr id="3" name="Content Placeholder 2"/>
          <p:cNvSpPr>
            <a:spLocks noGrp="1"/>
          </p:cNvSpPr>
          <p:nvPr>
            <p:ph idx="1"/>
          </p:nvPr>
        </p:nvSpPr>
        <p:spPr/>
        <p:txBody>
          <a:bodyPr/>
          <a:lstStyle/>
          <a:p>
            <a:pPr marL="1270000" lvl="0" indent="0">
              <a:buNone/>
            </a:pPr>
            <a:r>
              <a:rPr sz="2000"/>
              <a:t>Survival of the fittest</a:t>
            </a:r>
          </a:p>
          <a:p>
            <a:pPr marL="1270000" lvl="0" indent="0">
              <a:buNone/>
            </a:pPr>
            <a:r>
              <a:rPr sz="2000">
                <a:hlinkClick r:id="rId2"/>
              </a:rPr>
              <a:t>Herbet Spencer</a:t>
            </a:r>
            <a:r>
              <a:rPr sz="2000"/>
              <a:t>, 1864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Natural Systems are Evolved</a:t>
            </a:r>
          </a:p>
        </p:txBody>
      </p:sp>
      <p:sp>
        <p:nvSpPr>
          <p:cNvPr id="3" name="Content Placeholder 2"/>
          <p:cNvSpPr>
            <a:spLocks noGrp="1"/>
          </p:cNvSpPr>
          <p:nvPr>
            <p:ph idx="1"/>
          </p:nvPr>
        </p:nvSpPr>
        <p:spPr/>
        <p:txBody>
          <a:bodyPr/>
          <a:lstStyle/>
          <a:p>
            <a:pPr marL="1270000" lvl="0" indent="0">
              <a:buNone/>
            </a:pPr>
            <a:r>
              <a:rPr sz="2000"/>
              <a:t>Non-survival of the non-fit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Mistake we Make</a:t>
            </a:r>
          </a:p>
        </p:txBody>
      </p:sp>
      <p:sp>
        <p:nvSpPr>
          <p:cNvPr id="3" name="Content Placeholder 2"/>
          <p:cNvSpPr>
            <a:spLocks noGrp="1"/>
          </p:cNvSpPr>
          <p:nvPr>
            <p:ph idx="1"/>
          </p:nvPr>
        </p:nvSpPr>
        <p:spPr/>
        <p:txBody>
          <a:bodyPr/>
          <a:lstStyle/>
          <a:p>
            <a:pPr lvl="1"/>
            <a:r>
              <a:t>Equate fitness for objective function.</a:t>
            </a:r>
          </a:p>
          <a:p>
            <a:pPr lvl="1"/>
            <a:r>
              <a:t>Assume static environment and known objective.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Technical Consequence</a:t>
            </a:r>
          </a:p>
        </p:txBody>
      </p:sp>
      <p:sp>
        <p:nvSpPr>
          <p:cNvPr id="3" name="Content Placeholder 2"/>
          <p:cNvSpPr>
            <a:spLocks noGrp="1"/>
          </p:cNvSpPr>
          <p:nvPr>
            <p:ph idx="1"/>
          </p:nvPr>
        </p:nvSpPr>
        <p:spPr/>
        <p:txBody>
          <a:bodyPr/>
          <a:lstStyle/>
          <a:p>
            <a:pPr lvl="1"/>
            <a:r>
              <a:t>Classical systems design assumes </a:t>
            </a:r>
            <a:r>
              <a:rPr i="1"/>
              <a:t>decomposability</a:t>
            </a:r>
            <a:r>
              <a:t>.</a:t>
            </a:r>
          </a:p>
          <a:p>
            <a:pPr lvl="1"/>
            <a:r>
              <a:t>Data-driven systems interfere with decomponsability.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2019-09-20-machine-learning-systems-design" id="{4BBEA5D6-003D-7F48-9218-38CD6919433F}" vid="{04362CFA-05D9-E34D-ACC6-3C570770D73F}"/>
    </a:ext>
  </a:extLst>
</a:theme>
</file>

<file path=docProps/app.xml><?xml version="1.0" encoding="utf-8"?>
<Properties xmlns="http://schemas.openxmlformats.org/officeDocument/2006/extended-properties" xmlns:vt="http://schemas.openxmlformats.org/officeDocument/2006/docPropsVTypes">
  <TotalTime>11</TotalTime>
  <Words>545</Words>
  <Application>Microsoft Macintosh PowerPoint</Application>
  <PresentationFormat>On-screen Show (4:3)</PresentationFormat>
  <Paragraphs>100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Mesh</vt:lpstr>
      <vt:lpstr>Machine Learning Systems Design</vt:lpstr>
      <vt:lpstr>The Promise of AI</vt:lpstr>
      <vt:lpstr>That Promise …</vt:lpstr>
      <vt:lpstr>Artificial vs Natural Systems</vt:lpstr>
      <vt:lpstr>Natural Systems are Evolved</vt:lpstr>
      <vt:lpstr>Natural Systems are Evolved</vt:lpstr>
      <vt:lpstr>Natural Systems are Evolved</vt:lpstr>
      <vt:lpstr>Mistake we Make</vt:lpstr>
      <vt:lpstr>Technical Consequence</vt:lpstr>
      <vt:lpstr>Bits and Atoms</vt:lpstr>
      <vt:lpstr>Applications</vt:lpstr>
      <vt:lpstr>Fragility of AI Systems</vt:lpstr>
      <vt:lpstr>The Software Crisis</vt:lpstr>
      <vt:lpstr>The Data Crisis</vt:lpstr>
      <vt:lpstr>Computer Science Paradigm Shift</vt:lpstr>
      <vt:lpstr>Computer Science Paradigm Shift</vt:lpstr>
      <vt:lpstr>Peppercorns</vt:lpstr>
      <vt:lpstr>Peppercorns</vt:lpstr>
      <vt:lpstr>Emulation</vt:lpstr>
      <vt:lpstr>PowerPoint Presentation</vt:lpstr>
      <vt:lpstr>Deep Emulation</vt:lpstr>
      <vt:lpstr>Conclusion</vt:lpstr>
      <vt:lpstr>Thanks!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46</TotalTime>
  <Words>497</Words>
  <Application>Microsoft Macintosh PowerPoint</Application>
  <PresentationFormat>On-screen Show (4:3)</PresentationFormat>
  <Paragraphs>65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Mesh</vt:lpstr>
      <vt:lpstr>Machine Learning Systems Design</vt:lpstr>
      <vt:lpstr>The Promise of AI</vt:lpstr>
      <vt:lpstr>That Promise …</vt:lpstr>
      <vt:lpstr>Artificial vs Natural Systems</vt:lpstr>
      <vt:lpstr>Natural Systems are Evolved</vt:lpstr>
      <vt:lpstr>Natural Systems are Evolved</vt:lpstr>
      <vt:lpstr>Natural Systems are Evolved</vt:lpstr>
      <vt:lpstr>Mistake we Make</vt:lpstr>
      <vt:lpstr>Bits and Atoms</vt:lpstr>
      <vt:lpstr>Machine Learning Systems Design</vt:lpstr>
      <vt:lpstr>Fragility of AI Systems</vt:lpstr>
      <vt:lpstr>The Software Crisis</vt:lpstr>
      <vt:lpstr>The Data Crisis</vt:lpstr>
      <vt:lpstr>Computer Science Paradigm Shift</vt:lpstr>
      <vt:lpstr>Computer Science Paradigm Shift</vt:lpstr>
      <vt:lpstr>Peppercorns</vt:lpstr>
      <vt:lpstr>Peppercorns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Systems Design</dc:title>
  <dc:creator/>
  <cp:keywords/>
  <cp:lastModifiedBy>Neil Lawrence</cp:lastModifiedBy>
  <cp:revision>3</cp:revision>
  <dcterms:created xsi:type="dcterms:W3CDTF">2019-09-19T14:05:28Z</dcterms:created>
  <dcterms:modified xsi:type="dcterms:W3CDTF">2019-09-19T15:03:52Z</dcterms:modified>
</cp:coreProperties>
</file>