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jpg" ContentType="image/jpeg"/>
  <Default Extension="png" ContentType="image/png"/>
  <Default Extension="jpeg" ContentType="image/jpeg"/>
  <Override PartName="/docProps/app.xml" ContentType="application/vnd.openxmlformats-officedocument.extended-properties+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94" autoAdjust="0"/>
  </p:normalViewPr>
  <p:slideViewPr>
    <p:cSldViewPr snapToGrid="0" snapToObjects="1">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 Id="rId4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1492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8710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8718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58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GB"/>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4309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12687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7714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7347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209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nchor="ct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6541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9314" y="3270698"/>
            <a:ext cx="7510506" cy="1823305"/>
          </a:xfrm>
        </p:spPr>
        <p:txBody>
          <a:bodyPr anchor="b">
            <a:normAutofit/>
          </a:bodyPr>
          <a:lstStyle>
            <a:lvl1pPr algn="r">
              <a:defRPr sz="3600" b="0" cap="none"/>
            </a:lvl1pPr>
          </a:lstStyle>
          <a:p>
            <a:r>
              <a:rPr lang="en-GB" dirty="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498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8141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1933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8102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6623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GB"/>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5911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241EB5C9-1307-BA42-ABA2-0BC069CD8E7F}" type="datetimeFigureOut">
              <a:rPr lang="en-US" smtClean="0"/>
              <a:t>9/19/19</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869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241EB5C9-1307-BA42-ABA2-0BC069CD8E7F}" type="datetimeFigureOut">
              <a:rPr lang="en-US" smtClean="0"/>
              <a:t>9/19/19</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2215518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none">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28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24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20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8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600" kern="1200" cap="none" baseline="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emf"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youtube.com/watch?v=1y2UKz47gew&amp;t=" TargetMode="External" /><Relationship Id="rId2" Type="http://schemas.openxmlformats.org/officeDocument/2006/relationships/image" Target="../media/image4.jp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emf"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emf"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emf"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emf"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emf"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emf"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emf"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emf"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emf"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emf"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witter.com/lawrennd" TargetMode="External" /><Relationship Id="rId3" Type="http://schemas.openxmlformats.org/officeDocument/2006/relationships/hyperlink" Target="http://thetalkingmachines.com" TargetMode="External" /><Relationship Id="rId4" Type="http://schemas.openxmlformats.org/officeDocument/2006/relationships/hyperlink" Target="http://www.theguardian.com/profile/neil-lawrence" TargetMode="External" /><Relationship Id="rId5" Type="http://schemas.openxmlformats.org/officeDocument/2006/relationships/hyperlink" Target="http://inverseprobability.com/2018/02/06/natural-and-artificial-intelligence" TargetMode="External" /><Relationship Id="rId6" Type="http://schemas.openxmlformats.org/officeDocument/2006/relationships/hyperlink" Target="http://inverseprobability.com/2017/11/15/decision-making" TargetMode="External" /><Relationship Id="rId7" Type="http://schemas.openxmlformats.org/officeDocument/2006/relationships/hyperlink" Target="http://inverseprobability.com/2018/02/06/natural-and-artificial-intelligence" TargetMode="Externa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Herbert_Spencer"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lstStyle/>
          <a:p>
            <a:pPr lvl="0" marL="0" indent="0">
              <a:buNone/>
            </a:pPr>
            <a:r>
              <a:rPr/>
              <a:t>Machine</a:t>
            </a:r>
            <a:r>
              <a:rPr/>
              <a:t> </a:t>
            </a:r>
            <a:r>
              <a:rPr/>
              <a:t>Learning</a:t>
            </a:r>
            <a:r>
              <a:rPr/>
              <a:t> </a:t>
            </a:r>
            <a:r>
              <a:rPr/>
              <a:t>Systems</a:t>
            </a:r>
            <a:r>
              <a:rPr/>
              <a:t> </a:t>
            </a:r>
            <a:r>
              <a:rPr/>
              <a:t>Design</a:t>
            </a:r>
          </a:p>
        </p:txBody>
      </p:sp>
      <p:sp>
        <p:nvSpPr>
          <p:cNvPr id="3" name="Subtitle 2"/>
          <p:cNvSpPr>
            <a:spLocks noGrp="1"/>
          </p:cNvSpPr>
          <p:nvPr>
            <p:ph type="subTitle" idx="1"/>
          </p:nvPr>
        </p:nvSpPr>
        <p:spPr>
          <a:xfrm>
            <a:off x="819314" y="3886200"/>
            <a:ext cx="7510506" cy="2219108"/>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2019-09-20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Technical</a:t>
            </a:r>
            <a:r>
              <a:rPr/>
              <a:t> </a:t>
            </a:r>
            <a:r>
              <a:rPr/>
              <a:t>Consequence</a:t>
            </a:r>
          </a:p>
        </p:txBody>
      </p:sp>
      <p:sp>
        <p:nvSpPr>
          <p:cNvPr id="3" name="Content Placeholder 2"/>
          <p:cNvSpPr>
            <a:spLocks noGrp="1"/>
          </p:cNvSpPr>
          <p:nvPr>
            <p:ph idx="1"/>
          </p:nvPr>
        </p:nvSpPr>
        <p:spPr/>
        <p:txBody>
          <a:bodyPr/>
          <a:lstStyle/>
          <a:p>
            <a:pPr lvl="1"/>
            <a:r>
              <a:rPr/>
              <a:t>Classical systems design assumes </a:t>
            </a:r>
            <a:r>
              <a:rPr i="1"/>
              <a:t>decomposability</a:t>
            </a:r>
            <a:r>
              <a:rPr/>
              <a:t>.</a:t>
            </a:r>
          </a:p>
          <a:p>
            <a:pPr lvl="1"/>
            <a:r>
              <a:rPr/>
              <a:t>Data-driven systems interfere with decomponsability.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Bits</a:t>
            </a:r>
            <a:r>
              <a:rPr/>
              <a:t> </a:t>
            </a:r>
            <a:r>
              <a:rPr/>
              <a:t>and</a:t>
            </a:r>
            <a:r>
              <a:rPr/>
              <a:t> </a:t>
            </a:r>
            <a:r>
              <a:rPr/>
              <a:t>Atoms</a:t>
            </a:r>
          </a:p>
        </p:txBody>
      </p:sp>
      <p:sp>
        <p:nvSpPr>
          <p:cNvPr id="3" name="Content Placeholder 2"/>
          <p:cNvSpPr>
            <a:spLocks noGrp="1"/>
          </p:cNvSpPr>
          <p:nvPr>
            <p:ph idx="1"/>
          </p:nvPr>
        </p:nvSpPr>
        <p:spPr/>
        <p:txBody>
          <a:bodyPr/>
          <a:lstStyle/>
          <a:p>
            <a:pPr lvl="1"/>
            <a:r>
              <a:rPr/>
              <a:t>The gap between the game and reality.</a:t>
            </a:r>
          </a:p>
          <a:p>
            <a:pPr lvl="1"/>
            <a:r>
              <a:rPr/>
              <a:t>The need for extrapolation over interpolation.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Ride</a:t>
            </a:r>
            <a:r>
              <a:rPr/>
              <a:t> </a:t>
            </a:r>
            <a:r>
              <a:rPr/>
              <a:t>Allocation</a:t>
            </a:r>
            <a:r>
              <a:rPr/>
              <a:t> </a:t>
            </a:r>
            <a:r>
              <a:rPr/>
              <a:t>Prediction</a:t>
            </a:r>
          </a:p>
        </p:txBody>
      </p:sp>
      <p:pic>
        <p:nvPicPr>
          <p:cNvPr descr="../slides/diagrams/ai/ride-allocation-prediction.emf" id="0" name="Picture 1"/>
          <p:cNvPicPr>
            <a:picLocks noGrp="1" noChangeAspect="1"/>
          </p:cNvPicPr>
          <p:nvPr/>
        </p:nvPicPr>
        <p:blipFill>
          <a:blip r:embed="rId2"/>
          <a:stretch>
            <a:fillRect/>
          </a:stretch>
        </p:blipFill>
        <p:spPr bwMode="auto">
          <a:xfrm>
            <a:off x="2235200" y="2057400"/>
            <a:ext cx="4660900" cy="4038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Machine</a:t>
            </a:r>
            <a:r>
              <a:rPr/>
              <a:t> </a:t>
            </a:r>
            <a:r>
              <a:rPr/>
              <a:t>Learning</a:t>
            </a:r>
            <a:r>
              <a:rPr/>
              <a:t> </a:t>
            </a:r>
            <a:r>
              <a:rPr/>
              <a:t>Systems</a:t>
            </a:r>
            <a:r>
              <a:rPr/>
              <a:t> </a:t>
            </a:r>
            <a:r>
              <a:rPr/>
              <a:t>Design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Fragility</a:t>
            </a:r>
            <a:r>
              <a:rPr/>
              <a:t> </a:t>
            </a:r>
            <a:r>
              <a:rPr/>
              <a:t>of</a:t>
            </a:r>
            <a:r>
              <a:rPr/>
              <a:t> </a:t>
            </a:r>
            <a:r>
              <a:rPr/>
              <a:t>AI</a:t>
            </a:r>
            <a:r>
              <a:rPr/>
              <a:t> </a:t>
            </a:r>
            <a:r>
              <a:rPr/>
              <a:t>Systems</a:t>
            </a:r>
          </a:p>
        </p:txBody>
      </p:sp>
      <p:sp>
        <p:nvSpPr>
          <p:cNvPr id="3" name="Content Placeholder 2"/>
          <p:cNvSpPr>
            <a:spLocks noGrp="1"/>
          </p:cNvSpPr>
          <p:nvPr>
            <p:ph idx="1"/>
          </p:nvPr>
        </p:nvSpPr>
        <p:spPr/>
        <p:txBody>
          <a:bodyPr/>
          <a:lstStyle/>
          <a:p>
            <a:pPr lvl="1"/>
            <a:r>
              <a:rPr/>
              <a:t>They are componentwise built from ML Capabilities.</a:t>
            </a:r>
          </a:p>
          <a:p>
            <a:pPr lvl="1"/>
            <a:r>
              <a:rPr/>
              <a:t>Each capability is independently constructed and verified.</a:t>
            </a:r>
          </a:p>
          <a:p>
            <a:pPr lvl="2"/>
            <a:r>
              <a:rPr/>
              <a:t>Pedestrian detection</a:t>
            </a:r>
          </a:p>
          <a:p>
            <a:pPr lvl="2"/>
            <a:r>
              <a:rPr/>
              <a:t>Road line detection</a:t>
            </a:r>
          </a:p>
          <a:p>
            <a:pPr lvl="1"/>
            <a:r>
              <a:rPr/>
              <a:t>Important for verification purposes.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Software</a:t>
            </a:r>
            <a:r>
              <a:rPr/>
              <a:t> </a:t>
            </a:r>
            <a:r>
              <a:rPr/>
              <a:t>Crisis</a:t>
            </a:r>
          </a:p>
        </p:txBody>
      </p:sp>
      <p:sp>
        <p:nvSpPr>
          <p:cNvPr id="3" name="Content Placeholder 2"/>
          <p:cNvSpPr>
            <a:spLocks noGrp="1"/>
          </p:cNvSpPr>
          <p:nvPr>
            <p:ph idx="1"/>
          </p:nvPr>
        </p:nvSpPr>
        <p:spPr/>
        <p:txBody>
          <a:bodyPr/>
          <a:lstStyle/>
          <a:p>
            <a:pPr lvl="0" marL="1270000" indent="0">
              <a:buNone/>
            </a:pPr>
            <a:r>
              <a:rPr sz="2000"/>
              <a:t>The major cause of the software crisis is that the machines have become several orders of magnitude more powerful! To put it quite bluntly: as long as there were no machines, programming was no problem at all; when we had a few weak computers, programming became a mild problem, and now we have gigantic computers, programming has become an equally gigantic problem.</a:t>
            </a:r>
          </a:p>
          <a:p>
            <a:pPr lvl="0" marL="1270000" indent="0">
              <a:buNone/>
            </a:pPr>
            <a:r>
              <a:rPr sz="2000"/>
              <a:t>Edsger Dijkstra (1930-2002), The Humble Programmer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Crisis</a:t>
            </a:r>
          </a:p>
        </p:txBody>
      </p:sp>
      <p:sp>
        <p:nvSpPr>
          <p:cNvPr id="3" name="Content Placeholder 2"/>
          <p:cNvSpPr>
            <a:spLocks noGrp="1"/>
          </p:cNvSpPr>
          <p:nvPr>
            <p:ph idx="1"/>
          </p:nvPr>
        </p:nvSpPr>
        <p:spPr/>
        <p:txBody>
          <a:bodyPr/>
          <a:lstStyle/>
          <a:p>
            <a:pPr lvl="0" marL="1270000" indent="0">
              <a:buNone/>
            </a:pPr>
            <a:r>
              <a:rPr sz="2000"/>
              <a:t>The major cause of the data crisis is that machines have become more interconnected than ever before. Data access is therefore cheap, but data quality is often poor. What we need is cheap high-quality data. That implies that we develop processes for improving and verifying data quality that are efficient.</a:t>
            </a:r>
          </a:p>
          <a:p>
            <a:pPr lvl="0" marL="1270000" indent="0">
              <a:buNone/>
            </a:pPr>
            <a:r>
              <a:rPr sz="2000"/>
              <a:t>There would seem to be two ways for improving efficiency. Firstly, we should not duplicate work. Secondly, where possible we should automate work.</a:t>
            </a:r>
          </a:p>
          <a:p>
            <a:pPr lvl="0" marL="1270000" indent="0">
              <a:buNone/>
            </a:pPr>
            <a:r>
              <a:rPr sz="2000"/>
              <a:t>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Computer</a:t>
            </a:r>
            <a:r>
              <a:rPr/>
              <a:t> </a:t>
            </a:r>
            <a:r>
              <a:rPr/>
              <a:t>Science</a:t>
            </a:r>
            <a:r>
              <a:rPr/>
              <a:t> </a:t>
            </a:r>
            <a:r>
              <a:rPr/>
              <a:t>Paradigm</a:t>
            </a:r>
            <a:r>
              <a:rPr/>
              <a:t> </a:t>
            </a:r>
            <a:r>
              <a:rPr/>
              <a:t>Shift</a:t>
            </a:r>
          </a:p>
        </p:txBody>
      </p:sp>
      <p:sp>
        <p:nvSpPr>
          <p:cNvPr id="3" name="Content Placeholder 2"/>
          <p:cNvSpPr>
            <a:spLocks noGrp="1"/>
          </p:cNvSpPr>
          <p:nvPr>
            <p:ph idx="1"/>
          </p:nvPr>
        </p:nvSpPr>
        <p:spPr/>
        <p:txBody>
          <a:bodyPr/>
          <a:lstStyle/>
          <a:p>
            <a:pPr lvl="1"/>
            <a:r>
              <a:rPr/>
              <a:t>Turing machine:</a:t>
            </a:r>
          </a:p>
          <a:p>
            <a:pPr lvl="2"/>
            <a:r>
              <a:rPr/>
              <a:t>Code and data integrated</a:t>
            </a:r>
          </a:p>
          <a:p>
            <a:pPr lvl="1"/>
            <a:r>
              <a:rPr/>
              <a:t>Today:</a:t>
            </a:r>
          </a:p>
          <a:p>
            <a:pPr lvl="2"/>
            <a:r>
              <a:rPr/>
              <a:t>Code and data separated for security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Computer</a:t>
            </a:r>
            <a:r>
              <a:rPr/>
              <a:t> </a:t>
            </a:r>
            <a:r>
              <a:rPr/>
              <a:t>Science</a:t>
            </a:r>
            <a:r>
              <a:rPr/>
              <a:t> </a:t>
            </a:r>
            <a:r>
              <a:rPr/>
              <a:t>Paradigm</a:t>
            </a:r>
            <a:r>
              <a:rPr/>
              <a:t> </a:t>
            </a:r>
            <a:r>
              <a:rPr/>
              <a:t>Shift</a:t>
            </a:r>
          </a:p>
        </p:txBody>
      </p:sp>
      <p:sp>
        <p:nvSpPr>
          <p:cNvPr id="3" name="Content Placeholder 2"/>
          <p:cNvSpPr>
            <a:spLocks noGrp="1"/>
          </p:cNvSpPr>
          <p:nvPr>
            <p:ph idx="1"/>
          </p:nvPr>
        </p:nvSpPr>
        <p:spPr/>
        <p:txBody>
          <a:bodyPr/>
          <a:lstStyle/>
          <a:p>
            <a:pPr lvl="1"/>
            <a:r>
              <a:rPr/>
              <a:t>Machine learning:</a:t>
            </a:r>
          </a:p>
          <a:p>
            <a:pPr lvl="2"/>
            <a:r>
              <a:rPr/>
              <a:t>Software is data</a:t>
            </a:r>
          </a:p>
          <a:p>
            <a:pPr lvl="1"/>
            <a:r>
              <a:rPr/>
              <a:t>Machine learning is a high level breach of the software/data separation.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Peppercorns</a:t>
            </a:r>
          </a:p>
        </p:txBody>
      </p:sp>
      <p:sp>
        <p:nvSpPr>
          <p:cNvPr id="3" name="Content Placeholder 2"/>
          <p:cNvSpPr>
            <a:spLocks noGrp="1"/>
          </p:cNvSpPr>
          <p:nvPr>
            <p:ph idx="1"/>
          </p:nvPr>
        </p:nvSpPr>
        <p:spPr/>
        <p:txBody>
          <a:bodyPr/>
          <a:lstStyle/>
          <a:p>
            <a:pPr lvl="1"/>
            <a:r>
              <a:rPr/>
              <a:t>A new name for system failures which aren’t bugs.</a:t>
            </a:r>
          </a:p>
          <a:p>
            <a:pPr lvl="1"/>
            <a:r>
              <a:rPr/>
              <a:t>Difference between finding a fly in your soup vs a peppercorn in your soup.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Peppercorns</a:t>
            </a:r>
          </a:p>
        </p:txBody>
      </p:sp>
      <p:pic>
        <p:nvPicPr>
          <p:cNvPr descr="https://img.youtube.com/vi/1y2UKz47gew/0.jpg" id="0" name="Picture 1">
            <a:hlinkClick r:id="rId3"/>
          </p:cNvPr>
          <p:cNvPicPr>
            <a:picLocks noGrp="1" noChangeAspect="1"/>
          </p:cNvPicPr>
          <p:nvPr/>
        </p:nvPicPr>
        <p:blipFill>
          <a:blip r:embed="rId2"/>
          <a:stretch>
            <a:fillRect/>
          </a:stretch>
        </p:blipFill>
        <p:spPr bwMode="auto">
          <a:xfrm>
            <a:off x="1879600" y="2057400"/>
            <a:ext cx="5384800" cy="4038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0.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1.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2.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3.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4.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5.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diagrams/gp/gp_rejection_sample001.png" id="0" name="Picture 1"/>
          <p:cNvPicPr>
            <a:picLocks noGrp="1" noChangeAspect="1"/>
          </p:cNvPicPr>
          <p:nvPr/>
        </p:nvPicPr>
        <p:blipFill>
          <a:blip r:embed="rId2"/>
          <a:stretch>
            <a:fillRect/>
          </a:stretch>
        </p:blipFill>
        <p:spPr bwMode="auto">
          <a:xfrm>
            <a:off x="1193800" y="2057400"/>
            <a:ext cx="6731000" cy="40386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diagrams/gp/gp_rejection_sample002.png" id="0" name="Picture 1"/>
          <p:cNvPicPr>
            <a:picLocks noGrp="1" noChangeAspect="1"/>
          </p:cNvPicPr>
          <p:nvPr/>
        </p:nvPicPr>
        <p:blipFill>
          <a:blip r:embed="rId2"/>
          <a:stretch>
            <a:fillRect/>
          </a:stretch>
        </p:blipFill>
        <p:spPr bwMode="auto">
          <a:xfrm>
            <a:off x="1193800" y="2057400"/>
            <a:ext cx="6731000" cy="40386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diagrams/gp/gp_rejection_sample003.png" id="0" name="Picture 1"/>
          <p:cNvPicPr>
            <a:picLocks noGrp="1" noChangeAspect="1"/>
          </p:cNvPicPr>
          <p:nvPr/>
        </p:nvPicPr>
        <p:blipFill>
          <a:blip r:embed="rId2"/>
          <a:stretch>
            <a:fillRect/>
          </a:stretch>
        </p:blipFill>
        <p:spPr bwMode="auto">
          <a:xfrm>
            <a:off x="1193800" y="2057400"/>
            <a:ext cx="6731000" cy="4038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Promise</a:t>
            </a:r>
            <a:r>
              <a:rPr/>
              <a:t> </a:t>
            </a:r>
            <a:r>
              <a:rPr/>
              <a:t>of</a:t>
            </a:r>
            <a:r>
              <a:rPr/>
              <a:t> </a:t>
            </a:r>
            <a:r>
              <a:rPr/>
              <a:t>AI</a:t>
            </a:r>
          </a:p>
        </p:txBody>
      </p:sp>
      <p:sp>
        <p:nvSpPr>
          <p:cNvPr id="3" name="Content Placeholder 2"/>
          <p:cNvSpPr>
            <a:spLocks noGrp="1"/>
          </p:cNvSpPr>
          <p:nvPr>
            <p:ph idx="1"/>
          </p:nvPr>
        </p:nvSpPr>
        <p:spPr/>
        <p:txBody>
          <a:bodyPr/>
          <a:lstStyle/>
          <a:p>
            <a:pPr lvl="1"/>
            <a:r>
              <a:rPr/>
              <a:t>Automation forces humans to adapt, we serve.</a:t>
            </a:r>
          </a:p>
          <a:p>
            <a:pPr lvl="1"/>
            <a:r>
              <a:rPr/>
              <a:t>We can only automate by systemizing and controlling environment.</a:t>
            </a:r>
          </a:p>
          <a:p>
            <a:pPr lvl="1"/>
            <a:r>
              <a:rPr/>
              <a:t>AI promises to be first wave of automation that adapts to us rather than us to 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diagrams/gp/gp_rejection_sample004.png" id="0" name="Picture 1"/>
          <p:cNvPicPr>
            <a:picLocks noGrp="1" noChangeAspect="1"/>
          </p:cNvPicPr>
          <p:nvPr/>
        </p:nvPicPr>
        <p:blipFill>
          <a:blip r:embed="rId2"/>
          <a:stretch>
            <a:fillRect/>
          </a:stretch>
        </p:blipFill>
        <p:spPr bwMode="auto">
          <a:xfrm>
            <a:off x="1193800" y="2057400"/>
            <a:ext cx="6731000" cy="40386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lides/diagrams/gp/gp_rejection_sample005.png" id="0" name="Picture 1"/>
          <p:cNvPicPr>
            <a:picLocks noGrp="1" noChangeAspect="1"/>
          </p:cNvPicPr>
          <p:nvPr/>
        </p:nvPicPr>
        <p:blipFill>
          <a:blip r:embed="rId2"/>
          <a:stretch>
            <a:fillRect/>
          </a:stretch>
        </p:blipFill>
        <p:spPr bwMode="auto">
          <a:xfrm>
            <a:off x="1193800" y="2057400"/>
            <a:ext cx="6731000" cy="40386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Deep</a:t>
            </a:r>
            <a:r>
              <a:rPr/>
              <a:t> </a:t>
            </a:r>
            <a:r>
              <a:rPr/>
              <a:t>Emulation</a:t>
            </a:r>
          </a:p>
        </p:txBody>
      </p:sp>
      <p:pic>
        <p:nvPicPr>
          <p:cNvPr descr="../slides/diagrams/ai/ml-system-downstream-rider-allocation000.emf" id="0" name="Picture 1"/>
          <p:cNvPicPr>
            <a:picLocks noGrp="1" noChangeAspect="1"/>
          </p:cNvPicPr>
          <p:nvPr/>
        </p:nvPicPr>
        <p:blipFill>
          <a:blip r:embed="rId2"/>
          <a:stretch>
            <a:fillRect/>
          </a:stretch>
        </p:blipFill>
        <p:spPr bwMode="auto">
          <a:xfrm>
            <a:off x="2019300" y="2057400"/>
            <a:ext cx="5105400" cy="40386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Deep</a:t>
            </a:r>
            <a:r>
              <a:rPr/>
              <a:t> </a:t>
            </a:r>
            <a:r>
              <a:rPr/>
              <a:t>Emulation</a:t>
            </a:r>
          </a:p>
        </p:txBody>
      </p:sp>
      <p:pic>
        <p:nvPicPr>
          <p:cNvPr descr="../slides/diagrams/ai/ml-system-downstream-rider-allocation001.emf" id="0" name="Picture 1"/>
          <p:cNvPicPr>
            <a:picLocks noGrp="1" noChangeAspect="1"/>
          </p:cNvPicPr>
          <p:nvPr/>
        </p:nvPicPr>
        <p:blipFill>
          <a:blip r:embed="rId2"/>
          <a:stretch>
            <a:fillRect/>
          </a:stretch>
        </p:blipFill>
        <p:spPr bwMode="auto">
          <a:xfrm>
            <a:off x="2019300" y="2057400"/>
            <a:ext cx="5105400" cy="4038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Deep</a:t>
            </a:r>
            <a:r>
              <a:rPr/>
              <a:t> </a:t>
            </a:r>
            <a:r>
              <a:rPr/>
              <a:t>Emulation</a:t>
            </a:r>
          </a:p>
        </p:txBody>
      </p:sp>
      <p:pic>
        <p:nvPicPr>
          <p:cNvPr descr="../slides/diagrams/ai/ml-system-downstream-rider-allocation.emf" id="0" name="Picture 1"/>
          <p:cNvPicPr>
            <a:picLocks noGrp="1" noChangeAspect="1"/>
          </p:cNvPicPr>
          <p:nvPr/>
        </p:nvPicPr>
        <p:blipFill>
          <a:blip r:embed="rId2"/>
          <a:stretch>
            <a:fillRect/>
          </a:stretch>
        </p:blipFill>
        <p:spPr bwMode="auto">
          <a:xfrm>
            <a:off x="2019300" y="2057400"/>
            <a:ext cx="5105400" cy="4038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Emulation</a:t>
            </a:r>
          </a:p>
        </p:txBody>
      </p:sp>
      <p:pic>
        <p:nvPicPr>
          <p:cNvPr descr="../slides/diagrams/uq/statistical-emulation004.emf" id="0" name="Picture 1"/>
          <p:cNvPicPr>
            <a:picLocks noGrp="1" noChangeAspect="1"/>
          </p:cNvPicPr>
          <p:nvPr/>
        </p:nvPicPr>
        <p:blipFill>
          <a:blip r:embed="rId2"/>
          <a:stretch>
            <a:fillRect/>
          </a:stretch>
        </p:blipFill>
        <p:spPr bwMode="auto">
          <a:xfrm>
            <a:off x="1714500" y="2057400"/>
            <a:ext cx="5715000" cy="40386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AI is fundamentally ML System Design</a:t>
            </a:r>
          </a:p>
          <a:p>
            <a:pPr lvl="1"/>
            <a:r>
              <a:rPr/>
              <a:t>We are not ready to deploy automation in uncontrolled environments.</a:t>
            </a:r>
          </a:p>
          <a:p>
            <a:pPr lvl="1"/>
            <a:r>
              <a:rPr/>
              <a:t>Until we can monitoring and update will be key.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Thanks!</a:t>
            </a:r>
          </a:p>
        </p:txBody>
      </p:sp>
      <p:sp>
        <p:nvSpPr>
          <p:cNvPr id="3" name="Content Placeholder 2"/>
          <p:cNvSpPr>
            <a:spLocks noGrp="1"/>
          </p:cNvSpPr>
          <p:nvPr>
            <p:ph idx="1"/>
          </p:nvPr>
        </p:nvSpPr>
        <p:spPr/>
        <p:txBody>
          <a:bodyPr/>
          <a:lstStyle/>
          <a:p>
            <a:pPr lvl="1"/>
            <a:r>
              <a:rPr/>
              <a:t>twitter: </a:t>
            </a:r>
            <a:r>
              <a:rPr>
                <a:hlinkClick r:id="rId2"/>
              </a:rPr>
              <a:t>@lawrennd</a:t>
            </a:r>
          </a:p>
          <a:p>
            <a:pPr lvl="1"/>
            <a:r>
              <a:rPr/>
              <a:t>podcast: </a:t>
            </a:r>
            <a:r>
              <a:rPr>
                <a:hlinkClick r:id="rId3"/>
              </a:rPr>
              <a:t>The Talking Machines</a:t>
            </a:r>
          </a:p>
          <a:p>
            <a:pPr lvl="1"/>
            <a:r>
              <a:rPr/>
              <a:t>newspaper: </a:t>
            </a:r>
            <a:r>
              <a:rPr>
                <a:hlinkClick r:id="rId4"/>
              </a:rPr>
              <a:t>Guardian Profile Page</a:t>
            </a:r>
          </a:p>
          <a:p>
            <a:pPr lvl="1"/>
            <a:r>
              <a:rPr/>
              <a:t>Blog post on </a:t>
            </a:r>
            <a:r>
              <a:rPr>
                <a:hlinkClick r:id="rId5"/>
              </a:rPr>
              <a:t>Natural and Artificial Intelligence</a:t>
            </a:r>
          </a:p>
          <a:p>
            <a:pPr lvl="1"/>
            <a:r>
              <a:rPr/>
              <a:t>Blog post on </a:t>
            </a:r>
            <a:r>
              <a:rPr>
                <a:hlinkClick r:id="rId6"/>
              </a:rPr>
              <a:t>Decision Making and Diversity</a:t>
            </a:r>
          </a:p>
          <a:p>
            <a:pPr lvl="1"/>
            <a:r>
              <a:rPr/>
              <a:t>Blog post on </a:t>
            </a:r>
            <a:r>
              <a:rPr>
                <a:hlinkClick r:id="rId7"/>
              </a:rPr>
              <a:t>Natural vs Artifical Intelligence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That</a:t>
            </a:r>
            <a:r>
              <a:rPr/>
              <a:t> </a:t>
            </a:r>
            <a:r>
              <a:rPr/>
              <a:t>Promise</a:t>
            </a:r>
            <a:r>
              <a:rPr/>
              <a:t> </a:t>
            </a:r>
            <a:r>
              <a:rPr/>
              <a:t>…</a:t>
            </a:r>
          </a:p>
        </p:txBody>
      </p:sp>
      <p:sp>
        <p:nvSpPr>
          <p:cNvPr id="3" name="Content Placeholder 2"/>
          <p:cNvSpPr>
            <a:spLocks noGrp="1"/>
          </p:cNvSpPr>
          <p:nvPr>
            <p:ph idx="1"/>
          </p:nvPr>
        </p:nvSpPr>
        <p:spPr/>
        <p:txBody>
          <a:bodyPr/>
          <a:lstStyle/>
          <a:p>
            <a:pPr lvl="0" marL="0" indent="0">
              <a:buNone/>
            </a:pPr>
            <a:r>
              <a:rPr/>
              <a:t>… will remain unfulfilled with current systems design.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Artificial</a:t>
            </a:r>
            <a:r>
              <a:rPr/>
              <a:t> </a:t>
            </a:r>
            <a:r>
              <a:rPr/>
              <a:t>vs</a:t>
            </a:r>
            <a:r>
              <a:rPr/>
              <a:t> </a:t>
            </a:r>
            <a:r>
              <a:rPr/>
              <a:t>Natural</a:t>
            </a:r>
            <a:r>
              <a:rPr/>
              <a:t> </a:t>
            </a:r>
            <a:r>
              <a:rPr/>
              <a:t>Systems</a:t>
            </a:r>
          </a:p>
        </p:txBody>
      </p:sp>
      <p:sp>
        <p:nvSpPr>
          <p:cNvPr id="3" name="Content Placeholder 2"/>
          <p:cNvSpPr>
            <a:spLocks noGrp="1"/>
          </p:cNvSpPr>
          <p:nvPr>
            <p:ph idx="1"/>
          </p:nvPr>
        </p:nvSpPr>
        <p:spPr/>
        <p:txBody>
          <a:bodyPr/>
          <a:lstStyle/>
          <a:p>
            <a:pPr lvl="1"/>
            <a:r>
              <a:rPr/>
              <a:t>Consider natural intelligence, or natural </a:t>
            </a:r>
            <a:r>
              <a:rPr i="1"/>
              <a:t>systems</a:t>
            </a:r>
          </a:p>
          <a:p>
            <a:pPr lvl="1"/>
            <a:r>
              <a:rPr/>
              <a:t>Contrast between an artificial </a:t>
            </a:r>
            <a:r>
              <a:rPr i="1"/>
              <a:t>system</a:t>
            </a:r>
            <a:r>
              <a:rPr/>
              <a:t> and an natural system.</a:t>
            </a:r>
          </a:p>
          <a:p>
            <a:pPr lvl="1"/>
            <a:r>
              <a:rPr/>
              <a:t>The key difference between the two is that artificial systems are </a:t>
            </a:r>
            <a:r>
              <a:rPr i="1"/>
              <a:t>designed</a:t>
            </a:r>
            <a:r>
              <a:rPr/>
              <a:t> whereas natural systems are </a:t>
            </a:r>
            <a:r>
              <a:rPr i="1"/>
              <a:t>evolved</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Natural</a:t>
            </a:r>
            <a:r>
              <a:rPr/>
              <a:t> </a:t>
            </a:r>
            <a:r>
              <a:rPr/>
              <a:t>Systems</a:t>
            </a:r>
            <a:r>
              <a:rPr/>
              <a:t> </a:t>
            </a:r>
            <a:r>
              <a:rPr/>
              <a:t>are</a:t>
            </a:r>
            <a:r>
              <a:rPr/>
              <a:t> </a:t>
            </a:r>
            <a:r>
              <a:rPr/>
              <a:t>Evolved</a:t>
            </a:r>
          </a:p>
        </p:txBody>
      </p:sp>
      <p:sp>
        <p:nvSpPr>
          <p:cNvPr id="3" name="Content Placeholder 2"/>
          <p:cNvSpPr>
            <a:spLocks noGrp="1"/>
          </p:cNvSpPr>
          <p:nvPr>
            <p:ph idx="1"/>
          </p:nvPr>
        </p:nvSpPr>
        <p:spPr/>
        <p:txBody>
          <a:bodyPr/>
          <a:lstStyle/>
          <a:p>
            <a:pPr lvl="0" marL="1270000" indent="0">
              <a:buNone/>
            </a:pPr>
            <a:r>
              <a:rPr sz="2000"/>
              <a:t>Survival of the fittest</a:t>
            </a:r>
          </a:p>
          <a:p>
            <a:pPr lvl="0" marL="1270000" indent="0">
              <a:buNone/>
            </a:pPr>
            <a:r>
              <a:rPr sz="2000"/>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Natural</a:t>
            </a:r>
            <a:r>
              <a:rPr/>
              <a:t> </a:t>
            </a:r>
            <a:r>
              <a:rPr/>
              <a:t>Systems</a:t>
            </a:r>
            <a:r>
              <a:rPr/>
              <a:t> </a:t>
            </a:r>
            <a:r>
              <a:rPr/>
              <a:t>are</a:t>
            </a:r>
            <a:r>
              <a:rPr/>
              <a:t> </a:t>
            </a:r>
            <a:r>
              <a:rPr/>
              <a:t>Evolved</a:t>
            </a:r>
          </a:p>
        </p:txBody>
      </p:sp>
      <p:sp>
        <p:nvSpPr>
          <p:cNvPr id="3" name="Content Placeholder 2"/>
          <p:cNvSpPr>
            <a:spLocks noGrp="1"/>
          </p:cNvSpPr>
          <p:nvPr>
            <p:ph idx="1"/>
          </p:nvPr>
        </p:nvSpPr>
        <p:spPr/>
        <p:txBody>
          <a:bodyPr/>
          <a:lstStyle/>
          <a:p>
            <a:pPr lvl="0" marL="1270000" indent="0">
              <a:buNone/>
            </a:pPr>
            <a:r>
              <a:rPr sz="2000"/>
              <a:t>Survival of the fittest</a:t>
            </a:r>
          </a:p>
          <a:p>
            <a:pPr lvl="0" marL="1270000" indent="0">
              <a:buNone/>
            </a:pPr>
            <a:r>
              <a:rPr sz="2000">
                <a:hlinkClick r:id="rId2"/>
              </a:rPr>
              <a:t>Herbet Spencer</a:t>
            </a:r>
            <a:r>
              <a:rPr sz="2000"/>
              <a:t>, 1864</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Natural</a:t>
            </a:r>
            <a:r>
              <a:rPr/>
              <a:t> </a:t>
            </a:r>
            <a:r>
              <a:rPr/>
              <a:t>Systems</a:t>
            </a:r>
            <a:r>
              <a:rPr/>
              <a:t> </a:t>
            </a:r>
            <a:r>
              <a:rPr/>
              <a:t>are</a:t>
            </a:r>
            <a:r>
              <a:rPr/>
              <a:t> </a:t>
            </a:r>
            <a:r>
              <a:rPr/>
              <a:t>Evolved</a:t>
            </a:r>
          </a:p>
        </p:txBody>
      </p:sp>
      <p:sp>
        <p:nvSpPr>
          <p:cNvPr id="3" name="Content Placeholder 2"/>
          <p:cNvSpPr>
            <a:spLocks noGrp="1"/>
          </p:cNvSpPr>
          <p:nvPr>
            <p:ph idx="1"/>
          </p:nvPr>
        </p:nvSpPr>
        <p:spPr/>
        <p:txBody>
          <a:bodyPr/>
          <a:lstStyle/>
          <a:p>
            <a:pPr lvl="0" marL="1270000" indent="0">
              <a:buNone/>
            </a:pPr>
            <a:r>
              <a:rPr sz="2000"/>
              <a:t>Non-survival of the non-fit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Mistake</a:t>
            </a:r>
            <a:r>
              <a:rPr/>
              <a:t> </a:t>
            </a:r>
            <a:r>
              <a:rPr/>
              <a:t>we</a:t>
            </a:r>
            <a:r>
              <a:rPr/>
              <a:t> </a:t>
            </a:r>
            <a:r>
              <a:rPr/>
              <a:t>Make</a:t>
            </a:r>
          </a:p>
        </p:txBody>
      </p:sp>
      <p:sp>
        <p:nvSpPr>
          <p:cNvPr id="3" name="Content Placeholder 2"/>
          <p:cNvSpPr>
            <a:spLocks noGrp="1"/>
          </p:cNvSpPr>
          <p:nvPr>
            <p:ph idx="1"/>
          </p:nvPr>
        </p:nvSpPr>
        <p:spPr/>
        <p:txBody>
          <a:bodyPr/>
          <a:lstStyle/>
          <a:p>
            <a:pPr lvl="1"/>
            <a:r>
              <a:rPr/>
              <a:t>Equate fitness for objective function.</a:t>
            </a:r>
          </a:p>
          <a:p>
            <a:pPr lvl="1"/>
            <a:r>
              <a:rPr/>
              <a:t>Assume static environment and known objective.</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2019-09-20-machine-learning-systems-design" id="{4BBEA5D6-003D-7F48-9218-38CD6919433F}" vid="{04362CFA-05D9-E34D-ACC6-3C570770D73F}"/>
    </a:ext>
  </a:extLst>
</a:theme>
</file>

<file path=docProps/app.xml><?xml version="1.0" encoding="utf-8"?>
<Properties xmlns="http://schemas.openxmlformats.org/officeDocument/2006/extended-properties" xmlns:vt="http://schemas.openxmlformats.org/officeDocument/2006/docPropsVTypes">
  <Template/>
  <TotalTime>46</TotalTime>
  <Words>497</Words>
  <Application>Microsoft Macintosh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Mesh</vt:lpstr>
      <vt:lpstr>Machine Learning Systems Design</vt:lpstr>
      <vt:lpstr>The Promise of AI</vt:lpstr>
      <vt:lpstr>That Promise …</vt:lpstr>
      <vt:lpstr>Artificial vs Natural Systems</vt:lpstr>
      <vt:lpstr>Natural Systems are Evolved</vt:lpstr>
      <vt:lpstr>Natural Systems are Evolved</vt:lpstr>
      <vt:lpstr>Natural Systems are Evolved</vt:lpstr>
      <vt:lpstr>Mistake we Make</vt:lpstr>
      <vt:lpstr>Bits and Atoms</vt:lpstr>
      <vt:lpstr>Machine Learning Systems Design</vt:lpstr>
      <vt:lpstr>Fragility of AI Systems</vt:lpstr>
      <vt:lpstr>The Software Crisis</vt:lpstr>
      <vt:lpstr>The Data Crisis</vt:lpstr>
      <vt:lpstr>Computer Science Paradigm Shift</vt:lpstr>
      <vt:lpstr>Computer Science Paradigm Shift</vt:lpstr>
      <vt:lpstr>Peppercorns</vt:lpstr>
      <vt:lpstr>Peppercorns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Systems Design</dc:title>
  <dc:creator/>
  <cp:keywords/>
  <dcterms:created xsi:type="dcterms:W3CDTF">2019-09-19T15:55:57Z</dcterms:created>
  <dcterms:modified xsi:type="dcterms:W3CDTF">2019-09-19T15:55:57Z</dcterms:modified>
</cp:coreProperties>
</file>