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79" r:id="rId5"/>
    <p:sldId id="280" r:id="rId6"/>
    <p:sldId id="260" r:id="rId7"/>
    <p:sldId id="261" r:id="rId8"/>
    <p:sldId id="262" r:id="rId9"/>
    <p:sldId id="264" r:id="rId10"/>
    <p:sldId id="265" r:id="rId11"/>
    <p:sldId id="267" r:id="rId12"/>
    <p:sldId id="274" r:id="rId13"/>
    <p:sldId id="275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31"/>
    <a:srgbClr val="303032"/>
    <a:srgbClr val="0FC8FF"/>
    <a:srgbClr val="F03700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52" d="100"/>
          <a:sy n="52" d="100"/>
        </p:scale>
        <p:origin x="77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1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51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8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4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uardian.com/profile/neil-lawrence" TargetMode="External"/><Relationship Id="rId2" Type="http://schemas.openxmlformats.org/officeDocument/2006/relationships/hyperlink" Target="http://thetalkingmachine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Innovation to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Machine Learning Systems Design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2019-07-1</a:t>
            </a:r>
            <a:r>
              <a:rPr lang="en-GB" dirty="0"/>
              <a:t>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A305DE8-AA89-4C63-8C39-E396AC697F4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2764350" y="2422463"/>
            <a:ext cx="1173600" cy="727200"/>
          </a:xfrm>
          <a:prstGeom prst="rect">
            <a:avLst/>
          </a:prstGeom>
          <a:solidFill>
            <a:srgbClr val="F03700"/>
          </a:solidFill>
          <a:ln w="2222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dirty="0"/>
              <a:t>Optimization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8F35E2A-F866-492F-89C3-A201CE75F8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45213" y="2422463"/>
            <a:ext cx="1173600" cy="727200"/>
          </a:xfrm>
          <a:prstGeom prst="rect">
            <a:avLst/>
          </a:prstGeom>
          <a:solidFill>
            <a:srgbClr val="F03700"/>
          </a:solidFill>
          <a:ln w="2222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dirty="0"/>
              <a:t>ML Model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7786C6-C2EF-4D5D-808B-5A483FEF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400" y="4068000"/>
            <a:ext cx="1936750" cy="1192213"/>
          </a:xfrm>
          <a:prstGeom prst="rect">
            <a:avLst/>
          </a:prstGeom>
          <a:solidFill>
            <a:srgbClr val="F03700"/>
          </a:solidFill>
          <a:ln w="2222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800" dirty="0"/>
              <a:t>OR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A7E84C-C68A-48DE-99E1-125BA493D59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64800" y="2422800"/>
            <a:ext cx="1173600" cy="727200"/>
          </a:xfrm>
          <a:prstGeom prst="rect">
            <a:avLst/>
          </a:prstGeom>
          <a:solidFill>
            <a:srgbClr val="F03700"/>
          </a:solidFill>
          <a:ln w="2222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/>
              <a:t>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D5321E-7FCC-4331-86A4-666C1EE000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44400" y="2422800"/>
            <a:ext cx="1173600" cy="727200"/>
          </a:xfrm>
          <a:prstGeom prst="rect">
            <a:avLst/>
          </a:prstGeom>
          <a:solidFill>
            <a:srgbClr val="F03700"/>
          </a:solidFill>
          <a:ln w="2222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/>
              <a:t>Simulator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16E47C-4FFF-48AF-B0F2-D55A166F6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4067176"/>
            <a:ext cx="1936750" cy="1192213"/>
          </a:xfrm>
          <a:prstGeom prst="rect">
            <a:avLst/>
          </a:prstGeom>
          <a:solidFill>
            <a:srgbClr val="F03700"/>
          </a:solidFill>
          <a:ln w="2222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800" dirty="0"/>
              <a:t>Simulator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179AC-2030-417F-9AC8-BD13E8AA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2122488"/>
            <a:ext cx="1939925" cy="3136900"/>
          </a:xfrm>
          <a:prstGeom prst="rect">
            <a:avLst/>
          </a:prstGeom>
          <a:noFill/>
          <a:ln w="2222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3200" dirty="0"/>
              <a:t>Real </a:t>
            </a:r>
          </a:p>
          <a:p>
            <a:pPr algn="ctr"/>
            <a:r>
              <a:rPr lang="en-GB" sz="3200" dirty="0"/>
              <a:t>World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2A93746-68EC-4D34-BA70-A51E08712AA6}"/>
              </a:ext>
            </a:extLst>
          </p:cNvPr>
          <p:cNvGrpSpPr/>
          <p:nvPr/>
        </p:nvGrpSpPr>
        <p:grpSpPr>
          <a:xfrm>
            <a:off x="2600325" y="2474913"/>
            <a:ext cx="1963738" cy="2236788"/>
            <a:chOff x="2600325" y="2474913"/>
            <a:chExt cx="1963738" cy="2236788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01A0228-6E84-4F10-94F9-D1A848CC7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325" y="4552951"/>
              <a:ext cx="160338" cy="158750"/>
            </a:xfrm>
            <a:custGeom>
              <a:avLst/>
              <a:gdLst>
                <a:gd name="T0" fmla="*/ 9 w 350"/>
                <a:gd name="T1" fmla="*/ 192 h 350"/>
                <a:gd name="T2" fmla="*/ 158 w 350"/>
                <a:gd name="T3" fmla="*/ 9 h 350"/>
                <a:gd name="T4" fmla="*/ 341 w 350"/>
                <a:gd name="T5" fmla="*/ 159 h 350"/>
                <a:gd name="T6" fmla="*/ 192 w 350"/>
                <a:gd name="T7" fmla="*/ 341 h 350"/>
                <a:gd name="T8" fmla="*/ 9 w 350"/>
                <a:gd name="T9" fmla="*/ 19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50">
                  <a:moveTo>
                    <a:pt x="9" y="192"/>
                  </a:moveTo>
                  <a:cubicBezTo>
                    <a:pt x="0" y="100"/>
                    <a:pt x="67" y="19"/>
                    <a:pt x="158" y="9"/>
                  </a:cubicBezTo>
                  <a:cubicBezTo>
                    <a:pt x="250" y="0"/>
                    <a:pt x="332" y="67"/>
                    <a:pt x="341" y="159"/>
                  </a:cubicBezTo>
                  <a:cubicBezTo>
                    <a:pt x="350" y="250"/>
                    <a:pt x="283" y="332"/>
                    <a:pt x="192" y="341"/>
                  </a:cubicBezTo>
                  <a:cubicBezTo>
                    <a:pt x="100" y="350"/>
                    <a:pt x="18" y="284"/>
                    <a:pt x="9" y="192"/>
                  </a:cubicBezTo>
                  <a:close/>
                </a:path>
              </a:pathLst>
            </a:cu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5AECAEA-F953-4981-A8CB-21AD393A9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700" y="2474913"/>
              <a:ext cx="1884363" cy="2157413"/>
            </a:xfrm>
            <a:custGeom>
              <a:avLst/>
              <a:gdLst>
                <a:gd name="T0" fmla="*/ 4133 w 4133"/>
                <a:gd name="T1" fmla="*/ 0 h 4734"/>
                <a:gd name="T2" fmla="*/ 0 w 4133"/>
                <a:gd name="T3" fmla="*/ 4734 h 4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3" h="4734">
                  <a:moveTo>
                    <a:pt x="4133" y="0"/>
                  </a:moveTo>
                  <a:cubicBezTo>
                    <a:pt x="3265" y="2982"/>
                    <a:pt x="2546" y="4477"/>
                    <a:pt x="0" y="4734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500E1618-B51C-4706-A689-331F3F0D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5578476"/>
            <a:ext cx="292100" cy="292100"/>
          </a:xfrm>
          <a:prstGeom prst="ellipse">
            <a:avLst/>
          </a:prstGeom>
          <a:solidFill>
            <a:srgbClr val="0FC8FF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A6B11F-9FEC-4AA8-A4AA-81F9DCCAF057}"/>
              </a:ext>
            </a:extLst>
          </p:cNvPr>
          <p:cNvGrpSpPr/>
          <p:nvPr/>
        </p:nvGrpSpPr>
        <p:grpSpPr>
          <a:xfrm>
            <a:off x="4568825" y="2474913"/>
            <a:ext cx="1962150" cy="1292225"/>
            <a:chOff x="4568825" y="2474913"/>
            <a:chExt cx="1962150" cy="1292225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24AC771-8C21-491C-BE09-5F64EF1E6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5" y="2474913"/>
              <a:ext cx="1887538" cy="1216025"/>
            </a:xfrm>
            <a:custGeom>
              <a:avLst/>
              <a:gdLst>
                <a:gd name="T0" fmla="*/ 0 w 4138"/>
                <a:gd name="T1" fmla="*/ 0 h 2667"/>
                <a:gd name="T2" fmla="*/ 4138 w 4138"/>
                <a:gd name="T3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8" h="2667">
                  <a:moveTo>
                    <a:pt x="0" y="0"/>
                  </a:moveTo>
                  <a:cubicBezTo>
                    <a:pt x="655" y="2335"/>
                    <a:pt x="2085" y="2491"/>
                    <a:pt x="4138" y="2667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7D59F7-B1D0-4324-9DAA-26AD16E79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5" y="3614738"/>
              <a:ext cx="152400" cy="152400"/>
            </a:xfrm>
            <a:custGeom>
              <a:avLst/>
              <a:gdLst>
                <a:gd name="T0" fmla="*/ 334 w 334"/>
                <a:gd name="T1" fmla="*/ 166 h 334"/>
                <a:gd name="T2" fmla="*/ 168 w 334"/>
                <a:gd name="T3" fmla="*/ 334 h 334"/>
                <a:gd name="T4" fmla="*/ 1 w 334"/>
                <a:gd name="T5" fmla="*/ 168 h 334"/>
                <a:gd name="T6" fmla="*/ 167 w 334"/>
                <a:gd name="T7" fmla="*/ 0 h 334"/>
                <a:gd name="T8" fmla="*/ 334 w 334"/>
                <a:gd name="T9" fmla="*/ 16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334">
                  <a:moveTo>
                    <a:pt x="334" y="166"/>
                  </a:moveTo>
                  <a:cubicBezTo>
                    <a:pt x="334" y="258"/>
                    <a:pt x="260" y="333"/>
                    <a:pt x="168" y="334"/>
                  </a:cubicBezTo>
                  <a:cubicBezTo>
                    <a:pt x="76" y="334"/>
                    <a:pt x="1" y="260"/>
                    <a:pt x="1" y="168"/>
                  </a:cubicBezTo>
                  <a:cubicBezTo>
                    <a:pt x="0" y="76"/>
                    <a:pt x="75" y="1"/>
                    <a:pt x="167" y="0"/>
                  </a:cubicBezTo>
                  <a:cubicBezTo>
                    <a:pt x="259" y="0"/>
                    <a:pt x="334" y="74"/>
                    <a:pt x="334" y="166"/>
                  </a:cubicBezTo>
                  <a:close/>
                </a:path>
              </a:pathLst>
            </a:cu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F1F236B-1DE4-4112-B0FD-EEFE3DD69642}"/>
              </a:ext>
            </a:extLst>
          </p:cNvPr>
          <p:cNvGrpSpPr/>
          <p:nvPr/>
        </p:nvGrpSpPr>
        <p:grpSpPr>
          <a:xfrm>
            <a:off x="2057400" y="2703513"/>
            <a:ext cx="4476750" cy="2192338"/>
            <a:chOff x="2057400" y="2703513"/>
            <a:chExt cx="4476750" cy="2192338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F3C857D-9FDD-4A31-B893-38D8F28B4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0" y="3611563"/>
              <a:ext cx="158750" cy="158750"/>
            </a:xfrm>
            <a:custGeom>
              <a:avLst/>
              <a:gdLst>
                <a:gd name="T0" fmla="*/ 340 w 348"/>
                <a:gd name="T1" fmla="*/ 188 h 348"/>
                <a:gd name="T2" fmla="*/ 160 w 348"/>
                <a:gd name="T3" fmla="*/ 340 h 348"/>
                <a:gd name="T4" fmla="*/ 8 w 348"/>
                <a:gd name="T5" fmla="*/ 159 h 348"/>
                <a:gd name="T6" fmla="*/ 189 w 348"/>
                <a:gd name="T7" fmla="*/ 8 h 348"/>
                <a:gd name="T8" fmla="*/ 340 w 348"/>
                <a:gd name="T9" fmla="*/ 18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348">
                  <a:moveTo>
                    <a:pt x="340" y="188"/>
                  </a:moveTo>
                  <a:cubicBezTo>
                    <a:pt x="333" y="280"/>
                    <a:pt x="252" y="348"/>
                    <a:pt x="160" y="340"/>
                  </a:cubicBezTo>
                  <a:cubicBezTo>
                    <a:pt x="68" y="332"/>
                    <a:pt x="0" y="251"/>
                    <a:pt x="8" y="159"/>
                  </a:cubicBezTo>
                  <a:cubicBezTo>
                    <a:pt x="16" y="68"/>
                    <a:pt x="97" y="0"/>
                    <a:pt x="189" y="8"/>
                  </a:cubicBezTo>
                  <a:cubicBezTo>
                    <a:pt x="280" y="15"/>
                    <a:pt x="348" y="96"/>
                    <a:pt x="340" y="188"/>
                  </a:cubicBezTo>
                  <a:close/>
                </a:path>
              </a:pathLst>
            </a:cu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0B7B995-7A49-4442-9591-A6B75C13DAE1}"/>
                </a:ext>
              </a:extLst>
            </p:cNvPr>
            <p:cNvGrpSpPr/>
            <p:nvPr/>
          </p:nvGrpSpPr>
          <p:grpSpPr>
            <a:xfrm>
              <a:off x="2057400" y="2703513"/>
              <a:ext cx="4398963" cy="2192338"/>
              <a:chOff x="2057400" y="2703513"/>
              <a:chExt cx="4398963" cy="2192338"/>
            </a:xfrm>
          </p:grpSpPr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34DF994E-B6A3-4CC0-A63A-7E96E87AD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3" y="2776538"/>
                <a:ext cx="2432050" cy="1825625"/>
              </a:xfrm>
              <a:custGeom>
                <a:avLst/>
                <a:gdLst>
                  <a:gd name="T0" fmla="*/ 5333 w 5333"/>
                  <a:gd name="T1" fmla="*/ 4007 h 4007"/>
                  <a:gd name="T2" fmla="*/ 0 w 5333"/>
                  <a:gd name="T3" fmla="*/ 7 h 4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33" h="4007">
                    <a:moveTo>
                      <a:pt x="5333" y="4007"/>
                    </a:moveTo>
                    <a:cubicBezTo>
                      <a:pt x="4978" y="2484"/>
                      <a:pt x="2932" y="0"/>
                      <a:pt x="0" y="7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C95AF947-631E-42D5-9706-05B084BC8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2703513"/>
                <a:ext cx="152400" cy="152400"/>
              </a:xfrm>
              <a:custGeom>
                <a:avLst/>
                <a:gdLst>
                  <a:gd name="T0" fmla="*/ 0 w 334"/>
                  <a:gd name="T1" fmla="*/ 167 h 334"/>
                  <a:gd name="T2" fmla="*/ 167 w 334"/>
                  <a:gd name="T3" fmla="*/ 0 h 334"/>
                  <a:gd name="T4" fmla="*/ 334 w 334"/>
                  <a:gd name="T5" fmla="*/ 167 h 334"/>
                  <a:gd name="T6" fmla="*/ 167 w 334"/>
                  <a:gd name="T7" fmla="*/ 334 h 334"/>
                  <a:gd name="T8" fmla="*/ 0 w 334"/>
                  <a:gd name="T9" fmla="*/ 16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334">
                    <a:moveTo>
                      <a:pt x="0" y="167"/>
                    </a:moveTo>
                    <a:cubicBezTo>
                      <a:pt x="0" y="75"/>
                      <a:pt x="75" y="0"/>
                      <a:pt x="167" y="0"/>
                    </a:cubicBezTo>
                    <a:cubicBezTo>
                      <a:pt x="259" y="0"/>
                      <a:pt x="333" y="75"/>
                      <a:pt x="334" y="167"/>
                    </a:cubicBezTo>
                    <a:cubicBezTo>
                      <a:pt x="334" y="259"/>
                      <a:pt x="259" y="333"/>
                      <a:pt x="167" y="334"/>
                    </a:cubicBezTo>
                    <a:cubicBezTo>
                      <a:pt x="75" y="334"/>
                      <a:pt x="1" y="259"/>
                      <a:pt x="0" y="1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0638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C8EBA5E-62C7-4E54-A582-FA1067880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063" y="3690938"/>
                <a:ext cx="1892300" cy="911225"/>
              </a:xfrm>
              <a:custGeom>
                <a:avLst/>
                <a:gdLst>
                  <a:gd name="T0" fmla="*/ 0 w 4147"/>
                  <a:gd name="T1" fmla="*/ 2000 h 2000"/>
                  <a:gd name="T2" fmla="*/ 4147 w 4147"/>
                  <a:gd name="T3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147" h="2000">
                    <a:moveTo>
                      <a:pt x="0" y="2000"/>
                    </a:moveTo>
                    <a:cubicBezTo>
                      <a:pt x="1181" y="392"/>
                      <a:pt x="2015" y="10"/>
                      <a:pt x="4147" y="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48FEE04-2028-487F-89EF-F10D34669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963" y="4310063"/>
                <a:ext cx="585788" cy="585788"/>
              </a:xfrm>
              <a:prstGeom prst="ellipse">
                <a:avLst/>
              </a:prstGeom>
              <a:solidFill>
                <a:srgbClr val="0FC8FF"/>
              </a:solidFill>
              <a:ln w="2381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C7836B1-3D66-4E75-91D9-CA3A8041DB57}"/>
              </a:ext>
            </a:extLst>
          </p:cNvPr>
          <p:cNvSpPr txBox="1"/>
          <p:nvPr/>
        </p:nvSpPr>
        <p:spPr>
          <a:xfrm>
            <a:off x="4466202" y="5541582"/>
            <a:ext cx="21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Statistical Emulators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D5267B-DDE3-45CF-A9A2-B045B247DEC7}"/>
              </a:ext>
            </a:extLst>
          </p:cNvPr>
          <p:cNvGrpSpPr/>
          <p:nvPr/>
        </p:nvGrpSpPr>
        <p:grpSpPr>
          <a:xfrm>
            <a:off x="3273425" y="2182813"/>
            <a:ext cx="1614488" cy="673100"/>
            <a:chOff x="3273425" y="2182813"/>
            <a:chExt cx="1614488" cy="673100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849E64C-774C-4669-80E4-E98C013AC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2474913"/>
              <a:ext cx="1216025" cy="304800"/>
            </a:xfrm>
            <a:custGeom>
              <a:avLst/>
              <a:gdLst>
                <a:gd name="T0" fmla="*/ 2667 w 2667"/>
                <a:gd name="T1" fmla="*/ 0 h 667"/>
                <a:gd name="T2" fmla="*/ 0 w 2667"/>
                <a:gd name="T3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67" h="667">
                  <a:moveTo>
                    <a:pt x="2667" y="0"/>
                  </a:moveTo>
                  <a:cubicBezTo>
                    <a:pt x="2106" y="368"/>
                    <a:pt x="1300" y="653"/>
                    <a:pt x="0" y="667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F57747-CA98-4E12-8D3F-D7C6C138A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5" y="2703513"/>
              <a:ext cx="152400" cy="152400"/>
            </a:xfrm>
            <a:custGeom>
              <a:avLst/>
              <a:gdLst>
                <a:gd name="T0" fmla="*/ 1 w 335"/>
                <a:gd name="T1" fmla="*/ 170 h 336"/>
                <a:gd name="T2" fmla="*/ 166 w 335"/>
                <a:gd name="T3" fmla="*/ 1 h 336"/>
                <a:gd name="T4" fmla="*/ 334 w 335"/>
                <a:gd name="T5" fmla="*/ 166 h 336"/>
                <a:gd name="T6" fmla="*/ 169 w 335"/>
                <a:gd name="T7" fmla="*/ 335 h 336"/>
                <a:gd name="T8" fmla="*/ 1 w 335"/>
                <a:gd name="T9" fmla="*/ 17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336">
                  <a:moveTo>
                    <a:pt x="1" y="170"/>
                  </a:moveTo>
                  <a:cubicBezTo>
                    <a:pt x="0" y="78"/>
                    <a:pt x="74" y="2"/>
                    <a:pt x="166" y="1"/>
                  </a:cubicBezTo>
                  <a:cubicBezTo>
                    <a:pt x="258" y="0"/>
                    <a:pt x="333" y="74"/>
                    <a:pt x="334" y="166"/>
                  </a:cubicBezTo>
                  <a:cubicBezTo>
                    <a:pt x="335" y="258"/>
                    <a:pt x="261" y="334"/>
                    <a:pt x="169" y="335"/>
                  </a:cubicBezTo>
                  <a:cubicBezTo>
                    <a:pt x="77" y="336"/>
                    <a:pt x="2" y="262"/>
                    <a:pt x="1" y="170"/>
                  </a:cubicBezTo>
                  <a:close/>
                </a:path>
              </a:pathLst>
            </a:cu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700CE06-3932-4C76-B481-E9466844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125" y="2182813"/>
              <a:ext cx="585788" cy="585788"/>
            </a:xfrm>
            <a:prstGeom prst="ellipse">
              <a:avLst/>
            </a:prstGeom>
            <a:solidFill>
              <a:srgbClr val="0FC8FF"/>
            </a:solidFill>
            <a:ln w="23813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1" animBg="1"/>
      <p:bldP spid="80" grpId="0" animBg="1"/>
      <p:bldP spid="82" grpId="1" animBg="1"/>
      <p:bldP spid="16" grpId="0" animBg="1"/>
      <p:bldP spid="16" grpId="1" animBg="1"/>
      <p:bldP spid="26" grpId="0" animBg="1"/>
      <p:bldP spid="26" grpId="1" animBg="1"/>
      <p:bldP spid="36" grpId="0" animBg="1"/>
      <p:bldP spid="36" grpId="1" animBg="1"/>
      <p:bldP spid="52" grpId="0" animBg="1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EEB557-E045-4967-91EE-5412EB4F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547806"/>
            <a:ext cx="7606349" cy="5670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B06D72-EEA4-4E56-9D5E-96440C15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354" y="1064806"/>
            <a:ext cx="6862464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../slides/diagrams/gp/gp_rejection_sample002.png">
            <a:extLst>
              <a:ext uri="{FF2B5EF4-FFF2-40B4-BE49-F238E27FC236}">
                <a16:creationId xmlns:a16="http://schemas.microsoft.com/office/drawing/2014/main" id="{813E317A-C6F5-4FBB-9E28-F95209FA991A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50000" y="1530000"/>
            <a:ext cx="6379864" cy="3827918"/>
          </a:xfrm>
          <a:prstGeom prst="rect">
            <a:avLst/>
          </a:prstGeom>
          <a:noFill/>
        </p:spPr>
      </p:pic>
      <p:pic>
        <p:nvPicPr>
          <p:cNvPr id="6" name="Picture 5" descr="../slides/diagrams/gp/gp_rejection_sample003.png">
            <a:extLst>
              <a:ext uri="{FF2B5EF4-FFF2-40B4-BE49-F238E27FC236}">
                <a16:creationId xmlns:a16="http://schemas.microsoft.com/office/drawing/2014/main" id="{9BC7243E-CD5E-4E2C-A54A-37D277CFD53C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50000" y="1530000"/>
            <a:ext cx="6379864" cy="3827918"/>
          </a:xfrm>
          <a:prstGeom prst="rect">
            <a:avLst/>
          </a:prstGeom>
          <a:noFill/>
        </p:spPr>
      </p:pic>
      <p:pic>
        <p:nvPicPr>
          <p:cNvPr id="8" name="Picture 7" descr="../slides/diagrams/gp/gp_rejection_sample004.png">
            <a:extLst>
              <a:ext uri="{FF2B5EF4-FFF2-40B4-BE49-F238E27FC236}">
                <a16:creationId xmlns:a16="http://schemas.microsoft.com/office/drawing/2014/main" id="{48270451-8663-4525-BDBE-62D8B609B4F3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350000" y="1530000"/>
            <a:ext cx="6379864" cy="3827918"/>
          </a:xfrm>
          <a:prstGeom prst="rect">
            <a:avLst/>
          </a:prstGeom>
          <a:noFill/>
        </p:spPr>
      </p:pic>
      <p:pic>
        <p:nvPicPr>
          <p:cNvPr id="10" name="Picture 9" descr="../slides/diagrams/gp/gp_rejection_sample005.png">
            <a:extLst>
              <a:ext uri="{FF2B5EF4-FFF2-40B4-BE49-F238E27FC236}">
                <a16:creationId xmlns:a16="http://schemas.microsoft.com/office/drawing/2014/main" id="{B3A2D549-119A-4001-8B34-E002506C0F34}"/>
              </a:ext>
            </a:extLst>
          </p:cNvPr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1350000" y="1530000"/>
            <a:ext cx="6379864" cy="3827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18410D0E-8B03-4BF4-AB27-3476B8F10768}"/>
              </a:ext>
            </a:extLst>
          </p:cNvPr>
          <p:cNvGrpSpPr/>
          <p:nvPr/>
        </p:nvGrpSpPr>
        <p:grpSpPr>
          <a:xfrm>
            <a:off x="4600575" y="1984375"/>
            <a:ext cx="2501900" cy="1347788"/>
            <a:chOff x="4600575" y="1984375"/>
            <a:chExt cx="2501900" cy="1347788"/>
          </a:xfrm>
        </p:grpSpPr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67B6DB9B-EE65-4DED-B093-F5B3BB399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575" y="1984375"/>
              <a:ext cx="962025" cy="57785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D9756E07-969B-4E62-956F-1B9A9AE7D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562225"/>
              <a:ext cx="962025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18EA8806-5E70-40B2-8107-A5DEBE259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4625" y="2562225"/>
              <a:ext cx="577850" cy="76993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Deep Emulation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916134C-3F17-4D73-9B3B-64A67B2EC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0" y="2178050"/>
            <a:ext cx="1154113" cy="13462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9328451-642A-4A44-A5F4-BB23EB876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0" y="2178050"/>
            <a:ext cx="1154113" cy="13462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8F50D4F-354A-466F-B56F-4D6091081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3524250"/>
            <a:ext cx="134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EE64AEC-6973-4404-9B90-CD4227035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3524250"/>
            <a:ext cx="13462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E4E089E-C208-47EC-8B4D-C59BECEBB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663" y="3524250"/>
            <a:ext cx="1155700" cy="1539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2A43935-F46F-47B7-A9F1-4D8CE61E0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663" y="3524250"/>
            <a:ext cx="1155700" cy="153987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CF7030-FBC9-4734-9D98-7FEE7F0B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78363"/>
            <a:ext cx="769938" cy="769938"/>
          </a:xfrm>
          <a:prstGeom prst="ellipse">
            <a:avLst/>
          </a:prstGeom>
          <a:solidFill>
            <a:srgbClr val="F03700"/>
          </a:solidFill>
          <a:ln w="762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C10481-4110-434F-9BCB-66CE9E9F4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140075"/>
            <a:ext cx="769938" cy="768350"/>
          </a:xfrm>
          <a:prstGeom prst="ellipse">
            <a:avLst/>
          </a:prstGeom>
          <a:solidFill>
            <a:srgbClr val="F03700"/>
          </a:solidFill>
          <a:ln w="762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D87FF2-F850-4486-B257-C4511099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3140075"/>
            <a:ext cx="769938" cy="768350"/>
          </a:xfrm>
          <a:prstGeom prst="ellipse">
            <a:avLst/>
          </a:prstGeom>
          <a:solidFill>
            <a:srgbClr val="F03700"/>
          </a:solidFill>
          <a:ln w="762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5E8B00-E505-4E1C-95B9-585537AA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792288"/>
            <a:ext cx="769938" cy="769938"/>
          </a:xfrm>
          <a:prstGeom prst="ellipse">
            <a:avLst/>
          </a:prstGeom>
          <a:solidFill>
            <a:srgbClr val="F03700"/>
          </a:solidFill>
          <a:ln w="762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B4DF4E-5E4C-4602-8DEC-C16FA87530E9}"/>
              </a:ext>
            </a:extLst>
          </p:cNvPr>
          <p:cNvGrpSpPr/>
          <p:nvPr/>
        </p:nvGrpSpPr>
        <p:grpSpPr>
          <a:xfrm>
            <a:off x="2216150" y="1697038"/>
            <a:ext cx="2673350" cy="576263"/>
            <a:chOff x="2216150" y="1697038"/>
            <a:chExt cx="2673350" cy="576263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AB87FD5-8017-4E57-92B8-4FFCCAE1E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350" y="1984375"/>
              <a:ext cx="2308225" cy="193675"/>
            </a:xfrm>
            <a:custGeom>
              <a:avLst/>
              <a:gdLst>
                <a:gd name="T0" fmla="*/ 5670 w 5670"/>
                <a:gd name="T1" fmla="*/ 0 h 472"/>
                <a:gd name="T2" fmla="*/ 0 w 5670"/>
                <a:gd name="T3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70" h="472">
                  <a:moveTo>
                    <a:pt x="5670" y="0"/>
                  </a:moveTo>
                  <a:cubicBezTo>
                    <a:pt x="5670" y="472"/>
                    <a:pt x="1418" y="472"/>
                    <a:pt x="0" y="47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68268E6-1D6A-4641-B27E-77C554349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150" y="2100263"/>
              <a:ext cx="153988" cy="153988"/>
            </a:xfrm>
            <a:prstGeom prst="ellipse">
              <a:avLst/>
            </a:pr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A25EB8E-3523-4077-9A78-D7637F0C5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1697038"/>
              <a:ext cx="577850" cy="576263"/>
            </a:xfrm>
            <a:prstGeom prst="ellipse">
              <a:avLst/>
            </a:prstGeom>
            <a:solidFill>
              <a:srgbClr val="0FC8FF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9DCDC8D-AB8E-40E9-83A7-1C66971F4211}"/>
              </a:ext>
            </a:extLst>
          </p:cNvPr>
          <p:cNvGrpSpPr/>
          <p:nvPr/>
        </p:nvGrpSpPr>
        <p:grpSpPr>
          <a:xfrm>
            <a:off x="3370263" y="2273300"/>
            <a:ext cx="2481262" cy="1327151"/>
            <a:chOff x="3370263" y="2273300"/>
            <a:chExt cx="2481262" cy="1327151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7EFEB91-9051-4A29-A81C-8CFB0106D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3" y="2562225"/>
              <a:ext cx="2116138" cy="962025"/>
            </a:xfrm>
            <a:custGeom>
              <a:avLst/>
              <a:gdLst>
                <a:gd name="T0" fmla="*/ 5197 w 5197"/>
                <a:gd name="T1" fmla="*/ 0 h 2362"/>
                <a:gd name="T2" fmla="*/ 0 w 5197"/>
                <a:gd name="T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97" h="2362">
                  <a:moveTo>
                    <a:pt x="5197" y="0"/>
                  </a:moveTo>
                  <a:cubicBezTo>
                    <a:pt x="4724" y="473"/>
                    <a:pt x="1417" y="2362"/>
                    <a:pt x="0" y="236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D33612E-70BC-4304-9711-9EEC498B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3446463"/>
              <a:ext cx="153988" cy="153988"/>
            </a:xfrm>
            <a:prstGeom prst="ellipse">
              <a:avLst/>
            </a:pr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25BC79C-EAE2-4617-ACDD-C2311C0C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675" y="2273300"/>
              <a:ext cx="577850" cy="577850"/>
            </a:xfrm>
            <a:prstGeom prst="ellipse">
              <a:avLst/>
            </a:prstGeom>
            <a:solidFill>
              <a:srgbClr val="0FC8FF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B37900B-8CBD-4E0F-9815-C37DC94C603E}"/>
              </a:ext>
            </a:extLst>
          </p:cNvPr>
          <p:cNvGrpSpPr/>
          <p:nvPr/>
        </p:nvGrpSpPr>
        <p:grpSpPr>
          <a:xfrm>
            <a:off x="4718050" y="2273300"/>
            <a:ext cx="2095500" cy="1327151"/>
            <a:chOff x="4718050" y="2273300"/>
            <a:chExt cx="2095500" cy="1327151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C7CD05D-6A01-4377-AC89-2EA426E2E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562225"/>
              <a:ext cx="1731963" cy="962025"/>
            </a:xfrm>
            <a:custGeom>
              <a:avLst/>
              <a:gdLst>
                <a:gd name="T0" fmla="*/ 4252 w 4252"/>
                <a:gd name="T1" fmla="*/ 0 h 2362"/>
                <a:gd name="T2" fmla="*/ 0 w 4252"/>
                <a:gd name="T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2" h="2362">
                  <a:moveTo>
                    <a:pt x="4252" y="0"/>
                  </a:moveTo>
                  <a:cubicBezTo>
                    <a:pt x="3780" y="473"/>
                    <a:pt x="1890" y="2362"/>
                    <a:pt x="0" y="236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88251B-69A0-49CD-982B-505FD762E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3446463"/>
              <a:ext cx="153988" cy="153988"/>
            </a:xfrm>
            <a:prstGeom prst="ellipse">
              <a:avLst/>
            </a:pr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426FC6C-FCE4-4747-808C-7C5A50E0F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700" y="2273300"/>
              <a:ext cx="577850" cy="577850"/>
            </a:xfrm>
            <a:prstGeom prst="ellipse">
              <a:avLst/>
            </a:prstGeom>
            <a:solidFill>
              <a:srgbClr val="0FC8FF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36767F-7394-4F7F-AB2C-77E2CCB02DD3}"/>
              </a:ext>
            </a:extLst>
          </p:cNvPr>
          <p:cNvGrpSpPr/>
          <p:nvPr/>
        </p:nvGrpSpPr>
        <p:grpSpPr>
          <a:xfrm>
            <a:off x="5872163" y="3043238"/>
            <a:ext cx="1519237" cy="2097088"/>
            <a:chOff x="5872163" y="3043238"/>
            <a:chExt cx="1519237" cy="2097088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0A74271-5CA1-414A-AABA-C41F97C14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3332163"/>
              <a:ext cx="1154113" cy="1731963"/>
            </a:xfrm>
            <a:custGeom>
              <a:avLst/>
              <a:gdLst>
                <a:gd name="T0" fmla="*/ 2834 w 2834"/>
                <a:gd name="T1" fmla="*/ 0 h 4252"/>
                <a:gd name="T2" fmla="*/ 0 w 2834"/>
                <a:gd name="T3" fmla="*/ 4252 h 4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4" h="4252">
                  <a:moveTo>
                    <a:pt x="2834" y="0"/>
                  </a:moveTo>
                  <a:cubicBezTo>
                    <a:pt x="2362" y="472"/>
                    <a:pt x="1653" y="4252"/>
                    <a:pt x="0" y="425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2BC14CA-08F9-4F47-8368-C75ECC1F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163" y="4986338"/>
              <a:ext cx="153988" cy="153988"/>
            </a:xfrm>
            <a:prstGeom prst="ellipse">
              <a:avLst/>
            </a:pr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FBBE054-8EDE-4BBD-978C-184C8F93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550" y="3043238"/>
              <a:ext cx="577850" cy="577850"/>
            </a:xfrm>
            <a:prstGeom prst="ellipse">
              <a:avLst/>
            </a:prstGeom>
            <a:solidFill>
              <a:srgbClr val="0FC8FF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438CCFD-AB8E-4201-9A9A-511FC6530E1A}"/>
              </a:ext>
            </a:extLst>
          </p:cNvPr>
          <p:cNvSpPr txBox="1"/>
          <p:nvPr/>
        </p:nvSpPr>
        <p:spPr>
          <a:xfrm>
            <a:off x="5470407" y="5568731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</a:t>
            </a:r>
          </a:p>
          <a:p>
            <a:pPr algn="ctr"/>
            <a:r>
              <a:rPr lang="en-GB" dirty="0"/>
              <a:t>demand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53D697-6263-4C6C-9B63-601AC8A4F47A}"/>
              </a:ext>
            </a:extLst>
          </p:cNvPr>
          <p:cNvSpPr txBox="1"/>
          <p:nvPr/>
        </p:nvSpPr>
        <p:spPr>
          <a:xfrm>
            <a:off x="2754285" y="4032032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wait</a:t>
            </a:r>
          </a:p>
          <a:p>
            <a:pPr algn="ctr"/>
            <a:r>
              <a:rPr lang="en-GB" dirty="0"/>
              <a:t>predication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313961-D99E-4B51-967A-371CA8CC7CC6}"/>
              </a:ext>
            </a:extLst>
          </p:cNvPr>
          <p:cNvSpPr txBox="1"/>
          <p:nvPr/>
        </p:nvSpPr>
        <p:spPr>
          <a:xfrm>
            <a:off x="5407991" y="3202891"/>
            <a:ext cx="1080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customer</a:t>
            </a:r>
          </a:p>
          <a:p>
            <a:pPr algn="ctr"/>
            <a:r>
              <a:rPr lang="en-GB" dirty="0"/>
              <a:t>demand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E2BF84-1243-49E4-BB1D-8BA32D1F0174}"/>
              </a:ext>
            </a:extLst>
          </p:cNvPr>
          <p:cNvSpPr txBox="1"/>
          <p:nvPr/>
        </p:nvSpPr>
        <p:spPr>
          <a:xfrm>
            <a:off x="488154" y="1854884"/>
            <a:ext cx="135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driver</a:t>
            </a:r>
            <a:endParaRPr lang="en-GB" dirty="0"/>
          </a:p>
          <a:p>
            <a:pPr algn="ctr"/>
            <a:r>
              <a:rPr lang="en-GB" dirty="0"/>
              <a:t>availability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Stochastic Process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0D76E-E51D-4442-BA86-E171257EF2A3}"/>
                  </a:ext>
                </a:extLst>
              </p:cNvPr>
              <p:cNvSpPr txBox="1"/>
              <p:nvPr/>
            </p:nvSpPr>
            <p:spPr>
              <a:xfrm>
                <a:off x="1976560" y="2884716"/>
                <a:ext cx="5182894" cy="10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4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0D76E-E51D-4442-BA86-E171257EF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560" y="2884716"/>
                <a:ext cx="5182894" cy="1088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B2DAE7-D7C1-45E7-8998-051EEFC5E7DF}"/>
              </a:ext>
            </a:extLst>
          </p:cNvPr>
          <p:cNvSpPr txBox="1">
            <a:spLocks/>
          </p:cNvSpPr>
          <p:nvPr/>
        </p:nvSpPr>
        <p:spPr>
          <a:xfrm>
            <a:off x="685346" y="1732451"/>
            <a:ext cx="7765322" cy="15827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en-GB" dirty="0"/>
              <a:t>Acquisition function influenced by component, upstream and downstream objectives.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84D1A1-9FF8-4DE0-9D8F-C93B9B812873}"/>
              </a:ext>
            </a:extLst>
          </p:cNvPr>
          <p:cNvSpPr txBox="1">
            <a:spLocks/>
          </p:cNvSpPr>
          <p:nvPr/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Bayesian Systems Optimisation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Bayesian </a:t>
            </a:r>
            <a:r>
              <a:rPr dirty="0" err="1"/>
              <a:t>Optimisation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8FAB00-61C8-41A3-AF6F-BE3C239433B3}"/>
              </a:ext>
            </a:extLst>
          </p:cNvPr>
          <p:cNvGrpSpPr/>
          <p:nvPr/>
        </p:nvGrpSpPr>
        <p:grpSpPr>
          <a:xfrm>
            <a:off x="4572000" y="3524250"/>
            <a:ext cx="2501900" cy="1347788"/>
            <a:chOff x="4600575" y="1984375"/>
            <a:chExt cx="2501900" cy="1347788"/>
          </a:xfrm>
        </p:grpSpPr>
        <p:sp>
          <p:nvSpPr>
            <p:cNvPr id="11" name="Line 73">
              <a:extLst>
                <a:ext uri="{FF2B5EF4-FFF2-40B4-BE49-F238E27FC236}">
                  <a16:creationId xmlns:a16="http://schemas.microsoft.com/office/drawing/2014/main" id="{BF10B0FD-1E76-454B-B572-C19B11B25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575" y="1984375"/>
              <a:ext cx="962025" cy="57785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" name="Line 75">
              <a:extLst>
                <a:ext uri="{FF2B5EF4-FFF2-40B4-BE49-F238E27FC236}">
                  <a16:creationId xmlns:a16="http://schemas.microsoft.com/office/drawing/2014/main" id="{C24C1B7A-288D-4CBC-A9CE-DB1F42C9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562225"/>
              <a:ext cx="962025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" name="Line 77">
              <a:extLst>
                <a:ext uri="{FF2B5EF4-FFF2-40B4-BE49-F238E27FC236}">
                  <a16:creationId xmlns:a16="http://schemas.microsoft.com/office/drawing/2014/main" id="{9C5929D0-7B89-4559-93BB-057B3FB86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4625" y="2562225"/>
              <a:ext cx="577850" cy="76993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50F9F7-A392-4E96-89FB-20D48CB456C4}"/>
              </a:ext>
            </a:extLst>
          </p:cNvPr>
          <p:cNvGrpSpPr/>
          <p:nvPr/>
        </p:nvGrpSpPr>
        <p:grpSpPr>
          <a:xfrm>
            <a:off x="3417888" y="4679950"/>
            <a:ext cx="2501900" cy="1924050"/>
            <a:chOff x="3417888" y="4679950"/>
            <a:chExt cx="2501900" cy="1924050"/>
          </a:xfrm>
        </p:grpSpPr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871ABC48-BB54-4B01-A53A-BB775E016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888" y="5064125"/>
              <a:ext cx="1346200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F3F67B79-1CA2-4D2A-A3E2-B888DDD5C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5064125"/>
              <a:ext cx="1155700" cy="1539875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502C64-C53D-46EC-8BD3-F60A3BAA3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4679950"/>
              <a:ext cx="769938" cy="768350"/>
            </a:xfrm>
            <a:prstGeom prst="ellipse">
              <a:avLst/>
            </a:prstGeom>
            <a:solidFill>
              <a:srgbClr val="F03700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C0E37B-2D7F-4BBB-9468-7AA0595B7FA8}"/>
              </a:ext>
            </a:extLst>
          </p:cNvPr>
          <p:cNvGrpSpPr/>
          <p:nvPr/>
        </p:nvGrpSpPr>
        <p:grpSpPr>
          <a:xfrm>
            <a:off x="2187575" y="3236913"/>
            <a:ext cx="2673350" cy="576263"/>
            <a:chOff x="2216150" y="1697038"/>
            <a:chExt cx="2673350" cy="576263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EDAA87E4-53AD-426C-8DBD-4401F9557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350" y="1984375"/>
              <a:ext cx="2308225" cy="193675"/>
            </a:xfrm>
            <a:custGeom>
              <a:avLst/>
              <a:gdLst>
                <a:gd name="T0" fmla="*/ 5670 w 5670"/>
                <a:gd name="T1" fmla="*/ 0 h 472"/>
                <a:gd name="T2" fmla="*/ 0 w 5670"/>
                <a:gd name="T3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70" h="472">
                  <a:moveTo>
                    <a:pt x="5670" y="0"/>
                  </a:moveTo>
                  <a:cubicBezTo>
                    <a:pt x="5670" y="472"/>
                    <a:pt x="1418" y="472"/>
                    <a:pt x="0" y="47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583EFA-D49A-49B1-9AA3-9D13C7CD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150" y="2100263"/>
              <a:ext cx="153988" cy="153988"/>
            </a:xfrm>
            <a:prstGeom prst="ellipse">
              <a:avLst/>
            </a:pr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1A9255-4F4B-4BFE-BF8B-585B881D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1697038"/>
              <a:ext cx="577850" cy="576263"/>
            </a:xfrm>
            <a:prstGeom prst="ellipse">
              <a:avLst/>
            </a:prstGeom>
            <a:solidFill>
              <a:srgbClr val="0FC8FF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847D6D-F38D-4B63-83A9-29CF55D2F73E}"/>
              </a:ext>
            </a:extLst>
          </p:cNvPr>
          <p:cNvGrpSpPr/>
          <p:nvPr/>
        </p:nvGrpSpPr>
        <p:grpSpPr>
          <a:xfrm>
            <a:off x="3341688" y="3813175"/>
            <a:ext cx="2481262" cy="1327151"/>
            <a:chOff x="3370263" y="2273300"/>
            <a:chExt cx="2481262" cy="1327151"/>
          </a:xfrm>
        </p:grpSpPr>
        <p:sp>
          <p:nvSpPr>
            <p:cNvPr id="22" name="Freeform 81">
              <a:extLst>
                <a:ext uri="{FF2B5EF4-FFF2-40B4-BE49-F238E27FC236}">
                  <a16:creationId xmlns:a16="http://schemas.microsoft.com/office/drawing/2014/main" id="{C0E8BF89-5C8C-477F-A09F-1116E4E1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3" y="2562225"/>
              <a:ext cx="2116138" cy="962025"/>
            </a:xfrm>
            <a:custGeom>
              <a:avLst/>
              <a:gdLst>
                <a:gd name="T0" fmla="*/ 5197 w 5197"/>
                <a:gd name="T1" fmla="*/ 0 h 2362"/>
                <a:gd name="T2" fmla="*/ 0 w 5197"/>
                <a:gd name="T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97" h="2362">
                  <a:moveTo>
                    <a:pt x="5197" y="0"/>
                  </a:moveTo>
                  <a:cubicBezTo>
                    <a:pt x="4724" y="473"/>
                    <a:pt x="1417" y="2362"/>
                    <a:pt x="0" y="236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E0242C-F477-4668-B9FE-8AEFE9E95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3446463"/>
              <a:ext cx="153988" cy="153988"/>
            </a:xfrm>
            <a:prstGeom prst="ellipse">
              <a:avLst/>
            </a:pr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865D05-5443-42D8-8A82-C9D10235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675" y="2273300"/>
              <a:ext cx="577850" cy="577850"/>
            </a:xfrm>
            <a:prstGeom prst="ellipse">
              <a:avLst/>
            </a:prstGeom>
            <a:solidFill>
              <a:srgbClr val="0FC8FF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71C512-BCDA-4423-8C40-5B5011EF298B}"/>
              </a:ext>
            </a:extLst>
          </p:cNvPr>
          <p:cNvGrpSpPr/>
          <p:nvPr/>
        </p:nvGrpSpPr>
        <p:grpSpPr>
          <a:xfrm>
            <a:off x="4689475" y="3813175"/>
            <a:ext cx="2095500" cy="1327151"/>
            <a:chOff x="4718050" y="2273300"/>
            <a:chExt cx="2095500" cy="1327151"/>
          </a:xfrm>
        </p:grpSpPr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DBC73373-CAF1-43BA-B90E-91074FA2D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562225"/>
              <a:ext cx="1731963" cy="962025"/>
            </a:xfrm>
            <a:custGeom>
              <a:avLst/>
              <a:gdLst>
                <a:gd name="T0" fmla="*/ 4252 w 4252"/>
                <a:gd name="T1" fmla="*/ 0 h 2362"/>
                <a:gd name="T2" fmla="*/ 0 w 4252"/>
                <a:gd name="T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2" h="2362">
                  <a:moveTo>
                    <a:pt x="4252" y="0"/>
                  </a:moveTo>
                  <a:cubicBezTo>
                    <a:pt x="3780" y="473"/>
                    <a:pt x="1890" y="2362"/>
                    <a:pt x="0" y="236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4A58EF-BBA6-4793-9D0F-DC5A23BA2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3446463"/>
              <a:ext cx="153988" cy="153988"/>
            </a:xfrm>
            <a:prstGeom prst="ellipse">
              <a:avLst/>
            </a:pr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51226E-1257-4193-A836-A8F5287EA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700" y="2273300"/>
              <a:ext cx="577850" cy="577850"/>
            </a:xfrm>
            <a:prstGeom prst="ellipse">
              <a:avLst/>
            </a:prstGeom>
            <a:solidFill>
              <a:srgbClr val="0FC8FF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A195C6-9DCF-4AB6-A9D8-5D41B033CAB3}"/>
              </a:ext>
            </a:extLst>
          </p:cNvPr>
          <p:cNvGrpSpPr/>
          <p:nvPr/>
        </p:nvGrpSpPr>
        <p:grpSpPr>
          <a:xfrm>
            <a:off x="5843588" y="4583113"/>
            <a:ext cx="1519237" cy="2097088"/>
            <a:chOff x="5872163" y="3043238"/>
            <a:chExt cx="1519237" cy="2097088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5ECB06D9-EA4A-4E66-9C5D-23610307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3332163"/>
              <a:ext cx="1154113" cy="1731963"/>
            </a:xfrm>
            <a:custGeom>
              <a:avLst/>
              <a:gdLst>
                <a:gd name="T0" fmla="*/ 2834 w 2834"/>
                <a:gd name="T1" fmla="*/ 0 h 4252"/>
                <a:gd name="T2" fmla="*/ 0 w 2834"/>
                <a:gd name="T3" fmla="*/ 4252 h 4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4" h="4252">
                  <a:moveTo>
                    <a:pt x="2834" y="0"/>
                  </a:moveTo>
                  <a:cubicBezTo>
                    <a:pt x="2362" y="472"/>
                    <a:pt x="1653" y="4252"/>
                    <a:pt x="0" y="425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FD6E53C-2302-4BD4-A36C-534197E91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163" y="4986338"/>
              <a:ext cx="153988" cy="153988"/>
            </a:xfrm>
            <a:prstGeom prst="ellipse">
              <a:avLst/>
            </a:prstGeom>
            <a:solidFill>
              <a:schemeClr val="tx1"/>
            </a:solidFill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119E143-7D3A-4B07-A252-2E5DF1AC4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550" y="3043238"/>
              <a:ext cx="577850" cy="577850"/>
            </a:xfrm>
            <a:prstGeom prst="ellipse">
              <a:avLst/>
            </a:prstGeom>
            <a:solidFill>
              <a:srgbClr val="0FC8FF"/>
            </a:solidFill>
            <a:ln w="762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4FF04CA-090E-42DA-BF95-315190AF9811}"/>
              </a:ext>
            </a:extLst>
          </p:cNvPr>
          <p:cNvSpPr txBox="1"/>
          <p:nvPr/>
        </p:nvSpPr>
        <p:spPr>
          <a:xfrm>
            <a:off x="5379416" y="4742766"/>
            <a:ext cx="1080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customer</a:t>
            </a:r>
          </a:p>
          <a:p>
            <a:pPr algn="ctr"/>
            <a:r>
              <a:rPr lang="en-GB" dirty="0"/>
              <a:t>demand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4CCB95-2FB1-44F7-9DCC-ACC7A827A04B}"/>
              </a:ext>
            </a:extLst>
          </p:cNvPr>
          <p:cNvSpPr txBox="1">
            <a:spLocks/>
          </p:cNvSpPr>
          <p:nvPr/>
        </p:nvSpPr>
        <p:spPr>
          <a:xfrm>
            <a:off x="685346" y="1738485"/>
            <a:ext cx="7765322" cy="15827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en-GB" dirty="0"/>
              <a:t>Acquisition function influenced by </a:t>
            </a:r>
          </a:p>
          <a:p>
            <a:pPr marL="450000" lvl="1" indent="0" algn="ctr">
              <a:buNone/>
            </a:pPr>
            <a:r>
              <a:rPr lang="en-GB" dirty="0"/>
              <a:t>each component’s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2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/>
            <a:r>
              <a:rPr dirty="0"/>
              <a:t>podcast: </a:t>
            </a:r>
            <a:r>
              <a:rPr dirty="0">
                <a:hlinkClick r:id="rId2"/>
              </a:rPr>
              <a:t>The Talking Machines</a:t>
            </a:r>
          </a:p>
          <a:p>
            <a:pPr lvl="1"/>
            <a:r>
              <a:rPr dirty="0"/>
              <a:t>newspaper: </a:t>
            </a:r>
            <a:r>
              <a:rPr dirty="0">
                <a:hlinkClick r:id="rId3"/>
              </a:rPr>
              <a:t>Guardian Profile Page</a:t>
            </a:r>
          </a:p>
          <a:p>
            <a:pPr lvl="1"/>
            <a:r>
              <a:rPr dirty="0"/>
              <a:t>advocacy: UK AI Council, Royal Society ML Working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Fellowship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lvl="1"/>
            <a:r>
              <a:rPr lang="en-GB" b="1" dirty="0"/>
              <a:t>Develop</a:t>
            </a:r>
            <a:r>
              <a:rPr lang="en-GB" dirty="0"/>
              <a:t> the Field of ML Systems Design</a:t>
            </a:r>
          </a:p>
          <a:p>
            <a:pPr lvl="1"/>
            <a:r>
              <a:rPr b="1" dirty="0"/>
              <a:t>Steer</a:t>
            </a:r>
            <a:r>
              <a:rPr dirty="0"/>
              <a:t> the </a:t>
            </a:r>
            <a:r>
              <a:rPr lang="en-GB" dirty="0"/>
              <a:t>International</a:t>
            </a:r>
            <a:r>
              <a:rPr dirty="0"/>
              <a:t> </a:t>
            </a:r>
            <a:r>
              <a:rPr lang="en-GB" dirty="0"/>
              <a:t>C</a:t>
            </a:r>
            <a:r>
              <a:rPr dirty="0" err="1"/>
              <a:t>ommunity</a:t>
            </a:r>
            <a:endParaRPr dirty="0"/>
          </a:p>
          <a:p>
            <a:pPr lvl="1"/>
            <a:r>
              <a:rPr dirty="0"/>
              <a:t>Be a </a:t>
            </a:r>
            <a:r>
              <a:rPr b="1" dirty="0"/>
              <a:t>beacon</a:t>
            </a:r>
            <a:r>
              <a:rPr dirty="0"/>
              <a:t> for UK AI </a:t>
            </a:r>
            <a:r>
              <a:rPr lang="en-GB" dirty="0"/>
              <a:t>R</a:t>
            </a:r>
            <a:r>
              <a:rPr dirty="0" err="1"/>
              <a:t>esearch</a:t>
            </a:r>
            <a:endParaRPr dirty="0"/>
          </a:p>
          <a:p>
            <a:pPr lvl="1"/>
            <a:r>
              <a:rPr lang="en-GB" dirty="0"/>
              <a:t>Be an </a:t>
            </a:r>
            <a:r>
              <a:rPr lang="en-GB" b="1" dirty="0"/>
              <a:t>advocate</a:t>
            </a:r>
            <a:r>
              <a:rPr lang="en-GB" dirty="0"/>
              <a:t> for UK AI Research</a:t>
            </a:r>
          </a:p>
          <a:p>
            <a:pPr lvl="1"/>
            <a:r>
              <a:rPr dirty="0"/>
              <a:t>An </a:t>
            </a:r>
            <a:r>
              <a:rPr b="1" dirty="0"/>
              <a:t>inclusive</a:t>
            </a:r>
            <a:r>
              <a:rPr dirty="0"/>
              <a:t> program</a:t>
            </a:r>
            <a:r>
              <a:rPr lang="en-GB" dirty="0"/>
              <a:t>me</a:t>
            </a:r>
            <a:endParaRPr dirty="0"/>
          </a:p>
          <a:p>
            <a:pPr lvl="1"/>
            <a:r>
              <a:rPr dirty="0"/>
              <a:t>Provide </a:t>
            </a:r>
            <a:r>
              <a:rPr b="1" dirty="0"/>
              <a:t>tools</a:t>
            </a:r>
            <a:r>
              <a:rPr dirty="0"/>
              <a:t> and </a:t>
            </a:r>
            <a:r>
              <a:rPr b="1" dirty="0"/>
              <a:t>exemplar problems</a:t>
            </a:r>
          </a:p>
          <a:p>
            <a:pPr lvl="1"/>
            <a:r>
              <a:rPr lang="en-GB" b="1" dirty="0"/>
              <a:t>Educate</a:t>
            </a:r>
            <a:r>
              <a:rPr dirty="0"/>
              <a:t> students, RSDEs and PDRAs </a:t>
            </a:r>
            <a:r>
              <a:rPr lang="en-GB" dirty="0"/>
              <a:t>in</a:t>
            </a:r>
            <a:r>
              <a:rPr dirty="0"/>
              <a:t> modern ML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dirty="0"/>
              <a:t>Bridge between Academia, Industry, Public </a:t>
            </a:r>
            <a:r>
              <a:rPr lang="en-GB" dirty="0"/>
              <a:t>Sector </a:t>
            </a:r>
            <a:r>
              <a:rPr dirty="0"/>
              <a:t>&amp; 3rd Sector</a:t>
            </a:r>
          </a:p>
          <a:p>
            <a:pPr lvl="1"/>
            <a:r>
              <a:rPr dirty="0"/>
              <a:t>Influence beyond the fellowship</a:t>
            </a:r>
          </a:p>
          <a:p>
            <a:pPr lvl="1"/>
            <a:r>
              <a:rPr dirty="0"/>
              <a:t>Leverage the Alan Turing Institute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CE-044B-49D2-BB68-D187021B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810A-5E8B-4922-B47E-D2B01676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Element AI</a:t>
            </a:r>
          </a:p>
          <a:p>
            <a:r>
              <a:rPr lang="en-GB" dirty="0"/>
              <a:t>Data Science Africa</a:t>
            </a:r>
          </a:p>
          <a:p>
            <a:r>
              <a:rPr lang="en-GB" dirty="0" err="1"/>
              <a:t>OpenML</a:t>
            </a:r>
            <a:endParaRPr lang="en-GB" dirty="0"/>
          </a:p>
          <a:p>
            <a:r>
              <a:rPr lang="en-GB" dirty="0"/>
              <a:t>Prof Sylvie Delacroix</a:t>
            </a:r>
          </a:p>
        </p:txBody>
      </p:sp>
    </p:spTree>
    <p:extLst>
      <p:ext uri="{BB962C8B-B14F-4D97-AF65-F5344CB8AC3E}">
        <p14:creationId xmlns:p14="http://schemas.microsoft.com/office/powerpoint/2010/main" val="198541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F3B0-7480-4CB0-945F-AE461485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F69F-0F92-458E-BA0B-9BDA9294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Group</a:t>
            </a:r>
          </a:p>
          <a:p>
            <a:pPr lvl="2"/>
            <a:r>
              <a:rPr lang="en-GB" dirty="0"/>
              <a:t>Fusion Group, </a:t>
            </a:r>
            <a:r>
              <a:rPr lang="en-GB" dirty="0" err="1"/>
              <a:t>CitizenMe</a:t>
            </a:r>
            <a:r>
              <a:rPr lang="en-GB" dirty="0"/>
              <a:t>, Renault F1, HDR UK</a:t>
            </a:r>
          </a:p>
          <a:p>
            <a:r>
              <a:rPr lang="en-GB" dirty="0"/>
              <a:t>Advisors</a:t>
            </a:r>
          </a:p>
          <a:p>
            <a:pPr lvl="2"/>
            <a:r>
              <a:rPr lang="en-GB" dirty="0"/>
              <a:t>Chris Holmes (ATI Programme Director for Health and Medical Sciences)</a:t>
            </a:r>
          </a:p>
          <a:p>
            <a:pPr lvl="2"/>
            <a:r>
              <a:rPr lang="en-GB" dirty="0"/>
              <a:t>Mark </a:t>
            </a:r>
            <a:r>
              <a:rPr lang="en-GB" dirty="0" err="1"/>
              <a:t>Girolami</a:t>
            </a:r>
            <a:r>
              <a:rPr lang="en-GB" dirty="0"/>
              <a:t> (ATI Programme Director for Data-Centric Engineering)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6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Lay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0667A-CA50-4E49-926E-9CE5481FD4CA}"/>
              </a:ext>
            </a:extLst>
          </p:cNvPr>
          <p:cNvSpPr txBox="1"/>
          <p:nvPr/>
        </p:nvSpPr>
        <p:spPr>
          <a:xfrm>
            <a:off x="1307567" y="1859339"/>
            <a:ext cx="65208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 used to be true that computers only did what we programmed them to do, but today AI systems are learning from our data. </a:t>
            </a:r>
          </a:p>
          <a:p>
            <a:endParaRPr lang="en-GB" sz="2400" dirty="0"/>
          </a:p>
          <a:p>
            <a:r>
              <a:rPr lang="en-GB" sz="2400" dirty="0"/>
              <a:t>This introduces new problems in how these systems respond to their environment.</a:t>
            </a:r>
          </a:p>
          <a:p>
            <a:endParaRPr lang="en-GB" sz="2400" dirty="0"/>
          </a:p>
          <a:p>
            <a:r>
              <a:rPr lang="en-GB" sz="2400" dirty="0"/>
              <a:t>We need to better monitor how data is influencing decision-making and take corrective action as required.</a:t>
            </a:r>
          </a:p>
          <a:p>
            <a:endParaRPr lang="en-GB" sz="2400" dirty="0"/>
          </a:p>
          <a:p>
            <a:r>
              <a:rPr lang="en-GB" sz="2400" dirty="0"/>
              <a:t>This fellowship addresses that challenge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Technical Consequence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8B9BE-63F8-423D-A24B-A2F2295E9AEC}"/>
              </a:ext>
            </a:extLst>
          </p:cNvPr>
          <p:cNvSpPr txBox="1"/>
          <p:nvPr/>
        </p:nvSpPr>
        <p:spPr>
          <a:xfrm>
            <a:off x="174878" y="2593667"/>
            <a:ext cx="89691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Classical systems design assumes </a:t>
            </a:r>
            <a:r>
              <a:rPr lang="en-GB" sz="2800" b="1" dirty="0"/>
              <a:t>decomposability</a:t>
            </a:r>
            <a:endParaRPr lang="en-GB" sz="2800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7E705-2EE6-4DDF-8D4E-B537C3244E42}"/>
              </a:ext>
            </a:extLst>
          </p:cNvPr>
          <p:cNvSpPr txBox="1"/>
          <p:nvPr/>
        </p:nvSpPr>
        <p:spPr>
          <a:xfrm>
            <a:off x="980547" y="3902081"/>
            <a:ext cx="7357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Data-driven systems are </a:t>
            </a:r>
            <a:r>
              <a:rPr lang="en-GB" sz="2800" b="1" dirty="0"/>
              <a:t>not</a:t>
            </a:r>
            <a:r>
              <a:rPr lang="en-GB" sz="2800" dirty="0"/>
              <a:t> decomposable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4FE1561-3410-4DB4-ABB7-E7433E5B30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346" y="3669706"/>
                <a:ext cx="7765322" cy="81388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="0" i="0" smtClean="0"/>
                        <m:t>Bayesian</m:t>
                      </m:r>
                      <m:r>
                        <m:rPr>
                          <m:nor/>
                        </m:rPr>
                        <a:rPr lang="en-GB" sz="4000" b="0" i="0" smtClean="0"/>
                        <m:t> </m:t>
                      </m:r>
                      <m:r>
                        <m:rPr>
                          <m:nor/>
                        </m:rPr>
                        <a:rPr lang="en-GB" sz="4000" b="0" i="0" smtClean="0"/>
                        <m:t>System</m:t>
                      </m:r>
                      <m:r>
                        <m:rPr>
                          <m:nor/>
                        </m:rPr>
                        <a:rPr lang="en-GB" sz="4000" b="0" i="0" smtClean="0"/>
                        <m:t> </m:t>
                      </m:r>
                      <m:r>
                        <m:rPr>
                          <m:nor/>
                        </m:rPr>
                        <a:rPr lang="en-GB" sz="4000" b="0" i="0" smtClean="0"/>
                        <m:t>Optimization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4FE1561-3410-4DB4-ABB7-E7433E5B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6" y="3669706"/>
                <a:ext cx="7765322" cy="813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B0510C1-B746-4FF7-B671-674949C7B7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241" y="2270280"/>
                <a:ext cx="7765322" cy="81388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smtClean="0"/>
                        <m:t>Auto</m:t>
                      </m:r>
                      <m:r>
                        <m:rPr>
                          <m:nor/>
                        </m:rPr>
                        <a:rPr lang="en-GB" sz="4000" smtClean="0"/>
                        <m:t> </m:t>
                      </m:r>
                      <m:r>
                        <m:rPr>
                          <m:nor/>
                        </m:rPr>
                        <a:rPr lang="en-GB" sz="4000" smtClean="0"/>
                        <m:t>ML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B0510C1-B746-4FF7-B671-674949C7B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1" y="2270280"/>
                <a:ext cx="7765322" cy="813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Technical 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44BCB3-0AA9-4894-8F0C-2CCC35DC507C}"/>
                  </a:ext>
                </a:extLst>
              </p:cNvPr>
              <p:cNvSpPr txBox="1"/>
              <p:nvPr/>
            </p:nvSpPr>
            <p:spPr>
              <a:xfrm>
                <a:off x="4204766" y="2936557"/>
                <a:ext cx="726481" cy="984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00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4000" dirty="0">
                  <a:latin typeface="Cambria Math" panose="02040503050406030204" pitchFamily="18" charset="0"/>
                </a:endParaRPr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44BCB3-0AA9-4894-8F0C-2CCC35DC5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66" y="2936557"/>
                <a:ext cx="726481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A486FF0-3047-4390-A45C-C7DD8388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9810" y="3666091"/>
                <a:ext cx="2776391" cy="81388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smtClean="0"/>
                        <m:t>Auto</m:t>
                      </m:r>
                      <m:r>
                        <m:rPr>
                          <m:nor/>
                        </m:rPr>
                        <a:rPr lang="en-GB" sz="4000" smtClean="0"/>
                        <m:t> </m:t>
                      </m:r>
                      <m:r>
                        <m:rPr>
                          <m:nor/>
                        </m:rPr>
                        <a:rPr lang="en-GB" sz="4000" b="0" i="0" smtClean="0"/>
                        <m:t>AI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A486FF0-3047-4390-A45C-C7DD8388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10" y="3666091"/>
                <a:ext cx="2776391" cy="813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40486D4-9FF1-4247-A68B-D7B66F5BBE34}"/>
              </a:ext>
            </a:extLst>
          </p:cNvPr>
          <p:cNvSpPr txBox="1"/>
          <p:nvPr/>
        </p:nvSpPr>
        <p:spPr>
          <a:xfrm>
            <a:off x="1865438" y="2262531"/>
            <a:ext cx="5405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Bayesian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5" grpId="0"/>
      <p:bldP spid="5" grpId="1"/>
      <p:bldP spid="5" grpId="2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16">
            <a:extLst>
              <a:ext uri="{FF2B5EF4-FFF2-40B4-BE49-F238E27FC236}">
                <a16:creationId xmlns:a16="http://schemas.microsoft.com/office/drawing/2014/main" id="{F9185D4F-7DA7-426F-9D1E-46B9D212E7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62313" y="2671896"/>
            <a:ext cx="2587625" cy="12303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 sz="1600"/>
          </a:p>
        </p:txBody>
      </p:sp>
      <p:sp>
        <p:nvSpPr>
          <p:cNvPr id="121" name="Line 120">
            <a:extLst>
              <a:ext uri="{FF2B5EF4-FFF2-40B4-BE49-F238E27FC236}">
                <a16:creationId xmlns:a16="http://schemas.microsoft.com/office/drawing/2014/main" id="{383B3A6D-F80E-4434-9C38-482658A78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313" y="2024196"/>
            <a:ext cx="517525" cy="6477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 sz="1600"/>
          </a:p>
        </p:txBody>
      </p:sp>
      <p:sp>
        <p:nvSpPr>
          <p:cNvPr id="125" name="Line 124">
            <a:extLst>
              <a:ext uri="{FF2B5EF4-FFF2-40B4-BE49-F238E27FC236}">
                <a16:creationId xmlns:a16="http://schemas.microsoft.com/office/drawing/2014/main" id="{7A4A542B-8793-4BAD-AF44-098EA24610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62313" y="2671896"/>
            <a:ext cx="517525" cy="22669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 sz="160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BE803A7-F9EA-4D61-8C64-7989ABFD93CE}"/>
              </a:ext>
            </a:extLst>
          </p:cNvPr>
          <p:cNvGrpSpPr/>
          <p:nvPr/>
        </p:nvGrpSpPr>
        <p:grpSpPr>
          <a:xfrm>
            <a:off x="3262313" y="2024196"/>
            <a:ext cx="2587625" cy="2914650"/>
            <a:chOff x="3262313" y="2024196"/>
            <a:chExt cx="2587625" cy="2914650"/>
          </a:xfrm>
        </p:grpSpPr>
        <p:sp>
          <p:nvSpPr>
            <p:cNvPr id="124" name="Line 123">
              <a:extLst>
                <a:ext uri="{FF2B5EF4-FFF2-40B4-BE49-F238E27FC236}">
                  <a16:creationId xmlns:a16="http://schemas.microsoft.com/office/drawing/2014/main" id="{28AD0CE6-8745-4DC1-B0C6-C38B6AD66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2313" y="2024196"/>
              <a:ext cx="2587625" cy="647700"/>
            </a:xfrm>
            <a:prstGeom prst="line">
              <a:avLst/>
            </a:prstGeom>
            <a:noFill/>
            <a:ln w="52388" cap="flat">
              <a:solidFill>
                <a:srgbClr val="00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118" name="Line 117">
              <a:extLst>
                <a:ext uri="{FF2B5EF4-FFF2-40B4-BE49-F238E27FC236}">
                  <a16:creationId xmlns:a16="http://schemas.microsoft.com/office/drawing/2014/main" id="{C98EC4B4-8007-4A97-B096-DC8537377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2313" y="2671896"/>
              <a:ext cx="2587625" cy="1230313"/>
            </a:xfrm>
            <a:prstGeom prst="line">
              <a:avLst/>
            </a:prstGeom>
            <a:noFill/>
            <a:ln w="52388" cap="flat">
              <a:solidFill>
                <a:srgbClr val="00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122" name="Line 121">
              <a:extLst>
                <a:ext uri="{FF2B5EF4-FFF2-40B4-BE49-F238E27FC236}">
                  <a16:creationId xmlns:a16="http://schemas.microsoft.com/office/drawing/2014/main" id="{F4A53AEC-BFD1-44EC-9108-F9F87574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2313" y="2024196"/>
              <a:ext cx="517525" cy="647700"/>
            </a:xfrm>
            <a:prstGeom prst="line">
              <a:avLst/>
            </a:prstGeom>
            <a:noFill/>
            <a:ln w="52388" cap="flat">
              <a:solidFill>
                <a:srgbClr val="00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3BD64325-D7C9-4CB6-B5BA-29CC4FAD8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2313" y="2671896"/>
              <a:ext cx="517525" cy="2266950"/>
            </a:xfrm>
            <a:prstGeom prst="line">
              <a:avLst/>
            </a:prstGeom>
            <a:noFill/>
            <a:ln w="52388" cap="flat">
              <a:solidFill>
                <a:srgbClr val="00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Applications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7F87CF-44BF-4713-B51D-0623E683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1700346"/>
            <a:ext cx="1293813" cy="647700"/>
          </a:xfrm>
          <a:prstGeom prst="rect">
            <a:avLst/>
          </a:prstGeom>
          <a:solidFill>
            <a:srgbClr val="303032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maps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A5B37F-5162-4DA9-867B-052B1F88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700346"/>
            <a:ext cx="1293813" cy="647700"/>
          </a:xfrm>
          <a:prstGeom prst="rect">
            <a:avLst/>
          </a:prstGeom>
          <a:solidFill>
            <a:srgbClr val="2F2F31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traffic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CA2A8A-74B8-41F1-BB02-11357E94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3513271"/>
            <a:ext cx="1293813" cy="647700"/>
          </a:xfrm>
          <a:prstGeom prst="rect">
            <a:avLst/>
          </a:prstGeom>
          <a:solidFill>
            <a:srgbClr val="303032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driver locations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4A41A-168D-432D-809B-5F64C941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3189421"/>
            <a:ext cx="1293813" cy="777875"/>
          </a:xfrm>
          <a:prstGeom prst="ellipse">
            <a:avLst/>
          </a:prstGeom>
          <a:solidFill>
            <a:srgbClr val="F03700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driver availability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A1C01B-51DA-4701-B825-47BC2E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4097471"/>
            <a:ext cx="1293813" cy="776288"/>
          </a:xfrm>
          <a:prstGeom prst="ellipse">
            <a:avLst/>
          </a:prstGeom>
          <a:solidFill>
            <a:srgbClr val="F03700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journey route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555812-9D4B-40EF-AE70-3C4A0555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5002346"/>
            <a:ext cx="1293813" cy="777875"/>
          </a:xfrm>
          <a:prstGeom prst="ellipse">
            <a:avLst/>
          </a:prstGeom>
          <a:solidFill>
            <a:srgbClr val="F03700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400" dirty="0"/>
              <a:t>journey demand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447037B-A681-41D9-86A3-E3B80604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2282959"/>
            <a:ext cx="1293813" cy="777875"/>
          </a:xfrm>
          <a:prstGeom prst="ellipse">
            <a:avLst/>
          </a:prstGeom>
          <a:solidFill>
            <a:srgbClr val="F03700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wait</a:t>
            </a:r>
          </a:p>
        </p:txBody>
      </p:sp>
      <p:sp>
        <p:nvSpPr>
          <p:cNvPr id="119" name="Line 118">
            <a:extLst>
              <a:ext uri="{FF2B5EF4-FFF2-40B4-BE49-F238E27FC236}">
                <a16:creationId xmlns:a16="http://schemas.microsoft.com/office/drawing/2014/main" id="{92E9E065-D091-44F2-863B-3437EE0CC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2671896"/>
            <a:ext cx="2587625" cy="388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 sz="1600"/>
          </a:p>
        </p:txBody>
      </p:sp>
      <p:sp>
        <p:nvSpPr>
          <p:cNvPr id="120" name="Line 119">
            <a:extLst>
              <a:ext uri="{FF2B5EF4-FFF2-40B4-BE49-F238E27FC236}">
                <a16:creationId xmlns:a16="http://schemas.microsoft.com/office/drawing/2014/main" id="{F36F5B68-BAD5-4D65-A434-714070E2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2671896"/>
            <a:ext cx="2587625" cy="388938"/>
          </a:xfrm>
          <a:prstGeom prst="line">
            <a:avLst/>
          </a:prstGeom>
          <a:noFill/>
          <a:ln w="52388" cap="flat">
            <a:solidFill>
              <a:srgbClr val="FF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 sz="1600" u="sn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76D5C9B-BE7D-4386-AB4F-98DB2429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4291146"/>
            <a:ext cx="1293813" cy="647700"/>
          </a:xfrm>
          <a:prstGeom prst="rect">
            <a:avLst/>
          </a:prstGeom>
          <a:solidFill>
            <a:srgbClr val="303032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rider destinations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5B470E4-84E0-4C4C-8559-073F7EA7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5067434"/>
            <a:ext cx="1293813" cy="647700"/>
          </a:xfrm>
          <a:prstGeom prst="rect">
            <a:avLst/>
          </a:prstGeom>
          <a:solidFill>
            <a:srgbClr val="303032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rider-driver allocations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F4B274D-672F-43E6-9CD3-3213BE04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2736984"/>
            <a:ext cx="1293813" cy="647700"/>
          </a:xfrm>
          <a:prstGeom prst="rect">
            <a:avLst/>
          </a:prstGeom>
          <a:solidFill>
            <a:srgbClr val="303032"/>
          </a:solidFill>
          <a:ln w="26988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/>
              <a:t>pickup status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A117A70-889A-4E0A-9D4A-CB8F30A0E580}"/>
              </a:ext>
            </a:extLst>
          </p:cNvPr>
          <p:cNvGrpSpPr/>
          <p:nvPr/>
        </p:nvGrpSpPr>
        <p:grpSpPr>
          <a:xfrm>
            <a:off x="3779838" y="2995746"/>
            <a:ext cx="2070100" cy="2382838"/>
            <a:chOff x="3779838" y="2995746"/>
            <a:chExt cx="2070100" cy="23828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BB726-DE9D-451F-BBB5-5EA331BE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3773621"/>
              <a:ext cx="1293813" cy="646113"/>
            </a:xfrm>
            <a:prstGeom prst="rect">
              <a:avLst/>
            </a:prstGeom>
            <a:solidFill>
              <a:srgbClr val="2F2F31"/>
            </a:solidFill>
            <a:ln w="2698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400" dirty="0"/>
                <a:t>current journeys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A237784-3E39-46A2-B9A2-B3768E21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4549909"/>
              <a:ext cx="1293813" cy="647700"/>
            </a:xfrm>
            <a:prstGeom prst="rect">
              <a:avLst/>
            </a:prstGeom>
            <a:solidFill>
              <a:srgbClr val="2F2F31"/>
            </a:solidFill>
            <a:ln w="2698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400" dirty="0"/>
                <a:t>available drivers</a:t>
              </a:r>
            </a:p>
          </p:txBody>
        </p:sp>
        <p:sp>
          <p:nvSpPr>
            <p:cNvPr id="182" name="Line 181">
              <a:extLst>
                <a:ext uri="{FF2B5EF4-FFF2-40B4-BE49-F238E27FC236}">
                  <a16:creationId xmlns:a16="http://schemas.microsoft.com/office/drawing/2014/main" id="{5484CE30-0813-4F38-9C62-72D2D76CD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3650" y="2995746"/>
              <a:ext cx="776288" cy="1036638"/>
            </a:xfrm>
            <a:prstGeom prst="line">
              <a:avLst/>
            </a:prstGeom>
            <a:noFill/>
            <a:ln w="26988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400"/>
            </a:p>
          </p:txBody>
        </p:sp>
        <p:sp>
          <p:nvSpPr>
            <p:cNvPr id="183" name="Line 182">
              <a:extLst>
                <a:ext uri="{FF2B5EF4-FFF2-40B4-BE49-F238E27FC236}">
                  <a16:creationId xmlns:a16="http://schemas.microsoft.com/office/drawing/2014/main" id="{3D7C2172-D33F-4749-B126-58E178CF0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3650" y="3902209"/>
              <a:ext cx="776288" cy="130175"/>
            </a:xfrm>
            <a:prstGeom prst="line">
              <a:avLst/>
            </a:prstGeom>
            <a:noFill/>
            <a:ln w="26988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400"/>
            </a:p>
          </p:txBody>
        </p:sp>
        <p:sp>
          <p:nvSpPr>
            <p:cNvPr id="184" name="Line 183">
              <a:extLst>
                <a:ext uri="{FF2B5EF4-FFF2-40B4-BE49-F238E27FC236}">
                  <a16:creationId xmlns:a16="http://schemas.microsoft.com/office/drawing/2014/main" id="{6256157D-66BF-4DDB-986F-DC8E54EFD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3650" y="4032384"/>
              <a:ext cx="776288" cy="569913"/>
            </a:xfrm>
            <a:prstGeom prst="line">
              <a:avLst/>
            </a:prstGeom>
            <a:noFill/>
            <a:ln w="26988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400"/>
            </a:p>
          </p:txBody>
        </p:sp>
        <p:sp>
          <p:nvSpPr>
            <p:cNvPr id="185" name="Line 184">
              <a:extLst>
                <a:ext uri="{FF2B5EF4-FFF2-40B4-BE49-F238E27FC236}">
                  <a16:creationId xmlns:a16="http://schemas.microsoft.com/office/drawing/2014/main" id="{DC4FB6C5-E019-4FB7-9FD0-CBB51BD84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3650" y="4032384"/>
              <a:ext cx="776288" cy="1346200"/>
            </a:xfrm>
            <a:prstGeom prst="line">
              <a:avLst/>
            </a:prstGeom>
            <a:noFill/>
            <a:ln w="26988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400"/>
            </a:p>
          </p:txBody>
        </p:sp>
        <p:sp>
          <p:nvSpPr>
            <p:cNvPr id="186" name="Line 185">
              <a:extLst>
                <a:ext uri="{FF2B5EF4-FFF2-40B4-BE49-F238E27FC236}">
                  <a16:creationId xmlns:a16="http://schemas.microsoft.com/office/drawing/2014/main" id="{D2AF5408-EA16-4088-828C-4351EC68A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3650" y="4602296"/>
              <a:ext cx="776288" cy="336550"/>
            </a:xfrm>
            <a:prstGeom prst="line">
              <a:avLst/>
            </a:prstGeom>
            <a:noFill/>
            <a:ln w="26988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400"/>
            </a:p>
          </p:txBody>
        </p:sp>
        <p:sp>
          <p:nvSpPr>
            <p:cNvPr id="187" name="Line 186">
              <a:extLst>
                <a:ext uri="{FF2B5EF4-FFF2-40B4-BE49-F238E27FC236}">
                  <a16:creationId xmlns:a16="http://schemas.microsoft.com/office/drawing/2014/main" id="{ECCD35E6-979E-48DE-96E2-F6DFFCDB8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3650" y="4938846"/>
              <a:ext cx="776288" cy="439738"/>
            </a:xfrm>
            <a:prstGeom prst="line">
              <a:avLst/>
            </a:prstGeom>
            <a:noFill/>
            <a:ln w="26988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 animBg="1"/>
      <p:bldP spid="98" grpId="0" animBg="1"/>
      <p:bldP spid="112" grpId="0" animBg="1"/>
      <p:bldP spid="1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1980</TotalTime>
  <Words>313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Rockwell</vt:lpstr>
      <vt:lpstr>Tw Cen MT</vt:lpstr>
      <vt:lpstr>Wingdings 2</vt:lpstr>
      <vt:lpstr>Slate</vt:lpstr>
      <vt:lpstr>Innovation to Deployment</vt:lpstr>
      <vt:lpstr>Fellowship Vision</vt:lpstr>
      <vt:lpstr>How?</vt:lpstr>
      <vt:lpstr>Partners</vt:lpstr>
      <vt:lpstr>Advisors</vt:lpstr>
      <vt:lpstr>Lay Description</vt:lpstr>
      <vt:lpstr>Technical Consequence</vt:lpstr>
      <vt:lpstr>Technical Consequence</vt:lpstr>
      <vt:lpstr>Applications</vt:lpstr>
      <vt:lpstr>Emulation</vt:lpstr>
      <vt:lpstr>PowerPoint Presentation</vt:lpstr>
      <vt:lpstr>Deep Emulation</vt:lpstr>
      <vt:lpstr>Stochastic Process Composition</vt:lpstr>
      <vt:lpstr>Bayesian Optimisation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to Deployment</dc:title>
  <dc:creator>Neil Lawrence</dc:creator>
  <cp:keywords/>
  <cp:lastModifiedBy>Neil Lawrence</cp:lastModifiedBy>
  <cp:revision>30</cp:revision>
  <dcterms:created xsi:type="dcterms:W3CDTF">2019-07-15T21:30:24Z</dcterms:created>
  <dcterms:modified xsi:type="dcterms:W3CDTF">2019-07-19T07:44:03Z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The AI systems we are developing and deploying are based on interconnected machine learning components. This proposal focuses on AI-assisted design and monitoring of these systems to ensure they perform robustly, safely and accurately in their deployed en</vt:lpwstr>
  </property>
  <property fmtid="{D5CDD505-2E9C-101B-9397-08002B2CF9AE}" pid="3" name="bibliography">
    <vt:lpwstr/>
  </property>
  <property fmtid="{D5CDD505-2E9C-101B-9397-08002B2CF9AE}" pid="4" name="csl">
    <vt:lpwstr>../elsevier-harvard.csl</vt:lpwstr>
  </property>
  <property fmtid="{D5CDD505-2E9C-101B-9397-08002B2CF9AE}" pid="5" name="date">
    <vt:lpwstr>2019-07-17</vt:lpwstr>
  </property>
  <property fmtid="{D5CDD505-2E9C-101B-9397-08002B2CF9AE}" pid="6" name="incremental">
    <vt:lpwstr>True</vt:lpwstr>
  </property>
  <property fmtid="{D5CDD505-2E9C-101B-9397-08002B2CF9AE}" pid="7" name="layout">
    <vt:lpwstr>slides</vt:lpwstr>
  </property>
  <property fmtid="{D5CDD505-2E9C-101B-9397-08002B2CF9AE}" pid="8" name="subtitle">
    <vt:lpwstr>Machine Learning Systems Design</vt:lpwstr>
  </property>
  <property fmtid="{D5CDD505-2E9C-101B-9397-08002B2CF9AE}" pid="9" name="transition">
    <vt:lpwstr>None</vt:lpwstr>
  </property>
  <property fmtid="{D5CDD505-2E9C-101B-9397-08002B2CF9AE}" pid="10" name="venue">
    <vt:lpwstr>ATI Senior Fellowship Presentation</vt:lpwstr>
  </property>
</Properties>
</file>