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79" r:id="rId2"/>
    <p:sldId id="275" r:id="rId3"/>
    <p:sldId id="276" r:id="rId4"/>
    <p:sldId id="277" r:id="rId5"/>
    <p:sldId id="278" r:id="rId6"/>
    <p:sldId id="280" r:id="rId7"/>
    <p:sldId id="282" r:id="rId8"/>
    <p:sldId id="283" r:id="rId9"/>
    <p:sldId id="284" r:id="rId10"/>
    <p:sldId id="285" r:id="rId11"/>
    <p:sldId id="286" r:id="rId12"/>
  </p:sldIdLst>
  <p:sldSz cx="24387175" cy="13716000"/>
  <p:notesSz cx="7010400" cy="9296400"/>
  <p:defaultText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80101" autoAdjust="0"/>
  </p:normalViewPr>
  <p:slideViewPr>
    <p:cSldViewPr snapToGrid="0" snapToObjects="1">
      <p:cViewPr>
        <p:scale>
          <a:sx n="36" d="100"/>
          <a:sy n="36" d="100"/>
        </p:scale>
        <p:origin x="510" y="57"/>
      </p:cViewPr>
      <p:guideLst>
        <p:guide orient="horz" pos="4320"/>
        <p:guide pos="7681"/>
      </p:guideLst>
    </p:cSldViewPr>
  </p:slideViewPr>
  <p:notesTextViewPr>
    <p:cViewPr>
      <p:scale>
        <a:sx n="100" d="100"/>
        <a:sy n="100" d="100"/>
      </p:scale>
      <p:origin x="0" y="-2133"/>
    </p:cViewPr>
  </p:notesTextViewPr>
  <p:sorterViewPr>
    <p:cViewPr>
      <p:scale>
        <a:sx n="100" d="100"/>
        <a:sy n="100" d="100"/>
      </p:scale>
      <p:origin x="0" y="59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267B68B-15A1-49EF-B0E6-1470D34B92C5}" type="datetimeFigureOut">
              <a:rPr lang="en-US" smtClean="0"/>
              <a:t>3/19/2016</a:t>
            </a:fld>
            <a:endParaRPr lang="en-US"/>
          </a:p>
        </p:txBody>
      </p:sp>
      <p:sp>
        <p:nvSpPr>
          <p:cNvPr id="4" name="Slide Image Placeholder 3"/>
          <p:cNvSpPr>
            <a:spLocks noGrp="1" noRot="1" noChangeAspect="1"/>
          </p:cNvSpPr>
          <p:nvPr>
            <p:ph type="sldImg" idx="2"/>
          </p:nvPr>
        </p:nvSpPr>
        <p:spPr>
          <a:xfrm>
            <a:off x="715963" y="1162050"/>
            <a:ext cx="5578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F8ACA12-4318-44B4-98BB-556A71094F8D}" type="slidenum">
              <a:rPr lang="en-US" smtClean="0"/>
              <a:t>‹#›</a:t>
            </a:fld>
            <a:endParaRPr lang="en-US"/>
          </a:p>
        </p:txBody>
      </p:sp>
    </p:spTree>
    <p:extLst>
      <p:ext uri="{BB962C8B-B14F-4D97-AF65-F5344CB8AC3E}">
        <p14:creationId xmlns:p14="http://schemas.microsoft.com/office/powerpoint/2010/main" val="2144970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a:t>
            </a:r>
            <a:r>
              <a:rPr lang="en-US" sz="1200" kern="1200" dirty="0" err="1" smtClean="0">
                <a:solidFill>
                  <a:schemeClr val="tx1"/>
                </a:solidFill>
                <a:effectLst/>
                <a:latin typeface="+mn-lt"/>
                <a:ea typeface="+mn-ea"/>
                <a:cs typeface="+mn-cs"/>
              </a:rPr>
              <a:t>Oron</a:t>
            </a:r>
            <a:r>
              <a:rPr lang="en-US" sz="1200" kern="1200" dirty="0" smtClean="0">
                <a:solidFill>
                  <a:schemeClr val="tx1"/>
                </a:solidFill>
                <a:effectLst/>
                <a:latin typeface="+mn-lt"/>
                <a:ea typeface="+mn-ea"/>
                <a:cs typeface="+mn-cs"/>
              </a:rPr>
              <a:t> has introduced artificial intelligence and some of its</a:t>
            </a:r>
            <a:r>
              <a:rPr lang="en-US" sz="1200" kern="1200" baseline="0" dirty="0" smtClean="0">
                <a:solidFill>
                  <a:schemeClr val="tx1"/>
                </a:solidFill>
                <a:effectLst/>
                <a:latin typeface="+mn-lt"/>
                <a:ea typeface="+mn-ea"/>
                <a:cs typeface="+mn-cs"/>
              </a:rPr>
              <a:t> successes, in this next section I’d like to turn to some of the challenges of Artificial Intelligence.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My name is Neil Lawrence and I’m a professor of machine learning at the University of Sheffield.</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a:t>
            </a:r>
            <a:r>
              <a:rPr lang="en-US" sz="1200" kern="1200" baseline="0" dirty="0" err="1" smtClean="0">
                <a:solidFill>
                  <a:schemeClr val="tx1"/>
                </a:solidFill>
                <a:effectLst/>
                <a:latin typeface="+mn-lt"/>
                <a:ea typeface="+mn-ea"/>
                <a:cs typeface="+mn-cs"/>
              </a:rPr>
              <a:t>AlphaGo</a:t>
            </a:r>
            <a:r>
              <a:rPr lang="en-US" sz="1200" kern="1200" baseline="0" dirty="0" smtClean="0">
                <a:solidFill>
                  <a:schemeClr val="tx1"/>
                </a:solidFill>
                <a:effectLst/>
                <a:latin typeface="+mn-lt"/>
                <a:ea typeface="+mn-ea"/>
                <a:cs typeface="+mn-cs"/>
              </a:rPr>
              <a:t> result is extremely impressive. But as Oren mentioned it was achieved through enormous computer power. The machine built its value network from every professional game of Go ever recorded, it then honed it through millions of games played against itself. </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end result is that by the time of its first match against the European Champion </a:t>
            </a:r>
            <a:r>
              <a:rPr lang="en-US" sz="1200" kern="1200" dirty="0" err="1" smtClean="0">
                <a:solidFill>
                  <a:schemeClr val="tx1"/>
                </a:solidFill>
                <a:effectLst/>
                <a:latin typeface="+mn-lt"/>
                <a:ea typeface="+mn-ea"/>
                <a:cs typeface="+mn-cs"/>
              </a:rPr>
              <a:t>AlphaGo</a:t>
            </a:r>
            <a:r>
              <a:rPr lang="en-US" sz="1200" kern="1200" dirty="0" smtClean="0">
                <a:solidFill>
                  <a:schemeClr val="tx1"/>
                </a:solidFill>
                <a:effectLst/>
                <a:latin typeface="+mn-lt"/>
                <a:ea typeface="+mn-ea"/>
                <a:cs typeface="+mn-cs"/>
              </a:rPr>
              <a:t> had already played many more games of Go than any human could possibly play in their lifetime. Indeed, even between it’s match with the European Champion and the $1 million dollar challenge</a:t>
            </a:r>
            <a:r>
              <a:rPr lang="en-US" sz="1200" kern="1200" baseline="0" dirty="0" smtClean="0">
                <a:solidFill>
                  <a:schemeClr val="tx1"/>
                </a:solidFill>
                <a:effectLst/>
                <a:latin typeface="+mn-lt"/>
                <a:ea typeface="+mn-ea"/>
                <a:cs typeface="+mn-cs"/>
              </a:rPr>
              <a:t> match </a:t>
            </a:r>
            <a:r>
              <a:rPr lang="en-US" sz="1200" kern="1200" baseline="0" dirty="0" err="1" smtClean="0">
                <a:solidFill>
                  <a:schemeClr val="tx1"/>
                </a:solidFill>
                <a:effectLst/>
                <a:latin typeface="+mn-lt"/>
                <a:ea typeface="+mn-ea"/>
                <a:cs typeface="+mn-cs"/>
              </a:rPr>
              <a:t>wih</a:t>
            </a:r>
            <a:r>
              <a:rPr lang="en-US" sz="1200" kern="1200" baseline="0" dirty="0" smtClean="0">
                <a:solidFill>
                  <a:schemeClr val="tx1"/>
                </a:solidFill>
                <a:effectLst/>
                <a:latin typeface="+mn-lt"/>
                <a:ea typeface="+mn-ea"/>
                <a:cs typeface="+mn-cs"/>
              </a:rPr>
              <a:t> Lee </a:t>
            </a:r>
            <a:r>
              <a:rPr lang="en-US" sz="1200" kern="1200" baseline="0" dirty="0" err="1" smtClean="0">
                <a:solidFill>
                  <a:schemeClr val="tx1"/>
                </a:solidFill>
                <a:effectLst/>
                <a:latin typeface="+mn-lt"/>
                <a:ea typeface="+mn-ea"/>
                <a:cs typeface="+mn-cs"/>
              </a:rPr>
              <a:t>Seedol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AlphaGo</a:t>
            </a:r>
            <a:r>
              <a:rPr lang="en-US" sz="1200" kern="1200" baseline="0" dirty="0" smtClean="0">
                <a:solidFill>
                  <a:schemeClr val="tx1"/>
                </a:solidFill>
                <a:effectLst/>
                <a:latin typeface="+mn-lt"/>
                <a:ea typeface="+mn-ea"/>
                <a:cs typeface="+mn-cs"/>
              </a:rPr>
              <a:t> was relentlessly working to </a:t>
            </a:r>
            <a:r>
              <a:rPr lang="en-US" sz="1200" kern="1200" dirty="0" smtClean="0">
                <a:solidFill>
                  <a:schemeClr val="tx1"/>
                </a:solidFill>
                <a:effectLst/>
                <a:latin typeface="+mn-lt"/>
                <a:ea typeface="+mn-ea"/>
                <a:cs typeface="+mn-cs"/>
              </a:rPr>
              <a:t>improve itself. Playing all day and all night in an effort to ready to face</a:t>
            </a:r>
            <a:r>
              <a:rPr lang="en-US" sz="1200" kern="1200" baseline="0" dirty="0" smtClean="0">
                <a:solidFill>
                  <a:schemeClr val="tx1"/>
                </a:solidFill>
                <a:effectLst/>
                <a:latin typeface="+mn-lt"/>
                <a:ea typeface="+mn-ea"/>
                <a:cs typeface="+mn-cs"/>
              </a:rPr>
              <a:t> Lee.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And yet still Lee managed to win a match. </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8ACA12-4318-44B4-98BB-556A71094F8D}" type="slidenum">
              <a:rPr lang="en-US" smtClean="0"/>
              <a:t>1</a:t>
            </a:fld>
            <a:endParaRPr lang="en-US"/>
          </a:p>
        </p:txBody>
      </p:sp>
    </p:spTree>
    <p:extLst>
      <p:ext uri="{BB962C8B-B14F-4D97-AF65-F5344CB8AC3E}">
        <p14:creationId xmlns:p14="http://schemas.microsoft.com/office/powerpoint/2010/main" val="3779072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main algorithmic challenge is that solution of the </a:t>
                </a:r>
                <a:r>
                  <a:rPr lang="en-US" sz="1200" i="1" kern="1200" dirty="0">
                    <a:solidFill>
                      <a:schemeClr val="tx1"/>
                    </a:solidFill>
                    <a:effectLst/>
                    <a:latin typeface="+mn-lt"/>
                    <a:ea typeface="+mn-ea"/>
                    <a:cs typeface="+mn-cs"/>
                  </a:rPr>
                  <a:t>path integral</a:t>
                </a:r>
                <a:r>
                  <a:rPr lang="en-US" sz="1200" kern="1200" dirty="0">
                    <a:solidFill>
                      <a:schemeClr val="tx1"/>
                    </a:solidFill>
                    <a:effectLst/>
                    <a:latin typeface="+mn-lt"/>
                    <a:ea typeface="+mn-ea"/>
                    <a:cs typeface="+mn-cs"/>
                  </a:rPr>
                  <a:t> is far more challenging than finding the most likely path. The most likely path is found through </a:t>
                </a:r>
                <a:r>
                  <a:rPr lang="en-US" sz="1200" i="1" kern="1200" dirty="0">
                    <a:solidFill>
                      <a:schemeClr val="tx1"/>
                    </a:solidFill>
                    <a:effectLst/>
                    <a:latin typeface="+mn-lt"/>
                    <a:ea typeface="+mn-ea"/>
                    <a:cs typeface="+mn-cs"/>
                  </a:rPr>
                  <a:t>optimization</a:t>
                </a:r>
                <a:r>
                  <a:rPr lang="en-US" sz="1200" kern="1200" dirty="0">
                    <a:solidFill>
                      <a:schemeClr val="tx1"/>
                    </a:solidFill>
                    <a:effectLst/>
                    <a:latin typeface="+mn-lt"/>
                    <a:ea typeface="+mn-ea"/>
                    <a:cs typeface="+mn-cs"/>
                  </a:rPr>
                  <a:t> which just requires the </a:t>
                </a:r>
                <a:r>
                  <a:rPr lang="en-US" sz="1200" i="1" kern="1200" dirty="0">
                    <a:solidFill>
                      <a:schemeClr val="tx1"/>
                    </a:solidFill>
                    <a:effectLst/>
                    <a:latin typeface="+mn-lt"/>
                    <a:ea typeface="+mn-ea"/>
                    <a:cs typeface="+mn-cs"/>
                  </a:rPr>
                  <a:t>gradient</a:t>
                </a:r>
                <a:r>
                  <a:rPr lang="en-US" sz="1200"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for tractability the functions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𝑓</m:t>
                    </m:r>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just need to be differentiable. Thus the domination of backpropagation algorithms. The main implementation worry is the challenge of gradients fading as the network gets deeper.</a:t>
                </a:r>
                <a:endParaRPr lang="en-GB" sz="1200" kern="1200" dirty="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t>
                </a:r>
                <a:r>
                  <a:rPr lang="en-US" sz="1200" kern="1200" dirty="0">
                    <a:solidFill>
                      <a:schemeClr val="tx1"/>
                    </a:solidFill>
                    <a:effectLst/>
                    <a:latin typeface="+mn-lt"/>
                    <a:ea typeface="+mn-ea"/>
                    <a:cs typeface="+mn-cs"/>
                  </a:rPr>
                  <a:t>seeking all possible paths you need to be able to convolve the function with a probability </a:t>
                </a:r>
                <a:r>
                  <a:rPr lang="en-US" sz="1200" kern="1200" dirty="0" smtClean="0">
                    <a:solidFill>
                      <a:schemeClr val="tx1"/>
                    </a:solidFill>
                    <a:effectLst/>
                    <a:latin typeface="+mn-lt"/>
                    <a:ea typeface="+mn-ea"/>
                    <a:cs typeface="+mn-cs"/>
                  </a:rPr>
                  <a:t>distribution,</a:t>
                </a:r>
                <a:r>
                  <a:rPr lang="en-GB"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which </a:t>
                </a:r>
                <a:r>
                  <a:rPr lang="en-US" sz="1200" kern="1200" dirty="0">
                    <a:solidFill>
                      <a:schemeClr val="tx1"/>
                    </a:solidFill>
                    <a:effectLst/>
                    <a:latin typeface="+mn-lt"/>
                    <a:ea typeface="+mn-ea"/>
                    <a:cs typeface="+mn-cs"/>
                  </a:rPr>
                  <a:t>is typically far less tractable, particularly in high dimensions.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Approximating </a:t>
                </a:r>
                <a:r>
                  <a:rPr lang="en-US" sz="1200" kern="1200" dirty="0">
                    <a:solidFill>
                      <a:schemeClr val="tx1"/>
                    </a:solidFill>
                    <a:effectLst/>
                    <a:latin typeface="+mn-lt"/>
                    <a:ea typeface="+mn-ea"/>
                    <a:cs typeface="+mn-cs"/>
                  </a:rPr>
                  <a:t>this integral is </a:t>
                </a:r>
                <a:r>
                  <a:rPr lang="en-US" sz="1200" kern="1200" dirty="0" smtClean="0">
                    <a:solidFill>
                      <a:schemeClr val="tx1"/>
                    </a:solidFill>
                    <a:effectLst/>
                    <a:latin typeface="+mn-lt"/>
                    <a:ea typeface="+mn-ea"/>
                    <a:cs typeface="+mn-cs"/>
                  </a:rPr>
                  <a:t>one area of large study in the machine learning community.</a:t>
                </a:r>
                <a:endParaRPr lang="en-GB"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main algorithmic challenge is that solution of the </a:t>
                </a:r>
                <a:r>
                  <a:rPr lang="en-US" sz="1200" i="1" kern="1200" dirty="0">
                    <a:solidFill>
                      <a:schemeClr val="tx1"/>
                    </a:solidFill>
                    <a:effectLst/>
                    <a:latin typeface="+mn-lt"/>
                    <a:ea typeface="+mn-ea"/>
                    <a:cs typeface="+mn-cs"/>
                  </a:rPr>
                  <a:t>path integral</a:t>
                </a:r>
                <a:r>
                  <a:rPr lang="en-US" sz="1200" kern="1200" dirty="0">
                    <a:solidFill>
                      <a:schemeClr val="tx1"/>
                    </a:solidFill>
                    <a:effectLst/>
                    <a:latin typeface="+mn-lt"/>
                    <a:ea typeface="+mn-ea"/>
                    <a:cs typeface="+mn-cs"/>
                  </a:rPr>
                  <a:t> is far more challenging than finding the most likely path. The most likely path is found through </a:t>
                </a:r>
                <a:r>
                  <a:rPr lang="en-US" sz="1200" i="1" kern="1200" dirty="0">
                    <a:solidFill>
                      <a:schemeClr val="tx1"/>
                    </a:solidFill>
                    <a:effectLst/>
                    <a:latin typeface="+mn-lt"/>
                    <a:ea typeface="+mn-ea"/>
                    <a:cs typeface="+mn-cs"/>
                  </a:rPr>
                  <a:t>optimization</a:t>
                </a:r>
                <a:r>
                  <a:rPr lang="en-US" sz="1200" kern="1200" dirty="0">
                    <a:solidFill>
                      <a:schemeClr val="tx1"/>
                    </a:solidFill>
                    <a:effectLst/>
                    <a:latin typeface="+mn-lt"/>
                    <a:ea typeface="+mn-ea"/>
                    <a:cs typeface="+mn-cs"/>
                  </a:rPr>
                  <a:t> which just requires the </a:t>
                </a:r>
                <a:r>
                  <a:rPr lang="en-US" sz="1200" i="1" kern="1200" dirty="0">
                    <a:solidFill>
                      <a:schemeClr val="tx1"/>
                    </a:solidFill>
                    <a:effectLst/>
                    <a:latin typeface="+mn-lt"/>
                    <a:ea typeface="+mn-ea"/>
                    <a:cs typeface="+mn-cs"/>
                  </a:rPr>
                  <a:t>gradient</a:t>
                </a:r>
                <a:r>
                  <a:rPr lang="en-US" sz="1200"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for tractability the functions </a:t>
                </a:r>
                <a:r>
                  <a:rPr lang="en-US" sz="1200" i="0" kern="1200">
                    <a:solidFill>
                      <a:schemeClr val="tx1"/>
                    </a:solidFill>
                    <a:effectLst/>
                    <a:latin typeface="+mn-lt"/>
                    <a:ea typeface="+mn-ea"/>
                    <a:cs typeface="+mn-cs"/>
                  </a:rPr>
                  <a:t>𝑓(⋅)</a:t>
                </a:r>
                <a:r>
                  <a:rPr lang="en-US" sz="1200" kern="1200" dirty="0">
                    <a:solidFill>
                      <a:schemeClr val="tx1"/>
                    </a:solidFill>
                    <a:effectLst/>
                    <a:latin typeface="+mn-lt"/>
                    <a:ea typeface="+mn-ea"/>
                    <a:cs typeface="+mn-cs"/>
                  </a:rPr>
                  <a:t> just need to be differentiable. Thus the domination of backpropagation algorithms. The main implementation worry is the challenge of gradients fading as the network gets deeper.</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seeking all possible paths you need to be able to convolve the function with a probability distribution,</a:t>
                </a:r>
                <a:endParaRPr lang="en-GB"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which </a:t>
                </a:r>
                <a:r>
                  <a:rPr lang="en-US" sz="1200" kern="1200" dirty="0">
                    <a:solidFill>
                      <a:schemeClr val="tx1"/>
                    </a:solidFill>
                    <a:effectLst/>
                    <a:latin typeface="+mn-lt"/>
                    <a:ea typeface="+mn-ea"/>
                    <a:cs typeface="+mn-cs"/>
                  </a:rPr>
                  <a:t>is typically far less tractable, particularly in high dimensions. Approximating this integral is where major challenges lie in machine learning currently.</a:t>
                </a:r>
                <a:endParaRPr lang="en-GB"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6F8ACA12-4318-44B4-98BB-556A71094F8D}" type="slidenum">
              <a:rPr lang="en-US" smtClean="0"/>
              <a:t>10</a:t>
            </a:fld>
            <a:endParaRPr lang="en-US"/>
          </a:p>
        </p:txBody>
      </p:sp>
    </p:spTree>
    <p:extLst>
      <p:ext uri="{BB962C8B-B14F-4D97-AF65-F5344CB8AC3E}">
        <p14:creationId xmlns:p14="http://schemas.microsoft.com/office/powerpoint/2010/main" val="3449045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beautiful formula is Helmholtz’s free energy.</a:t>
            </a:r>
            <a:r>
              <a:rPr lang="en-US" sz="1200" kern="1200" baseline="0" dirty="0" smtClean="0">
                <a:solidFill>
                  <a:schemeClr val="tx1"/>
                </a:solidFill>
                <a:effectLst/>
                <a:latin typeface="+mn-lt"/>
                <a:ea typeface="+mn-ea"/>
                <a:cs typeface="+mn-cs"/>
              </a:rPr>
              <a:t> On the left, the amount of useful work the system can do, on the right the internal energy minus the entropy.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formula arrives more than a century after Watt developed the separate condenser. </a:t>
            </a:r>
            <a:r>
              <a:rPr lang="en-US" sz="1200" kern="1200" dirty="0" smtClean="0">
                <a:solidFill>
                  <a:schemeClr val="tx1"/>
                </a:solidFill>
                <a:effectLst/>
                <a:latin typeface="+mn-lt"/>
                <a:ea typeface="+mn-ea"/>
                <a:cs typeface="+mn-cs"/>
              </a:rPr>
              <a:t>It </a:t>
            </a:r>
            <a:r>
              <a:rPr lang="en-US" sz="1200" kern="1200" dirty="0" smtClean="0">
                <a:solidFill>
                  <a:schemeClr val="tx1"/>
                </a:solidFill>
                <a:effectLst/>
                <a:latin typeface="+mn-lt"/>
                <a:ea typeface="+mn-ea"/>
                <a:cs typeface="+mn-cs"/>
              </a:rPr>
              <a:t>took a long time for the theory of thermodynamics to catch up with Watt's </a:t>
            </a:r>
            <a:r>
              <a:rPr lang="en-US" sz="1200" kern="1200" dirty="0" smtClean="0">
                <a:solidFill>
                  <a:schemeClr val="tx1"/>
                </a:solidFill>
                <a:effectLst/>
                <a:latin typeface="+mn-lt"/>
                <a:ea typeface="+mn-ea"/>
                <a:cs typeface="+mn-cs"/>
              </a:rPr>
              <a:t>implementation.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a </a:t>
            </a:r>
            <a:r>
              <a:rPr lang="en-US" sz="1200" kern="1200" dirty="0" smtClean="0">
                <a:solidFill>
                  <a:schemeClr val="tx1"/>
                </a:solidFill>
                <a:effectLst/>
                <a:latin typeface="+mn-lt"/>
                <a:ea typeface="+mn-ea"/>
                <a:cs typeface="+mn-cs"/>
              </a:rPr>
              <a:t>deep understanding of thermodynamics </a:t>
            </a:r>
            <a:r>
              <a:rPr lang="en-US" sz="1200"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vital to </a:t>
            </a:r>
            <a:r>
              <a:rPr lang="en-US" sz="1200" kern="1200" dirty="0" smtClean="0">
                <a:solidFill>
                  <a:schemeClr val="tx1"/>
                </a:solidFill>
                <a:effectLst/>
                <a:latin typeface="+mn-lt"/>
                <a:ea typeface="+mn-ea"/>
                <a:cs typeface="+mn-cs"/>
              </a:rPr>
              <a:t>our </a:t>
            </a:r>
            <a:r>
              <a:rPr lang="en-US" sz="1200" kern="1200" dirty="0" smtClean="0">
                <a:solidFill>
                  <a:schemeClr val="tx1"/>
                </a:solidFill>
                <a:effectLst/>
                <a:latin typeface="+mn-lt"/>
                <a:ea typeface="+mn-ea"/>
                <a:cs typeface="+mn-cs"/>
              </a:rPr>
              <a:t>modern </a:t>
            </a:r>
            <a:r>
              <a:rPr lang="en-US" sz="1200" kern="1200" dirty="0" smtClean="0">
                <a:solidFill>
                  <a:schemeClr val="tx1"/>
                </a:solidFill>
                <a:effectLst/>
                <a:latin typeface="+mn-lt"/>
                <a:ea typeface="+mn-ea"/>
                <a:cs typeface="+mn-cs"/>
              </a:rPr>
              <a:t>world</a:t>
            </a:r>
          </a:p>
          <a:p>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Interestingly, when considering the work</a:t>
            </a:r>
            <a:r>
              <a:rPr lang="en-US" sz="1200" kern="1200" baseline="0" dirty="0" smtClean="0">
                <a:solidFill>
                  <a:schemeClr val="tx1"/>
                </a:solidFill>
                <a:effectLst/>
                <a:latin typeface="+mn-lt"/>
                <a:ea typeface="+mn-ea"/>
                <a:cs typeface="+mn-cs"/>
              </a:rPr>
              <a:t> of Helmholtz and other 19</a:t>
            </a:r>
            <a:r>
              <a:rPr lang="en-US" sz="1200" kern="1200" baseline="30000" dirty="0" smtClean="0">
                <a:solidFill>
                  <a:schemeClr val="tx1"/>
                </a:solidFill>
                <a:effectLst/>
                <a:latin typeface="+mn-lt"/>
                <a:ea typeface="+mn-ea"/>
                <a:cs typeface="+mn-cs"/>
              </a:rPr>
              <a:t>th</a:t>
            </a:r>
            <a:r>
              <a:rPr lang="en-US" sz="1200" kern="1200" baseline="0" dirty="0" smtClean="0">
                <a:solidFill>
                  <a:schemeClr val="tx1"/>
                </a:solidFill>
                <a:effectLst/>
                <a:latin typeface="+mn-lt"/>
                <a:ea typeface="+mn-ea"/>
                <a:cs typeface="+mn-cs"/>
              </a:rPr>
              <a:t> century physicists such as Gibbs and Boltzmann </a:t>
            </a:r>
            <a:r>
              <a:rPr lang="en-US" sz="1200" kern="1200" dirty="0" smtClean="0">
                <a:solidFill>
                  <a:schemeClr val="tx1"/>
                </a:solidFill>
                <a:effectLst/>
                <a:latin typeface="+mn-lt"/>
                <a:ea typeface="+mn-ea"/>
                <a:cs typeface="+mn-cs"/>
              </a:rPr>
              <a:t>we again get a strong connection between the thermodynamics</a:t>
            </a:r>
            <a:r>
              <a:rPr lang="en-US" sz="1200" kern="1200" baseline="0" dirty="0" smtClean="0">
                <a:solidFill>
                  <a:schemeClr val="tx1"/>
                </a:solidFill>
                <a:effectLst/>
                <a:latin typeface="+mn-lt"/>
                <a:ea typeface="+mn-ea"/>
                <a:cs typeface="+mn-cs"/>
              </a:rPr>
              <a:t> and the world of information and uncertainty in machine learning.</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a:t>
            </a:r>
            <a:r>
              <a:rPr lang="en-US" sz="1200" kern="1200" dirty="0" smtClean="0">
                <a:solidFill>
                  <a:schemeClr val="tx1"/>
                </a:solidFill>
                <a:effectLst/>
                <a:latin typeface="+mn-lt"/>
                <a:ea typeface="+mn-ea"/>
                <a:cs typeface="+mn-cs"/>
              </a:rPr>
              <a:t>extremely promising approach to solving </a:t>
            </a:r>
            <a:r>
              <a:rPr lang="en-US" sz="1200" kern="1200" dirty="0" smtClean="0">
                <a:solidFill>
                  <a:schemeClr val="tx1"/>
                </a:solidFill>
                <a:effectLst/>
                <a:latin typeface="+mn-lt"/>
                <a:ea typeface="+mn-ea"/>
                <a:cs typeface="+mn-cs"/>
              </a:rPr>
              <a:t>our</a:t>
            </a:r>
            <a:r>
              <a:rPr lang="en-US" sz="1200" kern="1200" baseline="0" dirty="0" smtClean="0">
                <a:solidFill>
                  <a:schemeClr val="tx1"/>
                </a:solidFill>
                <a:effectLst/>
                <a:latin typeface="+mn-lt"/>
                <a:ea typeface="+mn-ea"/>
                <a:cs typeface="+mn-cs"/>
              </a:rPr>
              <a:t> path</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integrals is the use of </a:t>
            </a:r>
            <a:r>
              <a:rPr lang="en-US" sz="1200" kern="1200" dirty="0" err="1" smtClean="0">
                <a:solidFill>
                  <a:schemeClr val="tx1"/>
                </a:solidFill>
                <a:effectLst/>
                <a:latin typeface="+mn-lt"/>
                <a:ea typeface="+mn-ea"/>
                <a:cs typeface="+mn-cs"/>
              </a:rPr>
              <a:t>variational</a:t>
            </a:r>
            <a:r>
              <a:rPr lang="en-US" sz="1200" kern="1200" dirty="0" smtClean="0">
                <a:solidFill>
                  <a:schemeClr val="tx1"/>
                </a:solidFill>
                <a:effectLst/>
                <a:latin typeface="+mn-lt"/>
                <a:ea typeface="+mn-ea"/>
                <a:cs typeface="+mn-cs"/>
              </a:rPr>
              <a:t> methods. </a:t>
            </a:r>
            <a:r>
              <a:rPr lang="en-US" sz="1200" kern="1200" dirty="0" smtClean="0">
                <a:solidFill>
                  <a:schemeClr val="tx1"/>
                </a:solidFill>
                <a:effectLst/>
                <a:latin typeface="+mn-lt"/>
                <a:ea typeface="+mn-ea"/>
                <a:cs typeface="+mn-cs"/>
              </a:rPr>
              <a:t>These decompose the path integral into parts that can be approximated by optimization, allowing us to return to the world of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back </a:t>
            </a:r>
            <a:r>
              <a:rPr lang="en-US" sz="1200" kern="1200" dirty="0" smtClean="0">
                <a:solidFill>
                  <a:schemeClr val="tx1"/>
                </a:solidFill>
                <a:effectLst/>
                <a:latin typeface="+mn-lt"/>
                <a:ea typeface="+mn-ea"/>
                <a:cs typeface="+mn-cs"/>
              </a:rPr>
              <a:t>propagation</a:t>
            </a:r>
            <a:r>
              <a:rPr lang="en-US" sz="1200" kern="1200" dirty="0" smtClean="0">
                <a:solidFill>
                  <a:schemeClr val="tx1"/>
                </a:solidFill>
                <a:effectLst/>
                <a:latin typeface="+mn-lt"/>
                <a:ea typeface="+mn-ea"/>
                <a:cs typeface="+mn-cs"/>
              </a:rPr>
              <a:t>. These techniques originate with Boltzmann and the field of statistical</a:t>
            </a:r>
            <a:r>
              <a:rPr lang="en-US" sz="1200" kern="1200" baseline="0" dirty="0" smtClean="0">
                <a:solidFill>
                  <a:schemeClr val="tx1"/>
                </a:solidFill>
                <a:effectLst/>
                <a:latin typeface="+mn-lt"/>
                <a:ea typeface="+mn-ea"/>
                <a:cs typeface="+mn-cs"/>
              </a:rPr>
              <a:t> mechanics: the class of techniques that was derived to give us our theoretical understanding of heat.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in</a:t>
            </a:r>
            <a:r>
              <a:rPr lang="en-US" sz="1200" kern="1200" baseline="0" dirty="0" smtClean="0">
                <a:solidFill>
                  <a:schemeClr val="tx1"/>
                </a:solidFill>
                <a:effectLst/>
                <a:latin typeface="+mn-lt"/>
                <a:ea typeface="+mn-ea"/>
                <a:cs typeface="+mn-cs"/>
              </a:rPr>
              <a:t> machine learning we are no where near to a theory that achieves the elegant simplicity of Helmholtz’s free energy. </a:t>
            </a:r>
          </a:p>
          <a:p>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a:t>
            </a:r>
            <a:r>
              <a:rPr lang="en-US" sz="1200" kern="1200" baseline="0" dirty="0" smtClean="0">
                <a:solidFill>
                  <a:schemeClr val="tx1"/>
                </a:solidFill>
                <a:effectLst/>
                <a:latin typeface="+mn-lt"/>
                <a:ea typeface="+mn-ea"/>
                <a:cs typeface="+mn-cs"/>
              </a:rPr>
              <a:t> do have implementations of these systems today, and they are much more data efficient than the neural networks of the 1990s. The challenge is scaling the systems up so that they can take advantage of the data on the scale that the deep neural networks do.</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It is clear that we are in the midst of an information revolution, but the techniques that are bearing fruit in machine learning now were proposed and first implemented over 20 years ago.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We can easily become deluded about our capabilities due to the vast amounts of data we are handling. The intelligent systems we can develop can be super-human in many ways, but one area where we are consistently underperforming is in the data efficiency. If this is not addressed from a methodological stand point then it will severely restring the classes of problems in which we can implement these methods.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Probability provides the answer, but implementation at scale remains an outstanding problem.</a:t>
            </a:r>
            <a:endParaRPr lang="en-GB" dirty="0"/>
          </a:p>
        </p:txBody>
      </p:sp>
      <p:sp>
        <p:nvSpPr>
          <p:cNvPr id="4" name="Slide Number Placeholder 3"/>
          <p:cNvSpPr>
            <a:spLocks noGrp="1"/>
          </p:cNvSpPr>
          <p:nvPr>
            <p:ph type="sldNum" sz="quarter" idx="10"/>
          </p:nvPr>
        </p:nvSpPr>
        <p:spPr/>
        <p:txBody>
          <a:bodyPr/>
          <a:lstStyle/>
          <a:p>
            <a:fld id="{6F8ACA12-4318-44B4-98BB-556A71094F8D}" type="slidenum">
              <a:rPr lang="en-US" smtClean="0"/>
              <a:t>11</a:t>
            </a:fld>
            <a:endParaRPr lang="en-US"/>
          </a:p>
        </p:txBody>
      </p:sp>
    </p:spTree>
    <p:extLst>
      <p:ext uri="{BB962C8B-B14F-4D97-AF65-F5344CB8AC3E}">
        <p14:creationId xmlns:p14="http://schemas.microsoft.com/office/powerpoint/2010/main" val="2985093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Our AI advances, our super human performances in so many domains is being</a:t>
            </a:r>
            <a:r>
              <a:rPr lang="en-US" sz="1200" kern="1200" baseline="0" dirty="0" smtClean="0">
                <a:solidFill>
                  <a:schemeClr val="tx1"/>
                </a:solidFill>
                <a:effectLst/>
                <a:latin typeface="+mn-lt"/>
                <a:ea typeface="+mn-ea"/>
                <a:cs typeface="+mn-cs"/>
              </a:rPr>
              <a:t> driven by machine learning. It’s being driven by data. An unearthly amount of data. Or certainly an amount of data that was unearthly in 1986 as this diagram from a 2011 Science paper shows.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Our vision systems see way more labeled images than we require to recognize objects, our speech systems require many more words than we do to understand comprehend</a:t>
            </a:r>
            <a:r>
              <a:rPr lang="en-US" sz="1200" kern="1200" baseline="0" dirty="0" smtClean="0">
                <a:solidFill>
                  <a:schemeClr val="tx1"/>
                </a:solidFill>
                <a:effectLst/>
                <a:latin typeface="+mn-lt"/>
                <a:ea typeface="+mn-ea"/>
                <a:cs typeface="+mn-cs"/>
              </a:rPr>
              <a:t> what’s being said</a:t>
            </a:r>
            <a:r>
              <a:rPr lang="en-US" sz="1200" kern="1200" dirty="0" smtClean="0">
                <a:solidFill>
                  <a:schemeClr val="tx1"/>
                </a:solidFill>
                <a:effectLst/>
                <a:latin typeface="+mn-lt"/>
                <a:ea typeface="+mn-ea"/>
                <a:cs typeface="+mn-cs"/>
              </a:rPr>
              <a:t>. Our translation systems require many more examples of translated text than a human could ever read.</a:t>
            </a:r>
            <a:endParaRPr lang="en-GB" sz="1200" kern="1200" dirty="0" smtClean="0">
              <a:solidFill>
                <a:schemeClr val="tx1"/>
              </a:solidFill>
              <a:effectLst/>
              <a:latin typeface="+mn-lt"/>
              <a:ea typeface="+mn-ea"/>
              <a:cs typeface="+mn-cs"/>
            </a:endParaRPr>
          </a:p>
          <a:p>
            <a:endParaRPr lang="en-GB" dirty="0" smtClean="0"/>
          </a:p>
          <a:p>
            <a:r>
              <a:rPr lang="en-US" sz="1200" kern="1200" dirty="0" smtClean="0">
                <a:solidFill>
                  <a:schemeClr val="tx1"/>
                </a:solidFill>
                <a:effectLst/>
                <a:latin typeface="+mn-lt"/>
                <a:ea typeface="+mn-ea"/>
                <a:cs typeface="+mn-cs"/>
              </a:rPr>
              <a:t>So </a:t>
            </a:r>
            <a:r>
              <a:rPr lang="en-US" sz="1200" kern="1200" dirty="0" smtClean="0">
                <a:solidFill>
                  <a:schemeClr val="tx1"/>
                </a:solidFill>
                <a:effectLst/>
                <a:latin typeface="+mn-lt"/>
                <a:ea typeface="+mn-ea"/>
                <a:cs typeface="+mn-cs"/>
              </a:rPr>
              <a:t>while we are making considerable progress on tasks which were once thought extremely difficult or impossible, the truth is that the progress is driven far more by the availability of data than an improvement in algorithms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a very real sense the methodologies we are deploying haven’t changed a great deal since the mid 1990s, what has changed is illustrated in this funnel plot. The wide availability of data. </a:t>
            </a:r>
            <a:r>
              <a:rPr lang="en-US" sz="1200" kern="1200" dirty="0" smtClean="0">
                <a:solidFill>
                  <a:schemeClr val="tx1"/>
                </a:solidFill>
                <a:effectLst/>
                <a:latin typeface="+mn-lt"/>
                <a:ea typeface="+mn-ea"/>
                <a:cs typeface="+mn-cs"/>
              </a:rPr>
              <a:t>It </a:t>
            </a:r>
            <a:r>
              <a:rPr lang="en-US" sz="1200" kern="1200" dirty="0" smtClean="0">
                <a:solidFill>
                  <a:schemeClr val="tx1"/>
                </a:solidFill>
                <a:effectLst/>
                <a:latin typeface="+mn-lt"/>
                <a:ea typeface="+mn-ea"/>
                <a:cs typeface="+mn-cs"/>
              </a:rPr>
              <a:t>is the explosion of data that has rendered </a:t>
            </a: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challenges achievable</a:t>
            </a:r>
            <a:r>
              <a:rPr lang="en-US"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6F8ACA12-4318-44B4-98BB-556A71094F8D}" type="slidenum">
              <a:rPr lang="en-US" smtClean="0"/>
              <a:t>2</a:t>
            </a:fld>
            <a:endParaRPr lang="en-US"/>
          </a:p>
        </p:txBody>
      </p:sp>
    </p:spTree>
    <p:extLst>
      <p:ext uri="{BB962C8B-B14F-4D97-AF65-F5344CB8AC3E}">
        <p14:creationId xmlns:p14="http://schemas.microsoft.com/office/powerpoint/2010/main" val="3304151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To get a perspective on where we are and where we are going I sometimes find historical analogies very useful.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The current situation with data, reminds me very much of the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early stage of the industrial revolution. Thomas </a:t>
            </a:r>
            <a:r>
              <a:rPr lang="en-US" sz="1200" dirty="0" err="1" smtClean="0">
                <a:effectLst/>
                <a:latin typeface="Cambria" panose="02040503050406030204" pitchFamily="18" charset="0"/>
                <a:ea typeface="Cambria" panose="02040503050406030204" pitchFamily="18" charset="0"/>
                <a:cs typeface="Times New Roman" panose="02020603050405020304" pitchFamily="18" charset="0"/>
              </a:rPr>
              <a:t>Newcomen</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 was born in the South West of England, an area well known, since Roman times, for tin mining.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As tin was extracted and mines became deeper, they needed to be pumped out of the ground water that seeped in.</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I</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n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1712 </a:t>
            </a:r>
            <a:r>
              <a:rPr lang="en-US" sz="1200" dirty="0" err="1" smtClean="0">
                <a:effectLst/>
                <a:latin typeface="Cambria" panose="02040503050406030204" pitchFamily="18" charset="0"/>
                <a:ea typeface="Cambria" panose="02040503050406030204" pitchFamily="18" charset="0"/>
                <a:cs typeface="Times New Roman" panose="02020603050405020304" pitchFamily="18" charset="0"/>
              </a:rPr>
              <a:t>Newcomen</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 invented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a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steam engine for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doing exactly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that. </a:t>
            </a:r>
            <a:endParaRPr lang="en-US"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DESCRIBE ENGINE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His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engine consisted of a large piston sitting on top of a boiler. The piston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chamber was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alternatively filled with steam by the boiler</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 causing the piston to rise</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and then cooled through direct injection of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water, causing the</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piston to fall.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As it happened, </a:t>
            </a:r>
            <a:r>
              <a:rPr lang="en-US" sz="1200" dirty="0" err="1" smtClean="0">
                <a:effectLst/>
                <a:latin typeface="Cambria" panose="02040503050406030204" pitchFamily="18" charset="0"/>
                <a:ea typeface="Cambria" panose="02040503050406030204" pitchFamily="18" charset="0"/>
                <a:cs typeface="Times New Roman" panose="02020603050405020304" pitchFamily="18" charset="0"/>
              </a:rPr>
              <a:t>Newcomen's</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 engine had relatively little effect at his local tin mines. The</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engine was</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 so inefficient, that it was impractical. It needed too much coal.</a:t>
            </a:r>
            <a:endParaRPr lang="en-GB" sz="1200" dirty="0" smtClean="0">
              <a:effectLst/>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10"/>
          </p:nvPr>
        </p:nvSpPr>
        <p:spPr/>
        <p:txBody>
          <a:bodyPr/>
          <a:lstStyle/>
          <a:p>
            <a:fld id="{6F8ACA12-4318-44B4-98BB-556A71094F8D}" type="slidenum">
              <a:rPr lang="en-US" smtClean="0"/>
              <a:t>3</a:t>
            </a:fld>
            <a:endParaRPr lang="en-US"/>
          </a:p>
        </p:txBody>
      </p:sp>
    </p:spTree>
    <p:extLst>
      <p:ext uri="{BB962C8B-B14F-4D97-AF65-F5344CB8AC3E}">
        <p14:creationId xmlns:p14="http://schemas.microsoft.com/office/powerpoint/2010/main" val="2690224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900"/>
              </a:spcBef>
              <a:spcAft>
                <a:spcPts val="900"/>
              </a:spcAft>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They were,</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however,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widely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used but in coalfields, where they could be easily fueled.</a:t>
            </a:r>
            <a:endParaRPr lang="en-GB"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endParaRPr lang="en-US"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This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brings me to mind somewhat of the situation today: the major internet companies can profit from our current generation of inference engines because they are equivalent to the coalfields of yesteryear. They have enormous quantities of data readily available</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 So we see a lot of interest in today’s deep learning technologies from those companies that have a lot of data. </a:t>
            </a:r>
          </a:p>
          <a:p>
            <a:pPr>
              <a:spcBef>
                <a:spcPts val="900"/>
              </a:spcBef>
              <a:spcAft>
                <a:spcPts val="900"/>
              </a:spcAft>
            </a:pPr>
            <a:endParaRPr lang="en-US"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Our AI systems are learning to emulate</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humans through watching their behavior. If your language is widely spoken then it is easy to translate. However, for rare languages like </a:t>
            </a:r>
            <a:r>
              <a:rPr lang="en-US" sz="1200" baseline="0" dirty="0" err="1" smtClean="0">
                <a:effectLst/>
                <a:latin typeface="Cambria" panose="02040503050406030204" pitchFamily="18" charset="0"/>
                <a:ea typeface="Cambria" panose="02040503050406030204" pitchFamily="18" charset="0"/>
                <a:cs typeface="Times New Roman" panose="02020603050405020304" pitchFamily="18" charset="0"/>
              </a:rPr>
              <a:t>Ateso</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a:t>
            </a:r>
            <a:r>
              <a:rPr lang="en-US" sz="1200" baseline="0" dirty="0" err="1" smtClean="0">
                <a:effectLst/>
                <a:latin typeface="Cambria" panose="02040503050406030204" pitchFamily="18" charset="0"/>
                <a:ea typeface="Cambria" panose="02040503050406030204" pitchFamily="18" charset="0"/>
                <a:cs typeface="Times New Roman" panose="02020603050405020304" pitchFamily="18" charset="0"/>
              </a:rPr>
              <a:t>Lua</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and Luganda we do not have functional translation systems. </a:t>
            </a:r>
          </a:p>
          <a:p>
            <a:pPr>
              <a:spcBef>
                <a:spcPts val="900"/>
              </a:spcBef>
              <a:spcAft>
                <a:spcPts val="900"/>
              </a:spcAft>
            </a:pPr>
            <a:endPar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Just as in 18</a:t>
            </a:r>
            <a:r>
              <a:rPr lang="en-US" sz="1200" baseline="30000" dirty="0" smtClean="0">
                <a:effectLst/>
                <a:latin typeface="Cambria" panose="02040503050406030204" pitchFamily="18" charset="0"/>
                <a:ea typeface="Cambria" panose="02040503050406030204" pitchFamily="18" charset="0"/>
                <a:cs typeface="Times New Roman" panose="02020603050405020304" pitchFamily="18" charset="0"/>
              </a:rPr>
              <a:t>th</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a:t>
            </a:r>
            <a:r>
              <a:rPr lang="en-US" sz="1200" baseline="0" dirty="0" err="1" smtClean="0">
                <a:effectLst/>
                <a:latin typeface="Cambria" panose="02040503050406030204" pitchFamily="18" charset="0"/>
                <a:ea typeface="Cambria" panose="02040503050406030204" pitchFamily="18" charset="0"/>
                <a:cs typeface="Times New Roman" panose="02020603050405020304" pitchFamily="18" charset="0"/>
              </a:rPr>
              <a:t>Centuray</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England distribution of coal over the country was a challenge, sharing and interconnection of some data types remains a challenge. Particularly personal data where there are issues of privacy and ethics. </a:t>
            </a:r>
          </a:p>
          <a:p>
            <a:pPr>
              <a:spcBef>
                <a:spcPts val="900"/>
              </a:spcBef>
              <a:spcAft>
                <a:spcPts val="900"/>
              </a:spcAft>
            </a:pPr>
            <a:endPar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The Cornish Tin mines are not even on this map. In the 18</a:t>
            </a:r>
            <a:r>
              <a:rPr lang="en-US" sz="1200" baseline="30000" dirty="0" smtClean="0">
                <a:effectLst/>
                <a:latin typeface="Cambria" panose="02040503050406030204" pitchFamily="18" charset="0"/>
                <a:ea typeface="Cambria" panose="02040503050406030204" pitchFamily="18" charset="0"/>
                <a:cs typeface="Times New Roman" panose="02020603050405020304" pitchFamily="18" charset="0"/>
              </a:rPr>
              <a:t>th</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century the distribution infrastructure was not capable of easily distributing the coal to where it was needed in the South West.</a:t>
            </a:r>
          </a:p>
          <a:p>
            <a:pPr>
              <a:spcBef>
                <a:spcPts val="900"/>
              </a:spcBef>
              <a:spcAft>
                <a:spcPts val="900"/>
              </a:spcAft>
            </a:pPr>
            <a:endPar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10"/>
          </p:nvPr>
        </p:nvSpPr>
        <p:spPr/>
        <p:txBody>
          <a:bodyPr/>
          <a:lstStyle/>
          <a:p>
            <a:fld id="{6F8ACA12-4318-44B4-98BB-556A71094F8D}" type="slidenum">
              <a:rPr lang="en-US" smtClean="0"/>
              <a:t>4</a:t>
            </a:fld>
            <a:endParaRPr lang="en-US"/>
          </a:p>
        </p:txBody>
      </p:sp>
    </p:spTree>
    <p:extLst>
      <p:ext uri="{BB962C8B-B14F-4D97-AF65-F5344CB8AC3E}">
        <p14:creationId xmlns:p14="http://schemas.microsoft.com/office/powerpoint/2010/main" val="1671887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900"/>
              </a:spcBef>
              <a:spcAft>
                <a:spcPts val="900"/>
              </a:spcAft>
              <a:buClrTx/>
              <a:buSzTx/>
              <a:buFontTx/>
              <a:buNone/>
              <a:tabLst/>
              <a:defRPr/>
            </a:pP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With current technologies there is a prospect for peoples to be passed by, but also entire fields.</a:t>
            </a:r>
            <a:endParaRPr lang="en-GB"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endParaRPr lang="en-US"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In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application domains such as medicine we face challenges because firstly: the complexity of the system is much greater than speech, vision or even the game of Go. Our interventions are often at a biochemical level, and yet their manifestations occur at the global level of our health.</a:t>
            </a:r>
            <a:endParaRPr lang="en-GB"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endParaRPr lang="en-US" sz="1200" dirty="0" smtClean="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And yet for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rare or complex diseases: those that have causes driven by a combination of environmental and genetic causes, we will never have sufficient data to </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learn. And</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i</a:t>
            </a:r>
            <a:r>
              <a:rPr lang="en-US" sz="1200" dirty="0" smtClean="0">
                <a:effectLst/>
                <a:latin typeface="Cambria" panose="02040503050406030204" pitchFamily="18" charset="0"/>
                <a:ea typeface="Cambria" panose="02040503050406030204" pitchFamily="18" charset="0"/>
                <a:cs typeface="Times New Roman" panose="02020603050405020304" pitchFamily="18" charset="0"/>
              </a:rPr>
              <a:t>t is obviously not ethical to cause people to become ill to</a:t>
            </a:r>
            <a:r>
              <a:rPr lang="en-US" sz="1200" baseline="0" dirty="0" smtClean="0">
                <a:effectLst/>
                <a:latin typeface="Cambria" panose="02040503050406030204" pitchFamily="18" charset="0"/>
                <a:ea typeface="Cambria" panose="02040503050406030204" pitchFamily="18" charset="0"/>
                <a:cs typeface="Times New Roman" panose="02020603050405020304" pitchFamily="18" charset="0"/>
              </a:rPr>
              <a:t> obtain more data.</a:t>
            </a:r>
            <a:endParaRPr lang="en-GB" sz="1200" dirty="0" smtClean="0">
              <a:effectLst/>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10"/>
          </p:nvPr>
        </p:nvSpPr>
        <p:spPr/>
        <p:txBody>
          <a:bodyPr/>
          <a:lstStyle/>
          <a:p>
            <a:fld id="{6F8ACA12-4318-44B4-98BB-556A71094F8D}" type="slidenum">
              <a:rPr lang="en-US" smtClean="0"/>
              <a:t>5</a:t>
            </a:fld>
            <a:endParaRPr lang="en-US"/>
          </a:p>
        </p:txBody>
      </p:sp>
    </p:spTree>
    <p:extLst>
      <p:ext uri="{BB962C8B-B14F-4D97-AF65-F5344CB8AC3E}">
        <p14:creationId xmlns:p14="http://schemas.microsoft.com/office/powerpoint/2010/main" val="3350356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steam engine is far more associated in our minds with the name of James Watt, Watt made the steam engine practical by introducing the separate condenser. Rather than directly injecting water into the cylinder he sucked the steam out of the cylinder and cooled it separately. This was more efficient as the cylinder itself no longer had to go through cycles of heating and cooling. The resulting doubling in efficiency made the steam engine practical, not just for </a:t>
            </a:r>
            <a:r>
              <a:rPr lang="en-US" sz="1200" kern="1200" dirty="0" err="1" smtClean="0">
                <a:solidFill>
                  <a:schemeClr val="tx1"/>
                </a:solidFill>
                <a:effectLst/>
                <a:latin typeface="+mn-lt"/>
                <a:ea typeface="+mn-ea"/>
                <a:cs typeface="+mn-cs"/>
              </a:rPr>
              <a:t>cornish</a:t>
            </a:r>
            <a:r>
              <a:rPr lang="en-US" sz="1200" kern="1200" dirty="0" smtClean="0">
                <a:solidFill>
                  <a:schemeClr val="tx1"/>
                </a:solidFill>
                <a:effectLst/>
                <a:latin typeface="+mn-lt"/>
                <a:ea typeface="+mn-ea"/>
                <a:cs typeface="+mn-cs"/>
              </a:rPr>
              <a:t> tin mines, but for railways and traction engines.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definition of intelligence is the use of information to </a:t>
            </a:r>
            <a:r>
              <a:rPr lang="en-US" sz="1200" kern="1200" dirty="0" smtClean="0">
                <a:solidFill>
                  <a:schemeClr val="tx1"/>
                </a:solidFill>
                <a:effectLst/>
                <a:latin typeface="+mn-lt"/>
                <a:ea typeface="+mn-ea"/>
                <a:cs typeface="+mn-cs"/>
              </a:rPr>
              <a:t>save energy.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Intelligent </a:t>
            </a:r>
            <a:r>
              <a:rPr lang="en-US" sz="1200" kern="1200" dirty="0" smtClean="0">
                <a:solidFill>
                  <a:schemeClr val="tx1"/>
                </a:solidFill>
                <a:effectLst/>
                <a:latin typeface="+mn-lt"/>
                <a:ea typeface="+mn-ea"/>
                <a:cs typeface="+mn-cs"/>
              </a:rPr>
              <a:t>decision making implies that we assimilate the facts and make a decision that reduces our expenditure relative to actions we would have taken had we not had those facts.</a:t>
            </a:r>
            <a:endParaRPr lang="en-GB"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Under that definition, we can become more intelligent by either saving more energy with our resulting decisions, or by using less information.</a:t>
            </a:r>
            <a:endParaRPr lang="en-GB"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 very real sense there is currently a data efficiency deficit, just as </a:t>
            </a:r>
            <a:r>
              <a:rPr lang="en-US" sz="1200" kern="1200" dirty="0" smtClean="0">
                <a:solidFill>
                  <a:schemeClr val="tx1"/>
                </a:solidFill>
                <a:effectLst/>
                <a:latin typeface="+mn-lt"/>
                <a:ea typeface="+mn-ea"/>
                <a:cs typeface="+mn-cs"/>
              </a:rPr>
              <a:t>large as, if not larger than, </a:t>
            </a:r>
            <a:r>
              <a:rPr lang="en-US" sz="1200" kern="1200" dirty="0" smtClean="0">
                <a:solidFill>
                  <a:schemeClr val="tx1"/>
                </a:solidFill>
                <a:effectLst/>
                <a:latin typeface="+mn-lt"/>
                <a:ea typeface="+mn-ea"/>
                <a:cs typeface="+mn-cs"/>
              </a:rPr>
              <a:t>the engine efficiency </a:t>
            </a:r>
            <a:r>
              <a:rPr lang="en-US" sz="1200" kern="1200" dirty="0" smtClean="0">
                <a:solidFill>
                  <a:schemeClr val="tx1"/>
                </a:solidFill>
                <a:effectLst/>
                <a:latin typeface="+mn-lt"/>
                <a:ea typeface="+mn-ea"/>
                <a:cs typeface="+mn-cs"/>
              </a:rPr>
              <a:t>deficit </a:t>
            </a:r>
            <a:r>
              <a:rPr lang="en-US" sz="1200" kern="1200" dirty="0" smtClean="0">
                <a:solidFill>
                  <a:schemeClr val="tx1"/>
                </a:solidFill>
                <a:effectLst/>
                <a:latin typeface="+mn-lt"/>
                <a:ea typeface="+mn-ea"/>
                <a:cs typeface="+mn-cs"/>
              </a:rPr>
              <a:t>in </a:t>
            </a:r>
            <a:r>
              <a:rPr lang="en-US" sz="1200" kern="1200" dirty="0" err="1" smtClean="0">
                <a:solidFill>
                  <a:schemeClr val="tx1"/>
                </a:solidFill>
                <a:effectLst/>
                <a:latin typeface="+mn-lt"/>
                <a:ea typeface="+mn-ea"/>
                <a:cs typeface="+mn-cs"/>
              </a:rPr>
              <a:t>Newcomen's</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engine.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a:t>
            </a:r>
            <a:r>
              <a:rPr lang="en-US" sz="1200" kern="1200" dirty="0" smtClean="0">
                <a:solidFill>
                  <a:schemeClr val="tx1"/>
                </a:solidFill>
                <a:effectLst/>
                <a:latin typeface="+mn-lt"/>
                <a:ea typeface="+mn-ea"/>
                <a:cs typeface="+mn-cs"/>
              </a:rPr>
              <a:t>we require is a revolution in data efficiency equivalent to Watt's separate condenser </a:t>
            </a:r>
            <a:r>
              <a:rPr lang="en-US" sz="1200" kern="1200" dirty="0" smtClean="0">
                <a:solidFill>
                  <a:schemeClr val="tx1"/>
                </a:solidFill>
                <a:effectLst/>
                <a:latin typeface="+mn-lt"/>
                <a:ea typeface="+mn-ea"/>
                <a:cs typeface="+mn-cs"/>
              </a:rPr>
              <a:t>moment.</a:t>
            </a:r>
            <a:r>
              <a:rPr lang="en-GB" sz="1200" kern="1200" baseline="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6F8ACA12-4318-44B4-98BB-556A71094F8D}" type="slidenum">
              <a:rPr lang="en-US" smtClean="0"/>
              <a:t>6</a:t>
            </a:fld>
            <a:endParaRPr lang="en-US"/>
          </a:p>
        </p:txBody>
      </p:sp>
    </p:spTree>
    <p:extLst>
      <p:ext uri="{BB962C8B-B14F-4D97-AF65-F5344CB8AC3E}">
        <p14:creationId xmlns:p14="http://schemas.microsoft.com/office/powerpoint/2010/main" val="3995728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look for a moment at the architecture that is driving so many of the changes in current artificial intelligence.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Deep neural networks, are a set of layered functions that transform incoming data into representations that are more</a:t>
            </a:r>
            <a:r>
              <a:rPr lang="en-US" sz="1200" kern="1200" baseline="0" dirty="0" smtClean="0">
                <a:solidFill>
                  <a:schemeClr val="tx1"/>
                </a:solidFill>
                <a:effectLst/>
                <a:latin typeface="+mn-lt"/>
                <a:ea typeface="+mn-ea"/>
                <a:cs typeface="+mn-cs"/>
              </a:rPr>
              <a:t> amenable to interpretation by the machine.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performing the transformation in stages, each component of the transformation can be fairly simple, but a complex transformation can result.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diagram is from the </a:t>
            </a:r>
            <a:r>
              <a:rPr lang="en-US" sz="1200" kern="1200" baseline="0" dirty="0" err="1" smtClean="0">
                <a:solidFill>
                  <a:schemeClr val="tx1"/>
                </a:solidFill>
                <a:effectLst/>
                <a:latin typeface="+mn-lt"/>
                <a:ea typeface="+mn-ea"/>
                <a:cs typeface="+mn-cs"/>
              </a:rPr>
              <a:t>DeepFace</a:t>
            </a:r>
            <a:r>
              <a:rPr lang="en-US" sz="1200" kern="1200" baseline="0" dirty="0" smtClean="0">
                <a:solidFill>
                  <a:schemeClr val="tx1"/>
                </a:solidFill>
                <a:effectLst/>
                <a:latin typeface="+mn-lt"/>
                <a:ea typeface="+mn-ea"/>
                <a:cs typeface="+mn-cs"/>
              </a:rPr>
              <a:t> paper: </a:t>
            </a:r>
            <a:r>
              <a:rPr lang="en-US" sz="1200" kern="1200" baseline="0" dirty="0" err="1" smtClean="0">
                <a:solidFill>
                  <a:schemeClr val="tx1"/>
                </a:solidFill>
                <a:effectLst/>
                <a:latin typeface="+mn-lt"/>
                <a:ea typeface="+mn-ea"/>
                <a:cs typeface="+mn-cs"/>
              </a:rPr>
              <a:t>facebook’s</a:t>
            </a:r>
            <a:r>
              <a:rPr lang="en-US" sz="1200" kern="1200" baseline="0" dirty="0" smtClean="0">
                <a:solidFill>
                  <a:schemeClr val="tx1"/>
                </a:solidFill>
                <a:effectLst/>
                <a:latin typeface="+mn-lt"/>
                <a:ea typeface="+mn-ea"/>
                <a:cs typeface="+mn-cs"/>
              </a:rPr>
              <a:t> face recognition paper that achieved near human performance with a training set of 1 billion faces.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model involves some </a:t>
            </a:r>
            <a:r>
              <a:rPr lang="en-US" sz="1200" kern="1200" baseline="0" dirty="0" err="1" smtClean="0">
                <a:solidFill>
                  <a:schemeClr val="tx1"/>
                </a:solidFill>
                <a:effectLst/>
                <a:latin typeface="+mn-lt"/>
                <a:ea typeface="+mn-ea"/>
                <a:cs typeface="+mn-cs"/>
              </a:rPr>
              <a:t>prepreocessing</a:t>
            </a:r>
            <a:r>
              <a:rPr lang="en-US" sz="1200" kern="1200" baseline="0" dirty="0" smtClean="0">
                <a:solidFill>
                  <a:schemeClr val="tx1"/>
                </a:solidFill>
                <a:effectLst/>
                <a:latin typeface="+mn-lt"/>
                <a:ea typeface="+mn-ea"/>
                <a:cs typeface="+mn-cs"/>
              </a:rPr>
              <a:t> of the face and then a series of cascaded transformations that eventually turn </a:t>
            </a:r>
            <a:r>
              <a:rPr lang="en-US" sz="1200" kern="1200" baseline="0" dirty="0" err="1" smtClean="0">
                <a:solidFill>
                  <a:schemeClr val="tx1"/>
                </a:solidFill>
                <a:effectLst/>
                <a:latin typeface="+mn-lt"/>
                <a:ea typeface="+mn-ea"/>
                <a:cs typeface="+mn-cs"/>
              </a:rPr>
              <a:t>Calista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Flockhart’s</a:t>
            </a:r>
            <a:r>
              <a:rPr lang="en-US" sz="1200" kern="1200" baseline="0" dirty="0" smtClean="0">
                <a:solidFill>
                  <a:schemeClr val="tx1"/>
                </a:solidFill>
                <a:effectLst/>
                <a:latin typeface="+mn-lt"/>
                <a:ea typeface="+mn-ea"/>
                <a:cs typeface="+mn-cs"/>
              </a:rPr>
              <a:t> face into a label.</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From a mathematical perspective we can think of this as a deterministic process, indeed it is a mathematical composition of simple processes. That’s what ‘deep learning’ is: mathematical composition of simple deterministic processes.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kern="1200" baseline="0" dirty="0" smtClean="0">
                <a:solidFill>
                  <a:schemeClr val="tx1"/>
                </a:solidFill>
                <a:effectLst/>
                <a:latin typeface="+mn-lt"/>
                <a:ea typeface="+mn-ea"/>
                <a:cs typeface="+mn-cs"/>
              </a:rPr>
              <a:t> is sometimes</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related to the brain or </a:t>
            </a:r>
            <a:r>
              <a:rPr lang="en-US" sz="1200" kern="1200" dirty="0" smtClean="0">
                <a:solidFill>
                  <a:schemeClr val="tx1"/>
                </a:solidFill>
                <a:effectLst/>
                <a:latin typeface="+mn-lt"/>
                <a:ea typeface="+mn-ea"/>
                <a:cs typeface="+mn-cs"/>
              </a:rPr>
              <a:t>presented</a:t>
            </a:r>
            <a:r>
              <a:rPr lang="en-US" sz="1200" kern="1200" baseline="0" dirty="0" smtClean="0">
                <a:solidFill>
                  <a:schemeClr val="tx1"/>
                </a:solidFill>
                <a:effectLst/>
                <a:latin typeface="+mn-lt"/>
                <a:ea typeface="+mn-ea"/>
                <a:cs typeface="+mn-cs"/>
              </a:rPr>
              <a:t> as a</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fundamental way of thinking about AI, but we can simply think of it as a sensible idea of applying a set of simple transformations to an image to </a:t>
            </a:r>
            <a:r>
              <a:rPr lang="en-US" sz="1200" kern="1200" dirty="0" smtClean="0">
                <a:solidFill>
                  <a:schemeClr val="tx1"/>
                </a:solidFill>
                <a:effectLst/>
                <a:latin typeface="+mn-lt"/>
                <a:ea typeface="+mn-ea"/>
                <a:cs typeface="+mn-cs"/>
              </a:rPr>
              <a:t>build </a:t>
            </a:r>
            <a:r>
              <a:rPr lang="en-US" sz="1200" kern="1200" dirty="0" smtClean="0">
                <a:solidFill>
                  <a:schemeClr val="tx1"/>
                </a:solidFill>
                <a:effectLst/>
                <a:latin typeface="+mn-lt"/>
                <a:ea typeface="+mn-ea"/>
                <a:cs typeface="+mn-cs"/>
              </a:rPr>
              <a:t>a complex transformation.</a:t>
            </a:r>
          </a:p>
          <a:p>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challenge of machine learning is how to determine what these transformations should be. Each of the simpler deterministic transformations can actually have very many parameters. In the case of </a:t>
            </a:r>
            <a:r>
              <a:rPr lang="en-US" sz="1200" kern="1200" dirty="0" err="1" smtClean="0">
                <a:solidFill>
                  <a:schemeClr val="tx1"/>
                </a:solidFill>
                <a:effectLst/>
                <a:latin typeface="+mn-lt"/>
                <a:ea typeface="+mn-ea"/>
                <a:cs typeface="+mn-cs"/>
              </a:rPr>
              <a:t>DeepFace</a:t>
            </a:r>
            <a:r>
              <a:rPr lang="en-US" sz="1200" kern="1200" dirty="0" smtClean="0">
                <a:solidFill>
                  <a:schemeClr val="tx1"/>
                </a:solidFill>
                <a:effectLst/>
                <a:latin typeface="+mn-lt"/>
                <a:ea typeface="+mn-ea"/>
                <a:cs typeface="+mn-cs"/>
              </a:rPr>
              <a:t> more than 120 million parameters.</a:t>
            </a:r>
            <a:endParaRPr lang="en-GB"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6F8ACA12-4318-44B4-98BB-556A71094F8D}" type="slidenum">
              <a:rPr lang="en-US" smtClean="0"/>
              <a:t>7</a:t>
            </a:fld>
            <a:endParaRPr lang="en-US"/>
          </a:p>
        </p:txBody>
      </p:sp>
    </p:spTree>
    <p:extLst>
      <p:ext uri="{BB962C8B-B14F-4D97-AF65-F5344CB8AC3E}">
        <p14:creationId xmlns:p14="http://schemas.microsoft.com/office/powerpoint/2010/main" val="3103343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we think of deep learning, we can think of any given data point passing through the deterministic processes like a ball falling through a pinball machine. Each layer of pins is equivalent to a layer in the deep model.</a:t>
            </a:r>
          </a:p>
          <a:p>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objective of machine learning, is to reconstruct the configuration of those pins in such a way that </a:t>
            </a:r>
            <a:r>
              <a:rPr lang="en-US" sz="1200" kern="1200" dirty="0" err="1" smtClean="0">
                <a:solidFill>
                  <a:schemeClr val="tx1"/>
                </a:solidFill>
                <a:effectLst/>
                <a:latin typeface="+mn-lt"/>
                <a:ea typeface="+mn-ea"/>
                <a:cs typeface="+mn-cs"/>
              </a:rPr>
              <a:t>Calista's</a:t>
            </a:r>
            <a:r>
              <a:rPr lang="en-US" sz="1200" kern="1200" dirty="0" smtClean="0">
                <a:solidFill>
                  <a:schemeClr val="tx1"/>
                </a:solidFill>
                <a:effectLst/>
                <a:latin typeface="+mn-lt"/>
                <a:ea typeface="+mn-ea"/>
                <a:cs typeface="+mn-cs"/>
              </a:rPr>
              <a:t> face is correctly detected. Think of the face as a set of initial conditions, and the face passes through each process to emerge in modified form. The task of inference is to ensure that the right set of initial conditions lead to the right conclusion.</a:t>
            </a:r>
            <a:endParaRPr lang="en-GB"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a deep </a:t>
            </a:r>
            <a:r>
              <a:rPr lang="en-US" sz="1200" kern="1200" dirty="0" smtClean="0">
                <a:solidFill>
                  <a:schemeClr val="tx1"/>
                </a:solidFill>
                <a:effectLst/>
                <a:latin typeface="+mn-lt"/>
                <a:ea typeface="+mn-ea"/>
                <a:cs typeface="+mn-cs"/>
              </a:rPr>
              <a:t>model is like a Pachinko machine, but one where we have control over the location of the pins. The objective in deep learning is to move the pins around in such a way that for the right set of initial conditions, the correct result is achieved.</a:t>
            </a:r>
            <a:endParaRPr lang="en-GB"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network weights are like the positions of the pins. So we can think of </a:t>
            </a:r>
            <a:r>
              <a:rPr lang="en-US" sz="1200" kern="1200" dirty="0" err="1" smtClean="0">
                <a:solidFill>
                  <a:schemeClr val="tx1"/>
                </a:solidFill>
                <a:effectLst/>
                <a:latin typeface="+mn-lt"/>
                <a:ea typeface="+mn-ea"/>
                <a:cs typeface="+mn-cs"/>
              </a:rPr>
              <a:t>DeepFace</a:t>
            </a:r>
            <a:r>
              <a:rPr lang="en-US" sz="1200" kern="1200" dirty="0" smtClean="0">
                <a:solidFill>
                  <a:schemeClr val="tx1"/>
                </a:solidFill>
                <a:effectLst/>
                <a:latin typeface="+mn-lt"/>
                <a:ea typeface="+mn-ea"/>
                <a:cs typeface="+mn-cs"/>
              </a:rPr>
              <a:t> having 120 million pins. Of course </a:t>
            </a:r>
            <a:r>
              <a:rPr lang="en-US" sz="1200" kern="1200" dirty="0" smtClean="0">
                <a:solidFill>
                  <a:schemeClr val="tx1"/>
                </a:solidFill>
                <a:effectLst/>
                <a:latin typeface="+mn-lt"/>
                <a:ea typeface="+mn-ea"/>
                <a:cs typeface="+mn-cs"/>
              </a:rPr>
              <a:t>our pin ball system is only one dimensional,</a:t>
            </a:r>
            <a:r>
              <a:rPr lang="en-US" sz="1200" kern="1200" baseline="0" dirty="0" smtClean="0">
                <a:solidFill>
                  <a:schemeClr val="tx1"/>
                </a:solidFill>
                <a:effectLst/>
                <a:latin typeface="+mn-lt"/>
                <a:ea typeface="+mn-ea"/>
                <a:cs typeface="+mn-cs"/>
              </a:rPr>
              <a:t> r</a:t>
            </a:r>
            <a:r>
              <a:rPr lang="en-US" sz="1200" kern="1200" dirty="0" smtClean="0">
                <a:solidFill>
                  <a:schemeClr val="tx1"/>
                </a:solidFill>
                <a:effectLst/>
                <a:latin typeface="+mn-lt"/>
                <a:ea typeface="+mn-ea"/>
                <a:cs typeface="+mn-cs"/>
              </a:rPr>
              <a:t>eal </a:t>
            </a:r>
            <a:r>
              <a:rPr lang="en-US" sz="1200" kern="1200" dirty="0" smtClean="0">
                <a:solidFill>
                  <a:schemeClr val="tx1"/>
                </a:solidFill>
                <a:effectLst/>
                <a:latin typeface="+mn-lt"/>
                <a:ea typeface="+mn-ea"/>
                <a:cs typeface="+mn-cs"/>
              </a:rPr>
              <a:t>deep networks have many </a:t>
            </a:r>
            <a:r>
              <a:rPr lang="en-US" sz="1200" kern="1200" dirty="0" err="1" smtClean="0">
                <a:solidFill>
                  <a:schemeClr val="tx1"/>
                </a:solidFill>
                <a:effectLst/>
                <a:latin typeface="+mn-lt"/>
                <a:ea typeface="+mn-ea"/>
                <a:cs typeface="+mn-cs"/>
              </a:rPr>
              <a:t>many</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dimensions.</a:t>
            </a:r>
            <a:r>
              <a:rPr lang="en-US" sz="1200" kern="1200" baseline="0" dirty="0" smtClean="0">
                <a:solidFill>
                  <a:schemeClr val="tx1"/>
                </a:solidFill>
                <a:effectLst/>
                <a:latin typeface="+mn-lt"/>
                <a:ea typeface="+mn-ea"/>
                <a:cs typeface="+mn-cs"/>
              </a:rPr>
              <a:t> The deep network is</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like a Pachinko machine where the pins are in a high dimensional space, and the ball drops through the high dimensional </a:t>
            </a:r>
            <a:r>
              <a:rPr lang="en-US" sz="1200" kern="1200" dirty="0" smtClean="0">
                <a:solidFill>
                  <a:schemeClr val="tx1"/>
                </a:solidFill>
                <a:effectLst/>
                <a:latin typeface="+mn-lt"/>
                <a:ea typeface="+mn-ea"/>
                <a:cs typeface="+mn-cs"/>
              </a:rPr>
              <a:t>space</a:t>
            </a:r>
            <a:r>
              <a:rPr lang="en-US" sz="1200" kern="1200" baseline="0" dirty="0" smtClean="0">
                <a:solidFill>
                  <a:schemeClr val="tx1"/>
                </a:solidFill>
                <a:effectLst/>
                <a:latin typeface="+mn-lt"/>
                <a:ea typeface="+mn-ea"/>
                <a:cs typeface="+mn-cs"/>
              </a:rPr>
              <a:t> bouncing into ‘hyper-pins’ along the way.</a:t>
            </a:r>
            <a:endParaRPr lang="en-US"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a:t>
            </a:r>
            <a:r>
              <a:rPr lang="en-US" sz="1200" kern="1200" baseline="0" dirty="0" smtClean="0">
                <a:solidFill>
                  <a:schemeClr val="tx1"/>
                </a:solidFill>
                <a:effectLst/>
                <a:latin typeface="+mn-lt"/>
                <a:ea typeface="+mn-ea"/>
                <a:cs typeface="+mn-cs"/>
              </a:rPr>
              <a:t> get the internal structure of the machine right </a:t>
            </a:r>
            <a:r>
              <a:rPr lang="en-US" sz="1200" kern="1200" dirty="0" smtClean="0">
                <a:solidFill>
                  <a:schemeClr val="tx1"/>
                </a:solidFill>
                <a:effectLst/>
                <a:latin typeface="+mn-lt"/>
                <a:ea typeface="+mn-ea"/>
                <a:cs typeface="+mn-cs"/>
              </a:rPr>
              <a:t>we </a:t>
            </a:r>
            <a:r>
              <a:rPr lang="en-US" sz="1200" kern="1200" dirty="0" smtClean="0">
                <a:solidFill>
                  <a:schemeClr val="tx1"/>
                </a:solidFill>
                <a:effectLst/>
                <a:latin typeface="+mn-lt"/>
                <a:ea typeface="+mn-ea"/>
                <a:cs typeface="+mn-cs"/>
              </a:rPr>
              <a:t>need to explore full range of initial </a:t>
            </a:r>
            <a:r>
              <a:rPr lang="en-US" sz="1200" kern="1200" dirty="0" smtClean="0">
                <a:solidFill>
                  <a:schemeClr val="tx1"/>
                </a:solidFill>
                <a:effectLst/>
                <a:latin typeface="+mn-lt"/>
                <a:ea typeface="+mn-ea"/>
                <a:cs typeface="+mn-cs"/>
              </a:rPr>
              <a:t>conditions </a:t>
            </a:r>
            <a:r>
              <a:rPr lang="en-US" sz="1200" kern="1200" dirty="0" smtClean="0">
                <a:solidFill>
                  <a:schemeClr val="tx1"/>
                </a:solidFill>
                <a:effectLst/>
                <a:latin typeface="+mn-lt"/>
                <a:ea typeface="+mn-ea"/>
                <a:cs typeface="+mn-cs"/>
              </a:rPr>
              <a:t>we wish to </a:t>
            </a:r>
            <a:r>
              <a:rPr lang="en-US" sz="1200" kern="1200" dirty="0" smtClean="0">
                <a:solidFill>
                  <a:schemeClr val="tx1"/>
                </a:solidFill>
                <a:effectLst/>
                <a:latin typeface="+mn-lt"/>
                <a:ea typeface="+mn-ea"/>
                <a:cs typeface="+mn-cs"/>
              </a:rPr>
              <a:t>test</a:t>
            </a:r>
            <a:r>
              <a:rPr lang="en-US" sz="1200" kern="1200" baseline="0" dirty="0" smtClean="0">
                <a:solidFill>
                  <a:schemeClr val="tx1"/>
                </a:solidFill>
                <a:effectLst/>
                <a:latin typeface="+mn-lt"/>
                <a:ea typeface="+mn-ea"/>
                <a:cs typeface="+mn-cs"/>
              </a:rPr>
              <a:t> the machine on,</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images that must be very many</a:t>
            </a:r>
            <a:r>
              <a:rPr lang="en-US" sz="1200" kern="1200" dirty="0" smtClean="0">
                <a:solidFill>
                  <a:schemeClr val="tx1"/>
                </a:solidFill>
                <a:effectLst/>
                <a:latin typeface="+mn-lt"/>
                <a:ea typeface="+mn-ea"/>
                <a:cs typeface="+mn-cs"/>
              </a:rPr>
              <a:t>. That’s why we need so much data.</a:t>
            </a:r>
            <a:endParaRPr lang="en-US"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6F8ACA12-4318-44B4-98BB-556A71094F8D}" type="slidenum">
              <a:rPr lang="en-US" smtClean="0"/>
              <a:t>8</a:t>
            </a:fld>
            <a:endParaRPr lang="en-US"/>
          </a:p>
        </p:txBody>
      </p:sp>
    </p:spTree>
    <p:extLst>
      <p:ext uri="{BB962C8B-B14F-4D97-AF65-F5344CB8AC3E}">
        <p14:creationId xmlns:p14="http://schemas.microsoft.com/office/powerpoint/2010/main" val="3209924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way in which most learning is done, is to assume the path through the machine is deterministic. But to properly determine the functions at each stage you need a lot of data to explore all the initial conditions. A way around this is to ensure that the answer of your machine is </a:t>
            </a:r>
            <a:r>
              <a:rPr lang="en-US" sz="1200" i="1" kern="1200" dirty="0" smtClean="0">
                <a:solidFill>
                  <a:schemeClr val="tx1"/>
                </a:solidFill>
                <a:effectLst/>
                <a:latin typeface="+mn-lt"/>
                <a:ea typeface="+mn-ea"/>
                <a:cs typeface="+mn-cs"/>
              </a:rPr>
              <a:t>robust</a:t>
            </a:r>
            <a:r>
              <a:rPr lang="en-US" sz="1200" kern="1200" dirty="0" smtClean="0">
                <a:solidFill>
                  <a:schemeClr val="tx1"/>
                </a:solidFill>
                <a:effectLst/>
                <a:latin typeface="+mn-lt"/>
                <a:ea typeface="+mn-ea"/>
                <a:cs typeface="+mn-cs"/>
              </a:rPr>
              <a:t> to small changes in the initial conditions (or the activation further down the network). To do this you introduce </a:t>
            </a:r>
            <a:r>
              <a:rPr lang="en-US" sz="1200" kern="1200" dirty="0" err="1" smtClean="0">
                <a:solidFill>
                  <a:schemeClr val="tx1"/>
                </a:solidFill>
                <a:effectLst/>
                <a:latin typeface="+mn-lt"/>
                <a:ea typeface="+mn-ea"/>
                <a:cs typeface="+mn-cs"/>
              </a:rPr>
              <a:t>stochasticity</a:t>
            </a:r>
            <a:r>
              <a:rPr lang="en-US" sz="1200" kern="1200" dirty="0" smtClean="0">
                <a:solidFill>
                  <a:schemeClr val="tx1"/>
                </a:solidFill>
                <a:effectLst/>
                <a:latin typeface="+mn-lt"/>
                <a:ea typeface="+mn-ea"/>
                <a:cs typeface="+mn-cs"/>
              </a:rPr>
              <a:t>. You model the machine as a set of stochastic processes.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consider </a:t>
            </a:r>
            <a:r>
              <a:rPr lang="en-US" sz="1200" i="1" kern="1200" dirty="0" smtClean="0">
                <a:solidFill>
                  <a:schemeClr val="tx1"/>
                </a:solidFill>
                <a:effectLst/>
                <a:latin typeface="+mn-lt"/>
                <a:ea typeface="+mn-ea"/>
                <a:cs typeface="+mn-cs"/>
              </a:rPr>
              <a:t>all the possible paths</a:t>
            </a:r>
            <a:r>
              <a:rPr lang="en-US" sz="1200" kern="1200" dirty="0" smtClean="0">
                <a:solidFill>
                  <a:schemeClr val="tx1"/>
                </a:solidFill>
                <a:effectLst/>
                <a:latin typeface="+mn-lt"/>
                <a:ea typeface="+mn-ea"/>
                <a:cs typeface="+mn-cs"/>
              </a:rPr>
              <a:t> that the ball could have taken through the machine to get the right result. Considering these paths can make the model far more robust to small variations in the input.</a:t>
            </a:r>
            <a:endParaRPr lang="en-GB"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is a path integral </a:t>
            </a:r>
            <a:r>
              <a:rPr lang="en-US" sz="1200" kern="1200" dirty="0" smtClean="0">
                <a:solidFill>
                  <a:schemeClr val="tx1"/>
                </a:solidFill>
                <a:effectLst/>
                <a:latin typeface="+mn-lt"/>
                <a:ea typeface="+mn-ea"/>
                <a:cs typeface="+mn-cs"/>
              </a:rPr>
              <a:t>interpretation </a:t>
            </a:r>
            <a:r>
              <a:rPr lang="en-US" sz="1200" kern="1200" dirty="0" smtClean="0">
                <a:solidFill>
                  <a:schemeClr val="tx1"/>
                </a:solidFill>
                <a:effectLst/>
                <a:latin typeface="+mn-lt"/>
                <a:ea typeface="+mn-ea"/>
                <a:cs typeface="+mn-cs"/>
              </a:rPr>
              <a:t>of the system.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6F8ACA12-4318-44B4-98BB-556A71094F8D}" type="slidenum">
              <a:rPr lang="en-US" smtClean="0"/>
              <a:t>9</a:t>
            </a:fld>
            <a:endParaRPr lang="en-US"/>
          </a:p>
        </p:txBody>
      </p:sp>
    </p:spTree>
    <p:extLst>
      <p:ext uri="{BB962C8B-B14F-4D97-AF65-F5344CB8AC3E}">
        <p14:creationId xmlns:p14="http://schemas.microsoft.com/office/powerpoint/2010/main" val="319010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9038" y="4260852"/>
            <a:ext cx="20729099" cy="2940051"/>
          </a:xfrm>
        </p:spPr>
        <p:txBody>
          <a:bodyPr/>
          <a:lstStyle/>
          <a:p>
            <a:r>
              <a:rPr lang="en-US" smtClean="0"/>
              <a:t>Click to edit Master title style</a:t>
            </a:r>
            <a:endParaRPr lang="en-US"/>
          </a:p>
        </p:txBody>
      </p:sp>
      <p:sp>
        <p:nvSpPr>
          <p:cNvPr id="3" name="Subtitle 2"/>
          <p:cNvSpPr>
            <a:spLocks noGrp="1"/>
          </p:cNvSpPr>
          <p:nvPr>
            <p:ph type="subTitle" idx="1"/>
          </p:nvPr>
        </p:nvSpPr>
        <p:spPr>
          <a:xfrm>
            <a:off x="3658076" y="7772400"/>
            <a:ext cx="17071023" cy="3505200"/>
          </a:xfrm>
        </p:spPr>
        <p:txBody>
          <a:bodyPr/>
          <a:lstStyle>
            <a:lvl1pPr marL="0" indent="0" algn="ctr">
              <a:buNone/>
              <a:defRPr>
                <a:solidFill>
                  <a:schemeClr val="tx1">
                    <a:tint val="75000"/>
                  </a:schemeClr>
                </a:solidFill>
              </a:defRPr>
            </a:lvl1pPr>
            <a:lvl2pPr marL="1219261" indent="0" algn="ctr">
              <a:buNone/>
              <a:defRPr>
                <a:solidFill>
                  <a:schemeClr val="tx1">
                    <a:tint val="75000"/>
                  </a:schemeClr>
                </a:solidFill>
              </a:defRPr>
            </a:lvl2pPr>
            <a:lvl3pPr marL="2438522" indent="0" algn="ctr">
              <a:buNone/>
              <a:defRPr>
                <a:solidFill>
                  <a:schemeClr val="tx1">
                    <a:tint val="75000"/>
                  </a:schemeClr>
                </a:solidFill>
              </a:defRPr>
            </a:lvl3pPr>
            <a:lvl4pPr marL="3657783" indent="0" algn="ctr">
              <a:buNone/>
              <a:defRPr>
                <a:solidFill>
                  <a:schemeClr val="tx1">
                    <a:tint val="75000"/>
                  </a:schemeClr>
                </a:solidFill>
              </a:defRPr>
            </a:lvl4pPr>
            <a:lvl5pPr marL="4877044" indent="0" algn="ctr">
              <a:buNone/>
              <a:defRPr>
                <a:solidFill>
                  <a:schemeClr val="tx1">
                    <a:tint val="75000"/>
                  </a:schemeClr>
                </a:solidFill>
              </a:defRPr>
            </a:lvl5pPr>
            <a:lvl6pPr marL="6096305" indent="0" algn="ctr">
              <a:buNone/>
              <a:defRPr>
                <a:solidFill>
                  <a:schemeClr val="tx1">
                    <a:tint val="75000"/>
                  </a:schemeClr>
                </a:solidFill>
              </a:defRPr>
            </a:lvl6pPr>
            <a:lvl7pPr marL="7315566" indent="0" algn="ctr">
              <a:buNone/>
              <a:defRPr>
                <a:solidFill>
                  <a:schemeClr val="tx1">
                    <a:tint val="75000"/>
                  </a:schemeClr>
                </a:solidFill>
              </a:defRPr>
            </a:lvl7pPr>
            <a:lvl8pPr marL="8534827" indent="0" algn="ctr">
              <a:buNone/>
              <a:defRPr>
                <a:solidFill>
                  <a:schemeClr val="tx1">
                    <a:tint val="75000"/>
                  </a:schemeClr>
                </a:solidFill>
              </a:defRPr>
            </a:lvl8pPr>
            <a:lvl9pPr marL="975408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124550-43A1-4F5B-9B63-081BD619440E}" type="datetime1">
              <a:rPr lang="en-US" smtClean="0"/>
              <a:t>3/19/2016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l">
              <a:defRPr/>
            </a:lvl1pPr>
          </a:lstStyle>
          <a:p>
            <a:fld id="{A32BB9E3-1A33-9342-B988-5BD68851870A}" type="slidenum">
              <a:rPr lang="en-US" smtClean="0"/>
              <a:pPr/>
              <a:t>‹#›</a:t>
            </a:fld>
            <a:endParaRPr lang="en-US" dirty="0"/>
          </a:p>
        </p:txBody>
      </p:sp>
    </p:spTree>
    <p:extLst>
      <p:ext uri="{BB962C8B-B14F-4D97-AF65-F5344CB8AC3E}">
        <p14:creationId xmlns:p14="http://schemas.microsoft.com/office/powerpoint/2010/main" val="417464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23F2B8-A949-4598-8AD9-19A96EB8FAD5}" type="datetime1">
              <a:rPr lang="en-US" smtClean="0"/>
              <a:t>3/19/2016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l">
              <a:defRPr/>
            </a:lvl1pPr>
          </a:lstStyle>
          <a:p>
            <a:fld id="{A32BB9E3-1A33-9342-B988-5BD68851870A}" type="slidenum">
              <a:rPr lang="en-US" smtClean="0"/>
              <a:pPr/>
              <a:t>‹#›</a:t>
            </a:fld>
            <a:endParaRPr lang="en-US" dirty="0"/>
          </a:p>
        </p:txBody>
      </p:sp>
    </p:spTree>
    <p:extLst>
      <p:ext uri="{BB962C8B-B14F-4D97-AF65-F5344CB8AC3E}">
        <p14:creationId xmlns:p14="http://schemas.microsoft.com/office/powerpoint/2010/main" val="4187990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80702" y="412750"/>
            <a:ext cx="5487114" cy="87757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359" y="412750"/>
            <a:ext cx="16054890" cy="87757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D5553B-7220-4FDC-B00F-08A47422C641}" type="datetime1">
              <a:rPr lang="en-US" smtClean="0"/>
              <a:t>3/19/2016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2BB9E3-1A33-9342-B988-5BD68851870A}" type="slidenum">
              <a:rPr lang="en-US" smtClean="0"/>
              <a:t>‹#›</a:t>
            </a:fld>
            <a:endParaRPr lang="en-US" dirty="0"/>
          </a:p>
        </p:txBody>
      </p:sp>
    </p:spTree>
    <p:extLst>
      <p:ext uri="{BB962C8B-B14F-4D97-AF65-F5344CB8AC3E}">
        <p14:creationId xmlns:p14="http://schemas.microsoft.com/office/powerpoint/2010/main" val="573439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B318E-470B-4241-9A38-EC6A8E6AA87F}" type="datetime1">
              <a:rPr lang="en-US" smtClean="0"/>
              <a:t>3/19/2016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l">
              <a:defRPr/>
            </a:lvl1pPr>
          </a:lstStyle>
          <a:p>
            <a:fld id="{A32BB9E3-1A33-9342-B988-5BD68851870A}" type="slidenum">
              <a:rPr lang="en-US" smtClean="0"/>
              <a:pPr/>
              <a:t>‹#›</a:t>
            </a:fld>
            <a:endParaRPr lang="en-US" dirty="0"/>
          </a:p>
        </p:txBody>
      </p:sp>
    </p:spTree>
    <p:extLst>
      <p:ext uri="{BB962C8B-B14F-4D97-AF65-F5344CB8AC3E}">
        <p14:creationId xmlns:p14="http://schemas.microsoft.com/office/powerpoint/2010/main" val="140912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419" y="8813803"/>
            <a:ext cx="20729099" cy="2724149"/>
          </a:xfrm>
        </p:spPr>
        <p:txBody>
          <a:bodyPr anchor="t"/>
          <a:lstStyle>
            <a:lvl1pPr algn="l">
              <a:defRPr sz="10700" b="1" cap="all"/>
            </a:lvl1pPr>
          </a:lstStyle>
          <a:p>
            <a:r>
              <a:rPr lang="en-US" smtClean="0"/>
              <a:t>Click to edit Master title style</a:t>
            </a:r>
            <a:endParaRPr lang="en-US"/>
          </a:p>
        </p:txBody>
      </p:sp>
      <p:sp>
        <p:nvSpPr>
          <p:cNvPr id="3" name="Text Placeholder 2"/>
          <p:cNvSpPr>
            <a:spLocks noGrp="1"/>
          </p:cNvSpPr>
          <p:nvPr>
            <p:ph type="body" idx="1"/>
          </p:nvPr>
        </p:nvSpPr>
        <p:spPr>
          <a:xfrm>
            <a:off x="1926419" y="5813427"/>
            <a:ext cx="20729099" cy="3000373"/>
          </a:xfrm>
        </p:spPr>
        <p:txBody>
          <a:bodyPr anchor="b"/>
          <a:lstStyle>
            <a:lvl1pPr marL="0" indent="0">
              <a:buNone/>
              <a:defRPr sz="5300">
                <a:solidFill>
                  <a:schemeClr val="tx1">
                    <a:tint val="75000"/>
                  </a:schemeClr>
                </a:solidFill>
              </a:defRPr>
            </a:lvl1pPr>
            <a:lvl2pPr marL="1219261" indent="0">
              <a:buNone/>
              <a:defRPr sz="4800">
                <a:solidFill>
                  <a:schemeClr val="tx1">
                    <a:tint val="75000"/>
                  </a:schemeClr>
                </a:solidFill>
              </a:defRPr>
            </a:lvl2pPr>
            <a:lvl3pPr marL="2438522" indent="0">
              <a:buNone/>
              <a:defRPr sz="4300">
                <a:solidFill>
                  <a:schemeClr val="tx1">
                    <a:tint val="75000"/>
                  </a:schemeClr>
                </a:solidFill>
              </a:defRPr>
            </a:lvl3pPr>
            <a:lvl4pPr marL="3657783" indent="0">
              <a:buNone/>
              <a:defRPr sz="3700">
                <a:solidFill>
                  <a:schemeClr val="tx1">
                    <a:tint val="75000"/>
                  </a:schemeClr>
                </a:solidFill>
              </a:defRPr>
            </a:lvl4pPr>
            <a:lvl5pPr marL="4877044" indent="0">
              <a:buNone/>
              <a:defRPr sz="3700">
                <a:solidFill>
                  <a:schemeClr val="tx1">
                    <a:tint val="75000"/>
                  </a:schemeClr>
                </a:solidFill>
              </a:defRPr>
            </a:lvl5pPr>
            <a:lvl6pPr marL="6096305" indent="0">
              <a:buNone/>
              <a:defRPr sz="3700">
                <a:solidFill>
                  <a:schemeClr val="tx1">
                    <a:tint val="75000"/>
                  </a:schemeClr>
                </a:solidFill>
              </a:defRPr>
            </a:lvl6pPr>
            <a:lvl7pPr marL="7315566" indent="0">
              <a:buNone/>
              <a:defRPr sz="3700">
                <a:solidFill>
                  <a:schemeClr val="tx1">
                    <a:tint val="75000"/>
                  </a:schemeClr>
                </a:solidFill>
              </a:defRPr>
            </a:lvl7pPr>
            <a:lvl8pPr marL="8534827" indent="0">
              <a:buNone/>
              <a:defRPr sz="3700">
                <a:solidFill>
                  <a:schemeClr val="tx1">
                    <a:tint val="75000"/>
                  </a:schemeClr>
                </a:solidFill>
              </a:defRPr>
            </a:lvl8pPr>
            <a:lvl9pPr marL="9754088" indent="0">
              <a:buNone/>
              <a:defRPr sz="3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42B8E0-2E4A-48A7-B387-9828DBB7DE21}" type="datetime1">
              <a:rPr lang="en-US" smtClean="0"/>
              <a:t>3/19/2016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l">
              <a:defRPr/>
            </a:lvl1pPr>
          </a:lstStyle>
          <a:p>
            <a:fld id="{A32BB9E3-1A33-9342-B988-5BD68851870A}" type="slidenum">
              <a:rPr lang="en-US" smtClean="0"/>
              <a:pPr/>
              <a:t>‹#›</a:t>
            </a:fld>
            <a:endParaRPr lang="en-US" dirty="0"/>
          </a:p>
        </p:txBody>
      </p:sp>
    </p:spTree>
    <p:extLst>
      <p:ext uri="{BB962C8B-B14F-4D97-AF65-F5344CB8AC3E}">
        <p14:creationId xmlns:p14="http://schemas.microsoft.com/office/powerpoint/2010/main" val="343192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359" y="2400302"/>
            <a:ext cx="10771002" cy="6788149"/>
          </a:xfrm>
        </p:spPr>
        <p:txBody>
          <a:bodyPr/>
          <a:lstStyle>
            <a:lvl1pPr>
              <a:defRPr sz="7500"/>
            </a:lvl1pPr>
            <a:lvl2pPr>
              <a:defRPr sz="6400"/>
            </a:lvl2pPr>
            <a:lvl3pPr>
              <a:defRPr sz="53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396814" y="2400302"/>
            <a:ext cx="10771002" cy="6788149"/>
          </a:xfrm>
        </p:spPr>
        <p:txBody>
          <a:bodyPr/>
          <a:lstStyle>
            <a:lvl1pPr>
              <a:defRPr sz="7500"/>
            </a:lvl1pPr>
            <a:lvl2pPr>
              <a:defRPr sz="6400"/>
            </a:lvl2pPr>
            <a:lvl3pPr>
              <a:defRPr sz="53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DD4598-6FE9-47F0-A2DA-AC9CB239B163}" type="datetime1">
              <a:rPr lang="en-US" smtClean="0"/>
              <a:t>3/19/2016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2BB9E3-1A33-9342-B988-5BD68851870A}" type="slidenum">
              <a:rPr lang="en-US" smtClean="0"/>
              <a:t>‹#›</a:t>
            </a:fld>
            <a:endParaRPr lang="en-US" dirty="0"/>
          </a:p>
        </p:txBody>
      </p:sp>
    </p:spTree>
    <p:extLst>
      <p:ext uri="{BB962C8B-B14F-4D97-AF65-F5344CB8AC3E}">
        <p14:creationId xmlns:p14="http://schemas.microsoft.com/office/powerpoint/2010/main" val="1995254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359" y="549277"/>
            <a:ext cx="21948458"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219359" y="3070227"/>
            <a:ext cx="10775238" cy="1279525"/>
          </a:xfrm>
        </p:spPr>
        <p:txBody>
          <a:bodyPr anchor="b"/>
          <a:lstStyle>
            <a:lvl1pPr marL="0" indent="0">
              <a:buNone/>
              <a:defRPr sz="6400" b="1"/>
            </a:lvl1pPr>
            <a:lvl2pPr marL="1219261" indent="0">
              <a:buNone/>
              <a:defRPr sz="5300" b="1"/>
            </a:lvl2pPr>
            <a:lvl3pPr marL="2438522" indent="0">
              <a:buNone/>
              <a:defRPr sz="4800" b="1"/>
            </a:lvl3pPr>
            <a:lvl4pPr marL="3657783" indent="0">
              <a:buNone/>
              <a:defRPr sz="4300" b="1"/>
            </a:lvl4pPr>
            <a:lvl5pPr marL="4877044" indent="0">
              <a:buNone/>
              <a:defRPr sz="4300" b="1"/>
            </a:lvl5pPr>
            <a:lvl6pPr marL="6096305" indent="0">
              <a:buNone/>
              <a:defRPr sz="4300" b="1"/>
            </a:lvl6pPr>
            <a:lvl7pPr marL="7315566" indent="0">
              <a:buNone/>
              <a:defRPr sz="4300" b="1"/>
            </a:lvl7pPr>
            <a:lvl8pPr marL="8534827" indent="0">
              <a:buNone/>
              <a:defRPr sz="4300" b="1"/>
            </a:lvl8pPr>
            <a:lvl9pPr marL="9754088" indent="0">
              <a:buNone/>
              <a:defRPr sz="4300" b="1"/>
            </a:lvl9pPr>
          </a:lstStyle>
          <a:p>
            <a:pPr lvl="0"/>
            <a:r>
              <a:rPr lang="en-US" smtClean="0"/>
              <a:t>Click to edit Master text styles</a:t>
            </a:r>
          </a:p>
        </p:txBody>
      </p:sp>
      <p:sp>
        <p:nvSpPr>
          <p:cNvPr id="4" name="Content Placeholder 3"/>
          <p:cNvSpPr>
            <a:spLocks noGrp="1"/>
          </p:cNvSpPr>
          <p:nvPr>
            <p:ph sz="half" idx="2"/>
          </p:nvPr>
        </p:nvSpPr>
        <p:spPr>
          <a:xfrm>
            <a:off x="1219359" y="4349749"/>
            <a:ext cx="10775238" cy="7902576"/>
          </a:xfrm>
        </p:spPr>
        <p:txBody>
          <a:bodyPr/>
          <a:lstStyle>
            <a:lvl1pPr>
              <a:defRPr sz="6400"/>
            </a:lvl1pPr>
            <a:lvl2pPr>
              <a:defRPr sz="5300"/>
            </a:lvl2pPr>
            <a:lvl3pPr>
              <a:defRPr sz="4800"/>
            </a:lvl3pPr>
            <a:lvl4pPr>
              <a:defRPr sz="4300"/>
            </a:lvl4pPr>
            <a:lvl5pPr>
              <a:defRPr sz="4300"/>
            </a:lvl5pPr>
            <a:lvl6pPr>
              <a:defRPr sz="4300"/>
            </a:lvl6pPr>
            <a:lvl7pPr>
              <a:defRPr sz="4300"/>
            </a:lvl7pPr>
            <a:lvl8pPr>
              <a:defRPr sz="4300"/>
            </a:lvl8pPr>
            <a:lvl9pPr>
              <a:defRPr sz="4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2388350" y="3070227"/>
            <a:ext cx="10779470" cy="1279525"/>
          </a:xfrm>
        </p:spPr>
        <p:txBody>
          <a:bodyPr anchor="b"/>
          <a:lstStyle>
            <a:lvl1pPr marL="0" indent="0">
              <a:buNone/>
              <a:defRPr sz="6400" b="1"/>
            </a:lvl1pPr>
            <a:lvl2pPr marL="1219261" indent="0">
              <a:buNone/>
              <a:defRPr sz="5300" b="1"/>
            </a:lvl2pPr>
            <a:lvl3pPr marL="2438522" indent="0">
              <a:buNone/>
              <a:defRPr sz="4800" b="1"/>
            </a:lvl3pPr>
            <a:lvl4pPr marL="3657783" indent="0">
              <a:buNone/>
              <a:defRPr sz="4300" b="1"/>
            </a:lvl4pPr>
            <a:lvl5pPr marL="4877044" indent="0">
              <a:buNone/>
              <a:defRPr sz="4300" b="1"/>
            </a:lvl5pPr>
            <a:lvl6pPr marL="6096305" indent="0">
              <a:buNone/>
              <a:defRPr sz="4300" b="1"/>
            </a:lvl6pPr>
            <a:lvl7pPr marL="7315566" indent="0">
              <a:buNone/>
              <a:defRPr sz="4300" b="1"/>
            </a:lvl7pPr>
            <a:lvl8pPr marL="8534827" indent="0">
              <a:buNone/>
              <a:defRPr sz="4300" b="1"/>
            </a:lvl8pPr>
            <a:lvl9pPr marL="9754088" indent="0">
              <a:buNone/>
              <a:defRPr sz="4300" b="1"/>
            </a:lvl9pPr>
          </a:lstStyle>
          <a:p>
            <a:pPr lvl="0"/>
            <a:r>
              <a:rPr lang="en-US" smtClean="0"/>
              <a:t>Click to edit Master text styles</a:t>
            </a:r>
          </a:p>
        </p:txBody>
      </p:sp>
      <p:sp>
        <p:nvSpPr>
          <p:cNvPr id="6" name="Content Placeholder 5"/>
          <p:cNvSpPr>
            <a:spLocks noGrp="1"/>
          </p:cNvSpPr>
          <p:nvPr>
            <p:ph sz="quarter" idx="4"/>
          </p:nvPr>
        </p:nvSpPr>
        <p:spPr>
          <a:xfrm>
            <a:off x="12388350" y="4349749"/>
            <a:ext cx="10779470" cy="7902576"/>
          </a:xfrm>
        </p:spPr>
        <p:txBody>
          <a:bodyPr/>
          <a:lstStyle>
            <a:lvl1pPr>
              <a:defRPr sz="6400"/>
            </a:lvl1pPr>
            <a:lvl2pPr>
              <a:defRPr sz="5300"/>
            </a:lvl2pPr>
            <a:lvl3pPr>
              <a:defRPr sz="4800"/>
            </a:lvl3pPr>
            <a:lvl4pPr>
              <a:defRPr sz="4300"/>
            </a:lvl4pPr>
            <a:lvl5pPr>
              <a:defRPr sz="4300"/>
            </a:lvl5pPr>
            <a:lvl6pPr>
              <a:defRPr sz="4300"/>
            </a:lvl6pPr>
            <a:lvl7pPr>
              <a:defRPr sz="4300"/>
            </a:lvl7pPr>
            <a:lvl8pPr>
              <a:defRPr sz="4300"/>
            </a:lvl8pPr>
            <a:lvl9pPr>
              <a:defRPr sz="4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1FF2BE-8E5F-46BE-8782-F9CAD349865B}" type="datetime1">
              <a:rPr lang="en-US" smtClean="0"/>
              <a:t>3/19/2016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32BB9E3-1A33-9342-B988-5BD68851870A}" type="slidenum">
              <a:rPr lang="en-US" smtClean="0"/>
              <a:t>‹#›</a:t>
            </a:fld>
            <a:endParaRPr lang="en-US" dirty="0"/>
          </a:p>
        </p:txBody>
      </p:sp>
    </p:spTree>
    <p:extLst>
      <p:ext uri="{BB962C8B-B14F-4D97-AF65-F5344CB8AC3E}">
        <p14:creationId xmlns:p14="http://schemas.microsoft.com/office/powerpoint/2010/main" val="335790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F08B89-251B-45E2-8E8A-FA6A950336AA}" type="datetime1">
              <a:rPr lang="en-US" smtClean="0"/>
              <a:t>3/19/2016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l">
              <a:defRPr/>
            </a:lvl1pPr>
          </a:lstStyle>
          <a:p>
            <a:fld id="{A32BB9E3-1A33-9342-B988-5BD68851870A}" type="slidenum">
              <a:rPr lang="en-US" smtClean="0"/>
              <a:pPr/>
              <a:t>‹#›</a:t>
            </a:fld>
            <a:endParaRPr lang="en-US" dirty="0"/>
          </a:p>
        </p:txBody>
      </p:sp>
    </p:spTree>
    <p:extLst>
      <p:ext uri="{BB962C8B-B14F-4D97-AF65-F5344CB8AC3E}">
        <p14:creationId xmlns:p14="http://schemas.microsoft.com/office/powerpoint/2010/main" val="3686544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4FE4B-BB9C-44EE-9340-1DA3D32C966B}" type="datetime1">
              <a:rPr lang="en-US" smtClean="0"/>
              <a:t>3/19/2016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lvl1pPr algn="l">
              <a:defRPr/>
            </a:lvl1pPr>
          </a:lstStyle>
          <a:p>
            <a:fld id="{A32BB9E3-1A33-9342-B988-5BD68851870A}" type="slidenum">
              <a:rPr lang="en-US" smtClean="0"/>
              <a:pPr/>
              <a:t>‹#›</a:t>
            </a:fld>
            <a:endParaRPr lang="en-US" dirty="0"/>
          </a:p>
        </p:txBody>
      </p:sp>
    </p:spTree>
    <p:extLst>
      <p:ext uri="{BB962C8B-B14F-4D97-AF65-F5344CB8AC3E}">
        <p14:creationId xmlns:p14="http://schemas.microsoft.com/office/powerpoint/2010/main" val="509906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363" y="546099"/>
            <a:ext cx="8023213" cy="2324101"/>
          </a:xfrm>
        </p:spPr>
        <p:txBody>
          <a:bodyPr anchor="b"/>
          <a:lstStyle>
            <a:lvl1pPr algn="l">
              <a:defRPr sz="5300" b="1"/>
            </a:lvl1pPr>
          </a:lstStyle>
          <a:p>
            <a:r>
              <a:rPr lang="en-US" smtClean="0"/>
              <a:t>Click to edit Master title style</a:t>
            </a:r>
            <a:endParaRPr lang="en-US"/>
          </a:p>
        </p:txBody>
      </p:sp>
      <p:sp>
        <p:nvSpPr>
          <p:cNvPr id="3" name="Content Placeholder 2"/>
          <p:cNvSpPr>
            <a:spLocks noGrp="1"/>
          </p:cNvSpPr>
          <p:nvPr>
            <p:ph idx="1"/>
          </p:nvPr>
        </p:nvSpPr>
        <p:spPr>
          <a:xfrm>
            <a:off x="9534708" y="546103"/>
            <a:ext cx="13633108" cy="11706227"/>
          </a:xfrm>
        </p:spPr>
        <p:txBody>
          <a:bodyPr/>
          <a:lstStyle>
            <a:lvl1pPr>
              <a:defRPr sz="8500"/>
            </a:lvl1pPr>
            <a:lvl2pPr>
              <a:defRPr sz="7500"/>
            </a:lvl2pPr>
            <a:lvl3pPr>
              <a:defRPr sz="6400"/>
            </a:lvl3pPr>
            <a:lvl4pPr>
              <a:defRPr sz="5300"/>
            </a:lvl4pPr>
            <a:lvl5pPr>
              <a:defRPr sz="5300"/>
            </a:lvl5pPr>
            <a:lvl6pPr>
              <a:defRPr sz="5300"/>
            </a:lvl6pPr>
            <a:lvl7pPr>
              <a:defRPr sz="5300"/>
            </a:lvl7pPr>
            <a:lvl8pPr>
              <a:defRPr sz="5300"/>
            </a:lvl8pPr>
            <a:lvl9pPr>
              <a:defRPr sz="5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219363" y="2870204"/>
            <a:ext cx="8023213" cy="9382125"/>
          </a:xfrm>
        </p:spPr>
        <p:txBody>
          <a:bodyPr/>
          <a:lstStyle>
            <a:lvl1pPr marL="0" indent="0">
              <a:buNone/>
              <a:defRPr sz="3700"/>
            </a:lvl1pPr>
            <a:lvl2pPr marL="1219261" indent="0">
              <a:buNone/>
              <a:defRPr sz="3200"/>
            </a:lvl2pPr>
            <a:lvl3pPr marL="2438522" indent="0">
              <a:buNone/>
              <a:defRPr sz="2700"/>
            </a:lvl3pPr>
            <a:lvl4pPr marL="3657783" indent="0">
              <a:buNone/>
              <a:defRPr sz="2400"/>
            </a:lvl4pPr>
            <a:lvl5pPr marL="4877044" indent="0">
              <a:buNone/>
              <a:defRPr sz="2400"/>
            </a:lvl5pPr>
            <a:lvl6pPr marL="6096305" indent="0">
              <a:buNone/>
              <a:defRPr sz="2400"/>
            </a:lvl6pPr>
            <a:lvl7pPr marL="7315566" indent="0">
              <a:buNone/>
              <a:defRPr sz="2400"/>
            </a:lvl7pPr>
            <a:lvl8pPr marL="8534827" indent="0">
              <a:buNone/>
              <a:defRPr sz="2400"/>
            </a:lvl8pPr>
            <a:lvl9pPr marL="9754088"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79130C-8A45-4EC4-B4F4-2C5513B1FA59}" type="datetime1">
              <a:rPr lang="en-US" smtClean="0"/>
              <a:t>3/19/2016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l">
              <a:defRPr/>
            </a:lvl1pPr>
          </a:lstStyle>
          <a:p>
            <a:fld id="{A32BB9E3-1A33-9342-B988-5BD68851870A}" type="slidenum">
              <a:rPr lang="en-US" smtClean="0"/>
              <a:pPr/>
              <a:t>‹#›</a:t>
            </a:fld>
            <a:endParaRPr lang="en-US" dirty="0"/>
          </a:p>
        </p:txBody>
      </p:sp>
    </p:spTree>
    <p:extLst>
      <p:ext uri="{BB962C8B-B14F-4D97-AF65-F5344CB8AC3E}">
        <p14:creationId xmlns:p14="http://schemas.microsoft.com/office/powerpoint/2010/main" val="4204879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80057" y="9601200"/>
            <a:ext cx="14632305" cy="1133477"/>
          </a:xfrm>
        </p:spPr>
        <p:txBody>
          <a:bodyPr anchor="b"/>
          <a:lstStyle>
            <a:lvl1pPr algn="l">
              <a:defRPr sz="5300" b="1"/>
            </a:lvl1pPr>
          </a:lstStyle>
          <a:p>
            <a:r>
              <a:rPr lang="en-US" smtClean="0"/>
              <a:t>Click to edit Master title style</a:t>
            </a:r>
            <a:endParaRPr lang="en-US"/>
          </a:p>
        </p:txBody>
      </p:sp>
      <p:sp>
        <p:nvSpPr>
          <p:cNvPr id="3" name="Picture Placeholder 2"/>
          <p:cNvSpPr>
            <a:spLocks noGrp="1"/>
          </p:cNvSpPr>
          <p:nvPr>
            <p:ph type="pic" idx="1"/>
          </p:nvPr>
        </p:nvSpPr>
        <p:spPr>
          <a:xfrm>
            <a:off x="4780057" y="1225549"/>
            <a:ext cx="14632305" cy="8229600"/>
          </a:xfrm>
        </p:spPr>
        <p:txBody>
          <a:bodyPr/>
          <a:lstStyle>
            <a:lvl1pPr marL="0" indent="0">
              <a:buNone/>
              <a:defRPr sz="8500"/>
            </a:lvl1pPr>
            <a:lvl2pPr marL="1219261" indent="0">
              <a:buNone/>
              <a:defRPr sz="7500"/>
            </a:lvl2pPr>
            <a:lvl3pPr marL="2438522" indent="0">
              <a:buNone/>
              <a:defRPr sz="6400"/>
            </a:lvl3pPr>
            <a:lvl4pPr marL="3657783" indent="0">
              <a:buNone/>
              <a:defRPr sz="5300"/>
            </a:lvl4pPr>
            <a:lvl5pPr marL="4877044" indent="0">
              <a:buNone/>
              <a:defRPr sz="5300"/>
            </a:lvl5pPr>
            <a:lvl6pPr marL="6096305" indent="0">
              <a:buNone/>
              <a:defRPr sz="5300"/>
            </a:lvl6pPr>
            <a:lvl7pPr marL="7315566" indent="0">
              <a:buNone/>
              <a:defRPr sz="5300"/>
            </a:lvl7pPr>
            <a:lvl8pPr marL="8534827" indent="0">
              <a:buNone/>
              <a:defRPr sz="5300"/>
            </a:lvl8pPr>
            <a:lvl9pPr marL="9754088" indent="0">
              <a:buNone/>
              <a:defRPr sz="5300"/>
            </a:lvl9pPr>
          </a:lstStyle>
          <a:p>
            <a:endParaRPr lang="en-US" dirty="0"/>
          </a:p>
        </p:txBody>
      </p:sp>
      <p:sp>
        <p:nvSpPr>
          <p:cNvPr id="4" name="Text Placeholder 3"/>
          <p:cNvSpPr>
            <a:spLocks noGrp="1"/>
          </p:cNvSpPr>
          <p:nvPr>
            <p:ph type="body" sz="half" idx="2"/>
          </p:nvPr>
        </p:nvSpPr>
        <p:spPr>
          <a:xfrm>
            <a:off x="4780057" y="10734676"/>
            <a:ext cx="14632305" cy="1609725"/>
          </a:xfrm>
        </p:spPr>
        <p:txBody>
          <a:bodyPr/>
          <a:lstStyle>
            <a:lvl1pPr marL="0" indent="0">
              <a:buNone/>
              <a:defRPr sz="3700"/>
            </a:lvl1pPr>
            <a:lvl2pPr marL="1219261" indent="0">
              <a:buNone/>
              <a:defRPr sz="3200"/>
            </a:lvl2pPr>
            <a:lvl3pPr marL="2438522" indent="0">
              <a:buNone/>
              <a:defRPr sz="2700"/>
            </a:lvl3pPr>
            <a:lvl4pPr marL="3657783" indent="0">
              <a:buNone/>
              <a:defRPr sz="2400"/>
            </a:lvl4pPr>
            <a:lvl5pPr marL="4877044" indent="0">
              <a:buNone/>
              <a:defRPr sz="2400"/>
            </a:lvl5pPr>
            <a:lvl6pPr marL="6096305" indent="0">
              <a:buNone/>
              <a:defRPr sz="2400"/>
            </a:lvl6pPr>
            <a:lvl7pPr marL="7315566" indent="0">
              <a:buNone/>
              <a:defRPr sz="2400"/>
            </a:lvl7pPr>
            <a:lvl8pPr marL="8534827" indent="0">
              <a:buNone/>
              <a:defRPr sz="2400"/>
            </a:lvl8pPr>
            <a:lvl9pPr marL="9754088"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205DE6-E5F7-4E05-BE3B-DE67942DC961}" type="datetime1">
              <a:rPr lang="en-US" smtClean="0"/>
              <a:t>3/19/2016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l">
              <a:defRPr/>
            </a:lvl1pPr>
          </a:lstStyle>
          <a:p>
            <a:fld id="{A32BB9E3-1A33-9342-B988-5BD68851870A}" type="slidenum">
              <a:rPr lang="en-US" smtClean="0"/>
              <a:pPr/>
              <a:t>‹#›</a:t>
            </a:fld>
            <a:endParaRPr lang="en-US" dirty="0"/>
          </a:p>
        </p:txBody>
      </p:sp>
    </p:spTree>
    <p:extLst>
      <p:ext uri="{BB962C8B-B14F-4D97-AF65-F5344CB8AC3E}">
        <p14:creationId xmlns:p14="http://schemas.microsoft.com/office/powerpoint/2010/main" val="2469404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24387175" cy="2286000"/>
          </a:xfrm>
          <a:prstGeom prst="rect">
            <a:avLst/>
          </a:prstGeom>
          <a:solidFill>
            <a:srgbClr val="0070C0"/>
          </a:solidFill>
        </p:spPr>
        <p:txBody>
          <a:bodyPr vert="horz" lIns="243852" tIns="121926" rIns="243852" bIns="12192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219359" y="3200403"/>
            <a:ext cx="21948458" cy="9051925"/>
          </a:xfrm>
          <a:prstGeom prst="rect">
            <a:avLst/>
          </a:prstGeom>
        </p:spPr>
        <p:txBody>
          <a:bodyPr vert="horz" lIns="243852" tIns="121926" rIns="243852" bIns="1219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7477476" y="12621579"/>
            <a:ext cx="5690341" cy="730251"/>
          </a:xfrm>
          <a:prstGeom prst="rect">
            <a:avLst/>
          </a:prstGeom>
        </p:spPr>
        <p:txBody>
          <a:bodyPr vert="horz" lIns="243852" tIns="121926" rIns="243852" bIns="121926" rtlCol="0" anchor="ctr"/>
          <a:lstStyle>
            <a:lvl1pPr algn="l">
              <a:defRPr sz="3200">
                <a:solidFill>
                  <a:schemeClr val="tx1">
                    <a:tint val="75000"/>
                  </a:schemeClr>
                </a:solidFill>
              </a:defRPr>
            </a:lvl1pPr>
          </a:lstStyle>
          <a:p>
            <a:fld id="{77D209B3-A677-4676-8B11-C7EEB7683744}" type="datetime1">
              <a:rPr lang="en-US" smtClean="0"/>
              <a:t>3/19/2016</a:t>
            </a:fld>
            <a:endParaRPr lang="en-US" dirty="0"/>
          </a:p>
        </p:txBody>
      </p:sp>
      <p:sp>
        <p:nvSpPr>
          <p:cNvPr id="5" name="Footer Placeholder 4"/>
          <p:cNvSpPr>
            <a:spLocks noGrp="1"/>
          </p:cNvSpPr>
          <p:nvPr>
            <p:ph type="ftr" sz="quarter" idx="3"/>
          </p:nvPr>
        </p:nvSpPr>
        <p:spPr>
          <a:xfrm>
            <a:off x="8332285" y="12712701"/>
            <a:ext cx="7722605" cy="730251"/>
          </a:xfrm>
          <a:prstGeom prst="rect">
            <a:avLst/>
          </a:prstGeom>
        </p:spPr>
        <p:txBody>
          <a:bodyPr vert="horz" lIns="243852" tIns="121926" rIns="243852" bIns="121926"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19359" y="12712701"/>
            <a:ext cx="5690341" cy="730251"/>
          </a:xfrm>
          <a:prstGeom prst="rect">
            <a:avLst/>
          </a:prstGeom>
        </p:spPr>
        <p:txBody>
          <a:bodyPr vert="horz" lIns="243852" tIns="121926" rIns="243852" bIns="121926" rtlCol="0" anchor="ctr"/>
          <a:lstStyle>
            <a:lvl1pPr algn="r">
              <a:defRPr sz="3200">
                <a:solidFill>
                  <a:schemeClr val="tx1">
                    <a:tint val="75000"/>
                  </a:schemeClr>
                </a:solidFill>
              </a:defRPr>
            </a:lvl1pPr>
          </a:lstStyle>
          <a:p>
            <a:pPr algn="l"/>
            <a:fld id="{A32BB9E3-1A33-9342-B988-5BD68851870A}" type="slidenum">
              <a:rPr lang="en-US" smtClean="0"/>
              <a:pPr algn="l"/>
              <a:t>‹#›</a:t>
            </a:fld>
            <a:endParaRPr lang="en-US" dirty="0"/>
          </a:p>
        </p:txBody>
      </p:sp>
    </p:spTree>
    <p:extLst>
      <p:ext uri="{BB962C8B-B14F-4D97-AF65-F5344CB8AC3E}">
        <p14:creationId xmlns:p14="http://schemas.microsoft.com/office/powerpoint/2010/main" val="3551676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1219261" rtl="0" eaLnBrk="1" latinLnBrk="0" hangingPunct="1">
        <a:spcBef>
          <a:spcPct val="0"/>
        </a:spcBef>
        <a:buNone/>
        <a:defRPr sz="11700" kern="1200">
          <a:solidFill>
            <a:schemeClr val="bg1"/>
          </a:solidFill>
          <a:latin typeface="+mj-lt"/>
          <a:ea typeface="+mj-ea"/>
          <a:cs typeface="+mj-cs"/>
        </a:defRPr>
      </a:lvl1pPr>
    </p:titleStyle>
    <p:bodyStyle>
      <a:lvl1pPr marL="914446" indent="-914446" algn="l" defTabSz="1219261" rtl="0" eaLnBrk="1" latinLnBrk="0" hangingPunct="1">
        <a:spcBef>
          <a:spcPct val="20000"/>
        </a:spcBef>
        <a:buFont typeface="Arial"/>
        <a:buChar char="•"/>
        <a:defRPr sz="8500" kern="1200">
          <a:solidFill>
            <a:schemeClr val="tx1"/>
          </a:solidFill>
          <a:latin typeface="+mn-lt"/>
          <a:ea typeface="+mn-ea"/>
          <a:cs typeface="+mn-cs"/>
        </a:defRPr>
      </a:lvl1pPr>
      <a:lvl2pPr marL="1981299" indent="-762038" algn="l" defTabSz="1219261" rtl="0" eaLnBrk="1" latinLnBrk="0" hangingPunct="1">
        <a:spcBef>
          <a:spcPct val="20000"/>
        </a:spcBef>
        <a:buFont typeface="Arial"/>
        <a:buChar char="–"/>
        <a:defRPr sz="7500" kern="1200">
          <a:solidFill>
            <a:schemeClr val="tx1"/>
          </a:solidFill>
          <a:latin typeface="+mn-lt"/>
          <a:ea typeface="+mn-ea"/>
          <a:cs typeface="+mn-cs"/>
        </a:defRPr>
      </a:lvl2pPr>
      <a:lvl3pPr marL="3048152" indent="-609630" algn="l" defTabSz="1219261" rtl="0" eaLnBrk="1" latinLnBrk="0" hangingPunct="1">
        <a:spcBef>
          <a:spcPct val="20000"/>
        </a:spcBef>
        <a:buFont typeface="Arial"/>
        <a:buChar char="•"/>
        <a:defRPr sz="6400" kern="1200">
          <a:solidFill>
            <a:schemeClr val="tx1"/>
          </a:solidFill>
          <a:latin typeface="+mn-lt"/>
          <a:ea typeface="+mn-ea"/>
          <a:cs typeface="+mn-cs"/>
        </a:defRPr>
      </a:lvl3pPr>
      <a:lvl4pPr marL="4267413" indent="-609630" algn="l" defTabSz="1219261" rtl="0" eaLnBrk="1" latinLnBrk="0" hangingPunct="1">
        <a:spcBef>
          <a:spcPct val="20000"/>
        </a:spcBef>
        <a:buFont typeface="Arial"/>
        <a:buChar char="–"/>
        <a:defRPr sz="5300" kern="1200">
          <a:solidFill>
            <a:schemeClr val="tx1"/>
          </a:solidFill>
          <a:latin typeface="+mn-lt"/>
          <a:ea typeface="+mn-ea"/>
          <a:cs typeface="+mn-cs"/>
        </a:defRPr>
      </a:lvl4pPr>
      <a:lvl5pPr marL="5486674" indent="-609630" algn="l" defTabSz="1219261" rtl="0" eaLnBrk="1" latinLnBrk="0" hangingPunct="1">
        <a:spcBef>
          <a:spcPct val="20000"/>
        </a:spcBef>
        <a:buFont typeface="Arial"/>
        <a:buChar char="»"/>
        <a:defRPr sz="5300" kern="1200">
          <a:solidFill>
            <a:schemeClr val="tx1"/>
          </a:solidFill>
          <a:latin typeface="+mn-lt"/>
          <a:ea typeface="+mn-ea"/>
          <a:cs typeface="+mn-cs"/>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p:bodyStyle>
    <p:other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a:noFill/>
          </a:ln>
        </p:spPr>
        <p:txBody>
          <a:bodyPr>
            <a:normAutofit/>
          </a:bodyPr>
          <a:lstStyle/>
          <a:p>
            <a:r>
              <a:rPr lang="en-GB" smtClean="0">
                <a:solidFill>
                  <a:schemeClr val="tx1"/>
                </a:solidFill>
              </a:rPr>
              <a:t>The </a:t>
            </a:r>
            <a:r>
              <a:rPr lang="en-GB" dirty="0" smtClean="0">
                <a:solidFill>
                  <a:schemeClr val="tx1"/>
                </a:solidFill>
              </a:rPr>
              <a:t>Data Delusion</a:t>
            </a:r>
            <a:endParaRPr lang="en-GB" dirty="0">
              <a:solidFill>
                <a:schemeClr val="tx1"/>
              </a:solidFill>
            </a:endParaRPr>
          </a:p>
        </p:txBody>
      </p:sp>
      <p:sp>
        <p:nvSpPr>
          <p:cNvPr id="3" name="Subtitle 2"/>
          <p:cNvSpPr>
            <a:spLocks noGrp="1"/>
          </p:cNvSpPr>
          <p:nvPr>
            <p:ph type="subTitle" idx="1"/>
          </p:nvPr>
        </p:nvSpPr>
        <p:spPr/>
        <p:txBody>
          <a:bodyPr/>
          <a:lstStyle/>
          <a:p>
            <a:r>
              <a:rPr lang="en-GB" dirty="0" smtClean="0"/>
              <a:t>Neil Lawrence</a:t>
            </a:r>
          </a:p>
          <a:p>
            <a:r>
              <a:rPr lang="en-GB" dirty="0" smtClean="0"/>
              <a:t>University of Sheffield</a:t>
            </a:r>
            <a:endParaRPr lang="en-GB" dirty="0"/>
          </a:p>
        </p:txBody>
      </p:sp>
      <p:sp>
        <p:nvSpPr>
          <p:cNvPr id="4" name="Slide Number Placeholder 3"/>
          <p:cNvSpPr>
            <a:spLocks noGrp="1"/>
          </p:cNvSpPr>
          <p:nvPr>
            <p:ph type="sldNum" sz="quarter" idx="12"/>
          </p:nvPr>
        </p:nvSpPr>
        <p:spPr/>
        <p:txBody>
          <a:bodyPr/>
          <a:lstStyle/>
          <a:p>
            <a:fld id="{A32BB9E3-1A33-9342-B988-5BD68851870A}" type="slidenum">
              <a:rPr lang="en-US" smtClean="0"/>
              <a:pPr/>
              <a:t>1</a:t>
            </a:fld>
            <a:endParaRPr lang="en-US" dirty="0"/>
          </a:p>
        </p:txBody>
      </p:sp>
    </p:spTree>
    <p:extLst>
      <p:ext uri="{BB962C8B-B14F-4D97-AF65-F5344CB8AC3E}">
        <p14:creationId xmlns:p14="http://schemas.microsoft.com/office/powerpoint/2010/main" val="3525262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32BB9E3-1A33-9342-B988-5BD68851870A}" type="slidenum">
              <a:rPr lang="en-US" smtClean="0"/>
              <a:pPr/>
              <a:t>10</a:t>
            </a:fld>
            <a:endParaRPr lang="en-US" dirty="0"/>
          </a:p>
        </p:txBody>
      </p:sp>
      <mc:AlternateContent xmlns:mc="http://schemas.openxmlformats.org/markup-compatibility/2006" xmlns:a14="http://schemas.microsoft.com/office/drawing/2010/main">
        <mc:Choice Requires="a14">
          <p:sp>
            <p:nvSpPr>
              <p:cNvPr id="3" name="Rectangle 2"/>
              <p:cNvSpPr/>
              <p:nvPr/>
            </p:nvSpPr>
            <p:spPr>
              <a:xfrm>
                <a:off x="2277212" y="8473752"/>
                <a:ext cx="3574633" cy="29062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9600" i="1" smtClean="0">
                              <a:latin typeface="Cambria Math" panose="02040503050406030204" pitchFamily="18" charset="0"/>
                            </a:rPr>
                          </m:ctrlPr>
                        </m:fPr>
                        <m:num>
                          <m:r>
                            <m:rPr>
                              <m:sty m:val="p"/>
                            </m:rPr>
                            <a:rPr lang="en-US" sz="9600">
                              <a:latin typeface="Cambria Math" panose="02040503050406030204" pitchFamily="18" charset="0"/>
                            </a:rPr>
                            <m:t>d</m:t>
                          </m:r>
                          <m:r>
                            <a:rPr lang="en-US" sz="9600" i="1">
                              <a:latin typeface="Cambria Math" panose="02040503050406030204" pitchFamily="18" charset="0"/>
                            </a:rPr>
                            <m:t>𝑓</m:t>
                          </m:r>
                          <m:r>
                            <a:rPr lang="en-GB" sz="9600" b="0" i="1" smtClean="0">
                              <a:latin typeface="Cambria Math" panose="02040503050406030204" pitchFamily="18" charset="0"/>
                            </a:rPr>
                            <m:t>(</m:t>
                          </m:r>
                          <m:r>
                            <a:rPr lang="en-GB" sz="9600" b="0" i="1" smtClean="0">
                              <a:latin typeface="Cambria Math" panose="02040503050406030204" pitchFamily="18" charset="0"/>
                            </a:rPr>
                            <m:t>𝑥</m:t>
                          </m:r>
                          <m:r>
                            <a:rPr lang="en-GB" sz="9600" b="0" i="1" smtClean="0">
                              <a:latin typeface="Cambria Math" panose="02040503050406030204" pitchFamily="18" charset="0"/>
                            </a:rPr>
                            <m:t>)</m:t>
                          </m:r>
                        </m:num>
                        <m:den>
                          <m:r>
                            <m:rPr>
                              <m:sty m:val="p"/>
                            </m:rPr>
                            <a:rPr lang="en-US" sz="9600">
                              <a:latin typeface="Cambria Math" panose="02040503050406030204" pitchFamily="18" charset="0"/>
                            </a:rPr>
                            <m:t>d</m:t>
                          </m:r>
                          <m:r>
                            <a:rPr lang="en-US" sz="9600" i="1">
                              <a:latin typeface="Cambria Math" panose="02040503050406030204" pitchFamily="18" charset="0"/>
                            </a:rPr>
                            <m:t>𝑥</m:t>
                          </m:r>
                        </m:den>
                      </m:f>
                    </m:oMath>
                  </m:oMathPara>
                </a14:m>
                <a:endParaRPr lang="en-GB" sz="9600" dirty="0"/>
              </a:p>
            </p:txBody>
          </p:sp>
        </mc:Choice>
        <mc:Fallback xmlns="">
          <p:sp>
            <p:nvSpPr>
              <p:cNvPr id="3" name="Rectangle 2"/>
              <p:cNvSpPr>
                <a:spLocks noRot="1" noChangeAspect="1" noMove="1" noResize="1" noEditPoints="1" noAdjustHandles="1" noChangeArrowheads="1" noChangeShapeType="1" noTextEdit="1"/>
              </p:cNvSpPr>
              <p:nvPr/>
            </p:nvSpPr>
            <p:spPr>
              <a:xfrm>
                <a:off x="2277212" y="8473752"/>
                <a:ext cx="3574633" cy="2906245"/>
              </a:xfrm>
              <a:prstGeom prst="rect">
                <a:avLst/>
              </a:prstGeom>
              <a:blipFill>
                <a:blip r:embed="rId3"/>
                <a:stretch>
                  <a:fillRect/>
                </a:stretch>
              </a:blipFill>
            </p:spPr>
            <p:txBody>
              <a:bodyPr/>
              <a:lstStyle/>
              <a:p>
                <a:r>
                  <a:rPr lang="en-GB">
                    <a:noFill/>
                  </a:rPr>
                  <a:t> </a:t>
                </a:r>
              </a:p>
            </p:txBody>
          </p:sp>
        </mc:Fallback>
      </mc:AlternateContent>
      <p:pic>
        <p:nvPicPr>
          <p:cNvPr id="5" name="Picture"/>
          <p:cNvPicPr/>
          <p:nvPr/>
        </p:nvPicPr>
        <p:blipFill>
          <a:blip r:embed="rId4"/>
          <a:stretch>
            <a:fillRect/>
          </a:stretch>
        </p:blipFill>
        <p:spPr bwMode="auto">
          <a:xfrm>
            <a:off x="4896528" y="2764155"/>
            <a:ext cx="15017072" cy="5129045"/>
          </a:xfrm>
          <a:prstGeom prst="rect">
            <a:avLst/>
          </a:prstGeom>
          <a:noFill/>
          <a:ln w="9525">
            <a:noFill/>
            <a:headEnd/>
            <a:tailEnd/>
          </a:ln>
        </p:spPr>
      </p:pic>
      <mc:AlternateContent xmlns:mc="http://schemas.openxmlformats.org/markup-compatibility/2006" xmlns:a14="http://schemas.microsoft.com/office/drawing/2010/main">
        <mc:Choice Requires="a14">
          <p:sp>
            <p:nvSpPr>
              <p:cNvPr id="6" name="Rectangle 5"/>
              <p:cNvSpPr/>
              <p:nvPr/>
            </p:nvSpPr>
            <p:spPr>
              <a:xfrm>
                <a:off x="10672971" y="1108695"/>
                <a:ext cx="3170676" cy="1569660"/>
              </a:xfrm>
              <a:prstGeom prst="rect">
                <a:avLst/>
              </a:prstGeom>
            </p:spPr>
            <p:txBody>
              <a:bodyPr wrap="none">
                <a:spAutoFit/>
              </a:bodyPr>
              <a:lstStyle/>
              <a:p>
                <a:r>
                  <a:rPr lang="en-US" sz="9600" dirty="0" smtClean="0"/>
                  <a:t> </a:t>
                </a:r>
                <a14:m>
                  <m:oMath xmlns:m="http://schemas.openxmlformats.org/officeDocument/2006/math">
                    <m:r>
                      <a:rPr lang="en-US" sz="9600" i="1">
                        <a:latin typeface="Cambria Math" panose="02040503050406030204" pitchFamily="18" charset="0"/>
                      </a:rPr>
                      <m:t>𝑓</m:t>
                    </m:r>
                    <m:r>
                      <a:rPr lang="en-US" sz="9600" i="1">
                        <a:latin typeface="Cambria Math" panose="02040503050406030204" pitchFamily="18" charset="0"/>
                      </a:rPr>
                      <m:t>(</m:t>
                    </m:r>
                    <m:r>
                      <a:rPr lang="en-GB" sz="9600" b="0" i="1" smtClean="0">
                        <a:latin typeface="Cambria Math" panose="02040503050406030204" pitchFamily="18" charset="0"/>
                      </a:rPr>
                      <m:t>𝑥</m:t>
                    </m:r>
                    <m:r>
                      <a:rPr lang="en-US" sz="9600" i="1">
                        <a:latin typeface="Cambria Math" panose="02040503050406030204" pitchFamily="18" charset="0"/>
                      </a:rPr>
                      <m:t>)</m:t>
                    </m:r>
                  </m:oMath>
                </a14:m>
                <a:r>
                  <a:rPr lang="en-US" sz="9600" dirty="0"/>
                  <a:t> </a:t>
                </a:r>
                <a:endParaRPr lang="en-GB" sz="9600" dirty="0"/>
              </a:p>
            </p:txBody>
          </p:sp>
        </mc:Choice>
        <mc:Fallback xmlns="">
          <p:sp>
            <p:nvSpPr>
              <p:cNvPr id="6" name="Rectangle 5"/>
              <p:cNvSpPr>
                <a:spLocks noRot="1" noChangeAspect="1" noMove="1" noResize="1" noEditPoints="1" noAdjustHandles="1" noChangeArrowheads="1" noChangeShapeType="1" noTextEdit="1"/>
              </p:cNvSpPr>
              <p:nvPr/>
            </p:nvSpPr>
            <p:spPr>
              <a:xfrm>
                <a:off x="10672971" y="1108695"/>
                <a:ext cx="3170676" cy="156966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4913429" y="7979000"/>
                <a:ext cx="7696274" cy="3874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en-GB" sz="9600" i="1" smtClean="0">
                              <a:latin typeface="Cambria Math" panose="02040503050406030204" pitchFamily="18" charset="0"/>
                            </a:rPr>
                          </m:ctrlPr>
                        </m:naryPr>
                        <m:sub/>
                        <m:sup/>
                        <m:e>
                          <m:r>
                            <a:rPr lang="en-GB" sz="9600" b="0" i="1" smtClean="0">
                              <a:latin typeface="Cambria Math" panose="02040503050406030204" pitchFamily="18" charset="0"/>
                            </a:rPr>
                            <m:t>𝑓</m:t>
                          </m:r>
                          <m:d>
                            <m:dPr>
                              <m:ctrlPr>
                                <a:rPr lang="en-GB" sz="9600" b="0" i="1" smtClean="0">
                                  <a:latin typeface="Cambria Math" panose="02040503050406030204" pitchFamily="18" charset="0"/>
                                </a:rPr>
                              </m:ctrlPr>
                            </m:dPr>
                            <m:e>
                              <m:r>
                                <a:rPr lang="en-GB" sz="9600" b="0" i="1" smtClean="0">
                                  <a:latin typeface="Cambria Math" panose="02040503050406030204" pitchFamily="18" charset="0"/>
                                </a:rPr>
                                <m:t>𝑥</m:t>
                              </m:r>
                            </m:e>
                          </m:d>
                          <m:r>
                            <a:rPr lang="en-GB" sz="9600" b="0" i="1" smtClean="0">
                              <a:latin typeface="Cambria Math" panose="02040503050406030204" pitchFamily="18" charset="0"/>
                            </a:rPr>
                            <m:t>𝑝</m:t>
                          </m:r>
                          <m:d>
                            <m:dPr>
                              <m:ctrlPr>
                                <a:rPr lang="en-GB" sz="9600" b="0" i="1" smtClean="0">
                                  <a:latin typeface="Cambria Math" panose="02040503050406030204" pitchFamily="18" charset="0"/>
                                </a:rPr>
                              </m:ctrlPr>
                            </m:dPr>
                            <m:e>
                              <m:r>
                                <a:rPr lang="en-GB" sz="9600" b="0" i="1" smtClean="0">
                                  <a:latin typeface="Cambria Math" panose="02040503050406030204" pitchFamily="18" charset="0"/>
                                </a:rPr>
                                <m:t>𝑥</m:t>
                              </m:r>
                            </m:e>
                          </m:d>
                          <m:r>
                            <m:rPr>
                              <m:sty m:val="p"/>
                            </m:rPr>
                            <a:rPr lang="en-GB" sz="9600" b="0" i="0" smtClean="0">
                              <a:latin typeface="Cambria Math" panose="02040503050406030204" pitchFamily="18" charset="0"/>
                            </a:rPr>
                            <m:t>d</m:t>
                          </m:r>
                          <m:r>
                            <a:rPr lang="en-GB" sz="9600" b="0" i="1" smtClean="0">
                              <a:latin typeface="Cambria Math" panose="02040503050406030204" pitchFamily="18" charset="0"/>
                            </a:rPr>
                            <m:t>𝑥</m:t>
                          </m:r>
                        </m:e>
                      </m:nary>
                    </m:oMath>
                  </m:oMathPara>
                </a14:m>
                <a:endParaRPr lang="en-GB" sz="9600" dirty="0"/>
              </a:p>
            </p:txBody>
          </p:sp>
        </mc:Choice>
        <mc:Fallback xmlns="">
          <p:sp>
            <p:nvSpPr>
              <p:cNvPr id="7" name="TextBox 6"/>
              <p:cNvSpPr txBox="1">
                <a:spLocks noRot="1" noChangeAspect="1" noMove="1" noResize="1" noEditPoints="1" noAdjustHandles="1" noChangeArrowheads="1" noChangeShapeType="1" noTextEdit="1"/>
              </p:cNvSpPr>
              <p:nvPr/>
            </p:nvSpPr>
            <p:spPr>
              <a:xfrm>
                <a:off x="14913429" y="7979000"/>
                <a:ext cx="7696274" cy="3874843"/>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509021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32BB9E3-1A33-9342-B988-5BD68851870A}" type="slidenum">
              <a:rPr lang="en-US" smtClean="0"/>
              <a:pPr/>
              <a:t>11</a:t>
            </a:fld>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8824685" y="5783944"/>
                <a:ext cx="6422464" cy="1477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9600" b="0" i="1" smtClean="0">
                          <a:latin typeface="Cambria Math" panose="02040503050406030204" pitchFamily="18" charset="0"/>
                        </a:rPr>
                        <m:t>𝐴</m:t>
                      </m:r>
                      <m:r>
                        <a:rPr lang="en-GB" sz="9600" b="0" i="1" smtClean="0">
                          <a:latin typeface="Cambria Math" panose="02040503050406030204" pitchFamily="18" charset="0"/>
                        </a:rPr>
                        <m:t>=</m:t>
                      </m:r>
                      <m:r>
                        <a:rPr lang="en-GB" sz="9600" b="0" i="1" smtClean="0">
                          <a:latin typeface="Cambria Math" panose="02040503050406030204" pitchFamily="18" charset="0"/>
                        </a:rPr>
                        <m:t>𝑈</m:t>
                      </m:r>
                      <m:r>
                        <a:rPr lang="en-GB" sz="9600" b="0" i="1" smtClean="0">
                          <a:latin typeface="Cambria Math" panose="02040503050406030204" pitchFamily="18" charset="0"/>
                        </a:rPr>
                        <m:t>−</m:t>
                      </m:r>
                      <m:r>
                        <a:rPr lang="en-GB" sz="9600" b="0" i="1" smtClean="0">
                          <a:latin typeface="Cambria Math" panose="02040503050406030204" pitchFamily="18" charset="0"/>
                        </a:rPr>
                        <m:t>𝑇𝑆</m:t>
                      </m:r>
                    </m:oMath>
                  </m:oMathPara>
                </a14:m>
                <a:endParaRPr lang="en-GB" sz="9600" dirty="0"/>
              </a:p>
            </p:txBody>
          </p:sp>
        </mc:Choice>
        <mc:Fallback xmlns="">
          <p:sp>
            <p:nvSpPr>
              <p:cNvPr id="4" name="TextBox 3"/>
              <p:cNvSpPr txBox="1">
                <a:spLocks noRot="1" noChangeAspect="1" noMove="1" noResize="1" noEditPoints="1" noAdjustHandles="1" noChangeArrowheads="1" noChangeShapeType="1" noTextEdit="1"/>
              </p:cNvSpPr>
              <p:nvPr/>
            </p:nvSpPr>
            <p:spPr>
              <a:xfrm>
                <a:off x="8824685" y="5783944"/>
                <a:ext cx="6422464" cy="147732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641324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32BB9E3-1A33-9342-B988-5BD68851870A}" type="slidenum">
              <a:rPr lang="en-US" smtClean="0"/>
              <a:pPr/>
              <a:t>2</a:t>
            </a:fld>
            <a:endParaRPr lang="en-US" dirty="0"/>
          </a:p>
        </p:txBody>
      </p:sp>
      <p:pic>
        <p:nvPicPr>
          <p:cNvPr id="5" name="Picture"/>
          <p:cNvPicPr/>
          <p:nvPr/>
        </p:nvPicPr>
        <p:blipFill>
          <a:blip r:embed="rId3"/>
          <a:stretch>
            <a:fillRect/>
          </a:stretch>
        </p:blipFill>
        <p:spPr bwMode="auto">
          <a:xfrm>
            <a:off x="3881162" y="585986"/>
            <a:ext cx="16063360" cy="12262690"/>
          </a:xfrm>
          <a:prstGeom prst="rect">
            <a:avLst/>
          </a:prstGeom>
          <a:noFill/>
          <a:ln w="9525">
            <a:noFill/>
            <a:headEnd/>
            <a:tailEnd/>
          </a:ln>
        </p:spPr>
      </p:pic>
    </p:spTree>
    <p:extLst>
      <p:ext uri="{BB962C8B-B14F-4D97-AF65-F5344CB8AC3E}">
        <p14:creationId xmlns:p14="http://schemas.microsoft.com/office/powerpoint/2010/main" val="3871680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32BB9E3-1A33-9342-B988-5BD68851870A}" type="slidenum">
              <a:rPr lang="en-US" smtClean="0"/>
              <a:pPr/>
              <a:t>3</a:t>
            </a:fld>
            <a:endParaRPr lang="en-US" dirty="0"/>
          </a:p>
        </p:txBody>
      </p:sp>
      <p:pic>
        <p:nvPicPr>
          <p:cNvPr id="5" name="Picture"/>
          <p:cNvPicPr/>
          <p:nvPr/>
        </p:nvPicPr>
        <p:blipFill>
          <a:blip r:embed="rId3"/>
          <a:stretch>
            <a:fillRect/>
          </a:stretch>
        </p:blipFill>
        <p:spPr bwMode="auto">
          <a:xfrm>
            <a:off x="6909700" y="629479"/>
            <a:ext cx="10118104" cy="12083222"/>
          </a:xfrm>
          <a:prstGeom prst="rect">
            <a:avLst/>
          </a:prstGeom>
          <a:noFill/>
          <a:ln w="9525">
            <a:noFill/>
            <a:headEnd/>
            <a:tailEnd/>
          </a:ln>
        </p:spPr>
      </p:pic>
    </p:spTree>
    <p:extLst>
      <p:ext uri="{BB962C8B-B14F-4D97-AF65-F5344CB8AC3E}">
        <p14:creationId xmlns:p14="http://schemas.microsoft.com/office/powerpoint/2010/main" val="1473357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32BB9E3-1A33-9342-B988-5BD68851870A}" type="slidenum">
              <a:rPr lang="en-US" smtClean="0"/>
              <a:pPr/>
              <a:t>4</a:t>
            </a:fld>
            <a:endParaRPr lang="en-US" dirty="0"/>
          </a:p>
        </p:txBody>
      </p:sp>
      <p:pic>
        <p:nvPicPr>
          <p:cNvPr id="3" name="Picture"/>
          <p:cNvPicPr/>
          <p:nvPr/>
        </p:nvPicPr>
        <p:blipFill>
          <a:blip r:embed="rId3"/>
          <a:stretch>
            <a:fillRect/>
          </a:stretch>
        </p:blipFill>
        <p:spPr bwMode="auto">
          <a:xfrm>
            <a:off x="8550618" y="905235"/>
            <a:ext cx="6159293" cy="11518678"/>
          </a:xfrm>
          <a:prstGeom prst="rect">
            <a:avLst/>
          </a:prstGeom>
          <a:noFill/>
          <a:ln w="9525">
            <a:noFill/>
            <a:headEnd/>
            <a:tailEnd/>
          </a:ln>
        </p:spPr>
      </p:pic>
    </p:spTree>
    <p:extLst>
      <p:ext uri="{BB962C8B-B14F-4D97-AF65-F5344CB8AC3E}">
        <p14:creationId xmlns:p14="http://schemas.microsoft.com/office/powerpoint/2010/main" val="2568906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32BB9E3-1A33-9342-B988-5BD68851870A}" type="slidenum">
              <a:rPr lang="en-US" smtClean="0"/>
              <a:pPr/>
              <a:t>5</a:t>
            </a:fld>
            <a:endParaRPr lang="en-US" dirty="0"/>
          </a:p>
        </p:txBody>
      </p:sp>
      <p:pic>
        <p:nvPicPr>
          <p:cNvPr id="3" name="Picture"/>
          <p:cNvPicPr/>
          <p:nvPr/>
        </p:nvPicPr>
        <p:blipFill>
          <a:blip r:embed="rId3"/>
          <a:stretch>
            <a:fillRect/>
          </a:stretch>
        </p:blipFill>
        <p:spPr bwMode="auto">
          <a:xfrm>
            <a:off x="3816626" y="848138"/>
            <a:ext cx="17026757" cy="11444413"/>
          </a:xfrm>
          <a:prstGeom prst="rect">
            <a:avLst/>
          </a:prstGeom>
          <a:noFill/>
          <a:ln w="9525">
            <a:noFill/>
            <a:headEnd/>
            <a:tailEnd/>
          </a:ln>
        </p:spPr>
      </p:pic>
    </p:spTree>
    <p:extLst>
      <p:ext uri="{BB962C8B-B14F-4D97-AF65-F5344CB8AC3E}">
        <p14:creationId xmlns:p14="http://schemas.microsoft.com/office/powerpoint/2010/main" val="2730694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32BB9E3-1A33-9342-B988-5BD68851870A}" type="slidenum">
              <a:rPr lang="en-US" smtClean="0"/>
              <a:pPr/>
              <a:t>6</a:t>
            </a:fld>
            <a:endParaRPr lang="en-US" dirty="0"/>
          </a:p>
        </p:txBody>
      </p:sp>
      <p:sp>
        <p:nvSpPr>
          <p:cNvPr id="3" name="Rectangle 2"/>
          <p:cNvSpPr/>
          <p:nvPr/>
        </p:nvSpPr>
        <p:spPr>
          <a:xfrm>
            <a:off x="1785257" y="1727200"/>
            <a:ext cx="21089257" cy="6001643"/>
          </a:xfrm>
          <a:prstGeom prst="rect">
            <a:avLst/>
          </a:prstGeom>
        </p:spPr>
        <p:txBody>
          <a:bodyPr wrap="square">
            <a:spAutoFit/>
          </a:bodyPr>
          <a:lstStyle/>
          <a:p>
            <a:r>
              <a:rPr lang="en-GB" dirty="0">
                <a:solidFill>
                  <a:srgbClr val="000000"/>
                </a:solidFill>
                <a:latin typeface="Times" panose="02020603050405020304" pitchFamily="18" charset="0"/>
              </a:rPr>
              <a:t> "I had gone to take a walk on a fine Sabbath afternoon. I had entered the Green by the gate at the foot of Charlotte street, and had passed the old washing‑house. I was thinking upon the engine at the time, and had gone as far as the herd's house, when the idea came into my mind that, as steam was an elastic body, it would rush into a vacuum, and, if a communication were made between the cylinder and an exhausted vessel, it would rush into it, and might be there condensed without cooling the </a:t>
            </a:r>
            <a:r>
              <a:rPr lang="en-GB" dirty="0" smtClean="0">
                <a:solidFill>
                  <a:srgbClr val="000000"/>
                </a:solidFill>
                <a:latin typeface="Times" panose="02020603050405020304" pitchFamily="18" charset="0"/>
              </a:rPr>
              <a:t>cylinder … </a:t>
            </a:r>
            <a:r>
              <a:rPr lang="en-GB" dirty="0">
                <a:solidFill>
                  <a:srgbClr val="000000"/>
                </a:solidFill>
                <a:latin typeface="Times" panose="02020603050405020304" pitchFamily="18" charset="0"/>
              </a:rPr>
              <a:t>I had not walked farther than the Golf‑house, when the whole thing was arranged in my mind."</a:t>
            </a:r>
            <a:endParaRPr lang="en-GB" dirty="0"/>
          </a:p>
        </p:txBody>
      </p:sp>
    </p:spTree>
    <p:extLst>
      <p:ext uri="{BB962C8B-B14F-4D97-AF65-F5344CB8AC3E}">
        <p14:creationId xmlns:p14="http://schemas.microsoft.com/office/powerpoint/2010/main" val="3803877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32BB9E3-1A33-9342-B988-5BD68851870A}" type="slidenum">
              <a:rPr lang="en-US" smtClean="0"/>
              <a:pPr/>
              <a:t>7</a:t>
            </a:fld>
            <a:endParaRPr lang="en-US" dirty="0"/>
          </a:p>
        </p:txBody>
      </p:sp>
      <p:pic>
        <p:nvPicPr>
          <p:cNvPr id="3" name="Picture"/>
          <p:cNvPicPr/>
          <p:nvPr/>
        </p:nvPicPr>
        <p:blipFill>
          <a:blip r:embed="rId3"/>
          <a:stretch>
            <a:fillRect/>
          </a:stretch>
        </p:blipFill>
        <p:spPr bwMode="auto">
          <a:xfrm>
            <a:off x="2153328" y="3309257"/>
            <a:ext cx="20068968" cy="6854508"/>
          </a:xfrm>
          <a:prstGeom prst="rect">
            <a:avLst/>
          </a:prstGeom>
          <a:noFill/>
          <a:ln w="9525">
            <a:noFill/>
            <a:headEnd/>
            <a:tailEnd/>
          </a:ln>
        </p:spPr>
      </p:pic>
    </p:spTree>
    <p:extLst>
      <p:ext uri="{BB962C8B-B14F-4D97-AF65-F5344CB8AC3E}">
        <p14:creationId xmlns:p14="http://schemas.microsoft.com/office/powerpoint/2010/main" val="1006010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32BB9E3-1A33-9342-B988-5BD68851870A}" type="slidenum">
              <a:rPr lang="en-US" smtClean="0"/>
              <a:pPr/>
              <a:t>8</a:t>
            </a:fld>
            <a:endParaRPr lang="en-US" dirty="0"/>
          </a:p>
        </p:txBody>
      </p:sp>
      <p:pic>
        <p:nvPicPr>
          <p:cNvPr id="3" name="Picture"/>
          <p:cNvPicPr/>
          <p:nvPr/>
        </p:nvPicPr>
        <p:blipFill>
          <a:blip r:embed="rId3"/>
          <a:stretch>
            <a:fillRect/>
          </a:stretch>
        </p:blipFill>
        <p:spPr bwMode="auto">
          <a:xfrm>
            <a:off x="5718628" y="-2206171"/>
            <a:ext cx="11941629" cy="15922171"/>
          </a:xfrm>
          <a:prstGeom prst="rect">
            <a:avLst/>
          </a:prstGeom>
          <a:noFill/>
          <a:ln w="9525">
            <a:noFill/>
            <a:headEnd/>
            <a:tailEnd/>
          </a:ln>
        </p:spPr>
      </p:pic>
    </p:spTree>
    <p:extLst>
      <p:ext uri="{BB962C8B-B14F-4D97-AF65-F5344CB8AC3E}">
        <p14:creationId xmlns:p14="http://schemas.microsoft.com/office/powerpoint/2010/main" val="1885977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32BB9E3-1A33-9342-B988-5BD68851870A}" type="slidenum">
              <a:rPr lang="en-US" smtClean="0"/>
              <a:pPr/>
              <a:t>9</a:t>
            </a:fld>
            <a:endParaRPr lang="en-US" dirty="0"/>
          </a:p>
        </p:txBody>
      </p:sp>
      <p:pic>
        <p:nvPicPr>
          <p:cNvPr id="3" name="Picture"/>
          <p:cNvPicPr/>
          <p:nvPr/>
        </p:nvPicPr>
        <p:blipFill>
          <a:blip r:embed="rId3"/>
          <a:stretch>
            <a:fillRect/>
          </a:stretch>
        </p:blipFill>
        <p:spPr bwMode="auto">
          <a:xfrm>
            <a:off x="4270512" y="116115"/>
            <a:ext cx="15776517" cy="13817599"/>
          </a:xfrm>
          <a:prstGeom prst="rect">
            <a:avLst/>
          </a:prstGeom>
          <a:noFill/>
          <a:ln w="9525">
            <a:noFill/>
            <a:headEnd/>
            <a:tailEnd/>
          </a:ln>
        </p:spPr>
      </p:pic>
    </p:spTree>
    <p:extLst>
      <p:ext uri="{BB962C8B-B14F-4D97-AF65-F5344CB8AC3E}">
        <p14:creationId xmlns:p14="http://schemas.microsoft.com/office/powerpoint/2010/main" val="125891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Black .thmx</Template>
  <TotalTime>3683</TotalTime>
  <Words>2293</Words>
  <Application>Microsoft Office PowerPoint</Application>
  <PresentationFormat>Custom</PresentationFormat>
  <Paragraphs>132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vt:lpstr>
      <vt:lpstr>Cambria Math</vt:lpstr>
      <vt:lpstr>Times</vt:lpstr>
      <vt:lpstr>Times New Roman</vt:lpstr>
      <vt:lpstr>Office Theme</vt:lpstr>
      <vt:lpstr>The Data Delusion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Thoughtcrime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TED TEMPLATE</dc:title>
  <dc:creator>Snidely Wonder</dc:creator>
  <cp:lastModifiedBy>Neil Lawrence</cp:lastModifiedBy>
  <cp:revision>138</cp:revision>
  <cp:lastPrinted>2015-03-05T21:35:24Z</cp:lastPrinted>
  <dcterms:created xsi:type="dcterms:W3CDTF">2014-01-09T19:10:23Z</dcterms:created>
  <dcterms:modified xsi:type="dcterms:W3CDTF">2016-03-20T12:56:07Z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DW No RMS">
    <vt:lpwstr>true</vt:lpwstr>
  </property>
</Properties>
</file>