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4" r:id="rId4"/>
    <p:sldId id="262" r:id="rId5"/>
    <p:sldId id="267" r:id="rId6"/>
    <p:sldId id="308" r:id="rId7"/>
    <p:sldId id="310" r:id="rId8"/>
    <p:sldId id="311" r:id="rId9"/>
    <p:sldId id="314" r:id="rId10"/>
    <p:sldId id="315" r:id="rId11"/>
    <p:sldId id="316" r:id="rId12"/>
    <p:sldId id="317" r:id="rId13"/>
    <p:sldId id="319" r:id="rId14"/>
    <p:sldId id="318" r:id="rId15"/>
    <p:sldId id="257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91919"/>
    <a:srgbClr val="171717"/>
    <a:srgbClr val="F5ECD3"/>
    <a:srgbClr val="005A9E"/>
    <a:srgbClr val="F9A101"/>
    <a:srgbClr val="EEC550"/>
    <a:srgbClr val="29486D"/>
    <a:srgbClr val="315683"/>
    <a:srgbClr val="C19A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68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F90F7-86C7-4A82-AD63-37E346E9A742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0B60D-77B8-4B79-A1B5-9AA680576D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767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F44EF-2B40-47CB-B5BA-A35CA7A6FBD8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9882-183A-4CB2-8566-BCF6BDA0CA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3912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436" y="1123118"/>
            <a:ext cx="8915400" cy="7694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spAutoFit/>
          </a:bodyPr>
          <a:lstStyle>
            <a:lvl1pPr algn="l">
              <a:defRPr lang="ko-KR" altLang="en-US" sz="4400" b="0" spc="-10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 algn="l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8" name="부제목 2"/>
          <p:cNvSpPr>
            <a:spLocks noGrp="1"/>
          </p:cNvSpPr>
          <p:nvPr>
            <p:ph type="subTitle" idx="1"/>
          </p:nvPr>
        </p:nvSpPr>
        <p:spPr>
          <a:xfrm>
            <a:off x="627598" y="1972363"/>
            <a:ext cx="3329758" cy="430887"/>
          </a:xfrm>
          <a:prstGeom prst="rect">
            <a:avLst/>
          </a:prstGeom>
          <a:solidFill>
            <a:schemeClr val="tx1">
              <a:alpha val="39000"/>
            </a:schemeClr>
          </a:solidFill>
        </p:spPr>
        <p:txBody>
          <a:bodyPr vert="horz" wrap="none" lIns="91440" tIns="45720" rIns="91440" bIns="45720" rtlCol="0">
            <a:spAutoFit/>
          </a:bodyPr>
          <a:lstStyle>
            <a:lvl1pPr marL="342900" indent="-342900">
              <a:buNone/>
              <a:defRPr lang="ko-KR" altLang="en-US" sz="22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0" lvl="0" indent="0"/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0" y="0"/>
            <a:ext cx="9906000" cy="7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endParaRPr kumimoji="0"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735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48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159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227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202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5411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2012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8130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58982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8259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699374B-3B7A-4684-A20E-B72E403BDD90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574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히스토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442913" y="525463"/>
            <a:ext cx="3662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defTabSz="8651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spc="-150" dirty="0">
                <a:solidFill>
                  <a:srgbClr val="005A9E"/>
                </a:solidFill>
                <a:latin typeface="Yoon 윤고딕 550_TT" pitchFamily="18" charset="-127"/>
                <a:ea typeface="Yoon 윤고딕 550_TT" pitchFamily="18" charset="-127"/>
              </a:rPr>
              <a:t>Document  History</a:t>
            </a:r>
          </a:p>
        </p:txBody>
      </p:sp>
    </p:spTree>
    <p:extLst>
      <p:ext uri="{BB962C8B-B14F-4D97-AF65-F5344CB8AC3E}">
        <p14:creationId xmlns="" xmlns:p14="http://schemas.microsoft.com/office/powerpoint/2010/main" val="6215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타이틀(간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367" y="1111920"/>
            <a:ext cx="8915400" cy="76944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pc="-10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671513" y="866775"/>
            <a:ext cx="2195873" cy="24113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wrap="none"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Planning sheet for </a:t>
            </a:r>
            <a:r>
              <a:rPr kumimoji="0" lang="ko-KR" altLang="en-US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지정</a:t>
            </a:r>
            <a:r>
              <a:rPr kumimoji="0" lang="en-US" altLang="ko-KR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PC </a:t>
            </a:r>
            <a:r>
              <a:rPr kumimoji="0" lang="ko-KR" altLang="en-US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관리자</a:t>
            </a:r>
            <a:endParaRPr kumimoji="0" lang="ko-KR" altLang="en-US" sz="10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70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1755" y="970058"/>
            <a:ext cx="1266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dist" eaLnBrk="1" hangingPunct="1">
              <a:defRPr/>
            </a:pPr>
            <a:r>
              <a:rPr kumimoji="0" lang="en-US" altLang="ko-KR" sz="1000" b="1" dirty="0" smtClean="0">
                <a:solidFill>
                  <a:srgbClr val="0070C0"/>
                </a:solidFill>
                <a:latin typeface="Arial Narrow" pitchFamily="34" charset="0"/>
                <a:ea typeface="맑은 고딕" pitchFamily="50" charset="-127"/>
              </a:rPr>
              <a:t>INDEX</a:t>
            </a:r>
            <a:endParaRPr kumimoji="0" lang="ko-KR" altLang="en-US" sz="1000" b="1" dirty="0" smtClean="0">
              <a:solidFill>
                <a:srgbClr val="0070C0"/>
              </a:solidFill>
              <a:latin typeface="Arial Narrow" pitchFamily="34" charset="0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6938" y="1190625"/>
            <a:ext cx="4806950" cy="1588"/>
          </a:xfrm>
          <a:prstGeom prst="line">
            <a:avLst/>
          </a:prstGeom>
          <a:ln w="3175">
            <a:solidFill>
              <a:srgbClr val="005A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618038" y="1299965"/>
            <a:ext cx="4933586" cy="29674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buFont typeface="+mj-lt"/>
              <a:buAutoNum type="arabicPeriod"/>
              <a:defRPr sz="1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+mj-lt"/>
              <a:buAutoNum type="arabicParenR"/>
              <a:tabLst>
                <a:tab pos="539750" algn="l"/>
              </a:tabLst>
              <a:defRPr sz="1000"/>
            </a:lvl2pPr>
            <a:lvl3pPr>
              <a:buFont typeface="+mj-lt"/>
              <a:buAutoNum type="arabicPeriod"/>
              <a:defRPr sz="100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89822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 bwMode="auto">
          <a:xfrm>
            <a:off x="0" y="6606000"/>
            <a:ext cx="990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520169370"/>
              </p:ext>
            </p:extLst>
          </p:nvPr>
        </p:nvGraphicFramePr>
        <p:xfrm>
          <a:off x="1" y="517477"/>
          <a:ext cx="9905998" cy="491814"/>
        </p:xfrm>
        <a:graphic>
          <a:graphicData uri="http://schemas.openxmlformats.org/drawingml/2006/table">
            <a:tbl>
              <a:tblPr/>
              <a:tblGrid>
                <a:gridCol w="852853"/>
                <a:gridCol w="4800600"/>
                <a:gridCol w="870438"/>
                <a:gridCol w="1429582"/>
                <a:gridCol w="733326"/>
                <a:gridCol w="1219199"/>
              </a:tblGrid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Screen Name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Writer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W.Date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path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File Name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5342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kumimoji="1" lang="ko-KR" altLang="en-US" sz="9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777868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kumimoji="1" lang="ko-KR" altLang="en-US" sz="9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idx="11"/>
          </p:nvPr>
        </p:nvSpPr>
        <p:spPr>
          <a:xfrm>
            <a:off x="6516685" y="776552"/>
            <a:ext cx="3381364" cy="2271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kumimoji="1" lang="ko-KR" altLang="en-US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764"/>
          <p:cNvSpPr>
            <a:spLocks noChangeAspect="1" noChangeArrowheads="1"/>
          </p:cNvSpPr>
          <p:nvPr userDrawn="1"/>
        </p:nvSpPr>
        <p:spPr bwMode="auto">
          <a:xfrm>
            <a:off x="17584" y="69945"/>
            <a:ext cx="815883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352" tIns="39676" rIns="79352" bIns="39676" anchor="ctr">
            <a:spAutoFit/>
          </a:bodyPr>
          <a:lstStyle/>
          <a:p>
            <a:pPr defTabSz="793750" eaLnBrk="0" latinLnBrk="0" hangingPunct="0">
              <a:defRPr/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Project Name.</a:t>
            </a:r>
            <a:endParaRPr kumimoji="0"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764"/>
          <p:cNvSpPr>
            <a:spLocks noChangeAspect="1" noChangeArrowheads="1"/>
          </p:cNvSpPr>
          <p:nvPr userDrawn="1"/>
        </p:nvSpPr>
        <p:spPr bwMode="auto">
          <a:xfrm>
            <a:off x="8791" y="219227"/>
            <a:ext cx="7904285" cy="23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Planning sheet for </a:t>
            </a:r>
            <a:r>
              <a:rPr kumimoji="0" lang="ko-KR" altLang="en-US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지정</a:t>
            </a:r>
            <a:r>
              <a:rPr kumimoji="0" lang="en-US" altLang="ko-KR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PC </a:t>
            </a:r>
            <a:r>
              <a:rPr kumimoji="0" lang="ko-KR" altLang="en-US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관리자</a:t>
            </a:r>
            <a:endParaRPr kumimoji="0" lang="ko-KR" altLang="en-US" sz="10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933058" y="1006448"/>
            <a:ext cx="1972942" cy="241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764"/>
          <p:cNvSpPr>
            <a:spLocks noChangeAspect="1" noChangeArrowheads="1"/>
          </p:cNvSpPr>
          <p:nvPr userDrawn="1"/>
        </p:nvSpPr>
        <p:spPr bwMode="auto">
          <a:xfrm>
            <a:off x="7977088" y="1020675"/>
            <a:ext cx="1886334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/>
              <a:t>Description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7931382" y="1001867"/>
            <a:ext cx="0" cy="560825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"/>
          <p:cNvSpPr>
            <a:spLocks noGrp="1"/>
          </p:cNvSpPr>
          <p:nvPr>
            <p:ph type="body" idx="12"/>
          </p:nvPr>
        </p:nvSpPr>
        <p:spPr>
          <a:xfrm>
            <a:off x="6516685" y="524041"/>
            <a:ext cx="1834156" cy="215444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 marL="0" indent="0">
              <a:buNone/>
              <a:defRPr kumimoji="1" lang="ko-KR" altLang="en-US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6"/>
          </p:nvPr>
        </p:nvSpPr>
        <p:spPr>
          <a:xfrm>
            <a:off x="8697417" y="524038"/>
            <a:ext cx="1834156" cy="215444"/>
          </a:xfrm>
          <a:prstGeom prst="rect">
            <a:avLst/>
          </a:prstGeom>
        </p:spPr>
        <p:txBody>
          <a:bodyPr wrap="none" anchor="b">
            <a:normAutofit/>
          </a:bodyPr>
          <a:lstStyle>
            <a:lvl1pPr marL="0" indent="0">
              <a:buNone/>
              <a:defRPr kumimoji="1" lang="ko-KR" altLang="en-US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>
          <a:xfrm>
            <a:off x="7895480" y="1272318"/>
            <a:ext cx="2010519" cy="5315769"/>
          </a:xfrm>
          <a:prstGeom prst="rect">
            <a:avLst/>
          </a:prstGeom>
        </p:spPr>
        <p:txBody>
          <a:bodyPr>
            <a:noAutofit/>
          </a:bodyPr>
          <a:lstStyle>
            <a:lvl1pPr marL="87313" indent="-87313">
              <a:defRPr sz="800"/>
            </a:lvl1pPr>
            <a:lvl2pPr marL="182563" indent="-95250">
              <a:defRPr sz="800"/>
            </a:lvl2pPr>
            <a:lvl3pPr marL="269875" indent="-87313">
              <a:defRPr sz="800"/>
            </a:lvl3pPr>
            <a:lvl4pPr marL="357188" indent="-93663">
              <a:defRPr sz="800"/>
            </a:lvl4pPr>
            <a:lvl5pPr marL="444500" indent="-87313">
              <a:tabLst>
                <a:tab pos="444500" algn="l"/>
              </a:tabLst>
              <a:defRPr sz="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 userDrawn="1"/>
        </p:nvSpPr>
        <p:spPr bwMode="auto">
          <a:xfrm>
            <a:off x="6257511" y="6629173"/>
            <a:ext cx="3381853" cy="20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4" rIns="91428" bIns="45714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1200" dirty="0" err="1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crowehj</a:t>
            </a:r>
            <a:r>
              <a:rPr lang="en-US" altLang="ko-KR" sz="700" b="0" kern="12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  |</a:t>
            </a:r>
            <a:endParaRPr lang="en-US" altLang="ko-KR" sz="700" b="0" kern="120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30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3444658520"/>
              </p:ext>
            </p:extLst>
          </p:nvPr>
        </p:nvGraphicFramePr>
        <p:xfrm>
          <a:off x="1" y="517477"/>
          <a:ext cx="9905998" cy="491814"/>
        </p:xfrm>
        <a:graphic>
          <a:graphicData uri="http://schemas.openxmlformats.org/drawingml/2006/table">
            <a:tbl>
              <a:tblPr/>
              <a:tblGrid>
                <a:gridCol w="852853"/>
                <a:gridCol w="4800600"/>
                <a:gridCol w="870438"/>
                <a:gridCol w="1429582"/>
                <a:gridCol w="733326"/>
                <a:gridCol w="1219199"/>
              </a:tblGrid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Screen Name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Writer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W.Date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Directory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File Name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5342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kumimoji="1" lang="ko-KR" altLang="en-US" sz="9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777868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kumimoji="1" lang="ko-KR" altLang="en-US" sz="9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1"/>
          </p:nvPr>
        </p:nvSpPr>
        <p:spPr>
          <a:xfrm>
            <a:off x="6516685" y="776552"/>
            <a:ext cx="3381364" cy="2271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kumimoji="1" lang="ko-KR" altLang="en-US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764"/>
          <p:cNvSpPr>
            <a:spLocks noChangeAspect="1" noChangeArrowheads="1"/>
          </p:cNvSpPr>
          <p:nvPr userDrawn="1"/>
        </p:nvSpPr>
        <p:spPr bwMode="auto">
          <a:xfrm>
            <a:off x="17584" y="69945"/>
            <a:ext cx="815883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352" tIns="39676" rIns="79352" bIns="39676" anchor="ctr">
            <a:spAutoFit/>
          </a:bodyPr>
          <a:lstStyle/>
          <a:p>
            <a:pPr defTabSz="793750" eaLnBrk="0" latinLnBrk="0" hangingPunct="0">
              <a:defRPr/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Project Name.</a:t>
            </a:r>
            <a:endParaRPr kumimoji="0"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764"/>
          <p:cNvSpPr>
            <a:spLocks noChangeAspect="1" noChangeArrowheads="1"/>
          </p:cNvSpPr>
          <p:nvPr userDrawn="1"/>
        </p:nvSpPr>
        <p:spPr bwMode="auto">
          <a:xfrm>
            <a:off x="8791" y="219227"/>
            <a:ext cx="7904285" cy="23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defTabSz="793750" eaLnBrk="0" latinLnBrk="0" hangingPunct="0">
              <a:defRPr/>
            </a:pPr>
            <a:r>
              <a:rPr kumimoji="0" lang="ko-KR" altLang="en-US" sz="1000" b="1" dirty="0" err="1" smtClean="0">
                <a:solidFill>
                  <a:schemeClr val="bg1"/>
                </a:solidFill>
              </a:rPr>
              <a:t>프로젝트명을</a:t>
            </a:r>
            <a:r>
              <a:rPr kumimoji="0" lang="ko-KR" altLang="en-US" sz="1000" b="1" dirty="0" smtClean="0">
                <a:solidFill>
                  <a:schemeClr val="bg1"/>
                </a:solidFill>
              </a:rPr>
              <a:t> 마스터 영역에 입력하세요</a:t>
            </a:r>
            <a:r>
              <a:rPr kumimoji="0" lang="en-US" altLang="ko-KR" sz="10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2"/>
          </p:nvPr>
        </p:nvSpPr>
        <p:spPr>
          <a:xfrm>
            <a:off x="6516685" y="524041"/>
            <a:ext cx="1834156" cy="215444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 marL="0" indent="0">
              <a:buNone/>
              <a:defRPr kumimoji="1" lang="ko-KR" altLang="en-US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1" name="텍스트 개체 틀 2"/>
          <p:cNvSpPr>
            <a:spLocks noGrp="1"/>
          </p:cNvSpPr>
          <p:nvPr>
            <p:ph type="body" idx="16"/>
          </p:nvPr>
        </p:nvSpPr>
        <p:spPr>
          <a:xfrm>
            <a:off x="8697417" y="524038"/>
            <a:ext cx="1834156" cy="215444"/>
          </a:xfrm>
          <a:prstGeom prst="rect">
            <a:avLst/>
          </a:prstGeom>
        </p:spPr>
        <p:txBody>
          <a:bodyPr wrap="none" anchor="b">
            <a:normAutofit/>
          </a:bodyPr>
          <a:lstStyle>
            <a:lvl1pPr marL="0" indent="0">
              <a:buNone/>
              <a:defRPr kumimoji="1" lang="ko-KR" altLang="en-US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직사각형 25"/>
          <p:cNvSpPr/>
          <p:nvPr userDrawn="1"/>
        </p:nvSpPr>
        <p:spPr bwMode="auto">
          <a:xfrm>
            <a:off x="0" y="6606000"/>
            <a:ext cx="990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25"/>
          <p:cNvSpPr>
            <a:spLocks noChangeArrowheads="1"/>
          </p:cNvSpPr>
          <p:nvPr userDrawn="1"/>
        </p:nvSpPr>
        <p:spPr bwMode="auto">
          <a:xfrm>
            <a:off x="6257511" y="6629173"/>
            <a:ext cx="3381853" cy="20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4" rIns="91428" bIns="45714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1200" dirty="0" err="1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crowehj</a:t>
            </a:r>
            <a:r>
              <a:rPr lang="en-US" altLang="ko-KR" sz="700" b="0" kern="12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  |</a:t>
            </a:r>
            <a:endParaRPr lang="en-US" altLang="ko-KR" sz="700" b="0" kern="120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70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flow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764"/>
          <p:cNvSpPr>
            <a:spLocks noChangeAspect="1" noChangeArrowheads="1"/>
          </p:cNvSpPr>
          <p:nvPr userDrawn="1"/>
        </p:nvSpPr>
        <p:spPr bwMode="auto">
          <a:xfrm>
            <a:off x="17584" y="69945"/>
            <a:ext cx="815883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352" tIns="39676" rIns="79352" bIns="39676" anchor="ctr">
            <a:spAutoFit/>
          </a:bodyPr>
          <a:lstStyle/>
          <a:p>
            <a:pPr defTabSz="793750" eaLnBrk="0" latinLnBrk="0" hangingPunct="0">
              <a:defRPr/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Project Name.</a:t>
            </a:r>
            <a:endParaRPr kumimoji="0"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1017" y="517471"/>
            <a:ext cx="9917017" cy="3087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8000" tIns="39676" rIns="79352" bIns="39676" anchor="ctr">
            <a:normAutofit/>
          </a:bodyPr>
          <a:lstStyle>
            <a:lvl1pPr algn="l">
              <a:defRPr kumimoji="0" lang="ko-KR" altLang="en-US" sz="1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793750" eaLnBrk="0" latinLnBrk="0" hangingPunct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2" name="Rectangle 764"/>
          <p:cNvSpPr>
            <a:spLocks noChangeAspect="1" noChangeArrowheads="1"/>
          </p:cNvSpPr>
          <p:nvPr userDrawn="1"/>
        </p:nvSpPr>
        <p:spPr bwMode="auto">
          <a:xfrm>
            <a:off x="8791" y="219227"/>
            <a:ext cx="7904285" cy="23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Planning sheet for </a:t>
            </a:r>
            <a:r>
              <a:rPr kumimoji="0" lang="ko-KR" altLang="en-US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지정</a:t>
            </a:r>
            <a:r>
              <a:rPr kumimoji="0" lang="en-US" altLang="ko-KR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PC </a:t>
            </a:r>
            <a:r>
              <a:rPr kumimoji="0" lang="ko-KR" altLang="en-US" sz="1000" b="1" kern="1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관리자</a:t>
            </a:r>
            <a:endParaRPr kumimoji="0" lang="ko-KR" altLang="en-US" sz="1000" b="1" kern="1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0" y="6606000"/>
            <a:ext cx="9906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6257511" y="6629173"/>
            <a:ext cx="3381853" cy="20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4" rIns="91428" bIns="45714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1200" dirty="0" err="1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crowehj</a:t>
            </a:r>
            <a:r>
              <a:rPr lang="en-US" altLang="ko-KR" sz="700" b="0" kern="12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  |</a:t>
            </a:r>
            <a:endParaRPr lang="en-US" altLang="ko-KR" sz="700" b="0" kern="120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7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86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0" y="2633031"/>
            <a:ext cx="9906000" cy="769441"/>
          </a:xfrm>
          <a:prstGeom prst="rect">
            <a:avLst/>
          </a:prstGeom>
          <a:noFill/>
          <a:effectLst>
            <a:outerShdw blurRad="101600" dist="12700" dir="5400000" algn="t" rotWithShape="0">
              <a:prstClr val="black">
                <a:alpha val="32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0" dirty="0" smtClean="0">
                <a:solidFill>
                  <a:schemeClr val="bg1"/>
                </a:solidFill>
              </a:rPr>
              <a:t>“ </a:t>
            </a:r>
            <a:r>
              <a:rPr lang="ko-KR" altLang="en-US" sz="4400" b="0" dirty="0" smtClean="0">
                <a:solidFill>
                  <a:schemeClr val="bg1"/>
                </a:solidFill>
              </a:rPr>
              <a:t>감사합니다 </a:t>
            </a:r>
            <a:r>
              <a:rPr lang="en-US" altLang="ko-KR" sz="4400" b="0" dirty="0" smtClean="0">
                <a:solidFill>
                  <a:schemeClr val="bg1"/>
                </a:solidFill>
              </a:rPr>
              <a:t>“</a:t>
            </a:r>
            <a:endParaRPr lang="ko-KR" altLang="en-US" sz="4400" b="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99980" y="3325664"/>
            <a:ext cx="3883250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36654">
                  <a:srgbClr val="FFFFFF">
                    <a:alpha val="72000"/>
                  </a:srgbClr>
                </a:gs>
                <a:gs pos="69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flipV="1">
            <a:off x="3582122" y="2480945"/>
            <a:ext cx="0" cy="110509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36654">
                  <a:srgbClr val="FFFFFF">
                    <a:alpha val="72000"/>
                  </a:srgbClr>
                </a:gs>
                <a:gs pos="69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5718753" y="2784238"/>
            <a:ext cx="1640512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36654">
                  <a:srgbClr val="FFFFFF">
                    <a:alpha val="72000"/>
                  </a:srgbClr>
                </a:gs>
                <a:gs pos="69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6283231" y="1729648"/>
            <a:ext cx="0" cy="1224655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24000">
                  <a:srgbClr val="FFFFFF">
                    <a:alpha val="35000"/>
                  </a:srgbClr>
                </a:gs>
                <a:gs pos="62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223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902599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6577070"/>
            <a:ext cx="9906000" cy="280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fld id="{D91E0DE3-780D-4BDA-9933-E91CAB14C8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 userDrawn="1"/>
        </p:nvSpPr>
        <p:spPr bwMode="auto">
          <a:xfrm>
            <a:off x="132200" y="2390661"/>
            <a:ext cx="9773799" cy="672029"/>
          </a:xfrm>
          <a:prstGeom prst="roundRect">
            <a:avLst>
              <a:gd name="adj" fmla="val 19945"/>
            </a:avLst>
          </a:prstGeom>
          <a:solidFill>
            <a:srgbClr val="F9A101"/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 userDrawn="1"/>
        </p:nvSpPr>
        <p:spPr bwMode="auto">
          <a:xfrm>
            <a:off x="132200" y="2309126"/>
            <a:ext cx="9773799" cy="672029"/>
          </a:xfrm>
          <a:prstGeom prst="roundRect">
            <a:avLst>
              <a:gd name="adj" fmla="val 18306"/>
            </a:avLst>
          </a:prstGeom>
          <a:solidFill>
            <a:srgbClr val="005A9E"/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6260336" y="6625265"/>
            <a:ext cx="3381853" cy="20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8" tIns="45714" rIns="91428" bIns="45714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kern="12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Copyrightⓒ </a:t>
            </a:r>
            <a:r>
              <a:rPr lang="en-US" altLang="ko" sz="700" b="0" kern="1200" dirty="0" err="1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KEBTechnology</a:t>
            </a:r>
            <a:r>
              <a:rPr lang="en-US" altLang="ko" sz="700" b="0" kern="12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+mn-ea"/>
                <a:cs typeface="+mn-cs"/>
              </a:rPr>
              <a:t> Co., Ltd</a:t>
            </a:r>
            <a:r>
              <a:rPr lang="en-US" altLang="ko-KR" sz="700" b="0" kern="12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.  All </a:t>
            </a:r>
            <a:r>
              <a:rPr lang="en-US" altLang="ko-KR" sz="700" b="0" kern="12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rights </a:t>
            </a:r>
            <a:r>
              <a:rPr lang="en-US" altLang="ko-KR" sz="700" b="0" kern="12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n-ea"/>
                <a:cs typeface="+mn-cs"/>
              </a:rPr>
              <a:t>reserved.  |</a:t>
            </a:r>
            <a:endParaRPr lang="en-US" altLang="ko-KR" sz="700" b="0" kern="120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78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502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8" r:id="rId3"/>
    <p:sldLayoutId id="2147483662" r:id="rId4"/>
    <p:sldLayoutId id="2147483665" r:id="rId5"/>
    <p:sldLayoutId id="2147483666" r:id="rId6"/>
    <p:sldLayoutId id="2147483664" r:id="rId7"/>
    <p:sldLayoutId id="2147483655" r:id="rId8"/>
    <p:sldLayoutId id="2147483667" r:id="rId9"/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나눔고딕" pitchFamily="50" charset="-127"/>
                <a:ea typeface="나눔고딕" pitchFamily="50" charset="-127"/>
              </a:rPr>
              <a:t>지정</a:t>
            </a:r>
            <a:r>
              <a:rPr lang="en-US" altLang="ko-KR" sz="3600" dirty="0" smtClean="0">
                <a:latin typeface="나눔고딕" pitchFamily="50" charset="-127"/>
                <a:ea typeface="나눔고딕" pitchFamily="50" charset="-127"/>
              </a:rPr>
              <a:t>PC </a:t>
            </a:r>
            <a:r>
              <a:rPr lang="ko-KR" altLang="en-US" sz="3600" dirty="0" smtClean="0">
                <a:latin typeface="나눔고딕" pitchFamily="50" charset="-127"/>
                <a:ea typeface="나눔고딕" pitchFamily="50" charset="-127"/>
              </a:rPr>
              <a:t>관리자 설계서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부제목 32"/>
          <p:cNvSpPr>
            <a:spLocks noGrp="1"/>
          </p:cNvSpPr>
          <p:nvPr>
            <p:ph type="subTitle" idx="1"/>
          </p:nvPr>
        </p:nvSpPr>
        <p:spPr>
          <a:xfrm>
            <a:off x="627598" y="1877971"/>
            <a:ext cx="4606774" cy="634020"/>
          </a:xfrm>
        </p:spPr>
        <p:txBody>
          <a:bodyPr wrap="none"/>
          <a:lstStyle/>
          <a:p>
            <a:r>
              <a:rPr lang="en-US" altLang="ko-KR" dirty="0" smtClean="0"/>
              <a:t>IP </a:t>
            </a:r>
            <a:r>
              <a:rPr lang="en-US" altLang="ko-KR" dirty="0" err="1" smtClean="0"/>
              <a:t>Acess</a:t>
            </a:r>
            <a:r>
              <a:rPr lang="en-US" altLang="ko-KR" dirty="0" smtClean="0"/>
              <a:t> Management v1.0(IPAM)</a:t>
            </a:r>
          </a:p>
          <a:p>
            <a:r>
              <a:rPr lang="en-US" altLang="ko-KR" sz="1100" dirty="0" smtClean="0"/>
              <a:t>Date.2015-12-20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37391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IPAM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Batch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2"/>
          </p:nvPr>
        </p:nvSpPr>
        <p:spPr>
          <a:xfrm>
            <a:off x="6516685" y="524041"/>
            <a:ext cx="545342" cy="215444"/>
          </a:xfrm>
        </p:spPr>
        <p:txBody>
          <a:bodyPr/>
          <a:lstStyle/>
          <a:p>
            <a:r>
              <a:rPr lang="en-US" altLang="ko-KR" dirty="0" err="1" smtClean="0"/>
              <a:t>crowehj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6"/>
          </p:nvPr>
        </p:nvSpPr>
        <p:spPr>
          <a:xfrm>
            <a:off x="8697417" y="524037"/>
            <a:ext cx="1208583" cy="215701"/>
          </a:xfrm>
        </p:spPr>
        <p:txBody>
          <a:bodyPr/>
          <a:lstStyle/>
          <a:p>
            <a:r>
              <a:rPr lang="en-US" altLang="ko-KR" dirty="0" smtClean="0"/>
              <a:t>2015-02.-23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7895480" y="1272317"/>
            <a:ext cx="2010519" cy="5330614"/>
          </a:xfrm>
        </p:spPr>
        <p:txBody>
          <a:bodyPr/>
          <a:lstStyle/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1.IPAM_Batch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프로그램은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cron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테이블에 등록된 시간 예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매일 오전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 에 구동된다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2.IPAM_Batch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NAC DB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접속하여 사용자 정보를 가져온다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3.IPAM_Batch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EP DB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사용자 정보를 업데이트 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기존 사용자 정보는 모두 삭제된다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예외허용 사용자는 삭제하지 않고 업데이트만 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8851" y="1956250"/>
            <a:ext cx="3037696" cy="2871123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NAC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98105" y="1952131"/>
            <a:ext cx="3037696" cy="285052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EP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987116" y="3219225"/>
            <a:ext cx="1103871" cy="25891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r>
              <a:rPr lang="en-US" altLang="ko-KR" sz="1000" b="1" dirty="0" err="1" smtClean="0">
                <a:solidFill>
                  <a:schemeClr val="bg1"/>
                </a:solidFill>
              </a:rPr>
              <a:t>IPAM_Batch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015947" y="3663321"/>
            <a:ext cx="1025612" cy="2340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r>
              <a:rPr lang="en-US" altLang="ko-KR" sz="1000" b="1" dirty="0" err="1" smtClean="0">
                <a:solidFill>
                  <a:schemeClr val="bg1"/>
                </a:solidFill>
              </a:rPr>
              <a:t>cron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table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4740875" y="2499886"/>
            <a:ext cx="1103871" cy="5398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t" anchorCtr="0">
            <a:noAutofit/>
          </a:bodyPr>
          <a:lstStyle/>
          <a:p>
            <a:pPr algn="ctr" defTabSz="793750" eaLnBrk="0" latinLnBrk="0" hangingPunct="0"/>
            <a:r>
              <a:rPr kumimoji="0" lang="en-US" altLang="ko-KR" sz="1000" b="1" dirty="0" smtClean="0">
                <a:solidFill>
                  <a:schemeClr val="bg1"/>
                </a:solidFill>
              </a:rPr>
              <a:t>WAS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순서도: 자기 디스크 42"/>
          <p:cNvSpPr/>
          <p:nvPr/>
        </p:nvSpPr>
        <p:spPr bwMode="auto">
          <a:xfrm>
            <a:off x="786713" y="3669709"/>
            <a:ext cx="914400" cy="464862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r>
              <a:rPr kumimoji="0" lang="en-US" altLang="ko-KR" sz="1000" b="1" dirty="0" smtClean="0">
                <a:solidFill>
                  <a:schemeClr val="bg1"/>
                </a:solidFill>
              </a:rPr>
              <a:t>NAC DB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순서도: 자기 디스크 43"/>
          <p:cNvSpPr/>
          <p:nvPr/>
        </p:nvSpPr>
        <p:spPr bwMode="auto">
          <a:xfrm>
            <a:off x="5717059" y="3888011"/>
            <a:ext cx="914400" cy="464862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r>
              <a:rPr kumimoji="0" lang="en-US" altLang="ko-KR" sz="1000" b="1" dirty="0" smtClean="0">
                <a:solidFill>
                  <a:schemeClr val="bg1"/>
                </a:solidFill>
              </a:rPr>
              <a:t>EP DB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41" idx="0"/>
            <a:endCxn id="38" idx="2"/>
          </p:cNvCxnSpPr>
          <p:nvPr/>
        </p:nvCxnSpPr>
        <p:spPr>
          <a:xfrm flipV="1">
            <a:off x="4528753" y="3478135"/>
            <a:ext cx="10299" cy="185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1981202" y="3388670"/>
            <a:ext cx="1289219" cy="387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r>
              <a:rPr kumimoji="0" lang="ko-KR" altLang="en-US" sz="1000" b="1" dirty="0" smtClean="0">
                <a:solidFill>
                  <a:schemeClr val="bg1"/>
                </a:solidFill>
              </a:rPr>
              <a:t>이름</a:t>
            </a:r>
            <a:r>
              <a:rPr kumimoji="0" lang="en-US" altLang="ko-KR" sz="10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사번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</a:t>
            </a:r>
          </a:p>
          <a:p>
            <a:pPr algn="ctr" defTabSz="793750" eaLnBrk="0" latinLnBrk="0" hangingPunct="0"/>
            <a:r>
              <a:rPr lang="en-US" altLang="ko-KR" sz="1000" b="1" dirty="0" smtClean="0">
                <a:solidFill>
                  <a:schemeClr val="bg1"/>
                </a:solidFill>
              </a:rPr>
              <a:t>IP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목록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9" name="꺾인 연결선 58"/>
          <p:cNvCxnSpPr>
            <a:stCxn id="38" idx="3"/>
            <a:endCxn id="44" idx="2"/>
          </p:cNvCxnSpPr>
          <p:nvPr/>
        </p:nvCxnSpPr>
        <p:spPr>
          <a:xfrm>
            <a:off x="5090987" y="3348680"/>
            <a:ext cx="626072" cy="77176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2" idx="3"/>
            <a:endCxn id="44" idx="1"/>
          </p:cNvCxnSpPr>
          <p:nvPr/>
        </p:nvCxnSpPr>
        <p:spPr>
          <a:xfrm>
            <a:off x="5844746" y="2769824"/>
            <a:ext cx="329513" cy="111818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59"/>
          <p:cNvSpPr>
            <a:spLocks noChangeArrowheads="1"/>
          </p:cNvSpPr>
          <p:nvPr/>
        </p:nvSpPr>
        <p:spPr bwMode="auto">
          <a:xfrm>
            <a:off x="4769509" y="3553473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79" name="직사각형 59"/>
          <p:cNvSpPr>
            <a:spLocks noChangeArrowheads="1"/>
          </p:cNvSpPr>
          <p:nvPr/>
        </p:nvSpPr>
        <p:spPr bwMode="auto">
          <a:xfrm>
            <a:off x="5354396" y="3578187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37" name="꺾인 연결선 36"/>
          <p:cNvCxnSpPr>
            <a:stCxn id="43" idx="1"/>
            <a:endCxn id="38" idx="1"/>
          </p:cNvCxnSpPr>
          <p:nvPr/>
        </p:nvCxnSpPr>
        <p:spPr>
          <a:xfrm rot="5400000" flipH="1" flipV="1">
            <a:off x="2455000" y="2137594"/>
            <a:ext cx="321029" cy="274320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59"/>
          <p:cNvSpPr>
            <a:spLocks noChangeArrowheads="1"/>
          </p:cNvSpPr>
          <p:nvPr/>
        </p:nvSpPr>
        <p:spPr bwMode="auto">
          <a:xfrm>
            <a:off x="2582363" y="3285744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575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737" y="1132468"/>
            <a:ext cx="8915400" cy="769441"/>
          </a:xfrm>
        </p:spPr>
        <p:txBody>
          <a:bodyPr/>
          <a:lstStyle/>
          <a:p>
            <a:r>
              <a:rPr lang="en-US" altLang="ko-KR" dirty="0" smtClean="0"/>
              <a:t>3. DB Schema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80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DB Schema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2"/>
          </p:nvPr>
        </p:nvSpPr>
        <p:spPr>
          <a:xfrm>
            <a:off x="6516685" y="524041"/>
            <a:ext cx="545342" cy="215444"/>
          </a:xfrm>
        </p:spPr>
        <p:txBody>
          <a:bodyPr/>
          <a:lstStyle/>
          <a:p>
            <a:r>
              <a:rPr lang="en-US" altLang="ko-KR" dirty="0" err="1" smtClean="0"/>
              <a:t>crowehj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6"/>
          </p:nvPr>
        </p:nvSpPr>
        <p:spPr>
          <a:xfrm>
            <a:off x="8697417" y="524037"/>
            <a:ext cx="1208583" cy="215701"/>
          </a:xfrm>
        </p:spPr>
        <p:txBody>
          <a:bodyPr/>
          <a:lstStyle/>
          <a:p>
            <a:r>
              <a:rPr lang="en-US" altLang="ko-KR" dirty="0" smtClean="0"/>
              <a:t>2015-02.-23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7895480" y="1272317"/>
            <a:ext cx="2010519" cy="5330614"/>
          </a:xfrm>
        </p:spPr>
        <p:txBody>
          <a:bodyPr/>
          <a:lstStyle/>
          <a:p>
            <a:pPr marL="228600" indent="-22860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AutoNum type="arabicPeriod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IPAM_User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테이블은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접근제어 정책을 적용할 사용자 테이블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AutoNum type="arabicPeriod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90611" y="1639563"/>
          <a:ext cx="716348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872"/>
                <a:gridCol w="1790872"/>
                <a:gridCol w="1790872"/>
                <a:gridCol w="1790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필드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변수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VARCHAR(32)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 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사번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USER_NAME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VARCHAR(32)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 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IP_LIST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VARCHAR(500)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 접근 가능한 </a:t>
                      </a:r>
                      <a:r>
                        <a:rPr lang="en-US" altLang="ko-KR" sz="1000" dirty="0" smtClean="0"/>
                        <a:t>PC IP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목록</a:t>
                      </a:r>
                      <a:r>
                        <a:rPr lang="en-US" altLang="ko-KR" sz="1000" baseline="0" dirty="0" smtClean="0"/>
                        <a:t>, “,”</a:t>
                      </a:r>
                      <a:r>
                        <a:rPr lang="ko-KR" altLang="en-US" sz="1000" baseline="0" dirty="0" smtClean="0"/>
                        <a:t>로 구분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VARCHAR2(500)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 내용 및 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ALLOW_EXCP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CHAR(1)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예외허용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허용되면 모든 </a:t>
                      </a:r>
                      <a:r>
                        <a:rPr lang="en-US" altLang="ko-KR" sz="1000" dirty="0" smtClean="0"/>
                        <a:t>PC </a:t>
                      </a:r>
                      <a:r>
                        <a:rPr lang="ko-KR" altLang="en-US" sz="1000" dirty="0" smtClean="0"/>
                        <a:t>사용 가능</a:t>
                      </a:r>
                      <a:r>
                        <a:rPr lang="en-US" altLang="ko-KR" sz="1000" dirty="0" smtClean="0"/>
                        <a:t>,f: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허용 </a:t>
                      </a:r>
                      <a:r>
                        <a:rPr lang="ko-KR" altLang="en-US" sz="1000" baseline="0" dirty="0" err="1" smtClean="0"/>
                        <a:t>않함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, t:</a:t>
                      </a:r>
                      <a:r>
                        <a:rPr lang="ko-KR" altLang="en-US" sz="1000" baseline="0" dirty="0" smtClean="0"/>
                        <a:t>허용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REG_DATE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VARCHAR2(25)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CHANGE_DATE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VARCHAR2(25)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08235" y="1198373"/>
            <a:ext cx="3037696" cy="32563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Table Name: IPAM_USER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68" y="4876799"/>
            <a:ext cx="7076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배치프로그램에서 사용자 정보 업데이트 시 기존 사용자 모두 삭제 후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예외허용 사용자는 배치프로그램에서 업데이트 시 삭제하지 않고 업데이트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예외허용 사용자의 삭제는 관리자가 직접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575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737" y="1132468"/>
            <a:ext cx="8915400" cy="769441"/>
          </a:xfrm>
        </p:spPr>
        <p:txBody>
          <a:bodyPr/>
          <a:lstStyle/>
          <a:p>
            <a:r>
              <a:rPr lang="en-US" altLang="ko-KR" dirty="0" smtClean="0"/>
              <a:t>3. IPAM Client API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80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IPA  Client API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2"/>
          </p:nvPr>
        </p:nvSpPr>
        <p:spPr>
          <a:xfrm>
            <a:off x="6516685" y="524041"/>
            <a:ext cx="545342" cy="215444"/>
          </a:xfrm>
        </p:spPr>
        <p:txBody>
          <a:bodyPr/>
          <a:lstStyle/>
          <a:p>
            <a:r>
              <a:rPr lang="en-US" altLang="ko-KR" dirty="0" err="1" smtClean="0"/>
              <a:t>crowehj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6"/>
          </p:nvPr>
        </p:nvSpPr>
        <p:spPr>
          <a:xfrm>
            <a:off x="8697417" y="524037"/>
            <a:ext cx="1208583" cy="215701"/>
          </a:xfrm>
        </p:spPr>
        <p:txBody>
          <a:bodyPr/>
          <a:lstStyle/>
          <a:p>
            <a:r>
              <a:rPr lang="en-US" altLang="ko-KR" dirty="0" smtClean="0"/>
              <a:t>2015-02.-23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7895480" y="1272317"/>
            <a:ext cx="2010519" cy="5330614"/>
          </a:xfrm>
        </p:spPr>
        <p:txBody>
          <a:bodyPr/>
          <a:lstStyle/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가 접근 가능한지 권한을 검사한다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성공하면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return true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실패하면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return false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90611" y="1639563"/>
          <a:ext cx="716348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872"/>
                <a:gridCol w="1790872"/>
                <a:gridCol w="1790872"/>
                <a:gridCol w="17908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인자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변수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기타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 </a:t>
                      </a:r>
                      <a:r>
                        <a:rPr lang="en-US" altLang="ko-KR" sz="100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UserID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 </a:t>
                      </a:r>
                      <a:r>
                        <a:rPr lang="ko-KR" altLang="en-US" sz="1000" dirty="0" err="1" smtClean="0"/>
                        <a:t>사번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Input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status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boolean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접근 권한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Return </a:t>
                      </a:r>
                      <a:r>
                        <a:rPr lang="ko-KR" altLang="en-US" sz="1000" dirty="0" smtClean="0"/>
                        <a:t>값 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True, false 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08235" y="1198373"/>
            <a:ext cx="3037696" cy="32563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API: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IPAM_CheckIP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575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843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3137393"/>
              </p:ext>
            </p:extLst>
          </p:nvPr>
        </p:nvGraphicFramePr>
        <p:xfrm>
          <a:off x="550863" y="1330325"/>
          <a:ext cx="8890020" cy="49965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59828"/>
                <a:gridCol w="4365280"/>
                <a:gridCol w="2527985"/>
                <a:gridCol w="1236927"/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Data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File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Description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Author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2015.02.20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Planning sheet for </a:t>
                      </a:r>
                      <a:r>
                        <a:rPr lang="ko-KR" altLang="en-US" sz="900" dirty="0" smtClean="0"/>
                        <a:t>지정</a:t>
                      </a:r>
                      <a:r>
                        <a:rPr lang="en-US" altLang="ko-KR" sz="900" dirty="0" smtClean="0"/>
                        <a:t>PC </a:t>
                      </a:r>
                      <a:r>
                        <a:rPr lang="ko-KR" altLang="en-US" sz="900" dirty="0" smtClean="0"/>
                        <a:t>관리자</a:t>
                      </a:r>
                      <a:r>
                        <a:rPr lang="en-US" altLang="ko-KR" sz="900" dirty="0" smtClean="0"/>
                        <a:t> v1.0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Service</a:t>
                      </a:r>
                      <a:r>
                        <a:rPr lang="en-US" altLang="ko-KR" sz="900" baseline="0" dirty="0" smtClean="0"/>
                        <a:t> flow &amp; UI Layout </a:t>
                      </a:r>
                      <a:r>
                        <a:rPr lang="ko-KR" altLang="en-US" sz="900" baseline="0" dirty="0" smtClean="0"/>
                        <a:t>초안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crowehj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2015.02.26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/>
                        <a:t>Planning sheet for </a:t>
                      </a:r>
                      <a:r>
                        <a:rPr lang="ko-KR" altLang="en-US" sz="900" dirty="0" smtClean="0"/>
                        <a:t>지정</a:t>
                      </a:r>
                      <a:r>
                        <a:rPr lang="en-US" altLang="ko-KR" sz="900" dirty="0" smtClean="0"/>
                        <a:t>PC </a:t>
                      </a:r>
                      <a:r>
                        <a:rPr lang="ko-KR" altLang="en-US" sz="900" dirty="0" smtClean="0"/>
                        <a:t>관리자</a:t>
                      </a:r>
                      <a:r>
                        <a:rPr lang="en-US" altLang="ko-KR" sz="900" dirty="0" smtClean="0"/>
                        <a:t> v1.1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sz="900" baseline="0" dirty="0" smtClean="0"/>
                        <a:t>DB schema </a:t>
                      </a:r>
                      <a:r>
                        <a:rPr lang="ko-KR" altLang="en-US" sz="900" baseline="0" dirty="0" smtClean="0"/>
                        <a:t>추가</a:t>
                      </a:r>
                      <a:endParaRPr lang="en-US" altLang="ko-KR" sz="900" baseline="0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관리자 </a:t>
                      </a:r>
                      <a:r>
                        <a:rPr lang="en-US" altLang="ko-KR" sz="900" baseline="0" dirty="0" smtClean="0"/>
                        <a:t>UI </a:t>
                      </a:r>
                      <a:r>
                        <a:rPr lang="ko-KR" altLang="en-US" sz="900" baseline="0" dirty="0" smtClean="0"/>
                        <a:t>삭제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crowehj</a:t>
                      </a:r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fontAlgn="auto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80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fontAlgn="auto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kumimoji="0"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9979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610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latin typeface="+mn-ea"/>
                        <a:ea typeface="+mn-ea"/>
                      </a:endParaRPr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marT="45704" marB="45704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3471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737" y="1132468"/>
            <a:ext cx="8915400" cy="769441"/>
          </a:xfrm>
        </p:spPr>
        <p:txBody>
          <a:bodyPr/>
          <a:lstStyle/>
          <a:p>
            <a:r>
              <a:rPr lang="en-US" altLang="ko-KR" dirty="0" smtClean="0"/>
              <a:t>I. Service Flow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953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lIns="108000"/>
          <a:lstStyle/>
          <a:p>
            <a:r>
              <a:rPr lang="en-US" altLang="ko-KR" dirty="0" smtClean="0"/>
              <a:t>I. Service Flow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0691" y="1294545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1.1 </a:t>
            </a:r>
            <a:r>
              <a:rPr lang="ko-KR" altLang="en-US" sz="1000" b="1" dirty="0" smtClean="0">
                <a:latin typeface="+mn-ea"/>
              </a:rPr>
              <a:t>로그인 및 </a:t>
            </a:r>
            <a:r>
              <a:rPr lang="en-US" altLang="ko-KR" sz="1000" b="1" dirty="0" smtClean="0">
                <a:latin typeface="+mn-ea"/>
              </a:rPr>
              <a:t>IP Check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8411" y="1504840"/>
            <a:ext cx="920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-</a:t>
            </a:r>
            <a:r>
              <a:rPr lang="ko-KR" altLang="en-US" sz="1000" dirty="0" smtClean="0">
                <a:latin typeface="+mn-ea"/>
              </a:rPr>
              <a:t>사용자가 </a:t>
            </a:r>
            <a:r>
              <a:rPr lang="en-US" altLang="ko-KR" sz="1000" dirty="0" smtClean="0">
                <a:latin typeface="+mn-ea"/>
              </a:rPr>
              <a:t>EP </a:t>
            </a:r>
            <a:r>
              <a:rPr lang="ko-KR" altLang="en-US" sz="1000" dirty="0" smtClean="0">
                <a:latin typeface="+mn-ea"/>
              </a:rPr>
              <a:t>로그인 화면 접근 후 로그인시 현재 사용자의 </a:t>
            </a:r>
            <a:r>
              <a:rPr lang="en-US" altLang="ko-KR" sz="1000" dirty="0" smtClean="0">
                <a:latin typeface="+mn-ea"/>
              </a:rPr>
              <a:t>IP</a:t>
            </a:r>
            <a:r>
              <a:rPr lang="ko-KR" altLang="en-US" sz="1000" dirty="0" smtClean="0">
                <a:latin typeface="+mn-ea"/>
              </a:rPr>
              <a:t>가 접근가능하지 체크한다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r>
              <a:rPr lang="en-US" altLang="ko-KR" sz="1000" dirty="0" smtClean="0">
                <a:latin typeface="+mn-ea"/>
              </a:rPr>
              <a:t>-</a:t>
            </a:r>
            <a:r>
              <a:rPr lang="ko-KR" altLang="en-US" sz="1000" dirty="0" smtClean="0">
                <a:latin typeface="+mn-ea"/>
              </a:rPr>
              <a:t>사용자의 인증서 유효성을 체크한 후 </a:t>
            </a:r>
            <a:r>
              <a:rPr lang="en-US" altLang="ko-KR" sz="1000" dirty="0" smtClean="0">
                <a:latin typeface="+mn-ea"/>
              </a:rPr>
              <a:t>EP </a:t>
            </a:r>
            <a:r>
              <a:rPr lang="ko-KR" altLang="en-US" sz="1000" dirty="0" smtClean="0">
                <a:latin typeface="+mn-ea"/>
              </a:rPr>
              <a:t>메인 화면으로 이동한다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525711" y="2533726"/>
            <a:ext cx="1099335" cy="4149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square" lIns="79352" tIns="39676" rIns="79352" bIns="39676" rtlCol="0" anchor="ctr">
            <a:normAutofit/>
          </a:bodyPr>
          <a:lstStyle/>
          <a:p>
            <a:pPr algn="ctr" defTabSz="793750" eaLnBrk="0" latinLnBrk="0" hangingPunct="0"/>
            <a:r>
              <a:rPr kumimoji="0" lang="en-US" altLang="ko-KR" sz="900" b="1" dirty="0" smtClean="0"/>
              <a:t>EP </a:t>
            </a:r>
            <a:r>
              <a:rPr kumimoji="0" lang="ko-KR" altLang="en-US" sz="900" b="1" dirty="0" smtClean="0"/>
              <a:t>로그인 화면</a:t>
            </a:r>
            <a:endParaRPr kumimoji="0" lang="ko-KR" altLang="en-US" sz="900" b="1" dirty="0"/>
          </a:p>
        </p:txBody>
      </p:sp>
      <p:sp>
        <p:nvSpPr>
          <p:cNvPr id="5" name="다이아몬드 4"/>
          <p:cNvSpPr/>
          <p:nvPr/>
        </p:nvSpPr>
        <p:spPr bwMode="auto">
          <a:xfrm>
            <a:off x="1366461" y="3447656"/>
            <a:ext cx="1417834" cy="464862"/>
          </a:xfrm>
          <a:prstGeom prst="diamo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79352" tIns="39676" rIns="79352" bIns="39676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 defTabSz="793750" eaLnBrk="0" latinLnBrk="0" hangingPunct="0"/>
            <a:r>
              <a:rPr lang="ko-KR" altLang="en-US" sz="900" b="1" dirty="0" smtClean="0"/>
              <a:t>인증서 유효성 체크</a:t>
            </a:r>
            <a:endParaRPr lang="ko-KR" altLang="en-US" sz="900" b="1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3263168" y="3489541"/>
            <a:ext cx="1099335" cy="4149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square" lIns="79352" tIns="39676" rIns="79352" bIns="39676" rtlCol="0" anchor="ctr">
            <a:normAutofit/>
          </a:bodyPr>
          <a:lstStyle/>
          <a:p>
            <a:pPr algn="ctr" defTabSz="793750" eaLnBrk="0" latinLnBrk="0" hangingPunct="0"/>
            <a:r>
              <a:rPr lang="en-US" altLang="ko-KR" sz="900" b="1" dirty="0" smtClean="0"/>
              <a:t>Alert </a:t>
            </a:r>
            <a:r>
              <a:rPr lang="ko-KR" altLang="en-US" sz="900" b="1" dirty="0" smtClean="0"/>
              <a:t>팝업</a:t>
            </a:r>
            <a:endParaRPr kumimoji="0" lang="ko-KR" altLang="en-US" sz="900" b="1" dirty="0"/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2784295" y="3680087"/>
            <a:ext cx="461861" cy="1"/>
          </a:xfrm>
          <a:prstGeom prst="straightConnector1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" idx="2"/>
            <a:endCxn id="5" idx="0"/>
          </p:cNvCxnSpPr>
          <p:nvPr/>
        </p:nvCxnSpPr>
        <p:spPr>
          <a:xfrm flipH="1">
            <a:off x="2075378" y="2948685"/>
            <a:ext cx="1" cy="498971"/>
          </a:xfrm>
          <a:prstGeom prst="straightConnector1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 bwMode="auto">
          <a:xfrm>
            <a:off x="1525710" y="5476654"/>
            <a:ext cx="1099335" cy="4149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square" lIns="79352" tIns="39676" rIns="79352" bIns="39676" rtlCol="0" anchor="ctr">
            <a:normAutofit/>
          </a:bodyPr>
          <a:lstStyle/>
          <a:p>
            <a:pPr algn="ctr" defTabSz="793750" eaLnBrk="0" latinLnBrk="0" hangingPunct="0"/>
            <a:r>
              <a:rPr kumimoji="0" lang="en-US" altLang="ko-KR" sz="900" b="1" dirty="0" smtClean="0"/>
              <a:t>EP </a:t>
            </a:r>
            <a:r>
              <a:rPr kumimoji="0" lang="ko-KR" altLang="en-US" sz="900" b="1" dirty="0" smtClean="0"/>
              <a:t>메인 화면</a:t>
            </a:r>
            <a:endParaRPr kumimoji="0" lang="ko-KR" altLang="en-US" sz="900" b="1" dirty="0"/>
          </a:p>
        </p:txBody>
      </p:sp>
      <p:cxnSp>
        <p:nvCxnSpPr>
          <p:cNvPr id="28" name="직선 화살표 연결선 27"/>
          <p:cNvCxnSpPr>
            <a:stCxn id="29" idx="2"/>
            <a:endCxn id="27" idx="0"/>
          </p:cNvCxnSpPr>
          <p:nvPr/>
        </p:nvCxnSpPr>
        <p:spPr>
          <a:xfrm>
            <a:off x="2075378" y="4920052"/>
            <a:ext cx="0" cy="556602"/>
          </a:xfrm>
          <a:prstGeom prst="straightConnector1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24010" y="3883633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03137" y="3493213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  <p:cxnSp>
        <p:nvCxnSpPr>
          <p:cNvPr id="69" name="꺾인 연결선 68"/>
          <p:cNvCxnSpPr>
            <a:stCxn id="9" idx="3"/>
            <a:endCxn id="3" idx="3"/>
          </p:cNvCxnSpPr>
          <p:nvPr/>
        </p:nvCxnSpPr>
        <p:spPr>
          <a:xfrm flipH="1" flipV="1">
            <a:off x="2625046" y="2741206"/>
            <a:ext cx="1737457" cy="955815"/>
          </a:xfrm>
          <a:prstGeom prst="bentConnector3">
            <a:avLst>
              <a:gd name="adj1" fmla="val -13157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5757" y="102200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로그인 </a:t>
            </a:r>
            <a:r>
              <a:rPr lang="en-US" altLang="ko-KR" sz="1000" b="1" dirty="0" smtClean="0">
                <a:latin typeface="+mn-ea"/>
              </a:rPr>
              <a:t>Flow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9" name="다이아몬드 28"/>
          <p:cNvSpPr/>
          <p:nvPr/>
        </p:nvSpPr>
        <p:spPr bwMode="auto">
          <a:xfrm>
            <a:off x="1366461" y="4455190"/>
            <a:ext cx="1417834" cy="464862"/>
          </a:xfrm>
          <a:prstGeom prst="diamond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square" lIns="79352" tIns="39676" rIns="79352" bIns="39676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793750" eaLnBrk="0" latinLnBrk="0" hangingPunct="0"/>
            <a:r>
              <a:rPr lang="en-US" altLang="ko-KR" sz="900" b="1" dirty="0" smtClean="0"/>
              <a:t>IP Check</a:t>
            </a:r>
            <a:endParaRPr lang="ko-KR" altLang="en-US" sz="900" b="1" dirty="0"/>
          </a:p>
        </p:txBody>
      </p:sp>
      <p:cxnSp>
        <p:nvCxnSpPr>
          <p:cNvPr id="30" name="직선 화살표 연결선 29"/>
          <p:cNvCxnSpPr>
            <a:stCxn id="5" idx="2"/>
            <a:endCxn id="29" idx="0"/>
          </p:cNvCxnSpPr>
          <p:nvPr/>
        </p:nvCxnSpPr>
        <p:spPr>
          <a:xfrm>
            <a:off x="2075378" y="3912518"/>
            <a:ext cx="0" cy="542672"/>
          </a:xfrm>
          <a:prstGeom prst="straightConnector1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91743" y="4941966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701343" y="4323900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3280101" y="4497074"/>
            <a:ext cx="1099335" cy="4149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square" lIns="79352" tIns="39676" rIns="79352" bIns="39676" rtlCol="0" anchor="ctr">
            <a:normAutofit/>
          </a:bodyPr>
          <a:lstStyle/>
          <a:p>
            <a:pPr algn="ctr" defTabSz="793750" eaLnBrk="0" latinLnBrk="0" hangingPunct="0"/>
            <a:r>
              <a:rPr lang="en-US" altLang="ko-KR" sz="900" b="1" dirty="0" smtClean="0"/>
              <a:t>Alert </a:t>
            </a:r>
            <a:r>
              <a:rPr lang="ko-KR" altLang="en-US" sz="900" b="1" dirty="0" smtClean="0"/>
              <a:t>팝업</a:t>
            </a:r>
            <a:endParaRPr kumimoji="0" lang="ko-KR" altLang="en-US" sz="900" b="1" dirty="0"/>
          </a:p>
        </p:txBody>
      </p:sp>
      <p:cxnSp>
        <p:nvCxnSpPr>
          <p:cNvPr id="42" name="직선 화살표 연결선 41"/>
          <p:cNvCxnSpPr>
            <a:stCxn id="29" idx="3"/>
          </p:cNvCxnSpPr>
          <p:nvPr/>
        </p:nvCxnSpPr>
        <p:spPr>
          <a:xfrm>
            <a:off x="2784295" y="4687621"/>
            <a:ext cx="478794" cy="0"/>
          </a:xfrm>
          <a:prstGeom prst="straightConnector1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1" idx="3"/>
            <a:endCxn id="3" idx="3"/>
          </p:cNvCxnSpPr>
          <p:nvPr/>
        </p:nvCxnSpPr>
        <p:spPr>
          <a:xfrm flipH="1" flipV="1">
            <a:off x="2625046" y="2741206"/>
            <a:ext cx="1754390" cy="1963348"/>
          </a:xfrm>
          <a:prstGeom prst="bentConnector3">
            <a:avLst>
              <a:gd name="adj1" fmla="val -11582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08680" y="4971140"/>
            <a:ext cx="12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유효하지 않은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IP </a:t>
            </a:r>
            <a:r>
              <a:rPr lang="ko-KR" altLang="en-US" sz="900" dirty="0" smtClean="0">
                <a:latin typeface="+mn-ea"/>
              </a:rPr>
              <a:t>사용</a:t>
            </a:r>
            <a:endParaRPr lang="ko-KR" altLang="en-US" sz="900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8636" y="3969327"/>
            <a:ext cx="12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유효하지 않은 </a:t>
            </a:r>
            <a:endParaRPr lang="en-US" altLang="ko-KR" sz="900" dirty="0" smtClean="0">
              <a:latin typeface="+mn-ea"/>
            </a:endParaRPr>
          </a:p>
          <a:p>
            <a:r>
              <a:rPr lang="ko-KR" altLang="en-US" sz="900" dirty="0" smtClean="0">
                <a:latin typeface="+mn-ea"/>
              </a:rPr>
              <a:t>인증서 사용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86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737" y="1132468"/>
            <a:ext cx="8915400" cy="769441"/>
          </a:xfrm>
        </p:spPr>
        <p:txBody>
          <a:bodyPr/>
          <a:lstStyle/>
          <a:p>
            <a:r>
              <a:rPr lang="en-US" altLang="ko-KR" dirty="0" smtClean="0"/>
              <a:t>2. UI Layout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80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en-US" dirty="0" err="1" smtClean="0"/>
              <a:t>사용자</a:t>
            </a:r>
            <a:r>
              <a:rPr altLang="en-US" dirty="0" smtClean="0"/>
              <a:t> </a:t>
            </a:r>
            <a:r>
              <a:rPr altLang="en-US" dirty="0" err="1" smtClean="0"/>
              <a:t>관리</a:t>
            </a:r>
            <a:r>
              <a:rPr altLang="en-US" dirty="0" smtClean="0"/>
              <a:t> </a:t>
            </a:r>
            <a:r>
              <a:rPr altLang="en-US" dirty="0" err="1" smtClean="0"/>
              <a:t>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2"/>
          </p:nvPr>
        </p:nvSpPr>
        <p:spPr>
          <a:xfrm>
            <a:off x="6516685" y="524041"/>
            <a:ext cx="545342" cy="215444"/>
          </a:xfrm>
        </p:spPr>
        <p:txBody>
          <a:bodyPr/>
          <a:lstStyle/>
          <a:p>
            <a:r>
              <a:rPr lang="en-US" altLang="ko-KR" dirty="0" err="1" smtClean="0"/>
              <a:t>crowehj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6"/>
          </p:nvPr>
        </p:nvSpPr>
        <p:spPr>
          <a:xfrm>
            <a:off x="8697417" y="524037"/>
            <a:ext cx="1208583" cy="215701"/>
          </a:xfrm>
        </p:spPr>
        <p:txBody>
          <a:bodyPr/>
          <a:lstStyle/>
          <a:p>
            <a:r>
              <a:rPr lang="en-US" altLang="ko-KR" dirty="0" smtClean="0"/>
              <a:t>2015-02.-23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7895480" y="1272317"/>
            <a:ext cx="2010519" cy="5330614"/>
          </a:xfrm>
        </p:spPr>
        <p:txBody>
          <a:bodyPr/>
          <a:lstStyle/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사용자를 추가한다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클릭하면 사용자 추가 팝업화면을 보여준다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사용자의 정보를 변경한다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클릭하면 사용자 변경 팝업화면을 보여준다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사번으로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사용자를 검색한다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선택된 사용자를 삭제한다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77"/>
          <p:cNvGrpSpPr/>
          <p:nvPr/>
        </p:nvGrpSpPr>
        <p:grpSpPr>
          <a:xfrm>
            <a:off x="296563" y="1384938"/>
            <a:ext cx="6820930" cy="4680584"/>
            <a:chOff x="677006" y="1635369"/>
            <a:chExt cx="2567355" cy="4356242"/>
          </a:xfrm>
        </p:grpSpPr>
        <p:grpSp>
          <p:nvGrpSpPr>
            <p:cNvPr id="9" name="그룹 76"/>
            <p:cNvGrpSpPr/>
            <p:nvPr/>
          </p:nvGrpSpPr>
          <p:grpSpPr>
            <a:xfrm>
              <a:off x="691661" y="1652952"/>
              <a:ext cx="2540977" cy="4338659"/>
              <a:chOff x="656492" y="1661745"/>
              <a:chExt cx="2540977" cy="433866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56492" y="1661746"/>
                <a:ext cx="2540977" cy="43386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56492" y="1661745"/>
                <a:ext cx="2540977" cy="31118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77006" y="1635369"/>
              <a:ext cx="2567355" cy="186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95000"/>
                    </a:schemeClr>
                  </a:solidFill>
                </a:rPr>
                <a:t>지정</a:t>
              </a:r>
              <a:r>
                <a:rPr lang="en-US" altLang="ko-KR" sz="700" dirty="0" smtClean="0">
                  <a:solidFill>
                    <a:schemeClr val="bg1">
                      <a:lumMod val="95000"/>
                    </a:schemeClr>
                  </a:solidFill>
                </a:rPr>
                <a:t>PC </a:t>
              </a:r>
              <a:r>
                <a:rPr lang="ko-KR" altLang="en-US" sz="700" dirty="0" smtClean="0">
                  <a:solidFill>
                    <a:schemeClr val="bg1">
                      <a:lumMod val="95000"/>
                    </a:schemeClr>
                  </a:solidFill>
                </a:rPr>
                <a:t>관리자</a:t>
              </a:r>
              <a:r>
                <a:rPr lang="en-US" altLang="ko-KR" sz="700" dirty="0" smtClean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  <a:r>
                <a:rPr lang="ko-KR" altLang="en-US" sz="700" dirty="0" smtClean="0">
                  <a:solidFill>
                    <a:schemeClr val="bg1">
                      <a:lumMod val="95000"/>
                    </a:schemeClr>
                  </a:solidFill>
                </a:rPr>
                <a:t>홍길동</a:t>
              </a:r>
              <a:r>
                <a:rPr lang="en-US" altLang="ko-KR" sz="7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565177" y="2952357"/>
            <a:ext cx="996779" cy="41484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이름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3718" y="2953046"/>
            <a:ext cx="897924" cy="41484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사번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51641" y="2950324"/>
            <a:ext cx="757881" cy="41484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예외허용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9581376"/>
              </p:ext>
            </p:extLst>
          </p:nvPr>
        </p:nvGraphicFramePr>
        <p:xfrm>
          <a:off x="1565188" y="3376333"/>
          <a:ext cx="5404024" cy="107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97"/>
                <a:gridCol w="867856"/>
                <a:gridCol w="742383"/>
                <a:gridCol w="858041"/>
                <a:gridCol w="1305835"/>
                <a:gridCol w="648812"/>
              </a:tblGrid>
              <a:tr h="539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홍길동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21107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127.0.0.1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127.0.0.2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9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홍길동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21108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127.0.0.3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127.0.0.4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6019594" y="2655782"/>
            <a:ext cx="779389" cy="242415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사용자추가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4193047" y="2947529"/>
            <a:ext cx="832021" cy="413506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16832" y="2946121"/>
            <a:ext cx="1301445" cy="41484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59989" y="3532701"/>
            <a:ext cx="494802" cy="229081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29078" y="3534029"/>
            <a:ext cx="516021" cy="222850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78392" y="4055491"/>
            <a:ext cx="494802" cy="229081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47481" y="4054084"/>
            <a:ext cx="516021" cy="221351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424710" y="1828799"/>
            <a:ext cx="967486" cy="2767915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8965" y="2256069"/>
            <a:ext cx="941079" cy="4148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5743" y="19425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</a:t>
            </a:r>
            <a:endParaRPr lang="en-US" altLang="ko-KR" sz="14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19184" y="2669057"/>
            <a:ext cx="2246110" cy="231596"/>
          </a:xfrm>
          <a:prstGeom prst="roundRect">
            <a:avLst/>
          </a:prstGeom>
          <a:solidFill>
            <a:schemeClr val="bg1"/>
          </a:solidFill>
          <a:ln w="3175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사번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74564" y="2686635"/>
            <a:ext cx="458540" cy="21308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40008" y="2682513"/>
            <a:ext cx="458540" cy="21308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27401" y="2948237"/>
            <a:ext cx="641809" cy="421035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비고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 flipV="1">
            <a:off x="1570062" y="2260874"/>
            <a:ext cx="5333246" cy="457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9"/>
          <p:cNvSpPr>
            <a:spLocks noChangeArrowheads="1"/>
          </p:cNvSpPr>
          <p:nvPr/>
        </p:nvSpPr>
        <p:spPr bwMode="auto">
          <a:xfrm>
            <a:off x="6046375" y="2581409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52" name="직사각형 59"/>
          <p:cNvSpPr>
            <a:spLocks noChangeArrowheads="1"/>
          </p:cNvSpPr>
          <p:nvPr/>
        </p:nvSpPr>
        <p:spPr bwMode="auto">
          <a:xfrm>
            <a:off x="5226710" y="3466976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53" name="직사각형 59"/>
          <p:cNvSpPr>
            <a:spLocks noChangeArrowheads="1"/>
          </p:cNvSpPr>
          <p:nvPr/>
        </p:nvSpPr>
        <p:spPr bwMode="auto">
          <a:xfrm>
            <a:off x="3900418" y="2610241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54" name="직사각형 59"/>
          <p:cNvSpPr>
            <a:spLocks noChangeArrowheads="1"/>
          </p:cNvSpPr>
          <p:nvPr/>
        </p:nvSpPr>
        <p:spPr bwMode="auto">
          <a:xfrm>
            <a:off x="5782764" y="3512284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575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en-US" dirty="0" err="1" smtClean="0"/>
              <a:t>사용자</a:t>
            </a:r>
            <a:r>
              <a:rPr altLang="en-US" dirty="0" smtClean="0"/>
              <a:t> </a:t>
            </a:r>
            <a:r>
              <a:rPr lang="ko-KR" altLang="en-US" dirty="0" smtClean="0"/>
              <a:t>추가 및 변경화면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2"/>
          </p:nvPr>
        </p:nvSpPr>
        <p:spPr>
          <a:xfrm>
            <a:off x="6516685" y="524041"/>
            <a:ext cx="545342" cy="215444"/>
          </a:xfrm>
        </p:spPr>
        <p:txBody>
          <a:bodyPr/>
          <a:lstStyle/>
          <a:p>
            <a:r>
              <a:rPr lang="en-US" altLang="ko-KR" dirty="0" err="1" smtClean="0"/>
              <a:t>crowehj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6"/>
          </p:nvPr>
        </p:nvSpPr>
        <p:spPr>
          <a:xfrm>
            <a:off x="8697417" y="524037"/>
            <a:ext cx="1208583" cy="215701"/>
          </a:xfrm>
        </p:spPr>
        <p:txBody>
          <a:bodyPr/>
          <a:lstStyle/>
          <a:p>
            <a:r>
              <a:rPr lang="en-US" altLang="ko-KR" dirty="0" smtClean="0"/>
              <a:t>2015-02.-23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7895480" y="1272317"/>
            <a:ext cx="2010519" cy="5330614"/>
          </a:xfrm>
        </p:spPr>
        <p:txBody>
          <a:bodyPr/>
          <a:lstStyle/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사용자가 접근할 수 있는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목록을 나타낸다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구분자는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콤마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(, 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을 사용한다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예외허용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설정되면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접근제어 정책을 적용시키지 않는다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비고에는 예외허용에 대한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사유등을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기록한다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5700" y="2454173"/>
            <a:ext cx="2608447" cy="32394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름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4299" y="200023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추가</a:t>
            </a:r>
            <a:endParaRPr lang="en-US" altLang="ko-KR" sz="1100" dirty="0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5700" y="2834642"/>
            <a:ext cx="2608447" cy="32394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사번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7" name="그룹 77"/>
          <p:cNvGrpSpPr/>
          <p:nvPr/>
        </p:nvGrpSpPr>
        <p:grpSpPr>
          <a:xfrm>
            <a:off x="389196" y="1619463"/>
            <a:ext cx="3068968" cy="3142017"/>
            <a:chOff x="677006" y="1635369"/>
            <a:chExt cx="2567355" cy="4252545"/>
          </a:xfrm>
        </p:grpSpPr>
        <p:grpSp>
          <p:nvGrpSpPr>
            <p:cNvPr id="68" name="그룹 76"/>
            <p:cNvGrpSpPr/>
            <p:nvPr/>
          </p:nvGrpSpPr>
          <p:grpSpPr>
            <a:xfrm>
              <a:off x="691661" y="1652953"/>
              <a:ext cx="2540977" cy="4234961"/>
              <a:chOff x="656492" y="1661746"/>
              <a:chExt cx="2540977" cy="4234962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56492" y="1661746"/>
                <a:ext cx="2540977" cy="4234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656492" y="1661746"/>
                <a:ext cx="2540977" cy="32148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77006" y="1635369"/>
              <a:ext cx="2567355" cy="354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</a:rPr>
                <a:t>사용자</a:t>
              </a:r>
              <a:r>
                <a:rPr lang="ko-KR" alt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 추가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635700" y="3200163"/>
            <a:ext cx="2608447" cy="32394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사용자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IP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928790" y="4313261"/>
            <a:ext cx="779389" cy="242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62247" y="4313261"/>
            <a:ext cx="779389" cy="242415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1085" y="39417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예외허용</a:t>
            </a:r>
            <a:endParaRPr lang="ko-KR" altLang="en-US" sz="1100" dirty="0"/>
          </a:p>
        </p:txBody>
      </p:sp>
      <p:sp>
        <p:nvSpPr>
          <p:cNvPr id="82" name="L 도형 81"/>
          <p:cNvSpPr>
            <a:spLocks noChangeAspect="1"/>
          </p:cNvSpPr>
          <p:nvPr/>
        </p:nvSpPr>
        <p:spPr bwMode="auto">
          <a:xfrm rot="18900000">
            <a:off x="699084" y="3988948"/>
            <a:ext cx="143864" cy="96484"/>
          </a:xfrm>
          <a:prstGeom prst="corner">
            <a:avLst>
              <a:gd name="adj1" fmla="val 29956"/>
              <a:gd name="adj2" fmla="val 24388"/>
            </a:avLst>
          </a:prstGeom>
          <a:solidFill>
            <a:srgbClr val="191919"/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602219" y="2474767"/>
            <a:ext cx="2608447" cy="32394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름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70818" y="2020827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201109 </a:t>
            </a:r>
            <a:r>
              <a:rPr lang="ko-KR" altLang="en-US" sz="1100" dirty="0" smtClean="0"/>
              <a:t>사용자 변경</a:t>
            </a:r>
            <a:endParaRPr lang="en-US" altLang="ko-KR" sz="1100" dirty="0" smtClean="0"/>
          </a:p>
        </p:txBody>
      </p:sp>
      <p:grpSp>
        <p:nvGrpSpPr>
          <p:cNvPr id="86" name="그룹 77"/>
          <p:cNvGrpSpPr/>
          <p:nvPr/>
        </p:nvGrpSpPr>
        <p:grpSpPr>
          <a:xfrm>
            <a:off x="4355715" y="1640057"/>
            <a:ext cx="3068968" cy="3142017"/>
            <a:chOff x="677006" y="1635369"/>
            <a:chExt cx="2567355" cy="4252545"/>
          </a:xfrm>
        </p:grpSpPr>
        <p:grpSp>
          <p:nvGrpSpPr>
            <p:cNvPr id="87" name="그룹 76"/>
            <p:cNvGrpSpPr/>
            <p:nvPr/>
          </p:nvGrpSpPr>
          <p:grpSpPr>
            <a:xfrm>
              <a:off x="691661" y="1652953"/>
              <a:ext cx="2540977" cy="4234961"/>
              <a:chOff x="656492" y="1661746"/>
              <a:chExt cx="2540977" cy="423496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56492" y="1661746"/>
                <a:ext cx="2540977" cy="4234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56492" y="1661746"/>
                <a:ext cx="2540977" cy="32148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7006" y="1635369"/>
              <a:ext cx="2567355" cy="354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95000"/>
                    </a:schemeClr>
                  </a:solidFill>
                </a:rPr>
                <a:t>사용자</a:t>
              </a:r>
              <a:r>
                <a:rPr lang="ko-KR" altLang="en-US" sz="1000" dirty="0" smtClean="0">
                  <a:solidFill>
                    <a:schemeClr val="bg1">
                      <a:lumMod val="95000"/>
                    </a:schemeClr>
                  </a:solidFill>
                </a:rPr>
                <a:t> 변경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1" name="직사각형 59"/>
          <p:cNvSpPr>
            <a:spLocks noChangeArrowheads="1"/>
          </p:cNvSpPr>
          <p:nvPr/>
        </p:nvSpPr>
        <p:spPr bwMode="auto">
          <a:xfrm>
            <a:off x="1569111" y="4018918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602219" y="2841809"/>
            <a:ext cx="2608447" cy="32394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사용자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IP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895309" y="4333855"/>
            <a:ext cx="779389" cy="242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028766" y="4333855"/>
            <a:ext cx="779389" cy="242415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16413" y="360808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예외허용</a:t>
            </a:r>
            <a:endParaRPr lang="ko-KR" altLang="en-US" sz="1100" dirty="0"/>
          </a:p>
        </p:txBody>
      </p:sp>
      <p:sp>
        <p:nvSpPr>
          <p:cNvPr id="96" name="L 도형 95"/>
          <p:cNvSpPr>
            <a:spLocks noChangeAspect="1"/>
          </p:cNvSpPr>
          <p:nvPr/>
        </p:nvSpPr>
        <p:spPr bwMode="auto">
          <a:xfrm rot="18900000">
            <a:off x="4624412" y="3655301"/>
            <a:ext cx="143864" cy="96484"/>
          </a:xfrm>
          <a:prstGeom prst="corner">
            <a:avLst>
              <a:gd name="adj1" fmla="val 29956"/>
              <a:gd name="adj2" fmla="val 24388"/>
            </a:avLst>
          </a:prstGeom>
          <a:solidFill>
            <a:srgbClr val="191919"/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2" name="직사각형 59"/>
          <p:cNvSpPr>
            <a:spLocks noChangeArrowheads="1"/>
          </p:cNvSpPr>
          <p:nvPr/>
        </p:nvSpPr>
        <p:spPr bwMode="auto">
          <a:xfrm>
            <a:off x="3204320" y="3273388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8054" y="3574989"/>
            <a:ext cx="2608447" cy="32394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비고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98098" y="3224880"/>
            <a:ext cx="2608447" cy="323947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비고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59"/>
          <p:cNvSpPr>
            <a:spLocks noChangeArrowheads="1"/>
          </p:cNvSpPr>
          <p:nvPr/>
        </p:nvSpPr>
        <p:spPr bwMode="auto">
          <a:xfrm>
            <a:off x="3175488" y="3574068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575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altLang="en-US" dirty="0" err="1" smtClean="0"/>
              <a:t>사용자</a:t>
            </a:r>
            <a:r>
              <a:rPr altLang="en-US" dirty="0" smtClean="0"/>
              <a:t> </a:t>
            </a:r>
            <a:r>
              <a:rPr lang="ko-KR" altLang="en-US" dirty="0" smtClean="0"/>
              <a:t>검색 </a:t>
            </a:r>
            <a:r>
              <a:rPr altLang="en-US" dirty="0" err="1" smtClean="0"/>
              <a:t>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2"/>
          </p:nvPr>
        </p:nvSpPr>
        <p:spPr>
          <a:xfrm>
            <a:off x="6516685" y="524041"/>
            <a:ext cx="545342" cy="215444"/>
          </a:xfrm>
        </p:spPr>
        <p:txBody>
          <a:bodyPr/>
          <a:lstStyle/>
          <a:p>
            <a:r>
              <a:rPr lang="en-US" altLang="ko-KR" dirty="0" err="1" smtClean="0"/>
              <a:t>crowehj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6"/>
          </p:nvPr>
        </p:nvSpPr>
        <p:spPr>
          <a:xfrm>
            <a:off x="8697417" y="524037"/>
            <a:ext cx="1208583" cy="215701"/>
          </a:xfrm>
        </p:spPr>
        <p:txBody>
          <a:bodyPr/>
          <a:lstStyle/>
          <a:p>
            <a:r>
              <a:rPr lang="en-US" altLang="ko-KR" dirty="0" smtClean="0"/>
              <a:t>2015-02.-23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7895480" y="1272317"/>
            <a:ext cx="2010519" cy="5330614"/>
          </a:xfrm>
        </p:spPr>
        <p:txBody>
          <a:bodyPr/>
          <a:lstStyle/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사용자를 검색한다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사번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예외허용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IP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검색한다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77"/>
          <p:cNvGrpSpPr/>
          <p:nvPr/>
        </p:nvGrpSpPr>
        <p:grpSpPr>
          <a:xfrm>
            <a:off x="296563" y="1384938"/>
            <a:ext cx="6820930" cy="4680584"/>
            <a:chOff x="677006" y="1635369"/>
            <a:chExt cx="2567355" cy="4356242"/>
          </a:xfrm>
        </p:grpSpPr>
        <p:grpSp>
          <p:nvGrpSpPr>
            <p:cNvPr id="9" name="그룹 76"/>
            <p:cNvGrpSpPr/>
            <p:nvPr/>
          </p:nvGrpSpPr>
          <p:grpSpPr>
            <a:xfrm>
              <a:off x="691661" y="1652952"/>
              <a:ext cx="2540977" cy="4338659"/>
              <a:chOff x="656492" y="1661745"/>
              <a:chExt cx="2540977" cy="433866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56492" y="1661746"/>
                <a:ext cx="2540977" cy="43386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56492" y="1661745"/>
                <a:ext cx="2540977" cy="31118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77006" y="1635369"/>
              <a:ext cx="2567355" cy="186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95000"/>
                    </a:schemeClr>
                  </a:solidFill>
                </a:rPr>
                <a:t>지정</a:t>
              </a:r>
              <a:r>
                <a:rPr lang="en-US" altLang="ko-KR" sz="700" dirty="0" smtClean="0">
                  <a:solidFill>
                    <a:schemeClr val="bg1">
                      <a:lumMod val="95000"/>
                    </a:schemeClr>
                  </a:solidFill>
                </a:rPr>
                <a:t>PC </a:t>
              </a:r>
              <a:r>
                <a:rPr lang="ko-KR" altLang="en-US" sz="700" dirty="0" smtClean="0">
                  <a:solidFill>
                    <a:schemeClr val="bg1">
                      <a:lumMod val="95000"/>
                    </a:schemeClr>
                  </a:solidFill>
                </a:rPr>
                <a:t>관리자</a:t>
              </a:r>
              <a:r>
                <a:rPr lang="en-US" altLang="ko-KR" sz="700" dirty="0" smtClean="0">
                  <a:solidFill>
                    <a:schemeClr val="bg1">
                      <a:lumMod val="95000"/>
                    </a:schemeClr>
                  </a:solidFill>
                </a:rPr>
                <a:t>-</a:t>
              </a:r>
              <a:r>
                <a:rPr lang="ko-KR" altLang="en-US" sz="700" dirty="0" smtClean="0">
                  <a:solidFill>
                    <a:schemeClr val="bg1">
                      <a:lumMod val="95000"/>
                    </a:schemeClr>
                  </a:solidFill>
                </a:rPr>
                <a:t>홍길동</a:t>
              </a:r>
              <a:r>
                <a:rPr lang="en-US" altLang="ko-KR" sz="7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6242016" y="3265382"/>
            <a:ext cx="779389" cy="242415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사용자추가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424710" y="1828799"/>
            <a:ext cx="967486" cy="331161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8965" y="2256069"/>
            <a:ext cx="941079" cy="4148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5743" y="19425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</a:t>
            </a:r>
            <a:endParaRPr lang="en-US" altLang="ko-KR" sz="14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19184" y="2669057"/>
            <a:ext cx="2246110" cy="231596"/>
          </a:xfrm>
          <a:prstGeom prst="roundRect">
            <a:avLst/>
          </a:prstGeom>
          <a:solidFill>
            <a:schemeClr val="bg1"/>
          </a:solidFill>
          <a:ln w="3175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사번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74564" y="2686635"/>
            <a:ext cx="458540" cy="21308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40008" y="2682513"/>
            <a:ext cx="458540" cy="21308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 flipV="1">
            <a:off x="1570062" y="2260874"/>
            <a:ext cx="5333246" cy="457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9"/>
          <p:cNvSpPr>
            <a:spLocks noChangeArrowheads="1"/>
          </p:cNvSpPr>
          <p:nvPr/>
        </p:nvSpPr>
        <p:spPr bwMode="auto">
          <a:xfrm>
            <a:off x="4369974" y="2626717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614616" y="2998570"/>
            <a:ext cx="1478692" cy="231596"/>
          </a:xfrm>
          <a:prstGeom prst="roundRect">
            <a:avLst/>
          </a:prstGeom>
          <a:solidFill>
            <a:schemeClr val="bg1"/>
          </a:solidFill>
          <a:ln w="3175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5959" y="29861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예외허용</a:t>
            </a:r>
            <a:endParaRPr lang="ko-KR" altLang="en-US" sz="1100" dirty="0"/>
          </a:p>
        </p:txBody>
      </p:sp>
      <p:sp>
        <p:nvSpPr>
          <p:cNvPr id="46" name="L 도형 45"/>
          <p:cNvSpPr>
            <a:spLocks noChangeAspect="1"/>
          </p:cNvSpPr>
          <p:nvPr/>
        </p:nvSpPr>
        <p:spPr bwMode="auto">
          <a:xfrm rot="18900000">
            <a:off x="3153958" y="3033352"/>
            <a:ext cx="143864" cy="96484"/>
          </a:xfrm>
          <a:prstGeom prst="corner">
            <a:avLst>
              <a:gd name="adj1" fmla="val 29956"/>
              <a:gd name="adj2" fmla="val 24388"/>
            </a:avLst>
          </a:prstGeom>
          <a:solidFill>
            <a:srgbClr val="191919"/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rtlCol="0" anchor="ctr">
            <a:spAutoFit/>
          </a:bodyPr>
          <a:lstStyle/>
          <a:p>
            <a:pPr algn="ctr" defTabSz="793750" eaLnBrk="0" latinLnBrk="0" hangingPunct="0"/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615065" y="3274537"/>
            <a:ext cx="1482362" cy="231596"/>
          </a:xfrm>
          <a:prstGeom prst="roundRect">
            <a:avLst/>
          </a:prstGeom>
          <a:solidFill>
            <a:schemeClr val="bg1"/>
          </a:solidFill>
          <a:ln w="3175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IP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22843" y="3561969"/>
            <a:ext cx="996779" cy="41484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이름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11384" y="3562658"/>
            <a:ext cx="897924" cy="41484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사번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09307" y="3559936"/>
            <a:ext cx="757881" cy="41484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예외허용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9581376"/>
              </p:ext>
            </p:extLst>
          </p:nvPr>
        </p:nvGraphicFramePr>
        <p:xfrm>
          <a:off x="1622854" y="3985945"/>
          <a:ext cx="5404024" cy="107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97"/>
                <a:gridCol w="867856"/>
                <a:gridCol w="742383"/>
                <a:gridCol w="858041"/>
                <a:gridCol w="1305835"/>
                <a:gridCol w="648812"/>
              </a:tblGrid>
              <a:tr h="539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홍길동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21107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Yes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127.0.0.1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127.0.0.2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9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홍길동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21108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127.0.0.3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127.0.0.4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4250713" y="3557141"/>
            <a:ext cx="832021" cy="413506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74498" y="3555733"/>
            <a:ext cx="1301445" cy="414848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217655" y="4142313"/>
            <a:ext cx="494802" cy="229081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786744" y="4143641"/>
            <a:ext cx="516021" cy="222850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236058" y="4665103"/>
            <a:ext cx="494802" cy="229081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805147" y="4663696"/>
            <a:ext cx="516021" cy="221351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385067" y="3557849"/>
            <a:ext cx="641809" cy="421035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비고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59"/>
          <p:cNvSpPr>
            <a:spLocks noChangeArrowheads="1"/>
          </p:cNvSpPr>
          <p:nvPr/>
        </p:nvSpPr>
        <p:spPr bwMode="auto">
          <a:xfrm>
            <a:off x="5284376" y="4076588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62" name="직사각형 59"/>
          <p:cNvSpPr>
            <a:spLocks noChangeArrowheads="1"/>
          </p:cNvSpPr>
          <p:nvPr/>
        </p:nvSpPr>
        <p:spPr bwMode="auto">
          <a:xfrm>
            <a:off x="5840430" y="4121896"/>
            <a:ext cx="127977" cy="116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575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737" y="1132468"/>
            <a:ext cx="8915400" cy="769441"/>
          </a:xfrm>
        </p:spPr>
        <p:txBody>
          <a:bodyPr/>
          <a:lstStyle/>
          <a:p>
            <a:r>
              <a:rPr lang="en-US" altLang="ko-KR" dirty="0" smtClean="0"/>
              <a:t>3. IPAM Batch Program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80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79352" tIns="39676" rIns="79352" bIns="39676" anchor="ctr">
        <a:spAutoFit/>
      </a:bodyPr>
      <a:lstStyle>
        <a:defPPr defTabSz="793750" eaLnBrk="0" latinLnBrk="0" hangingPunct="0">
          <a:defRPr kumimoji="0" sz="1000" b="1" dirty="0">
            <a:solidFill>
              <a:schemeClr val="bg1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12693</TotalTime>
  <Words>612</Words>
  <Application>Microsoft Office PowerPoint</Application>
  <PresentationFormat>A4 용지(210x297mm)</PresentationFormat>
  <Paragraphs>226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지정PC 관리자 설계서</vt:lpstr>
      <vt:lpstr>슬라이드 2</vt:lpstr>
      <vt:lpstr>I. Service Flow</vt:lpstr>
      <vt:lpstr>I. Service Flow</vt:lpstr>
      <vt:lpstr>2. UI Layout</vt:lpstr>
      <vt:lpstr>슬라이드 6</vt:lpstr>
      <vt:lpstr>슬라이드 7</vt:lpstr>
      <vt:lpstr>슬라이드 8</vt:lpstr>
      <vt:lpstr>3. IPAM Batch Program</vt:lpstr>
      <vt:lpstr>슬라이드 10</vt:lpstr>
      <vt:lpstr>3. DB Schema</vt:lpstr>
      <vt:lpstr>슬라이드 12</vt:lpstr>
      <vt:lpstr>3. IPAM Client API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crowehj</dc:creator>
  <cp:lastModifiedBy>Registered User</cp:lastModifiedBy>
  <cp:revision>702</cp:revision>
  <dcterms:created xsi:type="dcterms:W3CDTF">2011-11-01T08:20:20Z</dcterms:created>
  <dcterms:modified xsi:type="dcterms:W3CDTF">2015-03-04T11:46:18Z</dcterms:modified>
</cp:coreProperties>
</file>