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8" d="100"/>
          <a:sy n="68" d="100"/>
        </p:scale>
        <p:origin x="39" y="5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6CC1-89EC-477F-9D9D-90DE09410108}"/>
              </a:ext>
            </a:extLst>
          </p:cNvPr>
          <p:cNvSpPr>
            <a:spLocks noGrp="1"/>
          </p:cNvSpPr>
          <p:nvPr>
            <p:ph type="ctrTitle"/>
          </p:nvPr>
        </p:nvSpPr>
        <p:spPr/>
        <p:txBody>
          <a:bodyPr/>
          <a:lstStyle/>
          <a:p>
            <a:r>
              <a:rPr lang="en-US" dirty="0"/>
              <a:t>Images photography studio: Project design</a:t>
            </a:r>
          </a:p>
        </p:txBody>
      </p:sp>
      <p:sp>
        <p:nvSpPr>
          <p:cNvPr id="3" name="Subtitle 2">
            <a:extLst>
              <a:ext uri="{FF2B5EF4-FFF2-40B4-BE49-F238E27FC236}">
                <a16:creationId xmlns:a16="http://schemas.microsoft.com/office/drawing/2014/main" id="{84EEC915-912A-40A2-8BA7-F9A05B16BAD1}"/>
              </a:ext>
            </a:extLst>
          </p:cNvPr>
          <p:cNvSpPr>
            <a:spLocks noGrp="1"/>
          </p:cNvSpPr>
          <p:nvPr>
            <p:ph type="subTitle" idx="1"/>
          </p:nvPr>
        </p:nvSpPr>
        <p:spPr/>
        <p:txBody>
          <a:bodyPr/>
          <a:lstStyle/>
          <a:p>
            <a:r>
              <a:rPr lang="en-US" dirty="0"/>
              <a:t>By:</a:t>
            </a:r>
          </a:p>
          <a:p>
            <a:r>
              <a:rPr lang="en-US" dirty="0"/>
              <a:t>   Ryan Lawson, Christie Sutton, Austin bowman, and trey </a:t>
            </a:r>
            <a:r>
              <a:rPr lang="en-US" dirty="0" err="1"/>
              <a:t>watson</a:t>
            </a:r>
            <a:endParaRPr lang="en-US" dirty="0"/>
          </a:p>
        </p:txBody>
      </p:sp>
      <p:pic>
        <p:nvPicPr>
          <p:cNvPr id="5" name="Graphic 4" descr="Full Battery">
            <a:extLst>
              <a:ext uri="{FF2B5EF4-FFF2-40B4-BE49-F238E27FC236}">
                <a16:creationId xmlns:a16="http://schemas.microsoft.com/office/drawing/2014/main" id="{6CD5A6D9-1BCD-4EAA-A9F9-F06E4D3C1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78961" y="161925"/>
            <a:ext cx="1418303" cy="1418303"/>
          </a:xfrm>
          <a:prstGeom prst="rect">
            <a:avLst/>
          </a:prstGeom>
        </p:spPr>
      </p:pic>
      <p:sp>
        <p:nvSpPr>
          <p:cNvPr id="7" name="Rectangle 6">
            <a:extLst>
              <a:ext uri="{FF2B5EF4-FFF2-40B4-BE49-F238E27FC236}">
                <a16:creationId xmlns:a16="http://schemas.microsoft.com/office/drawing/2014/main" id="{6687D026-BC18-4348-A88F-5F4185C0A7A7}"/>
              </a:ext>
            </a:extLst>
          </p:cNvPr>
          <p:cNvSpPr/>
          <p:nvPr/>
        </p:nvSpPr>
        <p:spPr>
          <a:xfrm>
            <a:off x="9409471" y="701799"/>
            <a:ext cx="2219632"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100%</a:t>
            </a:r>
          </a:p>
        </p:txBody>
      </p:sp>
    </p:spTree>
    <p:extLst>
      <p:ext uri="{BB962C8B-B14F-4D97-AF65-F5344CB8AC3E}">
        <p14:creationId xmlns:p14="http://schemas.microsoft.com/office/powerpoint/2010/main" val="21956604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CE1A-AA9C-495E-A0C0-AD9F934351C3}"/>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9AD2DCED-7CC3-4E21-B31E-6CAF59FA69A7}"/>
              </a:ext>
            </a:extLst>
          </p:cNvPr>
          <p:cNvSpPr>
            <a:spLocks noGrp="1"/>
          </p:cNvSpPr>
          <p:nvPr>
            <p:ph type="subTitle" idx="1"/>
          </p:nvPr>
        </p:nvSpPr>
        <p:spPr/>
        <p:txBody>
          <a:bodyPr/>
          <a:lstStyle/>
          <a:p>
            <a:r>
              <a:rPr lang="en-US" dirty="0"/>
              <a:t>                   Any questions? </a:t>
            </a:r>
          </a:p>
        </p:txBody>
      </p:sp>
      <p:pic>
        <p:nvPicPr>
          <p:cNvPr id="5" name="Graphic 4" descr="Empty Battery">
            <a:extLst>
              <a:ext uri="{FF2B5EF4-FFF2-40B4-BE49-F238E27FC236}">
                <a16:creationId xmlns:a16="http://schemas.microsoft.com/office/drawing/2014/main" id="{FBE73776-1930-456B-A0CE-3F4D72E9A7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3094" y="437842"/>
            <a:ext cx="1116578" cy="1051746"/>
          </a:xfrm>
          <a:prstGeom prst="rect">
            <a:avLst/>
          </a:prstGeom>
        </p:spPr>
      </p:pic>
      <p:sp>
        <p:nvSpPr>
          <p:cNvPr id="9" name="Rectangle 8">
            <a:extLst>
              <a:ext uri="{FF2B5EF4-FFF2-40B4-BE49-F238E27FC236}">
                <a16:creationId xmlns:a16="http://schemas.microsoft.com/office/drawing/2014/main" id="{0E65E016-5E49-4DE9-8F03-298730E43228}"/>
              </a:ext>
            </a:extLst>
          </p:cNvPr>
          <p:cNvSpPr/>
          <p:nvPr/>
        </p:nvSpPr>
        <p:spPr>
          <a:xfrm>
            <a:off x="10164335" y="779049"/>
            <a:ext cx="503664"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7908771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81ED-F53B-4E18-8C94-7EFB030988FE}"/>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09A1E719-490F-4E3C-BB0C-CFB5911F83DE}"/>
              </a:ext>
            </a:extLst>
          </p:cNvPr>
          <p:cNvSpPr>
            <a:spLocks noGrp="1"/>
          </p:cNvSpPr>
          <p:nvPr>
            <p:ph sz="half" idx="1"/>
          </p:nvPr>
        </p:nvSpPr>
        <p:spPr>
          <a:xfrm>
            <a:off x="1141410" y="1696065"/>
            <a:ext cx="3179867" cy="4535129"/>
          </a:xfrm>
        </p:spPr>
        <p:txBody>
          <a:bodyPr>
            <a:normAutofit/>
          </a:bodyPr>
          <a:lstStyle/>
          <a:p>
            <a:r>
              <a:rPr lang="en-US" dirty="0"/>
              <a:t>Required Changes:</a:t>
            </a:r>
          </a:p>
          <a:p>
            <a:pPr lvl="1"/>
            <a:r>
              <a:rPr lang="en-US" dirty="0"/>
              <a:t>The greatest changes occurred in the connection of the tables to the job table.</a:t>
            </a:r>
          </a:p>
          <a:p>
            <a:pPr lvl="1"/>
            <a:r>
              <a:rPr lang="en-US" dirty="0"/>
              <a:t>Also, we originally had a few other tables that we combined into others  to make it more efficient in design</a:t>
            </a:r>
          </a:p>
        </p:txBody>
      </p:sp>
      <p:pic>
        <p:nvPicPr>
          <p:cNvPr id="17" name="Content Placeholder 16" descr="A close up of text on a black background&#10;&#10;Description generated with very high confidence">
            <a:extLst>
              <a:ext uri="{FF2B5EF4-FFF2-40B4-BE49-F238E27FC236}">
                <a16:creationId xmlns:a16="http://schemas.microsoft.com/office/drawing/2014/main" id="{750EAEEF-327C-4EE0-A802-C6B070F66212}"/>
              </a:ext>
            </a:extLst>
          </p:cNvPr>
          <p:cNvPicPr>
            <a:picLocks noGrp="1" noChangeAspect="1"/>
          </p:cNvPicPr>
          <p:nvPr>
            <p:ph sz="half" idx="2"/>
          </p:nvPr>
        </p:nvPicPr>
        <p:blipFill>
          <a:blip r:embed="rId2"/>
          <a:stretch>
            <a:fillRect/>
          </a:stretch>
        </p:blipFill>
        <p:spPr>
          <a:xfrm>
            <a:off x="4660490" y="1696065"/>
            <a:ext cx="6241012" cy="4409767"/>
          </a:xfrm>
        </p:spPr>
      </p:pic>
    </p:spTree>
    <p:extLst>
      <p:ext uri="{BB962C8B-B14F-4D97-AF65-F5344CB8AC3E}">
        <p14:creationId xmlns:p14="http://schemas.microsoft.com/office/powerpoint/2010/main" val="1848750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A08-EBFE-4D8F-8A25-97FE8A0508D2}"/>
              </a:ext>
            </a:extLst>
          </p:cNvPr>
          <p:cNvSpPr>
            <a:spLocks noGrp="1"/>
          </p:cNvSpPr>
          <p:nvPr>
            <p:ph type="title"/>
          </p:nvPr>
        </p:nvSpPr>
        <p:spPr/>
        <p:txBody>
          <a:bodyPr/>
          <a:lstStyle/>
          <a:p>
            <a:r>
              <a:rPr lang="en-US" dirty="0"/>
              <a:t>Reporting Option 1: Photography schedule </a:t>
            </a:r>
          </a:p>
        </p:txBody>
      </p:sp>
      <p:sp>
        <p:nvSpPr>
          <p:cNvPr id="3" name="Content Placeholder 2">
            <a:extLst>
              <a:ext uri="{FF2B5EF4-FFF2-40B4-BE49-F238E27FC236}">
                <a16:creationId xmlns:a16="http://schemas.microsoft.com/office/drawing/2014/main" id="{BBF652CC-76C7-4FD5-BC3F-D402255EB849}"/>
              </a:ext>
            </a:extLst>
          </p:cNvPr>
          <p:cNvSpPr>
            <a:spLocks noGrp="1"/>
          </p:cNvSpPr>
          <p:nvPr>
            <p:ph sz="half" idx="1"/>
          </p:nvPr>
        </p:nvSpPr>
        <p:spPr/>
        <p:txBody>
          <a:bodyPr>
            <a:normAutofit/>
          </a:bodyPr>
          <a:lstStyle/>
          <a:p>
            <a:r>
              <a:rPr lang="en-US" dirty="0"/>
              <a:t>How it is useful to customers:</a:t>
            </a:r>
          </a:p>
          <a:p>
            <a:pPr lvl="1"/>
            <a:r>
              <a:rPr lang="en-US" dirty="0"/>
              <a:t>It would allow the customer to view what their photographers schedule is like or for the photographer they have in mind. </a:t>
            </a:r>
          </a:p>
          <a:p>
            <a:pPr lvl="1"/>
            <a:r>
              <a:rPr lang="en-US" dirty="0"/>
              <a:t>Also, it lets the customer see the type of events and locations the photographer is used.</a:t>
            </a:r>
          </a:p>
        </p:txBody>
      </p:sp>
      <p:pic>
        <p:nvPicPr>
          <p:cNvPr id="5" name="Content Placeholder 4">
            <a:extLst>
              <a:ext uri="{FF2B5EF4-FFF2-40B4-BE49-F238E27FC236}">
                <a16:creationId xmlns:a16="http://schemas.microsoft.com/office/drawing/2014/main" id="{5A94BA6E-4998-4B1E-9325-74DB61EA1A91}"/>
              </a:ext>
            </a:extLst>
          </p:cNvPr>
          <p:cNvPicPr>
            <a:picLocks noGrp="1" noChangeAspect="1"/>
          </p:cNvPicPr>
          <p:nvPr>
            <p:ph sz="half" idx="2"/>
          </p:nvPr>
        </p:nvPicPr>
        <p:blipFill>
          <a:blip r:embed="rId2"/>
          <a:stretch>
            <a:fillRect/>
          </a:stretch>
        </p:blipFill>
        <p:spPr>
          <a:xfrm>
            <a:off x="5965724" y="2544097"/>
            <a:ext cx="5081690" cy="2595715"/>
          </a:xfrm>
          <a:prstGeom prst="rect">
            <a:avLst/>
          </a:prstGeom>
        </p:spPr>
      </p:pic>
    </p:spTree>
    <p:extLst>
      <p:ext uri="{BB962C8B-B14F-4D97-AF65-F5344CB8AC3E}">
        <p14:creationId xmlns:p14="http://schemas.microsoft.com/office/powerpoint/2010/main" val="3119841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C490-D921-457E-849E-A31AADB3A214}"/>
              </a:ext>
            </a:extLst>
          </p:cNvPr>
          <p:cNvSpPr>
            <a:spLocks noGrp="1"/>
          </p:cNvSpPr>
          <p:nvPr>
            <p:ph type="title"/>
          </p:nvPr>
        </p:nvSpPr>
        <p:spPr/>
        <p:txBody>
          <a:bodyPr/>
          <a:lstStyle/>
          <a:p>
            <a:r>
              <a:rPr lang="en-US" dirty="0"/>
              <a:t>Reporting Option 2: weekly schedule</a:t>
            </a:r>
          </a:p>
        </p:txBody>
      </p:sp>
      <p:sp>
        <p:nvSpPr>
          <p:cNvPr id="3" name="Content Placeholder 2">
            <a:extLst>
              <a:ext uri="{FF2B5EF4-FFF2-40B4-BE49-F238E27FC236}">
                <a16:creationId xmlns:a16="http://schemas.microsoft.com/office/drawing/2014/main" id="{038932C5-3881-44B5-93E9-9BE9B56D8B2C}"/>
              </a:ext>
            </a:extLst>
          </p:cNvPr>
          <p:cNvSpPr>
            <a:spLocks noGrp="1"/>
          </p:cNvSpPr>
          <p:nvPr>
            <p:ph sz="half" idx="1"/>
          </p:nvPr>
        </p:nvSpPr>
        <p:spPr>
          <a:xfrm>
            <a:off x="1141411" y="2249486"/>
            <a:ext cx="4197506" cy="3826848"/>
          </a:xfrm>
        </p:spPr>
        <p:txBody>
          <a:bodyPr>
            <a:normAutofit lnSpcReduction="10000"/>
          </a:bodyPr>
          <a:lstStyle/>
          <a:p>
            <a:r>
              <a:rPr lang="en-US" dirty="0"/>
              <a:t>How it is useful to customers:</a:t>
            </a:r>
          </a:p>
          <a:p>
            <a:pPr lvl="1"/>
            <a:r>
              <a:rPr lang="en-US" dirty="0"/>
              <a:t>The weekly schedule is useful for customers in that it shows the jobs taking place for a specific week and allows them to view if the day or week needed is available and if any other jobs may be occurring that may interfere with what they are planning</a:t>
            </a:r>
          </a:p>
        </p:txBody>
      </p:sp>
      <p:pic>
        <p:nvPicPr>
          <p:cNvPr id="5" name="Content Placeholder 4">
            <a:extLst>
              <a:ext uri="{FF2B5EF4-FFF2-40B4-BE49-F238E27FC236}">
                <a16:creationId xmlns:a16="http://schemas.microsoft.com/office/drawing/2014/main" id="{98F079D8-E2C3-4C73-AB84-6F30B6CAE87F}"/>
              </a:ext>
            </a:extLst>
          </p:cNvPr>
          <p:cNvPicPr>
            <a:picLocks noGrp="1" noChangeAspect="1"/>
          </p:cNvPicPr>
          <p:nvPr>
            <p:ph sz="half" idx="2"/>
          </p:nvPr>
        </p:nvPicPr>
        <p:blipFill>
          <a:blip r:embed="rId2"/>
          <a:stretch>
            <a:fillRect/>
          </a:stretch>
        </p:blipFill>
        <p:spPr>
          <a:xfrm>
            <a:off x="5471652" y="1659193"/>
            <a:ext cx="4939513" cy="4417141"/>
          </a:xfrm>
          <a:prstGeom prst="rect">
            <a:avLst/>
          </a:prstGeom>
        </p:spPr>
      </p:pic>
    </p:spTree>
    <p:extLst>
      <p:ext uri="{BB962C8B-B14F-4D97-AF65-F5344CB8AC3E}">
        <p14:creationId xmlns:p14="http://schemas.microsoft.com/office/powerpoint/2010/main" val="268392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A24E-0CCF-47F7-A197-1B0B2FA8864B}"/>
              </a:ext>
            </a:extLst>
          </p:cNvPr>
          <p:cNvSpPr>
            <a:spLocks noGrp="1"/>
          </p:cNvSpPr>
          <p:nvPr>
            <p:ph type="title"/>
          </p:nvPr>
        </p:nvSpPr>
        <p:spPr/>
        <p:txBody>
          <a:bodyPr/>
          <a:lstStyle/>
          <a:p>
            <a:r>
              <a:rPr lang="en-US" dirty="0"/>
              <a:t>Reporting Option 3: Client report</a:t>
            </a:r>
          </a:p>
        </p:txBody>
      </p:sp>
      <p:sp>
        <p:nvSpPr>
          <p:cNvPr id="3" name="Content Placeholder 2">
            <a:extLst>
              <a:ext uri="{FF2B5EF4-FFF2-40B4-BE49-F238E27FC236}">
                <a16:creationId xmlns:a16="http://schemas.microsoft.com/office/drawing/2014/main" id="{02A7AF0A-3EF6-4FCD-9D9E-957D42036534}"/>
              </a:ext>
            </a:extLst>
          </p:cNvPr>
          <p:cNvSpPr>
            <a:spLocks noGrp="1"/>
          </p:cNvSpPr>
          <p:nvPr>
            <p:ph sz="half" idx="1"/>
          </p:nvPr>
        </p:nvSpPr>
        <p:spPr>
          <a:xfrm>
            <a:off x="1141410" y="2249486"/>
            <a:ext cx="3843545" cy="3541714"/>
          </a:xfrm>
        </p:spPr>
        <p:txBody>
          <a:bodyPr/>
          <a:lstStyle/>
          <a:p>
            <a:r>
              <a:rPr lang="en-US" dirty="0"/>
              <a:t>How it is useful to customers:</a:t>
            </a:r>
          </a:p>
          <a:p>
            <a:pPr lvl="1"/>
            <a:r>
              <a:rPr lang="en-US" dirty="0"/>
              <a:t>This will bring up all jobs with Image Photography Studios that they have or have ever had allowing them to see a detail summary of each job requested.</a:t>
            </a:r>
          </a:p>
        </p:txBody>
      </p:sp>
      <p:pic>
        <p:nvPicPr>
          <p:cNvPr id="5" name="Content Placeholder 4">
            <a:extLst>
              <a:ext uri="{FF2B5EF4-FFF2-40B4-BE49-F238E27FC236}">
                <a16:creationId xmlns:a16="http://schemas.microsoft.com/office/drawing/2014/main" id="{D59BF9D3-15AC-46F2-BA48-FEFB26475220}"/>
              </a:ext>
            </a:extLst>
          </p:cNvPr>
          <p:cNvPicPr>
            <a:picLocks noGrp="1" noChangeAspect="1"/>
          </p:cNvPicPr>
          <p:nvPr>
            <p:ph sz="half" idx="2"/>
          </p:nvPr>
        </p:nvPicPr>
        <p:blipFill>
          <a:blip r:embed="rId2"/>
          <a:stretch>
            <a:fillRect/>
          </a:stretch>
        </p:blipFill>
        <p:spPr>
          <a:xfrm>
            <a:off x="5257800" y="1681316"/>
            <a:ext cx="5789614" cy="4109884"/>
          </a:xfrm>
          <a:prstGeom prst="rect">
            <a:avLst/>
          </a:prstGeom>
          <a:effectLst>
            <a:softEdge rad="0"/>
          </a:effectLst>
        </p:spPr>
      </p:pic>
    </p:spTree>
    <p:extLst>
      <p:ext uri="{BB962C8B-B14F-4D97-AF65-F5344CB8AC3E}">
        <p14:creationId xmlns:p14="http://schemas.microsoft.com/office/powerpoint/2010/main" val="2486478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8C33-DA63-41CB-A2EF-BFC71FF8281A}"/>
              </a:ext>
            </a:extLst>
          </p:cNvPr>
          <p:cNvSpPr>
            <a:spLocks noGrp="1"/>
          </p:cNvSpPr>
          <p:nvPr>
            <p:ph type="title"/>
          </p:nvPr>
        </p:nvSpPr>
        <p:spPr/>
        <p:txBody>
          <a:bodyPr/>
          <a:lstStyle/>
          <a:p>
            <a:r>
              <a:rPr lang="en-US" dirty="0"/>
              <a:t>Reporting Option 4: pat</a:t>
            </a:r>
            <a:br>
              <a:rPr lang="en-US" dirty="0"/>
            </a:br>
            <a:r>
              <a:rPr lang="en-US" dirty="0"/>
              <a:t>	</a:t>
            </a:r>
            <a:r>
              <a:rPr lang="en-US" sz="2000" dirty="0"/>
              <a:t>photographer availability Transaction</a:t>
            </a:r>
          </a:p>
        </p:txBody>
      </p:sp>
      <p:sp>
        <p:nvSpPr>
          <p:cNvPr id="3" name="Content Placeholder 2">
            <a:extLst>
              <a:ext uri="{FF2B5EF4-FFF2-40B4-BE49-F238E27FC236}">
                <a16:creationId xmlns:a16="http://schemas.microsoft.com/office/drawing/2014/main" id="{CE11BD35-7F9B-49B7-93E0-AA73F208DBBA}"/>
              </a:ext>
            </a:extLst>
          </p:cNvPr>
          <p:cNvSpPr>
            <a:spLocks noGrp="1"/>
          </p:cNvSpPr>
          <p:nvPr>
            <p:ph sz="half" idx="1"/>
          </p:nvPr>
        </p:nvSpPr>
        <p:spPr/>
        <p:txBody>
          <a:bodyPr/>
          <a:lstStyle/>
          <a:p>
            <a:r>
              <a:rPr lang="en-US" dirty="0"/>
              <a:t>How it is useful to customers:</a:t>
            </a:r>
          </a:p>
          <a:p>
            <a:pPr lvl="1"/>
            <a:r>
              <a:rPr lang="en-US" dirty="0"/>
              <a:t>It shows the hours the customers photographer of choice is not available for the day they have selected. </a:t>
            </a:r>
          </a:p>
        </p:txBody>
      </p:sp>
      <p:pic>
        <p:nvPicPr>
          <p:cNvPr id="5" name="Content Placeholder 4">
            <a:extLst>
              <a:ext uri="{FF2B5EF4-FFF2-40B4-BE49-F238E27FC236}">
                <a16:creationId xmlns:a16="http://schemas.microsoft.com/office/drawing/2014/main" id="{F3B810CA-24BD-4F87-983E-917B2859676E}"/>
              </a:ext>
            </a:extLst>
          </p:cNvPr>
          <p:cNvPicPr>
            <a:picLocks noGrp="1" noChangeAspect="1"/>
          </p:cNvPicPr>
          <p:nvPr>
            <p:ph sz="half" idx="2"/>
          </p:nvPr>
        </p:nvPicPr>
        <p:blipFill>
          <a:blip r:embed="rId2"/>
          <a:stretch>
            <a:fillRect/>
          </a:stretch>
        </p:blipFill>
        <p:spPr>
          <a:xfrm>
            <a:off x="5442154" y="3841955"/>
            <a:ext cx="4875213" cy="1893382"/>
          </a:xfrm>
          <a:prstGeom prst="rect">
            <a:avLst/>
          </a:prstGeom>
        </p:spPr>
      </p:pic>
    </p:spTree>
    <p:extLst>
      <p:ext uri="{BB962C8B-B14F-4D97-AF65-F5344CB8AC3E}">
        <p14:creationId xmlns:p14="http://schemas.microsoft.com/office/powerpoint/2010/main" val="465203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F73F-CC22-4631-AF79-C83E2A23CBCD}"/>
              </a:ext>
            </a:extLst>
          </p:cNvPr>
          <p:cNvSpPr>
            <a:spLocks noGrp="1"/>
          </p:cNvSpPr>
          <p:nvPr>
            <p:ph type="title"/>
          </p:nvPr>
        </p:nvSpPr>
        <p:spPr/>
        <p:txBody>
          <a:bodyPr/>
          <a:lstStyle/>
          <a:p>
            <a:r>
              <a:rPr lang="en-US" dirty="0"/>
              <a:t>Reporting Option 5: customer balance 					       report</a:t>
            </a:r>
          </a:p>
        </p:txBody>
      </p:sp>
      <p:sp>
        <p:nvSpPr>
          <p:cNvPr id="3" name="Content Placeholder 2">
            <a:extLst>
              <a:ext uri="{FF2B5EF4-FFF2-40B4-BE49-F238E27FC236}">
                <a16:creationId xmlns:a16="http://schemas.microsoft.com/office/drawing/2014/main" id="{A1590A9C-5B9D-4CD6-8F5E-CE057A0DC389}"/>
              </a:ext>
            </a:extLst>
          </p:cNvPr>
          <p:cNvSpPr>
            <a:spLocks noGrp="1"/>
          </p:cNvSpPr>
          <p:nvPr>
            <p:ph sz="half" idx="1"/>
          </p:nvPr>
        </p:nvSpPr>
        <p:spPr>
          <a:xfrm>
            <a:off x="1141411" y="2190135"/>
            <a:ext cx="4403984" cy="3672349"/>
          </a:xfrm>
        </p:spPr>
        <p:txBody>
          <a:bodyPr>
            <a:normAutofit lnSpcReduction="10000"/>
          </a:bodyPr>
          <a:lstStyle/>
          <a:p>
            <a:r>
              <a:rPr lang="en-US" dirty="0"/>
              <a:t>How it is useful to customers:</a:t>
            </a:r>
          </a:p>
          <a:p>
            <a:pPr lvl="1"/>
            <a:r>
              <a:rPr lang="en-US" dirty="0"/>
              <a:t>It allows the customer to see any and all payments that they have ever made.</a:t>
            </a:r>
          </a:p>
          <a:p>
            <a:pPr lvl="1"/>
            <a:r>
              <a:rPr lang="en-US" dirty="0"/>
              <a:t>When it was made</a:t>
            </a:r>
          </a:p>
          <a:p>
            <a:pPr lvl="1"/>
            <a:r>
              <a:rPr lang="en-US" dirty="0"/>
              <a:t>How much was paid and the payment method used</a:t>
            </a:r>
          </a:p>
          <a:p>
            <a:pPr lvl="1"/>
            <a:r>
              <a:rPr lang="en-US" dirty="0"/>
              <a:t>And for which job the payment was made. </a:t>
            </a:r>
          </a:p>
          <a:p>
            <a:pPr lvl="1"/>
            <a:endParaRPr lang="en-US" dirty="0"/>
          </a:p>
        </p:txBody>
      </p:sp>
      <p:pic>
        <p:nvPicPr>
          <p:cNvPr id="5" name="Content Placeholder 4">
            <a:extLst>
              <a:ext uri="{FF2B5EF4-FFF2-40B4-BE49-F238E27FC236}">
                <a16:creationId xmlns:a16="http://schemas.microsoft.com/office/drawing/2014/main" id="{BEA0A3F7-217D-4777-AF44-3C8292AF5E2D}"/>
              </a:ext>
            </a:extLst>
          </p:cNvPr>
          <p:cNvPicPr>
            <a:picLocks noGrp="1" noChangeAspect="1"/>
          </p:cNvPicPr>
          <p:nvPr>
            <p:ph sz="half" idx="2"/>
          </p:nvPr>
        </p:nvPicPr>
        <p:blipFill>
          <a:blip r:embed="rId2"/>
          <a:stretch>
            <a:fillRect/>
          </a:stretch>
        </p:blipFill>
        <p:spPr>
          <a:xfrm>
            <a:off x="5633884" y="2190135"/>
            <a:ext cx="5413529" cy="3601065"/>
          </a:xfrm>
          <a:prstGeom prst="rect">
            <a:avLst/>
          </a:prstGeom>
        </p:spPr>
      </p:pic>
    </p:spTree>
    <p:extLst>
      <p:ext uri="{BB962C8B-B14F-4D97-AF65-F5344CB8AC3E}">
        <p14:creationId xmlns:p14="http://schemas.microsoft.com/office/powerpoint/2010/main" val="3287374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810-5F38-48F4-9B96-27C146E0DC97}"/>
              </a:ext>
            </a:extLst>
          </p:cNvPr>
          <p:cNvSpPr>
            <a:spLocks noGrp="1"/>
          </p:cNvSpPr>
          <p:nvPr>
            <p:ph type="title"/>
          </p:nvPr>
        </p:nvSpPr>
        <p:spPr/>
        <p:txBody>
          <a:bodyPr/>
          <a:lstStyle/>
          <a:p>
            <a:r>
              <a:rPr lang="en-US" dirty="0"/>
              <a:t>Data Warehouse design</a:t>
            </a:r>
            <a:br>
              <a:rPr lang="en-US" dirty="0"/>
            </a:br>
            <a:r>
              <a:rPr lang="en-US" sz="1800" dirty="0"/>
              <a:t>Snowflake Schema</a:t>
            </a:r>
            <a:endParaRPr lang="en-US" dirty="0"/>
          </a:p>
        </p:txBody>
      </p:sp>
      <p:sp>
        <p:nvSpPr>
          <p:cNvPr id="3" name="Content Placeholder 2">
            <a:extLst>
              <a:ext uri="{FF2B5EF4-FFF2-40B4-BE49-F238E27FC236}">
                <a16:creationId xmlns:a16="http://schemas.microsoft.com/office/drawing/2014/main" id="{73816493-1859-48BC-8A15-55C59312B8FF}"/>
              </a:ext>
            </a:extLst>
          </p:cNvPr>
          <p:cNvSpPr>
            <a:spLocks noGrp="1"/>
          </p:cNvSpPr>
          <p:nvPr>
            <p:ph sz="half" idx="1"/>
          </p:nvPr>
        </p:nvSpPr>
        <p:spPr>
          <a:xfrm>
            <a:off x="1141410" y="1814052"/>
            <a:ext cx="4878389" cy="4601496"/>
          </a:xfrm>
        </p:spPr>
        <p:txBody>
          <a:bodyPr>
            <a:normAutofit fontScale="92500" lnSpcReduction="10000"/>
          </a:bodyPr>
          <a:lstStyle/>
          <a:p>
            <a:r>
              <a:rPr lang="en-US" dirty="0"/>
              <a:t>ETL Process (Extract-Transform-Load)</a:t>
            </a:r>
          </a:p>
          <a:p>
            <a:pPr lvl="1"/>
            <a:r>
              <a:rPr lang="en-US" dirty="0"/>
              <a:t>Consist of a series of insert-select statements. The easiest being the Package, photo, and the payment tables because of the limited connections. While the address table would require a 3 union join using the ID’s of the Employee, Event, and Customer tables to connect the address table to the jobs table. </a:t>
            </a:r>
          </a:p>
          <a:p>
            <a:r>
              <a:rPr lang="en-US" dirty="0"/>
              <a:t>Update Needs</a:t>
            </a:r>
          </a:p>
          <a:p>
            <a:pPr lvl="1"/>
            <a:r>
              <a:rPr lang="en-US" dirty="0"/>
              <a:t>It would be best to update every 24 to 48 hours preferably. </a:t>
            </a:r>
          </a:p>
        </p:txBody>
      </p:sp>
      <p:pic>
        <p:nvPicPr>
          <p:cNvPr id="5" name="Content Placeholder 4">
            <a:extLst>
              <a:ext uri="{FF2B5EF4-FFF2-40B4-BE49-F238E27FC236}">
                <a16:creationId xmlns:a16="http://schemas.microsoft.com/office/drawing/2014/main" id="{ADC1332E-0062-45F7-8E44-23174E336222}"/>
              </a:ext>
            </a:extLst>
          </p:cNvPr>
          <p:cNvPicPr>
            <a:picLocks noGrp="1" noChangeAspect="1"/>
          </p:cNvPicPr>
          <p:nvPr>
            <p:ph sz="half" idx="2"/>
          </p:nvPr>
        </p:nvPicPr>
        <p:blipFill>
          <a:blip r:embed="rId2"/>
          <a:stretch>
            <a:fillRect/>
          </a:stretch>
        </p:blipFill>
        <p:spPr>
          <a:xfrm>
            <a:off x="6083709" y="1659194"/>
            <a:ext cx="5250425" cy="4756354"/>
          </a:xfrm>
          <a:prstGeom prst="rect">
            <a:avLst/>
          </a:prstGeom>
        </p:spPr>
      </p:pic>
    </p:spTree>
    <p:extLst>
      <p:ext uri="{BB962C8B-B14F-4D97-AF65-F5344CB8AC3E}">
        <p14:creationId xmlns:p14="http://schemas.microsoft.com/office/powerpoint/2010/main" val="2615029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5257-53DB-464B-9828-FF5B7A689398}"/>
              </a:ext>
            </a:extLst>
          </p:cNvPr>
          <p:cNvSpPr>
            <a:spLocks noGrp="1"/>
          </p:cNvSpPr>
          <p:nvPr>
            <p:ph type="title"/>
          </p:nvPr>
        </p:nvSpPr>
        <p:spPr/>
        <p:txBody>
          <a:bodyPr/>
          <a:lstStyle/>
          <a:p>
            <a:r>
              <a:rPr lang="en-US" dirty="0" err="1"/>
              <a:t>nOsql</a:t>
            </a:r>
            <a:r>
              <a:rPr lang="en-US" dirty="0"/>
              <a:t> </a:t>
            </a:r>
          </a:p>
        </p:txBody>
      </p:sp>
      <p:sp>
        <p:nvSpPr>
          <p:cNvPr id="3" name="Content Placeholder 2">
            <a:extLst>
              <a:ext uri="{FF2B5EF4-FFF2-40B4-BE49-F238E27FC236}">
                <a16:creationId xmlns:a16="http://schemas.microsoft.com/office/drawing/2014/main" id="{19C30E53-06DF-4F0E-BF68-A7985D3246C8}"/>
              </a:ext>
            </a:extLst>
          </p:cNvPr>
          <p:cNvSpPr>
            <a:spLocks noGrp="1"/>
          </p:cNvSpPr>
          <p:nvPr>
            <p:ph idx="1"/>
          </p:nvPr>
        </p:nvSpPr>
        <p:spPr>
          <a:xfrm>
            <a:off x="1141412" y="1568547"/>
            <a:ext cx="9905999" cy="5078437"/>
          </a:xfrm>
        </p:spPr>
        <p:txBody>
          <a:bodyPr>
            <a:normAutofit fontScale="70000" lnSpcReduction="20000"/>
          </a:bodyPr>
          <a:lstStyle/>
          <a:p>
            <a:pPr lvl="1"/>
            <a:r>
              <a:rPr lang="en-US" dirty="0">
                <a:effectLst/>
              </a:rPr>
              <a:t>NoSQL, specifically MongoDB, would not be a good fit for Image Photography Studio’s. One reason for this is that NoSQL permits any data to be saved anywhere at any time without verification, while an SQL database is more secure because it implements data integrity rules. This would limit the access to the company’s data without verifying who is trying to change or manipulate the data. A second reason being that NoSQL is a newer technology, where an SQL database offers plenty of support, expertise, and tools. NoSQL is more exciting because it is new, but SQL would be better for a company that is just starting out because they offer so much support and tools, when running into any issues that could arise. The final reason would be that NoSQL offers less flexibility when querying data verses an SQL database that allows the use of joins, which provides greater flexibility when manipulating data. </a:t>
            </a:r>
          </a:p>
          <a:p>
            <a:pPr marL="0" indent="0">
              <a:buNone/>
            </a:pPr>
            <a:r>
              <a:rPr lang="en-US" b="1" cap="all" dirty="0" err="1">
                <a:effectLst/>
              </a:rPr>
              <a:t>etl</a:t>
            </a:r>
            <a:r>
              <a:rPr lang="en-US" b="1" cap="all" dirty="0">
                <a:effectLst/>
              </a:rPr>
              <a:t> process plan </a:t>
            </a:r>
          </a:p>
          <a:p>
            <a:pPr lvl="1"/>
            <a:r>
              <a:rPr lang="en-US" dirty="0">
                <a:effectLst/>
              </a:rPr>
              <a:t>In the future if Image Photography Studio is moving to the NoSQL, MongoDB, then the plan would be to export all the desired queries to the required format. Then to import them into the desired collections within the NoSQL database. This completes the ETL because MongoDB is already partially set up for a data warehouse.</a:t>
            </a:r>
          </a:p>
          <a:p>
            <a:pPr marL="0" indent="0">
              <a:buNone/>
            </a:pPr>
            <a:r>
              <a:rPr lang="en-US" b="1" cap="all" dirty="0">
                <a:effectLst/>
              </a:rPr>
              <a:t>Comparisons </a:t>
            </a:r>
          </a:p>
          <a:p>
            <a:pPr lvl="1"/>
            <a:r>
              <a:rPr lang="en-US" dirty="0">
                <a:effectLst/>
              </a:rPr>
              <a:t>The assumption we made with the ETL of both the SQL data warehouse and the NoSQL is that SQL is better to use in the beginning, because converting it to the NoSQL verses starting from scratch is easier. NoSQL is a complex system and requires a better understanding of your documents to query data, while the SQL database is more in depth and simpler by design. Image Photography Studio’s current amount of data being produced is not large enough to need NoSQL therefore it would create unneeded expenses for the company at this time. </a:t>
            </a:r>
          </a:p>
          <a:p>
            <a:endParaRPr lang="en-US" dirty="0"/>
          </a:p>
        </p:txBody>
      </p:sp>
    </p:spTree>
    <p:extLst>
      <p:ext uri="{BB962C8B-B14F-4D97-AF65-F5344CB8AC3E}">
        <p14:creationId xmlns:p14="http://schemas.microsoft.com/office/powerpoint/2010/main" val="1696464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9981</TotalTime>
  <Words>722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Images photography studio: Project design</vt:lpstr>
      <vt:lpstr>Database Design</vt:lpstr>
      <vt:lpstr>Reporting Option 1: Photography schedule </vt:lpstr>
      <vt:lpstr>Reporting Option 2: weekly schedule</vt:lpstr>
      <vt:lpstr>Reporting Option 3: Client report</vt:lpstr>
      <vt:lpstr>Reporting Option 4: pat  photographer availability Transaction</vt:lpstr>
      <vt:lpstr>Reporting Option 5: customer balance             report</vt:lpstr>
      <vt:lpstr>Data Warehouse design Snowflake Schema</vt:lpstr>
      <vt:lpstr>nOsql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 photography studio: Project design</dc:title>
  <dc:creator>Christie Sutton</dc:creator>
  <cp:lastModifiedBy>Christie Sutton</cp:lastModifiedBy>
  <cp:revision>16</cp:revision>
  <dcterms:created xsi:type="dcterms:W3CDTF">2017-07-31T21:53:18Z</dcterms:created>
  <dcterms:modified xsi:type="dcterms:W3CDTF">2017-08-07T20:14:57Z</dcterms:modified>
</cp:coreProperties>
</file>